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5.xml"/>
  <Override ContentType="application/vnd.ms-office.chartcolorstyle+xml" PartName="/ppt/charts/colors37.xml"/>
  <Override ContentType="application/vnd.ms-office.chartcolorstyle+xml" PartName="/ppt/charts/colors8.xml"/>
  <Override ContentType="application/vnd.ms-office.chartcolorstyle+xml" PartName="/ppt/charts/colors11.xml"/>
  <Override ContentType="application/vnd.ms-office.chartcolorstyle+xml" PartName="/ppt/charts/colors28.xml"/>
  <Override ContentType="application/vnd.ms-office.chartcolorstyle+xml" PartName="/ppt/charts/colors19.xml"/>
  <Override ContentType="application/vnd.ms-office.chartcolorstyle+xml" PartName="/ppt/charts/colors44.xml"/>
  <Override ContentType="application/vnd.ms-office.chartcolorstyle+xml" PartName="/ppt/charts/colors36.xml"/>
  <Override ContentType="application/vnd.ms-office.chartcolorstyle+xml" PartName="/ppt/charts/colors18.xml"/>
  <Override ContentType="application/vnd.ms-office.chartcolorstyle+xml" PartName="/ppt/charts/colors10.xml"/>
  <Override ContentType="application/vnd.ms-office.chartcolorstyle+xml" PartName="/ppt/charts/colors9.xml"/>
  <Override ContentType="application/vnd.ms-office.chartcolorstyle+xml" PartName="/ppt/charts/colors27.xml"/>
  <Override ContentType="application/vnd.ms-office.chartcolorstyle+xml" PartName="/ppt/charts/colors26.xml"/>
  <Override ContentType="application/vnd.ms-office.chartcolorstyle+xml" PartName="/ppt/charts/colors6.xml"/>
  <Override ContentType="application/vnd.ms-office.chartcolorstyle+xml" PartName="/ppt/charts/colors30.xml"/>
  <Override ContentType="application/vnd.ms-office.chartcolorstyle+xml" PartName="/ppt/charts/colors43.xml"/>
  <Override ContentType="application/vnd.ms-office.chartcolorstyle+xml" PartName="/ppt/charts/colors39.xml"/>
  <Override ContentType="application/vnd.ms-office.chartcolorstyle+xml" PartName="/ppt/charts/colors13.xml"/>
  <Override ContentType="application/vnd.ms-office.chartcolorstyle+xml" PartName="/ppt/charts/colors38.xml"/>
  <Override ContentType="application/vnd.ms-office.chartcolorstyle+xml" PartName="/ppt/charts/colors42.xml"/>
  <Override ContentType="application/vnd.ms-office.chartcolorstyle+xml" PartName="/ppt/charts/colors7.xml"/>
  <Override ContentType="application/vnd.ms-office.chartcolorstyle+xml" PartName="/ppt/charts/colors25.xml"/>
  <Override ContentType="application/vnd.ms-office.chartcolorstyle+xml" PartName="/ppt/charts/colors12.xml"/>
  <Override ContentType="application/vnd.ms-office.chartcolorstyle+xml" PartName="/ppt/charts/colors4.xml"/>
  <Override ContentType="application/vnd.ms-office.chartcolorstyle+xml" PartName="/ppt/charts/colors32.xml"/>
  <Override ContentType="application/vnd.ms-office.chartcolorstyle+xml" PartName="/ppt/charts/colors24.xml"/>
  <Override ContentType="application/vnd.ms-office.chartcolorstyle+xml" PartName="/ppt/charts/colors15.xml"/>
  <Override ContentType="application/vnd.ms-office.chartcolorstyle+xml" PartName="/ppt/charts/colors41.xml"/>
  <Override ContentType="application/vnd.ms-office.chartcolorstyle+xml" PartName="/ppt/charts/colors14.xml"/>
  <Override ContentType="application/vnd.ms-office.chartcolorstyle+xml" PartName="/ppt/charts/colors5.xml"/>
  <Override ContentType="application/vnd.ms-office.chartcolorstyle+xml" PartName="/ppt/charts/colors22.xml"/>
  <Override ContentType="application/vnd.ms-office.chartcolorstyle+xml" PartName="/ppt/charts/colors31.xml"/>
  <Override ContentType="application/vnd.ms-office.chartcolorstyle+xml" PartName="/ppt/charts/colors49.xml"/>
  <Override ContentType="application/vnd.ms-office.chartcolorstyle+xml" PartName="/ppt/charts/colors23.xml"/>
  <Override ContentType="application/vnd.ms-office.chartcolorstyle+xml" PartName="/ppt/charts/colors40.xml"/>
  <Override ContentType="application/vnd.ms-office.chartcolorstyle+xml" PartName="/ppt/charts/colors21.xml"/>
  <Override ContentType="application/vnd.ms-office.chartcolorstyle+xml" PartName="/ppt/charts/colors34.xml"/>
  <Override ContentType="application/vnd.ms-office.chartcolorstyle+xml" PartName="/ppt/charts/colors1.xml"/>
  <Override ContentType="application/vnd.ms-office.chartcolorstyle+xml" PartName="/ppt/charts/colors48.xml"/>
  <Override ContentType="application/vnd.ms-office.chartcolorstyle+xml" PartName="/ppt/charts/colors47.xml"/>
  <Override ContentType="application/vnd.ms-office.chartcolorstyle+xml" PartName="/ppt/charts/colors17.xml"/>
  <Override ContentType="application/vnd.ms-office.chartcolorstyle+xml" PartName="/ppt/charts/colors35.xml"/>
  <Override ContentType="application/vnd.ms-office.chartcolorstyle+xml" PartName="/ppt/charts/colors46.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16.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68.xml"/>
  <Override ContentType="application/vnd.openxmlformats-officedocument.drawingml.chart+xml" PartName="/ppt/charts/chart25.xml"/>
  <Override ContentType="application/vnd.openxmlformats-officedocument.drawingml.chart+xml" PartName="/ppt/charts/chart50.xml"/>
  <Override ContentType="application/vnd.openxmlformats-officedocument.drawingml.chart+xml" PartName="/ppt/charts/chart85.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77.xml"/>
  <Override ContentType="application/vnd.openxmlformats-officedocument.drawingml.chart+xml" PartName="/ppt/charts/chart59.xml"/>
  <Override ContentType="application/vnd.openxmlformats-officedocument.drawingml.chart+xml" PartName="/ppt/charts/chart42.xml"/>
  <Override ContentType="application/vnd.openxmlformats-officedocument.drawingml.chart+xml" PartName="/ppt/charts/chart51.xml"/>
  <Override ContentType="application/vnd.openxmlformats-officedocument.drawingml.chart+xml" PartName="/ppt/charts/chart32.xml"/>
  <Override ContentType="application/vnd.openxmlformats-officedocument.drawingml.chart+xml" PartName="/ppt/charts/chart75.xml"/>
  <Override ContentType="application/vnd.openxmlformats-officedocument.drawingml.chart+xml" PartName="/ppt/charts/chart5.xml"/>
  <Override ContentType="application/vnd.openxmlformats-officedocument.drawingml.chart+xml" PartName="/ppt/charts/chart41.xml"/>
  <Override ContentType="application/vnd.openxmlformats-officedocument.drawingml.chart+xml" PartName="/ppt/charts/chart84.xml"/>
  <Override ContentType="application/vnd.openxmlformats-officedocument.drawingml.chart+xml" PartName="/ppt/charts/chart58.xml"/>
  <Override ContentType="application/vnd.openxmlformats-officedocument.drawingml.chart+xml" PartName="/ppt/charts/chart76.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67.xml"/>
  <Override ContentType="application/vnd.openxmlformats-officedocument.drawingml.chart+xml" PartName="/ppt/charts/chart44.xml"/>
  <Override ContentType="application/vnd.openxmlformats-officedocument.drawingml.chart+xml" PartName="/ppt/charts/chart74.xml"/>
  <Override ContentType="application/vnd.openxmlformats-officedocument.drawingml.chart+xml" PartName="/ppt/charts/chart57.xml"/>
  <Override ContentType="application/vnd.openxmlformats-officedocument.drawingml.chart+xml" PartName="/ppt/charts/chart61.xml"/>
  <Override ContentType="application/vnd.openxmlformats-officedocument.drawingml.chart+xml" PartName="/ppt/charts/chart2.xml"/>
  <Override ContentType="application/vnd.openxmlformats-officedocument.drawingml.chart+xml" PartName="/ppt/charts/chart31.xml"/>
  <Override ContentType="application/vnd.openxmlformats-officedocument.drawingml.chart+xml" PartName="/ppt/charts/chart87.xml"/>
  <Override ContentType="application/vnd.openxmlformats-officedocument.drawingml.chart+xml" PartName="/ppt/charts/chart60.xml"/>
  <Override ContentType="application/vnd.openxmlformats-officedocument.drawingml.chart+xml" PartName="/ppt/charts/chart1.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56.xml"/>
  <Override ContentType="application/vnd.openxmlformats-officedocument.drawingml.chart+xml" PartName="/ppt/charts/chart43.xml"/>
  <Override ContentType="application/vnd.openxmlformats-officedocument.drawingml.chart+xml" PartName="/ppt/charts/chart73.xml"/>
  <Override ContentType="application/vnd.openxmlformats-officedocument.drawingml.chart+xml" PartName="/ppt/charts/chart30.xml"/>
  <Override ContentType="application/vnd.openxmlformats-officedocument.drawingml.chart+xml" PartName="/ppt/charts/chart86.xml"/>
  <Override ContentType="application/vnd.openxmlformats-officedocument.drawingml.chart+xml" PartName="/ppt/charts/chart39.xml"/>
  <Override ContentType="application/vnd.openxmlformats-officedocument.drawingml.chart+xml" PartName="/ppt/charts/chart69.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drawingml.chart+xml" PartName="/ppt/charts/chart20.xml"/>
  <Override ContentType="application/vnd.openxmlformats-officedocument.drawingml.chart+xml" PartName="/ppt/charts/chart38.xml"/>
  <Override ContentType="application/vnd.openxmlformats-officedocument.drawingml.chart+xml" PartName="/ppt/charts/chart55.xml"/>
  <Override ContentType="application/vnd.openxmlformats-officedocument.drawingml.chart+xml" PartName="/ppt/charts/chart63.xml"/>
  <Override ContentType="application/vnd.openxmlformats-officedocument.drawingml.chart+xml" PartName="/ppt/charts/chart9.xml"/>
  <Override ContentType="application/vnd.openxmlformats-officedocument.drawingml.chart+xml" PartName="/ppt/charts/chart46.xml"/>
  <Override ContentType="application/vnd.openxmlformats-officedocument.drawingml.chart+xml" PartName="/ppt/charts/chart71.xml"/>
  <Override ContentType="application/vnd.openxmlformats-officedocument.drawingml.chart+xml" PartName="/ppt/charts/chart47.xml"/>
  <Override ContentType="application/vnd.openxmlformats-officedocument.drawingml.chart+xml" PartName="/ppt/charts/chart72.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64.xml"/>
  <Override ContentType="application/vnd.openxmlformats-officedocument.drawingml.chart+xml" PartName="/ppt/charts/chart81.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62.xml"/>
  <Override ContentType="application/vnd.openxmlformats-officedocument.drawingml.chart+xml" PartName="/ppt/charts/chart45.xml"/>
  <Override ContentType="application/vnd.openxmlformats-officedocument.drawingml.chart+xml" PartName="/ppt/charts/chart88.xml"/>
  <Override ContentType="application/vnd.openxmlformats-officedocument.drawingml.chart+xml" PartName="/ppt/charts/chart28.xml"/>
  <Override ContentType="application/vnd.openxmlformats-officedocument.drawingml.chart+xml" PartName="/ppt/charts/chart89.xml"/>
  <Override ContentType="application/vnd.openxmlformats-officedocument.drawingml.chart+xml" PartName="/ppt/charts/chart11.xml"/>
  <Override ContentType="application/vnd.openxmlformats-officedocument.drawingml.chart+xml" PartName="/ppt/charts/chart54.xml"/>
  <Override ContentType="application/vnd.openxmlformats-officedocument.drawingml.chart+xml" PartName="/ppt/charts/chart80.xml"/>
  <Override ContentType="application/vnd.openxmlformats-officedocument.drawingml.chart+xml" PartName="/ppt/charts/chart19.xml"/>
  <Override ContentType="application/vnd.openxmlformats-officedocument.drawingml.chart+xml" PartName="/ppt/charts/chart49.xml"/>
  <Override ContentType="application/vnd.openxmlformats-officedocument.drawingml.chart+xml" PartName="/ppt/charts/chart82.xml"/>
  <Override ContentType="application/vnd.openxmlformats-officedocument.drawingml.chart+xml" PartName="/ppt/charts/chart36.xml"/>
  <Override ContentType="application/vnd.openxmlformats-officedocument.drawingml.chart+xml" PartName="/ppt/charts/chart7.xml"/>
  <Override ContentType="application/vnd.openxmlformats-officedocument.drawingml.chart+xml" PartName="/ppt/charts/chart6.xml"/>
  <Override ContentType="application/vnd.openxmlformats-officedocument.drawingml.chart+xml" PartName="/ppt/charts/chart53.xml"/>
  <Override ContentType="application/vnd.openxmlformats-officedocument.drawingml.chart+xml" PartName="/ppt/charts/chart10.xml"/>
  <Override ContentType="application/vnd.openxmlformats-officedocument.drawingml.chart+xml" PartName="/ppt/charts/chart83.xml"/>
  <Override ContentType="application/vnd.openxmlformats-officedocument.drawingml.chart+xml" PartName="/ppt/charts/chart23.xml"/>
  <Override ContentType="application/vnd.openxmlformats-officedocument.drawingml.chart+xml" PartName="/ppt/charts/chart40.xml"/>
  <Override ContentType="application/vnd.openxmlformats-officedocument.drawingml.chart+xml" PartName="/ppt/charts/chart79.xml"/>
  <Override ContentType="application/vnd.openxmlformats-officedocument.drawingml.chart+xml" PartName="/ppt/charts/chart66.xml"/>
  <Override ContentType="application/vnd.openxmlformats-officedocument.drawingml.chart+xml" PartName="/ppt/charts/chart18.xml"/>
  <Override ContentType="application/vnd.openxmlformats-officedocument.drawingml.chart+xml" PartName="/ppt/charts/chart48.xml"/>
  <Override ContentType="application/vnd.openxmlformats-officedocument.drawingml.chart+xml" PartName="/ppt/charts/chart21.xml"/>
  <Override ContentType="application/vnd.openxmlformats-officedocument.drawingml.chart+xml" PartName="/ppt/charts/chart70.xml"/>
  <Override ContentType="application/vnd.openxmlformats-officedocument.drawingml.chart+xml" PartName="/ppt/charts/chart34.xml"/>
  <Override ContentType="application/vnd.openxmlformats-officedocument.drawingml.chart+xml" PartName="/ppt/charts/chart65.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78.xml"/>
  <Override ContentType="application/vnd.openxmlformats-officedocument.drawingml.chart+xml" PartName="/ppt/charts/chart5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3.xml"/>
  <Override ContentType="application/vnd.openxmlformats-officedocument.themeOverride+xml" PartName="/ppt/theme/themeOverride2.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2.xml"/>
  <Override ContentType="application/vnd.openxmlformats-officedocument.drawingml.chartshapes+xml" PartName="/ppt/drawings/drawing1.xml"/>
  <Override ContentType="application/vnd.ms-office.chartstyle+xml" PartName="/ppt/charts/style33.xml"/>
  <Override ContentType="application/vnd.ms-office.chartstyle+xml" PartName="/ppt/charts/style3.xml"/>
  <Override ContentType="application/vnd.ms-office.chartstyle+xml" PartName="/ppt/charts/style42.xml"/>
  <Override ContentType="application/vnd.ms-office.chartstyle+xml" PartName="/ppt/charts/style25.xml"/>
  <Override ContentType="application/vnd.ms-office.chartstyle+xml" PartName="/ppt/charts/style16.xml"/>
  <Override ContentType="application/vnd.ms-office.chartstyle+xml" PartName="/ppt/charts/style4.xml"/>
  <Override ContentType="application/vnd.ms-office.chartstyle+xml" PartName="/ppt/charts/style32.xml"/>
  <Override ContentType="application/vnd.ms-office.chartstyle+xml" PartName="/ppt/charts/style24.xml"/>
  <Override ContentType="application/vnd.ms-office.chartstyle+xml" PartName="/ppt/charts/style41.xml"/>
  <Override ContentType="application/vnd.ms-office.chartstyle+xml" PartName="/ppt/charts/style15.xml"/>
  <Override ContentType="application/vnd.ms-office.chartstyle+xml" PartName="/ppt/charts/style19.xml"/>
  <Override ContentType="application/vnd.ms-office.chartstyle+xml" PartName="/ppt/charts/style5.xml"/>
  <Override ContentType="application/vnd.ms-office.chartstyle+xml" PartName="/ppt/charts/style49.xml"/>
  <Override ContentType="application/vnd.ms-office.chartstyle+xml" PartName="/ppt/charts/style22.xml"/>
  <Override ContentType="application/vnd.ms-office.chartstyle+xml" PartName="/ppt/charts/style35.xml"/>
  <Override ContentType="application/vnd.ms-office.chartstyle+xml" PartName="/ppt/charts/style36.xml"/>
  <Override ContentType="application/vnd.ms-office.chartstyle+xml" PartName="/ppt/charts/style18.xml"/>
  <Override ContentType="application/vnd.ms-office.chartstyle+xml" PartName="/ppt/charts/style23.xml"/>
  <Override ContentType="application/vnd.ms-office.chartstyle+xml" PartName="/ppt/charts/style40.xml"/>
  <Override ContentType="application/vnd.ms-office.chartstyle+xml" PartName="/ppt/charts/style21.xml"/>
  <Override ContentType="application/vnd.ms-office.chartstyle+xml" PartName="/ppt/charts/style7.xml"/>
  <Override ContentType="application/vnd.ms-office.chartstyle+xml" PartName="/ppt/charts/style47.xml"/>
  <Override ContentType="application/vnd.ms-office.chartstyle+xml" PartName="/ppt/charts/style34.xml"/>
  <Override ContentType="application/vnd.ms-office.chartstyle+xml" PartName="/ppt/charts/style48.xml"/>
  <Override ContentType="application/vnd.ms-office.chartstyle+xml" PartName="/ppt/charts/style17.xml"/>
  <Override ContentType="application/vnd.ms-office.chartstyle+xml" PartName="/ppt/charts/style6.xml"/>
  <Override ContentType="application/vnd.ms-office.chartstyle+xml" PartName="/ppt/charts/style38.xml"/>
  <Override ContentType="application/vnd.ms-office.chartstyle+xml" PartName="/ppt/charts/style46.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9.xml"/>
  <Override ContentType="application/vnd.ms-office.chartstyle+xml" PartName="/ppt/charts/style45.xml"/>
  <Override ContentType="application/vnd.ms-office.chartstyle+xml" PartName="/ppt/charts/style10.xml"/>
  <Override ContentType="application/vnd.ms-office.chartstyle+xml" PartName="/ppt/charts/style37.xml"/>
  <Override ContentType="application/vnd.ms-office.chartstyle+xml" PartName="/ppt/charts/style11.xml"/>
  <Override ContentType="application/vnd.ms-office.chartstyle+xml" PartName="/ppt/charts/style28.xml"/>
  <Override ContentType="application/vnd.ms-office.chartstyle+xml" PartName="/ppt/charts/style44.xml"/>
  <Override ContentType="application/vnd.ms-office.chartstyle+xml" PartName="/ppt/charts/style1.xml"/>
  <Override ContentType="application/vnd.ms-office.chartstyle+xml" PartName="/ppt/charts/style31.xml"/>
  <Override ContentType="application/vnd.ms-office.chartstyle+xml" PartName="/ppt/charts/style27.xml"/>
  <Override ContentType="application/vnd.ms-office.chartstyle+xml" PartName="/ppt/charts/style14.xml"/>
  <Override ContentType="application/vnd.ms-office.chartstyle+xml" PartName="/ppt/charts/style26.xml"/>
  <Override ContentType="application/vnd.ms-office.chartstyle+xml" PartName="/ppt/charts/style39.xml"/>
  <Override ContentType="application/vnd.ms-office.chartstyle+xml" PartName="/ppt/charts/style43.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0" r:id="rId6"/>
    <p:sldMasterId id="2147483672" r:id="rId7"/>
    <p:sldMasterId id="2147483684" r:id="rId8"/>
    <p:sldMasterId id="2147483696" r:id="rId9"/>
    <p:sldMasterId id="2147483708"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20">
          <p15:clr>
            <a:srgbClr val="A4A3A4"/>
          </p15:clr>
        </p15:guide>
        <p15:guide id="2" pos="1232">
          <p15:clr>
            <a:srgbClr val="A4A3A4"/>
          </p15:clr>
        </p15:guide>
        <p15:guide id="3" pos="5000">
          <p15:clr>
            <a:srgbClr val="A4A3A4"/>
          </p15:clr>
        </p15:guide>
        <p15:guide id="4" orient="horz" pos="1110">
          <p15:clr>
            <a:srgbClr val="A4A3A4"/>
          </p15:clr>
        </p15:guide>
        <p15:guide id="5" pos="1982">
          <p15:clr>
            <a:srgbClr val="A4A3A4"/>
          </p15:clr>
        </p15:guide>
        <p15:guide id="6" pos="3832">
          <p15:clr>
            <a:srgbClr val="A4A3A4"/>
          </p15:clr>
        </p15:guide>
        <p15:guide id="7" pos="5828">
          <p15:clr>
            <a:srgbClr val="A4A3A4"/>
          </p15:clr>
        </p15:guide>
        <p15:guide id="8" orient="horz">
          <p15:clr>
            <a:srgbClr val="A4A3A4"/>
          </p15:clr>
        </p15:guide>
        <p15:guide id="9">
          <p15:clr>
            <a:srgbClr val="A4A3A4"/>
          </p15:clr>
        </p15:guide>
        <p15:guide id="10" orient="horz" pos="1849">
          <p15:clr>
            <a:srgbClr val="A4A3A4"/>
          </p15:clr>
        </p15:guide>
        <p15:guide id="11" pos="1627">
          <p15:clr>
            <a:srgbClr val="A4A3A4"/>
          </p15:clr>
        </p15:guide>
        <p15:guide id="12" pos="4808">
          <p15:clr>
            <a:srgbClr val="A4A3A4"/>
          </p15:clr>
        </p15:guide>
        <p15:guide id="13" pos="3843">
          <p15:clr>
            <a:srgbClr val="A4A3A4"/>
          </p15:clr>
        </p15:guide>
        <p15:guide id="14" pos="6022">
          <p15:clr>
            <a:srgbClr val="A4A3A4"/>
          </p15:clr>
        </p15:guide>
        <p15:guide id="15" orient="horz" pos="1904">
          <p15:clr>
            <a:srgbClr val="A4A3A4"/>
          </p15:clr>
        </p15:guide>
        <p15:guide id="16" pos="5842">
          <p15:clr>
            <a:srgbClr val="A4A3A4"/>
          </p15:clr>
        </p15:guide>
        <p15:guide id="17" pos="2157">
          <p15:clr>
            <a:srgbClr val="A4A3A4"/>
          </p15:clr>
        </p15:guide>
      </p15:sldGuideLst>
    </p:ext>
    <p:ext uri="http://customooxmlschemas.google.com/">
      <go:slidesCustomData xmlns:go="http://customooxmlschemas.google.com/" r:id="rId102" roundtripDataSignature="AMtx7mhbOMGigoF80Ip4+Xf1dNfbBNNZ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F9A4961-6EBB-4BBE-AC5C-CE500701B7E4}">
  <a:tblStyle styleId="{8F9A4961-6EBB-4BBE-AC5C-CE500701B7E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77FFF3C1-1032-4676-8E20-8423FBB1D587}" styleName="Table_1">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0EF1AB6-942A-4996-A5CD-3D9CA15D0741}"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127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3536334E-3F87-4F67-B2F1-CAD47F7E7492}" styleName="Table_3">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20" orient="horz"/>
        <p:guide pos="1232"/>
        <p:guide pos="5000"/>
        <p:guide pos="1110" orient="horz"/>
        <p:guide pos="1982"/>
        <p:guide pos="3832"/>
        <p:guide pos="5828"/>
        <p:guide orient="horz"/>
        <p:guide/>
        <p:guide pos="1849" orient="horz"/>
        <p:guide pos="1627"/>
        <p:guide pos="4808"/>
        <p:guide pos="3843"/>
        <p:guide pos="6022"/>
        <p:guide pos="1904" orient="horz"/>
        <p:guide pos="5842"/>
        <p:guide pos="215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2" Type="http://customschemas.google.com/relationships/presentationmetadata" Target="metadata"/><Relationship Id="rId101" Type="http://schemas.openxmlformats.org/officeDocument/2006/relationships/slide" Target="slides/slide90.xml"/><Relationship Id="rId100" Type="http://schemas.openxmlformats.org/officeDocument/2006/relationships/slide" Target="slides/slide89.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slide" Target="slides/slide88.xml"/><Relationship Id="rId10" Type="http://schemas.openxmlformats.org/officeDocument/2006/relationships/slideMaster" Target="slideMasters/slideMaster6.xml"/><Relationship Id="rId98" Type="http://schemas.openxmlformats.org/officeDocument/2006/relationships/slide" Target="slides/slide87.xml"/><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_rels/chart13.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10.xlsx"/></Relationships>
</file>

<file path=ppt/charts/_rels/chart14.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11.xlsx"/></Relationships>
</file>

<file path=ppt/charts/_rels/chart15.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12.xlsx"/></Relationships>
</file>

<file path=ppt/charts/_rels/chart16.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13.xlsx"/></Relationships>
</file>

<file path=ppt/charts/_rels/chart17.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4.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Sheet15.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Sheet17.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Sheet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Sheet19.xlsx"/></Relationships>
</file>

<file path=ppt/charts/_rels/chart23.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20.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Sheet21.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Sheet22.xlsx"/></Relationships>
</file>

<file path=ppt/charts/_rels/chart26.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themeOverride" Target="../theme/themeOverride3.xml"/><Relationship Id="rId4" Type="http://schemas.openxmlformats.org/officeDocument/2006/relationships/package" Target="../embeddings/Microsoft_Excel_Sheet23.xlsx"/></Relationships>
</file>

<file path=ppt/charts/_rels/chart27.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themeOverride" Target="../theme/themeOverride1.xml"/><Relationship Id="rId4" Type="http://schemas.openxmlformats.org/officeDocument/2006/relationships/package" Target="../embeddings/Microsoft_Excel_Sheet24.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Sheet25.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Sheet26.xlsx"/></Relationships>
</file>

<file path=ppt/charts/_rels/chart3.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27.xlsx"/></Relationships>
</file>

<file path=ppt/charts/_rels/chart31.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oleObject" Target="file:///D:\TRABAJO%20CUARENTENA%202020\ENCUESTA%20BICICLETAS\2720-Bicicleta-Fact.Exp.%20Personas.xlsx" TargetMode="External"/></Relationships>
</file>

<file path=ppt/charts/_rels/chart32.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oleObject" Target="file:///D:\TRABAJO%20CUARENTENA%202020\ENCUESTA%20BICICLETAS\2720-Bicicleta-Fact.Exp.%20Personas.xlsx" TargetMode="External"/></Relationships>
</file>

<file path=ppt/charts/_rels/chart33.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oleObject" Target="file:///D:\TRABAJO%20CUARENTENA%202020\ENCUESTA%20BICICLETAS\2720-Bicicleta-Fact.Exp.%20Personas.xlsx" TargetMode="Externa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Sheet28.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Sheet29.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Sheet30.xlsx"/></Relationships>
</file>

<file path=ppt/charts/_rels/chart37.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31.xlsx"/></Relationships>
</file>

<file path=ppt/charts/_rels/chart38.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32.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Sheet33.xlsx"/></Relationships>
</file>

<file path=ppt/charts/_rels/chart4.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4.xlsx"/></Relationships>
</file>

<file path=ppt/charts/_rels/chart4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oleObject" Target="file:///D:\JESUSF\Cultura\Bici\2720-Bicicleta-Base%20etiquetada%20(1).xlsx" TargetMode="External"/></Relationships>
</file>

<file path=ppt/charts/_rels/chart4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themeOverride" Target="../theme/themeOverride4.xml"/><Relationship Id="rId4" Type="http://schemas.openxmlformats.org/officeDocument/2006/relationships/package" Target="../embeddings/Microsoft_Excel_Sheet34.xlsx"/></Relationships>
</file>

<file path=ppt/charts/_rels/chart4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themeOverride" Target="../theme/themeOverride2.xml"/><Relationship Id="rId4" Type="http://schemas.openxmlformats.org/officeDocument/2006/relationships/package" Target="../embeddings/Microsoft_Excel_Sheet35.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Sheet36.xlsx"/></Relationships>
</file>

<file path=ppt/charts/_rels/chart44.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37.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Sheet38.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Sheet39.xlsx"/><Relationship Id="rId2" Type="http://schemas.openxmlformats.org/officeDocument/2006/relationships/chartUserShapes" Target="../drawings/drawing1.xml"/></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Sheet40.xlsx"/><Relationship Id="rId2" Type="http://schemas.openxmlformats.org/officeDocument/2006/relationships/chartUserShapes" Target="../drawings/drawing2.xml"/></Relationships>
</file>

<file path=ppt/charts/_rels/chart48.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41.xlsx"/></Relationships>
</file>

<file path=ppt/charts/_rels/chart49.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4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50.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43.xlsx"/></Relationships>
</file>

<file path=ppt/charts/_rels/chart51.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44.xlsx"/></Relationships>
</file>

<file path=ppt/charts/_rels/chart52.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45.xlsx"/></Relationships>
</file>

<file path=ppt/charts/_rels/chart53.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oleObject" Target="file:///D:\TRABAJO%20CUARENTENA%202020\ENCUESTA%20BICICLETAS\2720-Bicicleta-Fact.Exp.%20Personas.xlsx" TargetMode="External"/></Relationships>
</file>

<file path=ppt/charts/_rels/chart54.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oleObject" Target="file:///D:\TRABAJO%20CUARENTENA%202020\ENCUESTA%20BICICLETAS\2720-Bicicleta-Fact.Exp.%20Personas.xlsx" TargetMode="External"/></Relationships>
</file>

<file path=ppt/charts/_rels/chart55.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oleObject" Target="file:///D:\TRABAJO%20CUARENTENA%202020\ENCUESTA%20BICICLETAS\2720-Bicicleta-Fact.Exp.%20Personas.xlsx" TargetMode="External"/></Relationships>
</file>

<file path=ppt/charts/_rels/chart56.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46.xlsx"/></Relationships>
</file>

<file path=ppt/charts/_rels/chart57.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47.xlsx"/></Relationships>
</file>

<file path=ppt/charts/_rels/chart58.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48.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Sheet49.xlsx"/></Relationships>
</file>

<file path=ppt/charts/_rels/chart6.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D:\TRABAJO%20CUARENTENA%202020\ENCUESTA%20BICICLETAS\2720-Bicicleta-Fact.Exp.%20Personas.xlsx" TargetMode="External"/></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Sheet50.xlsx"/></Relationships>
</file>

<file path=ppt/charts/_rels/chart61.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themeOverride" Target="../theme/themeOverride5.xml"/><Relationship Id="rId4" Type="http://schemas.openxmlformats.org/officeDocument/2006/relationships/package" Target="../embeddings/Microsoft_Excel_Sheet51.xlsx"/></Relationships>
</file>

<file path=ppt/charts/_rels/chart62.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52.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Sheet53.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Sheet54.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Sheet55.xlsx"/></Relationships>
</file>

<file path=ppt/charts/_rels/chart66.xml.rels><?xml version="1.0" encoding="UTF-8" standalone="yes"?><Relationships xmlns="http://schemas.openxmlformats.org/package/2006/relationships"><Relationship Id="rId1" Type="http://schemas.microsoft.com/office/2011/relationships/chartStyle" Target="style37.xml"/><Relationship Id="rId2" Type="http://schemas.microsoft.com/office/2011/relationships/chartColorStyle" Target="colors37.xml"/><Relationship Id="rId3" Type="http://schemas.openxmlformats.org/officeDocument/2006/relationships/package" Target="../embeddings/Microsoft_Excel_Sheet56.xlsx"/></Relationships>
</file>

<file path=ppt/charts/_rels/chart67.xml.rels><?xml version="1.0" encoding="UTF-8" standalone="yes"?><Relationships xmlns="http://schemas.openxmlformats.org/package/2006/relationships"><Relationship Id="rId1" Type="http://schemas.microsoft.com/office/2011/relationships/chartStyle" Target="style38.xml"/><Relationship Id="rId2" Type="http://schemas.microsoft.com/office/2011/relationships/chartColorStyle" Target="colors38.xml"/><Relationship Id="rId3" Type="http://schemas.openxmlformats.org/officeDocument/2006/relationships/package" Target="../embeddings/Microsoft_Excel_Sheet57.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Sheet58.xlsx"/></Relationships>
</file>

<file path=ppt/charts/_rels/chart69.xml.rels><?xml version="1.0" encoding="UTF-8" standalone="yes"?><Relationships xmlns="http://schemas.openxmlformats.org/package/2006/relationships"><Relationship Id="rId1" Type="http://schemas.microsoft.com/office/2011/relationships/chartStyle" Target="style39.xml"/><Relationship Id="rId2" Type="http://schemas.microsoft.com/office/2011/relationships/chartColorStyle" Target="colors39.xml"/><Relationship Id="rId3" Type="http://schemas.openxmlformats.org/officeDocument/2006/relationships/package" Target="../embeddings/Microsoft_Excel_Sheet59.xlsx"/></Relationships>
</file>

<file path=ppt/charts/_rels/chart7.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D:\TRABAJO%20CUARENTENA%202020\ENCUESTA%20BICICLETAS\2720-Bicicleta-Fact.Exp.%20Personas.xlsx" TargetMode="External"/></Relationships>
</file>

<file path=ppt/charts/_rels/chart70.xml.rels><?xml version="1.0" encoding="UTF-8" standalone="yes"?><Relationships xmlns="http://schemas.openxmlformats.org/package/2006/relationships"><Relationship Id="rId1" Type="http://schemas.microsoft.com/office/2011/relationships/chartStyle" Target="style40.xml"/><Relationship Id="rId2" Type="http://schemas.microsoft.com/office/2011/relationships/chartColorStyle" Target="colors40.xml"/><Relationship Id="rId3" Type="http://schemas.openxmlformats.org/officeDocument/2006/relationships/package" Target="../embeddings/Microsoft_Excel_Sheet60.xlsx"/></Relationships>
</file>

<file path=ppt/charts/_rels/chart71.xml.rels><?xml version="1.0" encoding="UTF-8" standalone="yes"?><Relationships xmlns="http://schemas.openxmlformats.org/package/2006/relationships"><Relationship Id="rId1" Type="http://schemas.microsoft.com/office/2011/relationships/chartStyle" Target="style41.xml"/><Relationship Id="rId2" Type="http://schemas.microsoft.com/office/2011/relationships/chartColorStyle" Target="colors41.xml"/><Relationship Id="rId3" Type="http://schemas.openxmlformats.org/officeDocument/2006/relationships/package" Target="../embeddings/Microsoft_Excel_Sheet61.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Sheet62.xlsx"/></Relationships>
</file>

<file path=ppt/charts/_rels/chart73.xml.rels><?xml version="1.0" encoding="UTF-8" standalone="yes"?><Relationships xmlns="http://schemas.openxmlformats.org/package/2006/relationships"><Relationship Id="rId1" Type="http://schemas.microsoft.com/office/2011/relationships/chartStyle" Target="style42.xml"/><Relationship Id="rId2" Type="http://schemas.microsoft.com/office/2011/relationships/chartColorStyle" Target="colors42.xml"/><Relationship Id="rId3" Type="http://schemas.openxmlformats.org/officeDocument/2006/relationships/oleObject" Target="file:///D:\TRABAJO%20CUARENTENA%202020\ENCUESTA%20BICICLETAS\2720-Bicicleta-Fact.Exp.%20Personas.xlsx" TargetMode="External"/></Relationships>
</file>

<file path=ppt/charts/_rels/chart74.xml.rels><?xml version="1.0" encoding="UTF-8" standalone="yes"?><Relationships xmlns="http://schemas.openxmlformats.org/package/2006/relationships"><Relationship Id="rId1" Type="http://schemas.microsoft.com/office/2011/relationships/chartStyle" Target="style43.xml"/><Relationship Id="rId2" Type="http://schemas.microsoft.com/office/2011/relationships/chartColorStyle" Target="colors43.xml"/><Relationship Id="rId3" Type="http://schemas.openxmlformats.org/officeDocument/2006/relationships/oleObject" Target="file:///D:\TRABAJO%20CUARENTENA%202020\ENCUESTA%20BICICLETAS\2720-Bicicleta-Fact.Exp.%20Personas.xlsx" TargetMode="External"/></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Sheet63.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Sheet64.xlsx"/></Relationships>
</file>

<file path=ppt/charts/_rels/chart77.xml.rels><?xml version="1.0" encoding="UTF-8" standalone="yes"?><Relationships xmlns="http://schemas.openxmlformats.org/package/2006/relationships"><Relationship Id="rId1" Type="http://schemas.microsoft.com/office/2011/relationships/chartStyle" Target="style44.xml"/><Relationship Id="rId2" Type="http://schemas.microsoft.com/office/2011/relationships/chartColorStyle" Target="colors44.xml"/><Relationship Id="rId3" Type="http://schemas.openxmlformats.org/officeDocument/2006/relationships/package" Target="../embeddings/Microsoft_Excel_Sheet65.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Sheet66.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Sheet67.xlsx"/></Relationships>
</file>

<file path=ppt/charts/_rels/chart8.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D:\TRABAJO%20CUARENTENA%202020\ENCUESTA%20BICICLETAS\2720-Bicicleta-Fact.Exp.%20Personas.xlsx" TargetMode="External"/></Relationships>
</file>

<file path=ppt/charts/_rels/chart80.xml.rels><?xml version="1.0" encoding="UTF-8" standalone="yes"?><Relationships xmlns="http://schemas.openxmlformats.org/package/2006/relationships"><Relationship Id="rId1" Type="http://schemas.microsoft.com/office/2011/relationships/chartStyle" Target="style45.xml"/><Relationship Id="rId2" Type="http://schemas.microsoft.com/office/2011/relationships/chartColorStyle" Target="colors45.xml"/><Relationship Id="rId3" Type="http://schemas.openxmlformats.org/officeDocument/2006/relationships/package" Target="../embeddings/Microsoft_Excel_Sheet68.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Sheet69.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Sheet70.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Sheet71.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Sheet72.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Sheet73.xlsx"/></Relationships>
</file>

<file path=ppt/charts/_rels/chart86.xml.rels><?xml version="1.0" encoding="UTF-8" standalone="yes"?><Relationships xmlns="http://schemas.openxmlformats.org/package/2006/relationships"><Relationship Id="rId1" Type="http://schemas.microsoft.com/office/2011/relationships/chartStyle" Target="style46.xml"/><Relationship Id="rId2" Type="http://schemas.microsoft.com/office/2011/relationships/chartColorStyle" Target="colors46.xml"/><Relationship Id="rId3" Type="http://schemas.openxmlformats.org/officeDocument/2006/relationships/oleObject" Target="file:///D:\TRABAJO%20CUARENTENA%202020\ENCUESTA%20BICICLETAS\2720-Bicicleta-Fact.Exp.%20Personas.xlsx" TargetMode="External"/></Relationships>
</file>

<file path=ppt/charts/_rels/chart87.xml.rels><?xml version="1.0" encoding="UTF-8" standalone="yes"?><Relationships xmlns="http://schemas.openxmlformats.org/package/2006/relationships"><Relationship Id="rId1" Type="http://schemas.microsoft.com/office/2011/relationships/chartStyle" Target="style47.xml"/><Relationship Id="rId2" Type="http://schemas.microsoft.com/office/2011/relationships/chartColorStyle" Target="colors47.xml"/><Relationship Id="rId3" Type="http://schemas.openxmlformats.org/officeDocument/2006/relationships/oleObject" Target="file:///D:\TRABAJO%20CUARENTENA%202020\ENCUESTA%20BICICLETAS\2720-Bicicleta-Fact.Exp.%20Personas.xlsx" TargetMode="External"/></Relationships>
</file>

<file path=ppt/charts/_rels/chart88.xml.rels><?xml version="1.0" encoding="UTF-8" standalone="yes"?><Relationships xmlns="http://schemas.openxmlformats.org/package/2006/relationships"><Relationship Id="rId1" Type="http://schemas.microsoft.com/office/2011/relationships/chartStyle" Target="style48.xml"/><Relationship Id="rId2" Type="http://schemas.microsoft.com/office/2011/relationships/chartColorStyle" Target="colors48.xml"/><Relationship Id="rId3" Type="http://schemas.openxmlformats.org/officeDocument/2006/relationships/oleObject" Target="file:///D:\TRABAJO%20CUARENTENA%202020\ENCUESTA%20BICICLETAS\2720-Bicicleta-Fact.Exp.%20Personas.xlsx" TargetMode="External"/></Relationships>
</file>

<file path=ppt/charts/_rels/chart89.xml.rels><?xml version="1.0" encoding="UTF-8" standalone="yes"?><Relationships xmlns="http://schemas.openxmlformats.org/package/2006/relationships"><Relationship Id="rId1" Type="http://schemas.microsoft.com/office/2011/relationships/chartStyle" Target="style49.xml"/><Relationship Id="rId2" Type="http://schemas.microsoft.com/office/2011/relationships/chartColorStyle" Target="colors49.xml"/><Relationship Id="rId3" Type="http://schemas.openxmlformats.org/officeDocument/2006/relationships/oleObject" Target="file:///D:\TRABAJO%20CUARENTENA%202020\ENCUESTA%20BICICLETAS\2720-Bicicleta-Fact.Exp.%20Personas.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dPt>
            <c:idx val="0"/>
            <c:bubble3D val="0"/>
            <c:spPr>
              <a:solidFill>
                <a:srgbClr val="F5B02B"/>
              </a:solidFill>
            </c:spPr>
            <c:extLst>
              <c:ext xmlns:c16="http://schemas.microsoft.com/office/drawing/2014/chart" uri="{C3380CC4-5D6E-409C-BE32-E72D297353CC}">
                <c16:uniqueId val="{00000001-913A-4B4B-AFAC-CBE63A06005D}"/>
              </c:ext>
            </c:extLst>
          </c:dPt>
          <c:dPt>
            <c:idx val="1"/>
            <c:bubble3D val="0"/>
            <c:spPr>
              <a:solidFill>
                <a:srgbClr val="DA0F2B"/>
              </a:solidFill>
            </c:spPr>
            <c:extLst>
              <c:ext xmlns:c16="http://schemas.microsoft.com/office/drawing/2014/chart" uri="{C3380CC4-5D6E-409C-BE32-E72D297353CC}">
                <c16:uniqueId val="{00000003-913A-4B4B-AFAC-CBE63A06005D}"/>
              </c:ext>
            </c:extLst>
          </c:dPt>
          <c:dPt>
            <c:idx val="2"/>
            <c:bubble3D val="0"/>
            <c:extLst>
              <c:ext xmlns:c16="http://schemas.microsoft.com/office/drawing/2014/chart" uri="{C3380CC4-5D6E-409C-BE32-E72D297353CC}">
                <c16:uniqueId val="{00000005-913A-4B4B-AFAC-CBE63A06005D}"/>
              </c:ext>
            </c:extLst>
          </c:dPt>
          <c:dLbls>
            <c:spPr>
              <a:noFill/>
              <a:ln>
                <a:noFill/>
              </a:ln>
              <a:effectLst/>
            </c:spPr>
            <c:txPr>
              <a:bodyPr/>
              <a:lstStyle/>
              <a:p>
                <a:pPr>
                  <a:defRPr sz="3200" b="1">
                    <a:solidFill>
                      <a:schemeClr val="bg1"/>
                    </a:solidFill>
                  </a:defRPr>
                </a:pPr>
                <a:endParaRPr lang="es-CO"/>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Hoja1!$A$2:$A$3</c:f>
              <c:strCache>
                <c:ptCount val="2"/>
                <c:pt idx="0">
                  <c:v>Femenino</c:v>
                </c:pt>
                <c:pt idx="1">
                  <c:v>Masculino</c:v>
                </c:pt>
              </c:strCache>
            </c:strRef>
          </c:cat>
          <c:val>
            <c:numRef>
              <c:f>Hoja1!$B$2:$B$3</c:f>
              <c:numCache>
                <c:formatCode>0%</c:formatCode>
                <c:ptCount val="2"/>
                <c:pt idx="0">
                  <c:v>0.53</c:v>
                </c:pt>
                <c:pt idx="1">
                  <c:v>0.47</c:v>
                </c:pt>
              </c:numCache>
            </c:numRef>
          </c:val>
          <c:extLst>
            <c:ext xmlns:c16="http://schemas.microsoft.com/office/drawing/2014/chart" uri="{C3380CC4-5D6E-409C-BE32-E72D297353CC}">
              <c16:uniqueId val="{00000006-913A-4B4B-AFAC-CBE63A06005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06627494504026E-2"/>
          <c:y val="1.4727948640357799E-3"/>
          <c:w val="0.95416666666666672"/>
          <c:h val="0.57856910715182197"/>
        </c:manualLayout>
      </c:layout>
      <c:barChart>
        <c:barDir val="col"/>
        <c:grouping val="clustered"/>
        <c:varyColors val="0"/>
        <c:ser>
          <c:idx val="0"/>
          <c:order val="0"/>
          <c:tx>
            <c:strRef>
              <c:f>Hoja1!$B$1</c:f>
              <c:strCache>
                <c:ptCount val="1"/>
                <c:pt idx="0">
                  <c:v>13 a 17</c:v>
                </c:pt>
              </c:strCache>
            </c:strRef>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Hoja1!$B$2:$B$3</c:f>
              <c:numCache>
                <c:formatCode>0%</c:formatCode>
                <c:ptCount val="2"/>
                <c:pt idx="0">
                  <c:v>7.6630930127510974E-2</c:v>
                </c:pt>
                <c:pt idx="1">
                  <c:v>9.2134412348160791E-2</c:v>
                </c:pt>
              </c:numCache>
            </c:numRef>
          </c:val>
          <c:extLst>
            <c:ext xmlns:c16="http://schemas.microsoft.com/office/drawing/2014/chart" uri="{C3380CC4-5D6E-409C-BE32-E72D297353CC}">
              <c16:uniqueId val="{00000000-9846-490D-9FAA-4F6C557CB7FB}"/>
            </c:ext>
          </c:extLst>
        </c:ser>
        <c:ser>
          <c:idx val="1"/>
          <c:order val="1"/>
          <c:tx>
            <c:strRef>
              <c:f>Hoja1!$C$1</c:f>
              <c:strCache>
                <c:ptCount val="1"/>
                <c:pt idx="0">
                  <c:v>18 a 25</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Hoja1!$C$2:$C$3</c:f>
              <c:numCache>
                <c:formatCode>0%</c:formatCode>
                <c:ptCount val="2"/>
                <c:pt idx="0">
                  <c:v>9.8960131588021819E-2</c:v>
                </c:pt>
                <c:pt idx="1">
                  <c:v>0.1413241132397233</c:v>
                </c:pt>
              </c:numCache>
            </c:numRef>
          </c:val>
          <c:extLst>
            <c:ext xmlns:c16="http://schemas.microsoft.com/office/drawing/2014/chart" uri="{C3380CC4-5D6E-409C-BE32-E72D297353CC}">
              <c16:uniqueId val="{00000001-9846-490D-9FAA-4F6C557CB7FB}"/>
            </c:ext>
          </c:extLst>
        </c:ser>
        <c:ser>
          <c:idx val="2"/>
          <c:order val="2"/>
          <c:tx>
            <c:strRef>
              <c:f>Hoja1!$D$1</c:f>
              <c:strCache>
                <c:ptCount val="1"/>
                <c:pt idx="0">
                  <c:v>26 a 40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Hoja1!$D$2:$D$3</c:f>
              <c:numCache>
                <c:formatCode>0%</c:formatCode>
                <c:ptCount val="2"/>
                <c:pt idx="0">
                  <c:v>0.28399108886498226</c:v>
                </c:pt>
                <c:pt idx="1">
                  <c:v>0.4031637630495849</c:v>
                </c:pt>
              </c:numCache>
            </c:numRef>
          </c:val>
          <c:extLst>
            <c:ext xmlns:c16="http://schemas.microsoft.com/office/drawing/2014/chart" uri="{C3380CC4-5D6E-409C-BE32-E72D297353CC}">
              <c16:uniqueId val="{00000002-9846-490D-9FAA-4F6C557CB7FB}"/>
            </c:ext>
          </c:extLst>
        </c:ser>
        <c:ser>
          <c:idx val="3"/>
          <c:order val="3"/>
          <c:tx>
            <c:strRef>
              <c:f>Hoja1!$E$1</c:f>
              <c:strCache>
                <c:ptCount val="1"/>
                <c:pt idx="0">
                  <c:v>41 a 55</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Hoja1!$E$2:$E$3</c:f>
              <c:numCache>
                <c:formatCode>0%</c:formatCode>
                <c:ptCount val="2"/>
                <c:pt idx="0">
                  <c:v>0.23973520205814702</c:v>
                </c:pt>
                <c:pt idx="1">
                  <c:v>0.23941293740075698</c:v>
                </c:pt>
              </c:numCache>
            </c:numRef>
          </c:val>
          <c:extLst>
            <c:ext xmlns:c16="http://schemas.microsoft.com/office/drawing/2014/chart" uri="{C3380CC4-5D6E-409C-BE32-E72D297353CC}">
              <c16:uniqueId val="{00000003-9846-490D-9FAA-4F6C557CB7FB}"/>
            </c:ext>
          </c:extLst>
        </c:ser>
        <c:ser>
          <c:idx val="4"/>
          <c:order val="4"/>
          <c:tx>
            <c:strRef>
              <c:f>Hoja1!$F$1</c:f>
              <c:strCache>
                <c:ptCount val="1"/>
                <c:pt idx="0">
                  <c:v>56 o más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Hoja1!$F$2:$F$3</c:f>
              <c:numCache>
                <c:formatCode>0%</c:formatCode>
                <c:ptCount val="2"/>
                <c:pt idx="0">
                  <c:v>0.30068264736133782</c:v>
                </c:pt>
                <c:pt idx="1">
                  <c:v>0.12396477396177397</c:v>
                </c:pt>
              </c:numCache>
            </c:numRef>
          </c:val>
          <c:extLst>
            <c:ext xmlns:c16="http://schemas.microsoft.com/office/drawing/2014/chart" uri="{C3380CC4-5D6E-409C-BE32-E72D297353CC}">
              <c16:uniqueId val="{00000004-9846-490D-9FAA-4F6C557CB7FB}"/>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crossAx val="224760576"/>
        <c:crosses val="autoZero"/>
        <c:auto val="1"/>
        <c:lblAlgn val="ctr"/>
        <c:lblOffset val="100"/>
        <c:noMultiLvlLbl val="0"/>
      </c:catAx>
      <c:valAx>
        <c:axId val="224760576"/>
        <c:scaling>
          <c:orientation val="minMax"/>
          <c:max val="0.45"/>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2215144720332142"/>
          <c:y val="0.72900759123084702"/>
          <c:w val="0.53758780682119078"/>
          <c:h val="0.18627501235259458"/>
        </c:manualLayout>
      </c:layout>
      <c:overlay val="0"/>
    </c:legend>
    <c:plotVisOnly val="1"/>
    <c:dispBlanksAs val="gap"/>
    <c:showDLblsOverMax val="0"/>
  </c:chart>
  <c:txPr>
    <a:bodyPr/>
    <a:lstStyle/>
    <a:p>
      <a:pPr>
        <a:defRPr sz="1600"/>
      </a:pPr>
      <a:endParaRPr lang="es-C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87013036695823E-2"/>
          <c:y val="0.10214314213014218"/>
          <c:w val="0.95416666666666672"/>
          <c:h val="0.49132146128069237"/>
        </c:manualLayout>
      </c:layout>
      <c:barChart>
        <c:barDir val="col"/>
        <c:grouping val="clustered"/>
        <c:varyColors val="0"/>
        <c:ser>
          <c:idx val="0"/>
          <c:order val="0"/>
          <c:tx>
            <c:strRef>
              <c:f>Hoja1!$B$1</c:f>
              <c:strCache>
                <c:ptCount val="1"/>
                <c:pt idx="0">
                  <c:v>Alto</c:v>
                </c:pt>
              </c:strCache>
            </c:strRef>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Hoja1!$B$2:$B$3</c:f>
              <c:numCache>
                <c:formatCode>0%</c:formatCode>
                <c:ptCount val="2"/>
                <c:pt idx="0">
                  <c:v>9.9249158408370314E-2</c:v>
                </c:pt>
                <c:pt idx="1">
                  <c:v>9.2337644875305686E-2</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Bajo</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Hoja1!$C$2:$C$3</c:f>
              <c:numCache>
                <c:formatCode>0%</c:formatCode>
                <c:ptCount val="2"/>
                <c:pt idx="0">
                  <c:v>0.53179943416083975</c:v>
                </c:pt>
                <c:pt idx="1">
                  <c:v>0.4469116054137966</c:v>
                </c:pt>
              </c:numCache>
            </c:numRef>
          </c:val>
          <c:extLst>
            <c:ext xmlns:c16="http://schemas.microsoft.com/office/drawing/2014/chart" uri="{C3380CC4-5D6E-409C-BE32-E72D297353CC}">
              <c16:uniqueId val="{00000001-93B2-4FB0-9178-366F8FB887F5}"/>
            </c:ext>
          </c:extLst>
        </c:ser>
        <c:ser>
          <c:idx val="2"/>
          <c:order val="2"/>
          <c:tx>
            <c:strRef>
              <c:f>Hoja1!$D$1</c:f>
              <c:strCache>
                <c:ptCount val="1"/>
                <c:pt idx="0">
                  <c:v>Medio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Hoja1!$D$2:$D$3</c:f>
              <c:numCache>
                <c:formatCode>0%</c:formatCode>
                <c:ptCount val="2"/>
                <c:pt idx="0">
                  <c:v>0.35713528833763836</c:v>
                </c:pt>
                <c:pt idx="1">
                  <c:v>0.45218646382242467</c:v>
                </c:pt>
              </c:numCache>
            </c:numRef>
          </c:val>
          <c:extLst>
            <c:ext xmlns:c16="http://schemas.microsoft.com/office/drawing/2014/chart" uri="{C3380CC4-5D6E-409C-BE32-E72D297353CC}">
              <c16:uniqueId val="{00000000-2771-4FAD-8648-890A25C804F0}"/>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crossAx val="224760576"/>
        <c:crosses val="autoZero"/>
        <c:auto val="1"/>
        <c:lblAlgn val="ctr"/>
        <c:lblOffset val="100"/>
        <c:noMultiLvlLbl val="0"/>
      </c:catAx>
      <c:valAx>
        <c:axId val="224760576"/>
        <c:scaling>
          <c:orientation val="minMax"/>
          <c:max val="0.60000000000000009"/>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2215145926231319"/>
          <c:y val="0.76592005030874877"/>
          <c:w val="0.53758780682119078"/>
          <c:h val="0.18627501235259458"/>
        </c:manualLayout>
      </c:layout>
      <c:overlay val="0"/>
    </c:legend>
    <c:plotVisOnly val="1"/>
    <c:dispBlanksAs val="gap"/>
    <c:showDLblsOverMax val="0"/>
  </c:chart>
  <c:txPr>
    <a:bodyPr/>
    <a:lstStyle/>
    <a:p>
      <a:pPr>
        <a:defRPr sz="1600"/>
      </a:pPr>
      <a:endParaRPr lang="es-C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06627494504026E-2"/>
          <c:y val="1.4727948640357799E-3"/>
          <c:w val="0.95416666666666672"/>
          <c:h val="0.49132146128069237"/>
        </c:manualLayout>
      </c:layout>
      <c:barChart>
        <c:barDir val="col"/>
        <c:grouping val="clustered"/>
        <c:varyColors val="0"/>
        <c:ser>
          <c:idx val="0"/>
          <c:order val="0"/>
          <c:tx>
            <c:strRef>
              <c:f>Hoja1!$B$1</c:f>
              <c:strCache>
                <c:ptCount val="1"/>
                <c:pt idx="0">
                  <c:v>Zona 1</c:v>
                </c:pt>
              </c:strCache>
            </c:strRef>
          </c:tx>
          <c:spPr>
            <a:solidFill>
              <a:srgbClr val="C00000"/>
            </a:solidFill>
          </c:spPr>
          <c:invertIfNegative val="0"/>
          <c:dLbls>
            <c:spPr>
              <a:noFill/>
              <a:ln>
                <a:noFill/>
              </a:ln>
              <a:effectLst/>
            </c:spPr>
            <c:txPr>
              <a:bodyPr/>
              <a:lstStyle/>
              <a:p>
                <a:pPr>
                  <a:defRPr sz="1200">
                    <a:latin typeface="+mn-lt"/>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Hoja1!$B$2:$B$3</c:f>
              <c:numCache>
                <c:formatCode>0%</c:formatCode>
                <c:ptCount val="2"/>
                <c:pt idx="0">
                  <c:v>0.11181513537951496</c:v>
                </c:pt>
                <c:pt idx="1">
                  <c:v>0.1364855145247226</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Zona 2</c:v>
                </c:pt>
              </c:strCache>
            </c:strRef>
          </c:tx>
          <c:spPr>
            <a:solidFill>
              <a:srgbClr val="FFC000"/>
            </a:solidFill>
          </c:spPr>
          <c:invertIfNegative val="0"/>
          <c:dLbls>
            <c:spPr>
              <a:noFill/>
              <a:ln>
                <a:noFill/>
              </a:ln>
              <a:effectLst/>
            </c:spPr>
            <c:txPr>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Hoja1!$C$2:$C$3</c:f>
              <c:numCache>
                <c:formatCode>0%</c:formatCode>
                <c:ptCount val="2"/>
                <c:pt idx="0">
                  <c:v>0.25342979972604585</c:v>
                </c:pt>
                <c:pt idx="1">
                  <c:v>0.31460616967179111</c:v>
                </c:pt>
              </c:numCache>
            </c:numRef>
          </c:val>
          <c:extLst>
            <c:ext xmlns:c16="http://schemas.microsoft.com/office/drawing/2014/chart" uri="{C3380CC4-5D6E-409C-BE32-E72D297353CC}">
              <c16:uniqueId val="{00000001-93B2-4FB0-9178-366F8FB887F5}"/>
            </c:ext>
          </c:extLst>
        </c:ser>
        <c:ser>
          <c:idx val="2"/>
          <c:order val="2"/>
          <c:tx>
            <c:strRef>
              <c:f>Hoja1!$D$1</c:f>
              <c:strCache>
                <c:ptCount val="1"/>
                <c:pt idx="0">
                  <c:v>Zona 3</c:v>
                </c:pt>
              </c:strCache>
            </c:strRef>
          </c:tx>
          <c:invertIfNegative val="0"/>
          <c:dLbls>
            <c:spPr>
              <a:noFill/>
              <a:ln>
                <a:noFill/>
              </a:ln>
              <a:effectLst/>
            </c:spPr>
            <c:txPr>
              <a:bodyPr wrap="square" lIns="38100" tIns="19050" rIns="38100" bIns="19050" anchor="ctr">
                <a:spAutoFit/>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Hoja1!$D$2:$D$3</c:f>
              <c:numCache>
                <c:formatCode>0%</c:formatCode>
                <c:ptCount val="2"/>
                <c:pt idx="0">
                  <c:v>0.30238557854207393</c:v>
                </c:pt>
                <c:pt idx="1">
                  <c:v>0.28303220606090584</c:v>
                </c:pt>
              </c:numCache>
            </c:numRef>
          </c:val>
          <c:extLst>
            <c:ext xmlns:c16="http://schemas.microsoft.com/office/drawing/2014/chart" uri="{C3380CC4-5D6E-409C-BE32-E72D297353CC}">
              <c16:uniqueId val="{00000000-2771-4FAD-8648-890A25C804F0}"/>
            </c:ext>
          </c:extLst>
        </c:ser>
        <c:ser>
          <c:idx val="3"/>
          <c:order val="3"/>
          <c:tx>
            <c:strRef>
              <c:f>Hoja1!$E$1</c:f>
              <c:strCache>
                <c:ptCount val="1"/>
                <c:pt idx="0">
                  <c:v>Zona 4</c:v>
                </c:pt>
              </c:strCache>
            </c:strRef>
          </c:tx>
          <c:invertIfNegative val="0"/>
          <c:dLbls>
            <c:spPr>
              <a:noFill/>
              <a:ln>
                <a:noFill/>
              </a:ln>
              <a:effectLst/>
            </c:spPr>
            <c:txPr>
              <a:bodyPr wrap="square" lIns="38100" tIns="19050" rIns="38100" bIns="19050" anchor="ctr">
                <a:spAutoFit/>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Hoja1!$E$2:$E$3</c:f>
              <c:numCache>
                <c:formatCode>0%</c:formatCode>
                <c:ptCount val="2"/>
                <c:pt idx="0">
                  <c:v>0.274099940258275</c:v>
                </c:pt>
                <c:pt idx="1">
                  <c:v>0.1989719935969903</c:v>
                </c:pt>
              </c:numCache>
            </c:numRef>
          </c:val>
          <c:extLst>
            <c:ext xmlns:c16="http://schemas.microsoft.com/office/drawing/2014/chart" uri="{C3380CC4-5D6E-409C-BE32-E72D297353CC}">
              <c16:uniqueId val="{00000001-2771-4FAD-8648-890A25C804F0}"/>
            </c:ext>
          </c:extLst>
        </c:ser>
        <c:ser>
          <c:idx val="4"/>
          <c:order val="4"/>
          <c:tx>
            <c:strRef>
              <c:f>Hoja1!$F$1</c:f>
              <c:strCache>
                <c:ptCount val="1"/>
                <c:pt idx="0">
                  <c:v>Zona 5</c:v>
                </c:pt>
              </c:strCache>
            </c:strRef>
          </c:tx>
          <c:invertIfNegative val="0"/>
          <c:dLbls>
            <c:spPr>
              <a:noFill/>
              <a:ln>
                <a:noFill/>
              </a:ln>
              <a:effectLst/>
            </c:spPr>
            <c:txPr>
              <a:bodyPr wrap="square" lIns="38100" tIns="19050" rIns="38100" bIns="19050" anchor="ctr">
                <a:spAutoFit/>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Hoja1!$F$2:$F$3</c:f>
              <c:numCache>
                <c:formatCode>0%</c:formatCode>
                <c:ptCount val="2"/>
                <c:pt idx="0">
                  <c:v>5.8269546094090366E-2</c:v>
                </c:pt>
                <c:pt idx="1">
                  <c:v>6.690411614559022E-2</c:v>
                </c:pt>
              </c:numCache>
            </c:numRef>
          </c:val>
          <c:extLst>
            <c:ext xmlns:c16="http://schemas.microsoft.com/office/drawing/2014/chart" uri="{C3380CC4-5D6E-409C-BE32-E72D297353CC}">
              <c16:uniqueId val="{00000002-2771-4FAD-8648-890A25C804F0}"/>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txPr>
          <a:bodyPr/>
          <a:lstStyle/>
          <a:p>
            <a:pPr>
              <a:defRPr sz="1200"/>
            </a:pPr>
            <a:endParaRPr lang="es-CO"/>
          </a:p>
        </c:txPr>
        <c:crossAx val="224760576"/>
        <c:crosses val="autoZero"/>
        <c:auto val="1"/>
        <c:lblAlgn val="ctr"/>
        <c:lblOffset val="100"/>
        <c:noMultiLvlLbl val="0"/>
      </c:catAx>
      <c:valAx>
        <c:axId val="224760576"/>
        <c:scaling>
          <c:orientation val="minMax"/>
          <c:max val="0.45"/>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2215145926231319"/>
          <c:y val="0.66189402927102514"/>
          <c:w val="0.53758780682119078"/>
          <c:h val="0.18627501235259458"/>
        </c:manualLayout>
      </c:layout>
      <c:overlay val="0"/>
      <c:txPr>
        <a:bodyPr/>
        <a:lstStyle/>
        <a:p>
          <a:pPr>
            <a:defRPr sz="1400"/>
          </a:pPr>
          <a:endParaRPr lang="es-CO"/>
        </a:p>
      </c:txPr>
    </c:legend>
    <c:plotVisOnly val="1"/>
    <c:dispBlanksAs val="gap"/>
    <c:showDLblsOverMax val="0"/>
  </c:chart>
  <c:txPr>
    <a:bodyPr/>
    <a:lstStyle/>
    <a:p>
      <a:pPr>
        <a:defRPr sz="1800"/>
      </a:pPr>
      <a:endParaRPr lang="es-CO"/>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64525805591027"/>
          <c:y val="2.5407252615746678E-2"/>
          <c:w val="0.72329162564741423"/>
          <c:h val="0.94918549476850667"/>
        </c:manualLayout>
      </c:layout>
      <c:barChart>
        <c:barDir val="bar"/>
        <c:grouping val="clustered"/>
        <c:varyColors val="0"/>
        <c:ser>
          <c:idx val="0"/>
          <c:order val="0"/>
          <c:spPr>
            <a:solidFill>
              <a:srgbClr val="DA0F2B"/>
            </a:solidFill>
            <a:ln>
              <a:solidFill>
                <a:schemeClr val="bg1">
                  <a:lumMod val="75000"/>
                </a:schemeClr>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0-9AAC-4801-B857-DD6DA93AC1C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Otras </c:v>
                </c:pt>
                <c:pt idx="1">
                  <c:v>Estudiar</c:v>
                </c:pt>
                <c:pt idx="2">
                  <c:v>Recreación y deporte</c:v>
                </c:pt>
                <c:pt idx="3">
                  <c:v>Diligencias de salud</c:v>
                </c:pt>
                <c:pt idx="4">
                  <c:v>Visitar familiares o amigos</c:v>
                </c:pt>
                <c:pt idx="5">
                  <c:v>Hacer compras</c:v>
                </c:pt>
                <c:pt idx="6">
                  <c:v>Trabajar</c:v>
                </c:pt>
              </c:strCache>
            </c:strRef>
          </c:cat>
          <c:val>
            <c:numRef>
              <c:f>Hoja1!$B$2:$B$8</c:f>
              <c:numCache>
                <c:formatCode>0%</c:formatCode>
                <c:ptCount val="7"/>
                <c:pt idx="0">
                  <c:v>8.4000000000000005E-2</c:v>
                </c:pt>
                <c:pt idx="1">
                  <c:v>7.9000000000000001E-2</c:v>
                </c:pt>
                <c:pt idx="2">
                  <c:v>0.14199999999999999</c:v>
                </c:pt>
                <c:pt idx="3">
                  <c:v>0.25</c:v>
                </c:pt>
                <c:pt idx="4">
                  <c:v>0.29799999999999999</c:v>
                </c:pt>
                <c:pt idx="5">
                  <c:v>0.50900000000000001</c:v>
                </c:pt>
                <c:pt idx="6">
                  <c:v>0.54200000000000004</c:v>
                </c:pt>
              </c:numCache>
            </c:numRef>
          </c:val>
          <c:extLst>
            <c:ext xmlns:c16="http://schemas.microsoft.com/office/drawing/2014/chart" uri="{C3380CC4-5D6E-409C-BE32-E72D297353CC}">
              <c16:uniqueId val="{00000000-E124-4E54-9B25-2137554071D3}"/>
            </c:ext>
          </c:extLst>
        </c:ser>
        <c:ser>
          <c:idx val="1"/>
          <c:order val="1"/>
          <c:spPr>
            <a:noFill/>
            <a:ln>
              <a:noFill/>
            </a:ln>
            <a:effectLst/>
          </c:spPr>
          <c:invertIfNegative val="0"/>
          <c:dPt>
            <c:idx val="1"/>
            <c:invertIfNegative val="0"/>
            <c:bubble3D val="0"/>
            <c:extLst>
              <c:ext xmlns:c16="http://schemas.microsoft.com/office/drawing/2014/chart" uri="{C3380CC4-5D6E-409C-BE32-E72D297353CC}">
                <c16:uniqueId val="{00000001-2CFF-41FE-84CC-166FF2F769A8}"/>
              </c:ext>
            </c:extLst>
          </c:dPt>
          <c:dPt>
            <c:idx val="2"/>
            <c:invertIfNegative val="0"/>
            <c:bubble3D val="0"/>
            <c:extLst>
              <c:ext xmlns:c16="http://schemas.microsoft.com/office/drawing/2014/chart" uri="{C3380CC4-5D6E-409C-BE32-E72D297353CC}">
                <c16:uniqueId val="{00000001-0150-4BE7-A2B0-09C7A97577AB}"/>
              </c:ext>
            </c:extLst>
          </c:dPt>
          <c:dPt>
            <c:idx val="3"/>
            <c:invertIfNegative val="0"/>
            <c:bubble3D val="0"/>
            <c:extLst>
              <c:ext xmlns:c16="http://schemas.microsoft.com/office/drawing/2014/chart" uri="{C3380CC4-5D6E-409C-BE32-E72D297353CC}">
                <c16:uniqueId val="{00000003-0150-4BE7-A2B0-09C7A97577AB}"/>
              </c:ext>
            </c:extLst>
          </c:dPt>
          <c:dPt>
            <c:idx val="4"/>
            <c:invertIfNegative val="0"/>
            <c:bubble3D val="0"/>
            <c:extLst>
              <c:ext xmlns:c16="http://schemas.microsoft.com/office/drawing/2014/chart" uri="{C3380CC4-5D6E-409C-BE32-E72D297353CC}">
                <c16:uniqueId val="{00000005-0150-4BE7-A2B0-09C7A97577AB}"/>
              </c:ext>
            </c:extLst>
          </c:dPt>
          <c:dPt>
            <c:idx val="5"/>
            <c:invertIfNegative val="0"/>
            <c:bubble3D val="0"/>
            <c:extLst>
              <c:ext xmlns:c16="http://schemas.microsoft.com/office/drawing/2014/chart" uri="{C3380CC4-5D6E-409C-BE32-E72D297353CC}">
                <c16:uniqueId val="{00000007-0150-4BE7-A2B0-09C7A97577AB}"/>
              </c:ext>
            </c:extLst>
          </c:dPt>
          <c:dPt>
            <c:idx val="6"/>
            <c:invertIfNegative val="0"/>
            <c:bubble3D val="0"/>
            <c:extLst>
              <c:ext xmlns:c16="http://schemas.microsoft.com/office/drawing/2014/chart" uri="{C3380CC4-5D6E-409C-BE32-E72D297353CC}">
                <c16:uniqueId val="{00000009-0150-4BE7-A2B0-09C7A97577AB}"/>
              </c:ext>
            </c:extLst>
          </c:dPt>
          <c:cat>
            <c:strRef>
              <c:f>Hoja1!$A$2:$A$8</c:f>
              <c:strCache>
                <c:ptCount val="7"/>
                <c:pt idx="0">
                  <c:v>Otras </c:v>
                </c:pt>
                <c:pt idx="1">
                  <c:v>Estudiar</c:v>
                </c:pt>
                <c:pt idx="2">
                  <c:v>Recreación y deporte</c:v>
                </c:pt>
                <c:pt idx="3">
                  <c:v>Diligencias de salud</c:v>
                </c:pt>
                <c:pt idx="4">
                  <c:v>Visitar familiares o amigos</c:v>
                </c:pt>
                <c:pt idx="5">
                  <c:v>Hacer compras</c:v>
                </c:pt>
                <c:pt idx="6">
                  <c:v>Trabajar</c:v>
                </c:pt>
              </c:strCache>
            </c:strRef>
          </c:cat>
          <c:val>
            <c:numRef>
              <c:f>Hoja1!$C$2:$C$8</c:f>
              <c:numCache>
                <c:formatCode>0%</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1B-C936-416B-BFED-43932059B61B}"/>
            </c:ext>
          </c:extLst>
        </c:ser>
        <c:dLbls>
          <c:showLegendKey val="0"/>
          <c:showVal val="0"/>
          <c:showCatName val="0"/>
          <c:showSerName val="0"/>
          <c:showPercent val="0"/>
          <c:showBubbleSize val="0"/>
        </c:dLbls>
        <c:gapWidth val="50"/>
        <c:overlap val="100"/>
        <c:axId val="126983168"/>
        <c:axId val="126993152"/>
      </c:barChart>
      <c:catAx>
        <c:axId val="126983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126993152"/>
        <c:crosses val="autoZero"/>
        <c:auto val="1"/>
        <c:lblAlgn val="ctr"/>
        <c:lblOffset val="50"/>
        <c:noMultiLvlLbl val="0"/>
      </c:catAx>
      <c:valAx>
        <c:axId val="126993152"/>
        <c:scaling>
          <c:orientation val="minMax"/>
          <c:max val="1"/>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26983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5732862073497174E-2"/>
          <c:w val="1"/>
          <c:h val="0.54925097922580635"/>
        </c:manualLayout>
      </c:layout>
      <c:lineChart>
        <c:grouping val="standard"/>
        <c:varyColors val="0"/>
        <c:ser>
          <c:idx val="0"/>
          <c:order val="0"/>
          <c:tx>
            <c:strRef>
              <c:f>Hoja1!$B$1</c:f>
              <c:strCache>
                <c:ptCount val="1"/>
                <c:pt idx="0">
                  <c:v>Opción 2</c:v>
                </c:pt>
              </c:strCache>
            </c:strRef>
          </c:tx>
          <c:spPr>
            <a:ln w="28575" cap="rnd">
              <a:solidFill>
                <a:schemeClr val="accent1"/>
              </a:solidFill>
              <a:round/>
            </a:ln>
            <a:effectLst/>
          </c:spPr>
          <c:marker>
            <c:symbol val="circle"/>
            <c:size val="9"/>
            <c:spPr>
              <a:solidFill>
                <a:schemeClr val="accent2"/>
              </a:solidFill>
              <a:ln w="3175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Hoja1!$A$3:$A$9</c:f>
              <c:strCache>
                <c:ptCount val="7"/>
                <c:pt idx="0">
                  <c:v>Otras </c:v>
                </c:pt>
                <c:pt idx="1">
                  <c:v>Trabajar </c:v>
                </c:pt>
                <c:pt idx="2">
                  <c:v>Estudiar</c:v>
                </c:pt>
                <c:pt idx="3">
                  <c:v>Hacer compras</c:v>
                </c:pt>
                <c:pt idx="4">
                  <c:v>Visitar familiares o amigos</c:v>
                </c:pt>
                <c:pt idx="5">
                  <c:v>Recreación y deporte</c:v>
                </c:pt>
                <c:pt idx="6">
                  <c:v>Diligencias de salud</c:v>
                </c:pt>
              </c:strCache>
            </c:strRef>
          </c:cat>
          <c:val>
            <c:numRef>
              <c:f>Hoja1!$B$3:$B$9</c:f>
              <c:numCache>
                <c:formatCode>General</c:formatCode>
                <c:ptCount val="7"/>
                <c:pt idx="0">
                  <c:v>50</c:v>
                </c:pt>
                <c:pt idx="1">
                  <c:v>57</c:v>
                </c:pt>
                <c:pt idx="2">
                  <c:v>38</c:v>
                </c:pt>
                <c:pt idx="3">
                  <c:v>35</c:v>
                </c:pt>
                <c:pt idx="4">
                  <c:v>48</c:v>
                </c:pt>
                <c:pt idx="5">
                  <c:v>30</c:v>
                </c:pt>
                <c:pt idx="6">
                  <c:v>75</c:v>
                </c:pt>
              </c:numCache>
            </c:numRef>
          </c:val>
          <c:smooth val="0"/>
          <c:extLst>
            <c:ext xmlns:c16="http://schemas.microsoft.com/office/drawing/2014/chart" uri="{C3380CC4-5D6E-409C-BE32-E72D297353CC}">
              <c16:uniqueId val="{00000000-C621-49DD-89F0-1A780679D9AC}"/>
            </c:ext>
          </c:extLst>
        </c:ser>
        <c:dLbls>
          <c:showLegendKey val="0"/>
          <c:showVal val="1"/>
          <c:showCatName val="0"/>
          <c:showSerName val="0"/>
          <c:showPercent val="0"/>
          <c:showBubbleSize val="0"/>
        </c:dLbls>
        <c:marker val="1"/>
        <c:smooth val="0"/>
        <c:axId val="135374720"/>
        <c:axId val="135381760"/>
      </c:lineChart>
      <c:catAx>
        <c:axId val="13537472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O"/>
          </a:p>
        </c:txPr>
        <c:crossAx val="135381760"/>
        <c:crosses val="autoZero"/>
        <c:auto val="1"/>
        <c:lblAlgn val="ctr"/>
        <c:lblOffset val="100"/>
        <c:noMultiLvlLbl val="0"/>
      </c:catAx>
      <c:valAx>
        <c:axId val="135381760"/>
        <c:scaling>
          <c:orientation val="minMax"/>
          <c:max val="100"/>
        </c:scaling>
        <c:delete val="1"/>
        <c:axPos val="r"/>
        <c:numFmt formatCode="General" sourceLinked="1"/>
        <c:majorTickMark val="out"/>
        <c:minorTickMark val="none"/>
        <c:tickLblPos val="nextTo"/>
        <c:crossAx val="135374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203075787401575"/>
          <c:y val="5.156249682809444E-2"/>
          <c:w val="0.47078174212598423"/>
          <c:h val="0.94843750317190556"/>
        </c:manualLayout>
      </c:layout>
      <c:barChart>
        <c:barDir val="bar"/>
        <c:grouping val="clustered"/>
        <c:varyColors val="0"/>
        <c:ser>
          <c:idx val="0"/>
          <c:order val="0"/>
          <c:tx>
            <c:strRef>
              <c:f>Hoja1!$B$1</c:f>
              <c:strCache>
                <c:ptCount val="1"/>
                <c:pt idx="0">
                  <c:v>SI</c:v>
                </c:pt>
              </c:strCache>
            </c:strRef>
          </c:tx>
          <c:spPr>
            <a:solidFill>
              <a:srgbClr val="DA0F2B"/>
            </a:solidFill>
            <a:ln>
              <a:noFill/>
            </a:ln>
            <a:effectLst>
              <a:glow rad="127000">
                <a:schemeClr val="bg1"/>
              </a:glow>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Hoja1!$A$2:$A$10</c:f>
              <c:strCache>
                <c:ptCount val="9"/>
                <c:pt idx="0">
                  <c:v>Otras</c:v>
                </c:pt>
                <c:pt idx="1">
                  <c:v>Me preocupa mi apariencia personal después de usar la bicicleta</c:v>
                </c:pt>
                <c:pt idx="2">
                  <c:v>El clima no es favorable para esta actividad.</c:v>
                </c:pt>
                <c:pt idx="3">
                  <c:v>Estoy muy nervioso(a) cuando monto bicicleta.</c:v>
                </c:pt>
                <c:pt idx="4">
                  <c:v>No tengo las habilidades físicas necesarias.</c:v>
                </c:pt>
                <c:pt idx="5">
                  <c:v>No sé montar.</c:v>
                </c:pt>
                <c:pt idx="6">
                  <c:v>Seguridad vial</c:v>
                </c:pt>
                <c:pt idx="7">
                  <c:v>Seguridad personal</c:v>
                </c:pt>
                <c:pt idx="8">
                  <c:v>No tengo bicicleta</c:v>
                </c:pt>
              </c:strCache>
            </c:strRef>
          </c:cat>
          <c:val>
            <c:numRef>
              <c:f>Hoja1!$B$2:$B$10</c:f>
              <c:numCache>
                <c:formatCode>0%</c:formatCode>
                <c:ptCount val="9"/>
                <c:pt idx="0">
                  <c:v>2.4E-2</c:v>
                </c:pt>
                <c:pt idx="1">
                  <c:v>0.02</c:v>
                </c:pt>
                <c:pt idx="2">
                  <c:v>0.05</c:v>
                </c:pt>
                <c:pt idx="3">
                  <c:v>9.1999999999999998E-2</c:v>
                </c:pt>
                <c:pt idx="4">
                  <c:v>0.11600000000000001</c:v>
                </c:pt>
                <c:pt idx="5">
                  <c:v>0.14000000000000001</c:v>
                </c:pt>
                <c:pt idx="6">
                  <c:v>0.24399999999999999</c:v>
                </c:pt>
                <c:pt idx="7">
                  <c:v>0.29899999999999999</c:v>
                </c:pt>
                <c:pt idx="8">
                  <c:v>0.41399999999999998</c:v>
                </c:pt>
              </c:numCache>
            </c:numRef>
          </c:val>
          <c:extLst>
            <c:ext xmlns:c16="http://schemas.microsoft.com/office/drawing/2014/chart" uri="{C3380CC4-5D6E-409C-BE32-E72D297353CC}">
              <c16:uniqueId val="{0000000A-B7AF-4269-ABB2-56779DA9ACDF}"/>
            </c:ext>
          </c:extLst>
        </c:ser>
        <c:ser>
          <c:idx val="1"/>
          <c:order val="1"/>
          <c:tx>
            <c:strRef>
              <c:f>Hoja1!$C$1</c:f>
              <c:strCache>
                <c:ptCount val="1"/>
                <c:pt idx="0">
                  <c:v>Serie 2</c:v>
                </c:pt>
              </c:strCache>
            </c:strRef>
          </c:tx>
          <c:spPr>
            <a:noFill/>
            <a:ln>
              <a:noFill/>
            </a:ln>
            <a:effectLst/>
          </c:spPr>
          <c:invertIfNegative val="0"/>
          <c:dLbls>
            <c:delete val="1"/>
          </c:dLbls>
          <c:cat>
            <c:strRef>
              <c:f>Hoja1!$A$2:$A$10</c:f>
              <c:strCache>
                <c:ptCount val="9"/>
                <c:pt idx="0">
                  <c:v>Otras</c:v>
                </c:pt>
                <c:pt idx="1">
                  <c:v>Me preocupa mi apariencia personal después de usar la bicicleta</c:v>
                </c:pt>
                <c:pt idx="2">
                  <c:v>El clima no es favorable para esta actividad.</c:v>
                </c:pt>
                <c:pt idx="3">
                  <c:v>Estoy muy nervioso(a) cuando monto bicicleta.</c:v>
                </c:pt>
                <c:pt idx="4">
                  <c:v>No tengo las habilidades físicas necesarias.</c:v>
                </c:pt>
                <c:pt idx="5">
                  <c:v>No sé montar.</c:v>
                </c:pt>
                <c:pt idx="6">
                  <c:v>Seguridad vial</c:v>
                </c:pt>
                <c:pt idx="7">
                  <c:v>Seguridad personal</c:v>
                </c:pt>
                <c:pt idx="8">
                  <c:v>No tengo bicicleta</c:v>
                </c:pt>
              </c:strCache>
            </c:strRef>
          </c:cat>
          <c:val>
            <c:numRef>
              <c:f>Hoja1!$C$2:$C$10</c:f>
              <c:numCache>
                <c:formatCode>0%</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B-B7AF-4269-ABB2-56779DA9ACDF}"/>
            </c:ext>
          </c:extLst>
        </c:ser>
        <c:dLbls>
          <c:dLblPos val="outEnd"/>
          <c:showLegendKey val="0"/>
          <c:showVal val="1"/>
          <c:showCatName val="0"/>
          <c:showSerName val="0"/>
          <c:showPercent val="0"/>
          <c:showBubbleSize val="0"/>
        </c:dLbls>
        <c:gapWidth val="50"/>
        <c:overlap val="100"/>
        <c:axId val="137063424"/>
        <c:axId val="137065216"/>
      </c:barChart>
      <c:catAx>
        <c:axId val="137063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1" i="0" u="none" strike="noStrike" kern="1200" baseline="0">
                <a:solidFill>
                  <a:schemeClr val="tx1">
                    <a:lumMod val="65000"/>
                    <a:lumOff val="35000"/>
                  </a:schemeClr>
                </a:solidFill>
                <a:latin typeface="+mn-lt"/>
                <a:ea typeface="+mn-ea"/>
                <a:cs typeface="+mn-cs"/>
              </a:defRPr>
            </a:pPr>
            <a:endParaRPr lang="es-CO"/>
          </a:p>
        </c:txPr>
        <c:crossAx val="137065216"/>
        <c:crosses val="autoZero"/>
        <c:auto val="1"/>
        <c:lblAlgn val="ctr"/>
        <c:lblOffset val="100"/>
        <c:noMultiLvlLbl val="0"/>
      </c:catAx>
      <c:valAx>
        <c:axId val="137065216"/>
        <c:scaling>
          <c:orientation val="minMax"/>
          <c:max val="1"/>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37063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203075787401575"/>
          <c:y val="5.156249682809444E-2"/>
          <c:w val="0.47078174212598423"/>
          <c:h val="0.94843750317190556"/>
        </c:manualLayout>
      </c:layout>
      <c:barChart>
        <c:barDir val="bar"/>
        <c:grouping val="clustered"/>
        <c:varyColors val="0"/>
        <c:ser>
          <c:idx val="0"/>
          <c:order val="0"/>
          <c:tx>
            <c:strRef>
              <c:f>Hoja1!$B$1</c:f>
              <c:strCache>
                <c:ptCount val="1"/>
                <c:pt idx="0">
                  <c:v>SI</c:v>
                </c:pt>
              </c:strCache>
            </c:strRef>
          </c:tx>
          <c:spPr>
            <a:solidFill>
              <a:srgbClr val="F5B02B"/>
            </a:solidFill>
            <a:ln>
              <a:noFill/>
            </a:ln>
            <a:effectLst>
              <a:glow rad="127000">
                <a:schemeClr val="bg1"/>
              </a:glow>
            </a:effectLst>
            <a:scene3d>
              <a:camera prst="orthographicFront"/>
              <a:lightRig rig="threePt" dir="t"/>
            </a:scene3d>
          </c:spPr>
          <c:invertIfNegative val="0"/>
          <c:dPt>
            <c:idx val="8"/>
            <c:invertIfNegative val="0"/>
            <c:bubble3D val="0"/>
            <c:extLst>
              <c:ext xmlns:c16="http://schemas.microsoft.com/office/drawing/2014/chart" uri="{C3380CC4-5D6E-409C-BE32-E72D297353CC}">
                <c16:uniqueId val="{00000009-B7AF-4269-ABB2-56779DA9ACDF}"/>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NS/NR</c:v>
                </c:pt>
                <c:pt idx="1">
                  <c:v>No hay talleres suficientes para reparar mi bici en caso de una falla mecánica.</c:v>
                </c:pt>
                <c:pt idx="2">
                  <c:v>No hay suficientes parqueaderos.</c:v>
                </c:pt>
                <c:pt idx="3">
                  <c:v>En mi ruta habitual tardaría menos tiempo usando otro medio de transporte.</c:v>
                </c:pt>
                <c:pt idx="4">
                  <c:v>En el trayecto debo usar vías transitadas por carros y motos.</c:v>
                </c:pt>
                <c:pt idx="5">
                  <c:v>El Comportamiento agresivo de otros actores viales</c:v>
                </c:pt>
                <c:pt idx="6">
                  <c:v>Temor al hurto</c:v>
                </c:pt>
              </c:strCache>
            </c:strRef>
          </c:cat>
          <c:val>
            <c:numRef>
              <c:f>Hoja1!$B$2:$B$8</c:f>
              <c:numCache>
                <c:formatCode>0%</c:formatCode>
                <c:ptCount val="7"/>
                <c:pt idx="0">
                  <c:v>6.6000000000000003E-2</c:v>
                </c:pt>
                <c:pt idx="1">
                  <c:v>1.2E-2</c:v>
                </c:pt>
                <c:pt idx="2">
                  <c:v>3.7999999999999999E-2</c:v>
                </c:pt>
                <c:pt idx="3">
                  <c:v>5.2999999999999999E-2</c:v>
                </c:pt>
                <c:pt idx="4">
                  <c:v>0.152</c:v>
                </c:pt>
                <c:pt idx="5">
                  <c:v>0.153</c:v>
                </c:pt>
                <c:pt idx="6">
                  <c:v>0.52600000000000002</c:v>
                </c:pt>
              </c:numCache>
            </c:numRef>
          </c:val>
          <c:extLst>
            <c:ext xmlns:c16="http://schemas.microsoft.com/office/drawing/2014/chart" uri="{C3380CC4-5D6E-409C-BE32-E72D297353CC}">
              <c16:uniqueId val="{0000000A-B7AF-4269-ABB2-56779DA9ACDF}"/>
            </c:ext>
          </c:extLst>
        </c:ser>
        <c:ser>
          <c:idx val="1"/>
          <c:order val="1"/>
          <c:tx>
            <c:strRef>
              <c:f>Hoja1!$C$1</c:f>
              <c:strCache>
                <c:ptCount val="1"/>
                <c:pt idx="0">
                  <c:v>Serie 2</c:v>
                </c:pt>
              </c:strCache>
            </c:strRef>
          </c:tx>
          <c:spPr>
            <a:noFill/>
            <a:ln>
              <a:noFill/>
            </a:ln>
            <a:effectLst/>
          </c:spPr>
          <c:invertIfNegative val="0"/>
          <c:dLbls>
            <c:delete val="1"/>
          </c:dLbls>
          <c:cat>
            <c:strRef>
              <c:f>Hoja1!$A$2:$A$8</c:f>
              <c:strCache>
                <c:ptCount val="7"/>
                <c:pt idx="0">
                  <c:v>NS/NR</c:v>
                </c:pt>
                <c:pt idx="1">
                  <c:v>No hay talleres suficientes para reparar mi bici en caso de una falla mecánica.</c:v>
                </c:pt>
                <c:pt idx="2">
                  <c:v>No hay suficientes parqueaderos.</c:v>
                </c:pt>
                <c:pt idx="3">
                  <c:v>En mi ruta habitual tardaría menos tiempo usando otro medio de transporte.</c:v>
                </c:pt>
                <c:pt idx="4">
                  <c:v>En el trayecto debo usar vías transitadas por carros y motos.</c:v>
                </c:pt>
                <c:pt idx="5">
                  <c:v>El Comportamiento agresivo de otros actores viales</c:v>
                </c:pt>
                <c:pt idx="6">
                  <c:v>Temor al hurto</c:v>
                </c:pt>
              </c:strCache>
            </c:strRef>
          </c:cat>
          <c:val>
            <c:numRef>
              <c:f>Hoja1!$C$2:$C$8</c:f>
              <c:numCache>
                <c:formatCode>0%</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B-B7AF-4269-ABB2-56779DA9ACDF}"/>
            </c:ext>
          </c:extLst>
        </c:ser>
        <c:dLbls>
          <c:dLblPos val="outEnd"/>
          <c:showLegendKey val="0"/>
          <c:showVal val="1"/>
          <c:showCatName val="0"/>
          <c:showSerName val="0"/>
          <c:showPercent val="0"/>
          <c:showBubbleSize val="0"/>
        </c:dLbls>
        <c:gapWidth val="50"/>
        <c:overlap val="100"/>
        <c:axId val="93516160"/>
        <c:axId val="93517696"/>
      </c:barChart>
      <c:catAx>
        <c:axId val="93516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1" i="0" u="none" strike="noStrike" kern="1200" baseline="0">
                <a:solidFill>
                  <a:schemeClr val="tx1">
                    <a:lumMod val="65000"/>
                    <a:lumOff val="35000"/>
                  </a:schemeClr>
                </a:solidFill>
                <a:latin typeface="+mn-lt"/>
                <a:ea typeface="+mn-ea"/>
                <a:cs typeface="+mn-cs"/>
              </a:defRPr>
            </a:pPr>
            <a:endParaRPr lang="es-CO"/>
          </a:p>
        </c:txPr>
        <c:crossAx val="93517696"/>
        <c:crosses val="autoZero"/>
        <c:auto val="1"/>
        <c:lblAlgn val="ctr"/>
        <c:lblOffset val="100"/>
        <c:noMultiLvlLbl val="0"/>
      </c:catAx>
      <c:valAx>
        <c:axId val="93517696"/>
        <c:scaling>
          <c:orientation val="minMax"/>
          <c:max val="1"/>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93516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203075787401575"/>
          <c:y val="5.156249682809444E-2"/>
          <c:w val="0.47078174212598423"/>
          <c:h val="0.94843750317190556"/>
        </c:manualLayout>
      </c:layout>
      <c:barChart>
        <c:barDir val="bar"/>
        <c:grouping val="clustered"/>
        <c:varyColors val="0"/>
        <c:ser>
          <c:idx val="0"/>
          <c:order val="0"/>
          <c:tx>
            <c:strRef>
              <c:f>Hoja1!$B$1</c:f>
              <c:strCache>
                <c:ptCount val="1"/>
                <c:pt idx="0">
                  <c:v>SI</c:v>
                </c:pt>
              </c:strCache>
            </c:strRef>
          </c:tx>
          <c:spPr>
            <a:solidFill>
              <a:srgbClr val="DA0F2B"/>
            </a:solidFill>
            <a:ln>
              <a:noFill/>
            </a:ln>
            <a:effectLst>
              <a:glow rad="127000">
                <a:schemeClr val="bg1"/>
              </a:glow>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0-8655-48F7-9AE9-BD0DCFB8AE4A}"/>
              </c:ext>
            </c:extLst>
          </c:dPt>
          <c:dPt>
            <c:idx val="2"/>
            <c:invertIfNegative val="0"/>
            <c:bubble3D val="0"/>
            <c:extLst>
              <c:ext xmlns:c16="http://schemas.microsoft.com/office/drawing/2014/chart" uri="{C3380CC4-5D6E-409C-BE32-E72D297353CC}">
                <c16:uniqueId val="{00000001-8655-48F7-9AE9-BD0DCFB8AE4A}"/>
              </c:ext>
            </c:extLst>
          </c:dPt>
          <c:dPt>
            <c:idx val="4"/>
            <c:invertIfNegative val="0"/>
            <c:bubble3D val="0"/>
            <c:extLst>
              <c:ext xmlns:c16="http://schemas.microsoft.com/office/drawing/2014/chart" uri="{C3380CC4-5D6E-409C-BE32-E72D297353CC}">
                <c16:uniqueId val="{00000005-5E4C-47BA-83F4-2D30E620938E}"/>
              </c:ext>
            </c:extLst>
          </c:dPt>
          <c:dPt>
            <c:idx val="5"/>
            <c:invertIfNegative val="0"/>
            <c:bubble3D val="0"/>
            <c:extLst>
              <c:ext xmlns:c16="http://schemas.microsoft.com/office/drawing/2014/chart" uri="{C3380CC4-5D6E-409C-BE32-E72D297353CC}">
                <c16:uniqueId val="{00000001-5107-4215-A240-7B0B32A042F4}"/>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Ninguna</c:v>
                </c:pt>
                <c:pt idx="1">
                  <c:v>Otras</c:v>
                </c:pt>
                <c:pt idx="2">
                  <c:v>En bicicleta estoy más expuesto a sufrir acoso o agresiones sexuales.</c:v>
                </c:pt>
                <c:pt idx="3">
                  <c:v>En bicicleta es más probable tener un conflicto o problema de convivencia con otros</c:v>
                </c:pt>
                <c:pt idx="4">
                  <c:v>En bicicleta estoy más expuesto a perder la vida.</c:v>
                </c:pt>
                <c:pt idx="5">
                  <c:v>En bicicleta estoy más expuesto a un robo</c:v>
                </c:pt>
              </c:strCache>
            </c:strRef>
          </c:cat>
          <c:val>
            <c:numRef>
              <c:f>Hoja1!$B$2:$B$7</c:f>
              <c:numCache>
                <c:formatCode>0%</c:formatCode>
                <c:ptCount val="6"/>
                <c:pt idx="0">
                  <c:v>1.4E-2</c:v>
                </c:pt>
                <c:pt idx="1">
                  <c:v>0.01</c:v>
                </c:pt>
                <c:pt idx="2">
                  <c:v>2.7E-2</c:v>
                </c:pt>
                <c:pt idx="3">
                  <c:v>4.2000000000000003E-2</c:v>
                </c:pt>
                <c:pt idx="4">
                  <c:v>0.34399999999999997</c:v>
                </c:pt>
                <c:pt idx="5">
                  <c:v>0.55800000000000005</c:v>
                </c:pt>
              </c:numCache>
            </c:numRef>
          </c:val>
          <c:extLst>
            <c:ext xmlns:c16="http://schemas.microsoft.com/office/drawing/2014/chart" uri="{C3380CC4-5D6E-409C-BE32-E72D297353CC}">
              <c16:uniqueId val="{00000000-9B7A-4CD7-87AB-CFA5B8B952E9}"/>
            </c:ext>
          </c:extLst>
        </c:ser>
        <c:ser>
          <c:idx val="1"/>
          <c:order val="1"/>
          <c:tx>
            <c:strRef>
              <c:f>Hoja1!$C$1</c:f>
              <c:strCache>
                <c:ptCount val="1"/>
                <c:pt idx="0">
                  <c:v>Serie 2</c:v>
                </c:pt>
              </c:strCache>
            </c:strRef>
          </c:tx>
          <c:spPr>
            <a:noFill/>
            <a:ln>
              <a:noFill/>
            </a:ln>
            <a:effectLst/>
          </c:spPr>
          <c:invertIfNegative val="0"/>
          <c:dLbls>
            <c:delete val="1"/>
          </c:dLbls>
          <c:cat>
            <c:strRef>
              <c:f>Hoja1!$A$2:$A$7</c:f>
              <c:strCache>
                <c:ptCount val="6"/>
                <c:pt idx="0">
                  <c:v>Ninguna</c:v>
                </c:pt>
                <c:pt idx="1">
                  <c:v>Otras</c:v>
                </c:pt>
                <c:pt idx="2">
                  <c:v>En bicicleta estoy más expuesto a sufrir acoso o agresiones sexuales.</c:v>
                </c:pt>
                <c:pt idx="3">
                  <c:v>En bicicleta es más probable tener un conflicto o problema de convivencia con otros</c:v>
                </c:pt>
                <c:pt idx="4">
                  <c:v>En bicicleta estoy más expuesto a perder la vida.</c:v>
                </c:pt>
                <c:pt idx="5">
                  <c:v>En bicicleta estoy más expuesto a un robo</c:v>
                </c:pt>
              </c:strCache>
            </c:strRef>
          </c:cat>
          <c:val>
            <c:numRef>
              <c:f>Hoja1!$C$2:$C$7</c:f>
              <c:numCache>
                <c:formatCode>0%</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B-6BFD-4269-9735-C65349C728AD}"/>
            </c:ext>
          </c:extLst>
        </c:ser>
        <c:dLbls>
          <c:dLblPos val="outEnd"/>
          <c:showLegendKey val="0"/>
          <c:showVal val="1"/>
          <c:showCatName val="0"/>
          <c:showSerName val="0"/>
          <c:showPercent val="0"/>
          <c:showBubbleSize val="0"/>
        </c:dLbls>
        <c:gapWidth val="50"/>
        <c:overlap val="100"/>
        <c:axId val="127404288"/>
        <c:axId val="127410176"/>
      </c:barChart>
      <c:catAx>
        <c:axId val="127404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1" i="0" u="none" strike="noStrike" kern="1200" baseline="0">
                <a:solidFill>
                  <a:schemeClr val="tx1">
                    <a:lumMod val="65000"/>
                    <a:lumOff val="35000"/>
                  </a:schemeClr>
                </a:solidFill>
                <a:latin typeface="+mn-lt"/>
                <a:ea typeface="+mn-ea"/>
                <a:cs typeface="+mn-cs"/>
              </a:defRPr>
            </a:pPr>
            <a:endParaRPr lang="es-CO"/>
          </a:p>
        </c:txPr>
        <c:crossAx val="127410176"/>
        <c:crosses val="autoZero"/>
        <c:auto val="1"/>
        <c:lblAlgn val="ctr"/>
        <c:lblOffset val="100"/>
        <c:noMultiLvlLbl val="0"/>
      </c:catAx>
      <c:valAx>
        <c:axId val="127410176"/>
        <c:scaling>
          <c:orientation val="minMax"/>
          <c:max val="1"/>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27404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doughnutChart>
        <c:varyColors val="1"/>
        <c:ser>
          <c:idx val="0"/>
          <c:order val="0"/>
          <c:tx>
            <c:strRef>
              <c:f>Hoja1!$B$1</c:f>
              <c:strCache>
                <c:ptCount val="1"/>
                <c:pt idx="0">
                  <c:v>Ventas</c:v>
                </c:pt>
              </c:strCache>
            </c:strRef>
          </c:tx>
          <c:dPt>
            <c:idx val="0"/>
            <c:bubble3D val="0"/>
            <c:spPr>
              <a:solidFill>
                <a:srgbClr val="F5B02B"/>
              </a:solidFill>
            </c:spPr>
            <c:extLst>
              <c:ext xmlns:c16="http://schemas.microsoft.com/office/drawing/2014/chart" uri="{C3380CC4-5D6E-409C-BE32-E72D297353CC}">
                <c16:uniqueId val="{00000001-6A23-404C-8C4F-F247C18C35FA}"/>
              </c:ext>
            </c:extLst>
          </c:dPt>
          <c:dPt>
            <c:idx val="1"/>
            <c:bubble3D val="0"/>
            <c:spPr>
              <a:solidFill>
                <a:srgbClr val="DA0F2B"/>
              </a:solidFill>
            </c:spPr>
            <c:extLst>
              <c:ext xmlns:c16="http://schemas.microsoft.com/office/drawing/2014/chart" uri="{C3380CC4-5D6E-409C-BE32-E72D297353CC}">
                <c16:uniqueId val="{00000003-6A23-404C-8C4F-F247C18C35FA}"/>
              </c:ext>
            </c:extLst>
          </c:dPt>
          <c:dLbls>
            <c:spPr>
              <a:noFill/>
              <a:ln>
                <a:noFill/>
              </a:ln>
              <a:effectLst/>
            </c:spPr>
            <c:txPr>
              <a:bodyPr rot="0" vert="horz"/>
              <a:lstStyle/>
              <a:p>
                <a:pPr>
                  <a:defRPr sz="2000" b="1">
                    <a:solidFill>
                      <a:schemeClr val="bg1"/>
                    </a:solidFill>
                  </a:defRPr>
                </a:pPr>
                <a:endParaRPr lang="es-CO"/>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0.439</c:v>
                </c:pt>
                <c:pt idx="1">
                  <c:v>0.56100000000000005</c:v>
                </c:pt>
              </c:numCache>
            </c:numRef>
          </c:val>
          <c:extLst>
            <c:ext xmlns:c16="http://schemas.microsoft.com/office/drawing/2014/chart" uri="{C3380CC4-5D6E-409C-BE32-E72D297353CC}">
              <c16:uniqueId val="{00000004-6A23-404C-8C4F-F247C18C35FA}"/>
            </c:ext>
          </c:extLst>
        </c:ser>
        <c:dLbls>
          <c:showLegendKey val="0"/>
          <c:showVal val="0"/>
          <c:showCatName val="0"/>
          <c:showSerName val="0"/>
          <c:showPercent val="0"/>
          <c:showBubbleSize val="0"/>
          <c:showLeaderLines val="1"/>
        </c:dLbls>
        <c:firstSliceAng val="0"/>
        <c:holeSize val="50"/>
      </c:doughnutChart>
    </c:plotArea>
    <c:legend>
      <c:legendPos val="r"/>
      <c:overlay val="0"/>
      <c:txPr>
        <a:bodyPr rot="0" vert="horz"/>
        <a:lstStyle/>
        <a:p>
          <a:pPr>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s-CO"/>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497908595889785E-2"/>
          <c:y val="7.8653395444204605E-2"/>
          <c:w val="0.95416666666666672"/>
          <c:h val="0.59534749764177752"/>
        </c:manualLayout>
      </c:layout>
      <c:barChart>
        <c:barDir val="col"/>
        <c:grouping val="clustered"/>
        <c:varyColors val="0"/>
        <c:ser>
          <c:idx val="0"/>
          <c:order val="0"/>
          <c:tx>
            <c:strRef>
              <c:f>Hoja1!$B$1</c:f>
              <c:strCache>
                <c:ptCount val="1"/>
                <c:pt idx="0">
                  <c:v>Hombre</c:v>
                </c:pt>
              </c:strCache>
            </c:strRef>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Hoja1!$B$2:$B$3</c:f>
              <c:numCache>
                <c:formatCode>0%</c:formatCode>
                <c:ptCount val="2"/>
                <c:pt idx="0">
                  <c:v>0.5558565545194516</c:v>
                </c:pt>
                <c:pt idx="1">
                  <c:v>0.44414344548054835</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Mujer</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Hoja1!$C$2:$C$3</c:f>
              <c:numCache>
                <c:formatCode>0%</c:formatCode>
                <c:ptCount val="2"/>
                <c:pt idx="0">
                  <c:v>0.56370476889651455</c:v>
                </c:pt>
                <c:pt idx="1">
                  <c:v>0.4362952311034855</c:v>
                </c:pt>
              </c:numCache>
            </c:numRef>
          </c:val>
          <c:extLst>
            <c:ext xmlns:c16="http://schemas.microsoft.com/office/drawing/2014/chart" uri="{C3380CC4-5D6E-409C-BE32-E72D297353CC}">
              <c16:uniqueId val="{00000001-93B2-4FB0-9178-366F8FB887F5}"/>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crossAx val="224760576"/>
        <c:crosses val="autoZero"/>
        <c:auto val="1"/>
        <c:lblAlgn val="ctr"/>
        <c:lblOffset val="100"/>
        <c:noMultiLvlLbl val="0"/>
      </c:catAx>
      <c:valAx>
        <c:axId val="224760576"/>
        <c:scaling>
          <c:orientation val="minMax"/>
          <c:max val="1"/>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9329970472440947"/>
          <c:y val="0.79612115319066856"/>
          <c:w val="0.41758912644975499"/>
          <c:h val="0.18627501235259458"/>
        </c:manualLayout>
      </c:layout>
      <c:overlay val="0"/>
    </c:legend>
    <c:plotVisOnly val="1"/>
    <c:dispBlanksAs val="gap"/>
    <c:showDLblsOverMax val="0"/>
  </c:chart>
  <c:txPr>
    <a:bodyPr/>
    <a:lstStyle/>
    <a:p>
      <a:pPr>
        <a:defRPr sz="1600"/>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C00000"/>
            </a:solidFill>
            <a:scene3d>
              <a:camera prst="orthographicFront"/>
              <a:lightRig rig="threePt" dir="t">
                <a:rot lat="0" lon="0" rev="1200000"/>
              </a:lightRig>
            </a:scene3d>
            <a:sp3d/>
          </c:spPr>
          <c:invertIfNegative val="0"/>
          <c:dPt>
            <c:idx val="1"/>
            <c:invertIfNegative val="0"/>
            <c:bubble3D val="0"/>
            <c:spPr>
              <a:solidFill>
                <a:srgbClr val="DA0F2B"/>
              </a:solidFill>
              <a:scene3d>
                <a:camera prst="orthographicFront"/>
                <a:lightRig rig="threePt" dir="t">
                  <a:rot lat="0" lon="0" rev="1200000"/>
                </a:lightRig>
              </a:scene3d>
              <a:sp3d/>
            </c:spPr>
            <c:extLst>
              <c:ext xmlns:c16="http://schemas.microsoft.com/office/drawing/2014/chart" uri="{C3380CC4-5D6E-409C-BE32-E72D297353CC}">
                <c16:uniqueId val="{00000000-67A3-46D9-8177-57234027FB29}"/>
              </c:ext>
            </c:extLst>
          </c:dPt>
          <c:dPt>
            <c:idx val="2"/>
            <c:invertIfNegative val="0"/>
            <c:bubble3D val="0"/>
            <c:spPr>
              <a:solidFill>
                <a:srgbClr val="FFC000"/>
              </a:solidFill>
              <a:scene3d>
                <a:camera prst="orthographicFront"/>
                <a:lightRig rig="threePt" dir="t">
                  <a:rot lat="0" lon="0" rev="1200000"/>
                </a:lightRig>
              </a:scene3d>
              <a:sp3d/>
            </c:spPr>
            <c:extLst>
              <c:ext xmlns:c16="http://schemas.microsoft.com/office/drawing/2014/chart" uri="{C3380CC4-5D6E-409C-BE32-E72D297353CC}">
                <c16:uniqueId val="{00000001-67A3-46D9-8177-57234027FB29}"/>
              </c:ext>
            </c:extLst>
          </c:dPt>
          <c:dPt>
            <c:idx val="3"/>
            <c:invertIfNegative val="0"/>
            <c:bubble3D val="0"/>
            <c:spPr>
              <a:solidFill>
                <a:schemeClr val="accent1">
                  <a:lumMod val="60000"/>
                  <a:lumOff val="40000"/>
                </a:schemeClr>
              </a:solidFill>
              <a:scene3d>
                <a:camera prst="orthographicFront"/>
                <a:lightRig rig="threePt" dir="t">
                  <a:rot lat="0" lon="0" rev="1200000"/>
                </a:lightRig>
              </a:scene3d>
              <a:sp3d/>
            </c:spPr>
            <c:extLst>
              <c:ext xmlns:c16="http://schemas.microsoft.com/office/drawing/2014/chart" uri="{C3380CC4-5D6E-409C-BE32-E72D297353CC}">
                <c16:uniqueId val="{00000006-C2AE-4D84-81A8-B7F891CA8609}"/>
              </c:ext>
            </c:extLst>
          </c:dPt>
          <c:dPt>
            <c:idx val="4"/>
            <c:invertIfNegative val="0"/>
            <c:bubble3D val="0"/>
            <c:spPr>
              <a:solidFill>
                <a:schemeClr val="bg1">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07-1791-4D3A-98AD-9B00ACD4703B}"/>
              </c:ext>
            </c:extLst>
          </c:dPt>
          <c:dLbls>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13 a 17</c:v>
                </c:pt>
                <c:pt idx="1">
                  <c:v>18 a 25</c:v>
                </c:pt>
                <c:pt idx="2">
                  <c:v>26 a 40</c:v>
                </c:pt>
                <c:pt idx="3">
                  <c:v>41 a 55</c:v>
                </c:pt>
                <c:pt idx="4">
                  <c:v>56 o más</c:v>
                </c:pt>
              </c:strCache>
            </c:strRef>
          </c:cat>
          <c:val>
            <c:numRef>
              <c:f>Hoja1!$B$2:$B$6</c:f>
              <c:numCache>
                <c:formatCode>0%</c:formatCode>
                <c:ptCount val="5"/>
                <c:pt idx="0">
                  <c:v>8.3000000000000004E-2</c:v>
                </c:pt>
                <c:pt idx="1">
                  <c:v>0.11600000000000001</c:v>
                </c:pt>
                <c:pt idx="2">
                  <c:v>0.33200000000000002</c:v>
                </c:pt>
                <c:pt idx="3">
                  <c:v>0.24</c:v>
                </c:pt>
                <c:pt idx="4">
                  <c:v>0.22900000000000001</c:v>
                </c:pt>
              </c:numCache>
            </c:numRef>
          </c:val>
          <c:extLst>
            <c:ext xmlns:c16="http://schemas.microsoft.com/office/drawing/2014/chart" uri="{C3380CC4-5D6E-409C-BE32-E72D297353CC}">
              <c16:uniqueId val="{00000000-C42D-4C8F-8801-E676171EA878}"/>
            </c:ext>
          </c:extLst>
        </c:ser>
        <c:ser>
          <c:idx val="1"/>
          <c:order val="1"/>
          <c:tx>
            <c:strRef>
              <c:f>Hoja1!$C$1</c:f>
              <c:strCache>
                <c:ptCount val="1"/>
                <c:pt idx="0">
                  <c:v>Columna1</c:v>
                </c:pt>
              </c:strCache>
            </c:strRef>
          </c:tx>
          <c:spPr>
            <a:noFill/>
            <a:ln>
              <a:solidFill>
                <a:schemeClr val="bg1">
                  <a:lumMod val="50000"/>
                </a:schemeClr>
              </a:solidFill>
            </a:ln>
            <a:scene3d>
              <a:camera prst="orthographicFront"/>
              <a:lightRig rig="threePt" dir="t"/>
            </a:scene3d>
          </c:spPr>
          <c:invertIfNegative val="0"/>
          <c:cat>
            <c:strRef>
              <c:f>Hoja1!$A$2:$A$6</c:f>
              <c:strCache>
                <c:ptCount val="5"/>
                <c:pt idx="0">
                  <c:v>13 a 17</c:v>
                </c:pt>
                <c:pt idx="1">
                  <c:v>18 a 25</c:v>
                </c:pt>
                <c:pt idx="2">
                  <c:v>26 a 40</c:v>
                </c:pt>
                <c:pt idx="3">
                  <c:v>41 a 55</c:v>
                </c:pt>
                <c:pt idx="4">
                  <c:v>56 o más</c:v>
                </c:pt>
              </c:strCache>
            </c:strRef>
          </c:cat>
          <c:val>
            <c:numRef>
              <c:f>Hoja1!$C$2:$C$6</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3-67A3-46D9-8177-57234027FB29}"/>
            </c:ext>
          </c:extLst>
        </c:ser>
        <c:dLbls>
          <c:showLegendKey val="0"/>
          <c:showVal val="0"/>
          <c:showCatName val="0"/>
          <c:showSerName val="0"/>
          <c:showPercent val="0"/>
          <c:showBubbleSize val="0"/>
        </c:dLbls>
        <c:gapWidth val="50"/>
        <c:overlap val="100"/>
        <c:axId val="97344512"/>
        <c:axId val="97354496"/>
      </c:barChart>
      <c:catAx>
        <c:axId val="97344512"/>
        <c:scaling>
          <c:orientation val="minMax"/>
        </c:scaling>
        <c:delete val="0"/>
        <c:axPos val="b"/>
        <c:numFmt formatCode="General" sourceLinked="1"/>
        <c:majorTickMark val="out"/>
        <c:minorTickMark val="none"/>
        <c:tickLblPos val="nextTo"/>
        <c:txPr>
          <a:bodyPr rot="-60000000" vert="horz"/>
          <a:lstStyle/>
          <a:p>
            <a:pPr>
              <a:defRPr/>
            </a:pPr>
            <a:endParaRPr lang="es-CO"/>
          </a:p>
        </c:txPr>
        <c:crossAx val="97354496"/>
        <c:crosses val="autoZero"/>
        <c:auto val="1"/>
        <c:lblAlgn val="ctr"/>
        <c:lblOffset val="100"/>
        <c:noMultiLvlLbl val="0"/>
      </c:catAx>
      <c:valAx>
        <c:axId val="97354496"/>
        <c:scaling>
          <c:orientation val="minMax"/>
        </c:scaling>
        <c:delete val="1"/>
        <c:axPos val="l"/>
        <c:numFmt formatCode="0%" sourceLinked="1"/>
        <c:majorTickMark val="out"/>
        <c:minorTickMark val="none"/>
        <c:tickLblPos val="nextTo"/>
        <c:crossAx val="97344512"/>
        <c:crosses val="autoZero"/>
        <c:crossBetween val="between"/>
      </c:valAx>
    </c:plotArea>
    <c:plotVisOnly val="1"/>
    <c:dispBlanksAs val="gap"/>
    <c:showDLblsOverMax val="0"/>
  </c:chart>
  <c:txPr>
    <a:bodyPr/>
    <a:lstStyle/>
    <a:p>
      <a:pPr>
        <a:defRPr sz="1800"/>
      </a:pPr>
      <a:endParaRPr lang="es-C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0662276794246E-2"/>
          <c:y val="0.29344097457606416"/>
          <c:w val="0.95416666666666672"/>
          <c:h val="0.27599501240146435"/>
        </c:manualLayout>
      </c:layout>
      <c:barChart>
        <c:barDir val="col"/>
        <c:grouping val="clustered"/>
        <c:varyColors val="0"/>
        <c:ser>
          <c:idx val="0"/>
          <c:order val="0"/>
          <c:tx>
            <c:strRef>
              <c:f>Hoja1!$B$1</c:f>
              <c:strCache>
                <c:ptCount val="1"/>
                <c:pt idx="0">
                  <c:v>13 a 17</c:v>
                </c:pt>
              </c:strCache>
            </c:strRef>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Hoja1!$B$2:$B$3</c:f>
              <c:numCache>
                <c:formatCode>0%</c:formatCode>
                <c:ptCount val="2"/>
                <c:pt idx="0">
                  <c:v>4.4752939477325171E-2</c:v>
                </c:pt>
                <c:pt idx="1">
                  <c:v>0.11732670638505538</c:v>
                </c:pt>
              </c:numCache>
            </c:numRef>
          </c:val>
          <c:extLst>
            <c:ext xmlns:c16="http://schemas.microsoft.com/office/drawing/2014/chart" uri="{C3380CC4-5D6E-409C-BE32-E72D297353CC}">
              <c16:uniqueId val="{00000000-26CB-43CB-B5AF-812670A43AF3}"/>
            </c:ext>
          </c:extLst>
        </c:ser>
        <c:ser>
          <c:idx val="1"/>
          <c:order val="1"/>
          <c:tx>
            <c:strRef>
              <c:f>Hoja1!$C$1</c:f>
              <c:strCache>
                <c:ptCount val="1"/>
                <c:pt idx="0">
                  <c:v>18 a 25</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Hoja1!$C$2:$C$3</c:f>
              <c:numCache>
                <c:formatCode>0%</c:formatCode>
                <c:ptCount val="2"/>
                <c:pt idx="0">
                  <c:v>8.7549217003266067E-2</c:v>
                </c:pt>
                <c:pt idx="1">
                  <c:v>0.11341577187493068</c:v>
                </c:pt>
              </c:numCache>
            </c:numRef>
          </c:val>
          <c:extLst>
            <c:ext xmlns:c16="http://schemas.microsoft.com/office/drawing/2014/chart" uri="{C3380CC4-5D6E-409C-BE32-E72D297353CC}">
              <c16:uniqueId val="{00000001-26CB-43CB-B5AF-812670A43AF3}"/>
            </c:ext>
          </c:extLst>
        </c:ser>
        <c:ser>
          <c:idx val="2"/>
          <c:order val="2"/>
          <c:tx>
            <c:strRef>
              <c:f>Hoja1!$D$1</c:f>
              <c:strCache>
                <c:ptCount val="1"/>
                <c:pt idx="0">
                  <c:v>26 a 40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Hoja1!$D$2:$D$3</c:f>
              <c:numCache>
                <c:formatCode>0%</c:formatCode>
                <c:ptCount val="2"/>
                <c:pt idx="0">
                  <c:v>0.25810321736667646</c:v>
                </c:pt>
                <c:pt idx="1">
                  <c:v>0.31706648393741804</c:v>
                </c:pt>
              </c:numCache>
            </c:numRef>
          </c:val>
          <c:extLst>
            <c:ext xmlns:c16="http://schemas.microsoft.com/office/drawing/2014/chart" uri="{C3380CC4-5D6E-409C-BE32-E72D297353CC}">
              <c16:uniqueId val="{00000002-26CB-43CB-B5AF-812670A43AF3}"/>
            </c:ext>
          </c:extLst>
        </c:ser>
        <c:ser>
          <c:idx val="3"/>
          <c:order val="3"/>
          <c:tx>
            <c:strRef>
              <c:f>Hoja1!$E$1</c:f>
              <c:strCache>
                <c:ptCount val="1"/>
                <c:pt idx="0">
                  <c:v>41 a 55</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Hoja1!$E$2:$E$3</c:f>
              <c:numCache>
                <c:formatCode>0%</c:formatCode>
                <c:ptCount val="2"/>
                <c:pt idx="0">
                  <c:v>0.22513718115793643</c:v>
                </c:pt>
                <c:pt idx="1">
                  <c:v>0.25839579745914465</c:v>
                </c:pt>
              </c:numCache>
            </c:numRef>
          </c:val>
          <c:extLst>
            <c:ext xmlns:c16="http://schemas.microsoft.com/office/drawing/2014/chart" uri="{C3380CC4-5D6E-409C-BE32-E72D297353CC}">
              <c16:uniqueId val="{00000003-26CB-43CB-B5AF-812670A43AF3}"/>
            </c:ext>
          </c:extLst>
        </c:ser>
        <c:ser>
          <c:idx val="4"/>
          <c:order val="4"/>
          <c:tx>
            <c:strRef>
              <c:f>Hoja1!$F$1</c:f>
              <c:strCache>
                <c:ptCount val="1"/>
                <c:pt idx="0">
                  <c:v>56 o más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Hoja1!$F$2:$F$3</c:f>
              <c:numCache>
                <c:formatCode>0%</c:formatCode>
                <c:ptCount val="2"/>
                <c:pt idx="0">
                  <c:v>0.38445744499479589</c:v>
                </c:pt>
                <c:pt idx="1">
                  <c:v>0.19379524034345133</c:v>
                </c:pt>
              </c:numCache>
            </c:numRef>
          </c:val>
          <c:extLst>
            <c:ext xmlns:c16="http://schemas.microsoft.com/office/drawing/2014/chart" uri="{C3380CC4-5D6E-409C-BE32-E72D297353CC}">
              <c16:uniqueId val="{00000004-26CB-43CB-B5AF-812670A43AF3}"/>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crossAx val="224760576"/>
        <c:crosses val="autoZero"/>
        <c:auto val="1"/>
        <c:lblAlgn val="ctr"/>
        <c:lblOffset val="100"/>
        <c:noMultiLvlLbl val="0"/>
      </c:catAx>
      <c:valAx>
        <c:axId val="224760576"/>
        <c:scaling>
          <c:orientation val="minMax"/>
          <c:max val="0.45"/>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2006820536938887"/>
          <c:y val="0.732363269328838"/>
          <c:w val="0.53758780682119078"/>
          <c:h val="0.18627501235259458"/>
        </c:manualLayout>
      </c:layout>
      <c:overlay val="0"/>
    </c:legend>
    <c:plotVisOnly val="1"/>
    <c:dispBlanksAs val="gap"/>
    <c:showDLblsOverMax val="0"/>
  </c:chart>
  <c:txPr>
    <a:bodyPr/>
    <a:lstStyle/>
    <a:p>
      <a:pPr>
        <a:defRPr sz="1600"/>
      </a:pPr>
      <a:endParaRPr lang="es-CO"/>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06627494504026E-2"/>
          <c:y val="1.4727948640357799E-3"/>
          <c:w val="0.95416666666666672"/>
          <c:h val="0.49132146128069237"/>
        </c:manualLayout>
      </c:layout>
      <c:barChart>
        <c:barDir val="col"/>
        <c:grouping val="clustered"/>
        <c:varyColors val="0"/>
        <c:ser>
          <c:idx val="0"/>
          <c:order val="0"/>
          <c:tx>
            <c:strRef>
              <c:f>Hoja1!$B$1</c:f>
              <c:strCache>
                <c:ptCount val="1"/>
                <c:pt idx="0">
                  <c:v>Alto</c:v>
                </c:pt>
              </c:strCache>
            </c:strRef>
          </c:tx>
          <c:spPr>
            <a:solidFill>
              <a:srgbClr val="C00000"/>
            </a:solidFill>
          </c:spPr>
          <c:invertIfNegative val="0"/>
          <c:dLbls>
            <c:spPr>
              <a:noFill/>
              <a:ln>
                <a:noFill/>
              </a:ln>
              <a:effectLst/>
            </c:spPr>
            <c:txPr>
              <a:bodyPr/>
              <a:lstStyle/>
              <a:p>
                <a:pPr>
                  <a:defRPr sz="1200">
                    <a:latin typeface="+mn-lt"/>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Hoja1!$B$2:$B$3</c:f>
              <c:numCache>
                <c:formatCode>0%</c:formatCode>
                <c:ptCount val="2"/>
                <c:pt idx="0">
                  <c:v>9.8673085296224053E-2</c:v>
                </c:pt>
                <c:pt idx="1">
                  <c:v>9.9996347982842404E-2</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Medio</c:v>
                </c:pt>
              </c:strCache>
            </c:strRef>
          </c:tx>
          <c:spPr>
            <a:solidFill>
              <a:srgbClr val="FFC000"/>
            </a:solidFill>
          </c:spPr>
          <c:invertIfNegative val="0"/>
          <c:dLbls>
            <c:spPr>
              <a:noFill/>
              <a:ln>
                <a:noFill/>
              </a:ln>
              <a:effectLst/>
            </c:spPr>
            <c:txPr>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Hoja1!$C$2:$C$3</c:f>
              <c:numCache>
                <c:formatCode>0%</c:formatCode>
                <c:ptCount val="2"/>
                <c:pt idx="0">
                  <c:v>0.3611792388743566</c:v>
                </c:pt>
                <c:pt idx="1">
                  <c:v>0.35201685488016676</c:v>
                </c:pt>
              </c:numCache>
            </c:numRef>
          </c:val>
          <c:extLst>
            <c:ext xmlns:c16="http://schemas.microsoft.com/office/drawing/2014/chart" uri="{C3380CC4-5D6E-409C-BE32-E72D297353CC}">
              <c16:uniqueId val="{00000001-93B2-4FB0-9178-366F8FB887F5}"/>
            </c:ext>
          </c:extLst>
        </c:ser>
        <c:ser>
          <c:idx val="2"/>
          <c:order val="2"/>
          <c:tx>
            <c:strRef>
              <c:f>Hoja1!$D$1</c:f>
              <c:strCache>
                <c:ptCount val="1"/>
                <c:pt idx="0">
                  <c:v>Bajo</c:v>
                </c:pt>
              </c:strCache>
            </c:strRef>
          </c:tx>
          <c:invertIfNegative val="0"/>
          <c:dLbls>
            <c:spPr>
              <a:noFill/>
              <a:ln>
                <a:noFill/>
              </a:ln>
              <a:effectLst/>
            </c:spPr>
            <c:txPr>
              <a:bodyPr wrap="square" lIns="38100" tIns="19050" rIns="38100" bIns="19050" anchor="ctr">
                <a:spAutoFit/>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Hoja1!$D$2:$D$3</c:f>
              <c:numCache>
                <c:formatCode>0%</c:formatCode>
                <c:ptCount val="2"/>
                <c:pt idx="0">
                  <c:v>0.53051789548740991</c:v>
                </c:pt>
                <c:pt idx="1">
                  <c:v>0.53337878620951662</c:v>
                </c:pt>
              </c:numCache>
            </c:numRef>
          </c:val>
          <c:extLst>
            <c:ext xmlns:c16="http://schemas.microsoft.com/office/drawing/2014/chart" uri="{C3380CC4-5D6E-409C-BE32-E72D297353CC}">
              <c16:uniqueId val="{00000000-2771-4FAD-8648-890A25C804F0}"/>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txPr>
          <a:bodyPr/>
          <a:lstStyle/>
          <a:p>
            <a:pPr>
              <a:defRPr sz="1200"/>
            </a:pPr>
            <a:endParaRPr lang="es-CO"/>
          </a:p>
        </c:txPr>
        <c:crossAx val="224760576"/>
        <c:crosses val="autoZero"/>
        <c:auto val="1"/>
        <c:lblAlgn val="ctr"/>
        <c:lblOffset val="100"/>
        <c:noMultiLvlLbl val="0"/>
      </c:catAx>
      <c:valAx>
        <c:axId val="224760576"/>
        <c:scaling>
          <c:orientation val="minMax"/>
          <c:max val="0.60000000000000009"/>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2215145926231319"/>
          <c:y val="0.66189402927102514"/>
          <c:w val="0.53758780682119078"/>
          <c:h val="0.18627501235259458"/>
        </c:manualLayout>
      </c:layout>
      <c:overlay val="0"/>
      <c:txPr>
        <a:bodyPr/>
        <a:lstStyle/>
        <a:p>
          <a:pPr>
            <a:defRPr sz="1400"/>
          </a:pPr>
          <a:endParaRPr lang="es-CO"/>
        </a:p>
      </c:txPr>
    </c:legend>
    <c:plotVisOnly val="1"/>
    <c:dispBlanksAs val="gap"/>
    <c:showDLblsOverMax val="0"/>
  </c:chart>
  <c:txPr>
    <a:bodyPr/>
    <a:lstStyle/>
    <a:p>
      <a:pPr>
        <a:defRPr sz="1800"/>
      </a:pPr>
      <a:endParaRPr lang="es-CO"/>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06627494504026E-2"/>
          <c:y val="1.4727948640357799E-3"/>
          <c:w val="0.95416666666666672"/>
          <c:h val="0.49132146128069237"/>
        </c:manualLayout>
      </c:layout>
      <c:barChart>
        <c:barDir val="col"/>
        <c:grouping val="clustered"/>
        <c:varyColors val="0"/>
        <c:ser>
          <c:idx val="0"/>
          <c:order val="0"/>
          <c:tx>
            <c:strRef>
              <c:f>Hoja1!$B$1</c:f>
              <c:strCache>
                <c:ptCount val="1"/>
                <c:pt idx="0">
                  <c:v>Zona 1</c:v>
                </c:pt>
              </c:strCache>
            </c:strRef>
          </c:tx>
          <c:spPr>
            <a:solidFill>
              <a:srgbClr val="C00000"/>
            </a:solidFill>
          </c:spPr>
          <c:invertIfNegative val="0"/>
          <c:dLbls>
            <c:spPr>
              <a:noFill/>
              <a:ln>
                <a:noFill/>
              </a:ln>
              <a:effectLst/>
            </c:spPr>
            <c:txPr>
              <a:bodyPr/>
              <a:lstStyle/>
              <a:p>
                <a:pPr>
                  <a:defRPr sz="1200">
                    <a:latin typeface="+mn-lt"/>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Hoja1!$B$2:$B$3</c:f>
              <c:numCache>
                <c:formatCode>0%</c:formatCode>
                <c:ptCount val="2"/>
                <c:pt idx="0">
                  <c:v>9.9036686411923452E-2</c:v>
                </c:pt>
                <c:pt idx="1">
                  <c:v>0.12813798927225942</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Zona 2</c:v>
                </c:pt>
              </c:strCache>
            </c:strRef>
          </c:tx>
          <c:spPr>
            <a:solidFill>
              <a:srgbClr val="FFC000"/>
            </a:solidFill>
          </c:spPr>
          <c:invertIfNegative val="0"/>
          <c:dLbls>
            <c:spPr>
              <a:noFill/>
              <a:ln>
                <a:noFill/>
              </a:ln>
              <a:effectLst/>
            </c:spPr>
            <c:txPr>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Hoja1!$C$2:$C$3</c:f>
              <c:numCache>
                <c:formatCode>0%</c:formatCode>
                <c:ptCount val="2"/>
                <c:pt idx="0">
                  <c:v>0.24088337549691452</c:v>
                </c:pt>
                <c:pt idx="1">
                  <c:v>0.26947354526544293</c:v>
                </c:pt>
              </c:numCache>
            </c:numRef>
          </c:val>
          <c:extLst>
            <c:ext xmlns:c16="http://schemas.microsoft.com/office/drawing/2014/chart" uri="{C3380CC4-5D6E-409C-BE32-E72D297353CC}">
              <c16:uniqueId val="{00000001-93B2-4FB0-9178-366F8FB887F5}"/>
            </c:ext>
          </c:extLst>
        </c:ser>
        <c:ser>
          <c:idx val="2"/>
          <c:order val="2"/>
          <c:tx>
            <c:strRef>
              <c:f>Hoja1!$D$1</c:f>
              <c:strCache>
                <c:ptCount val="1"/>
                <c:pt idx="0">
                  <c:v>Zona 3</c:v>
                </c:pt>
              </c:strCache>
            </c:strRef>
          </c:tx>
          <c:invertIfNegative val="0"/>
          <c:dLbls>
            <c:spPr>
              <a:noFill/>
              <a:ln>
                <a:noFill/>
              </a:ln>
              <a:effectLst/>
            </c:spPr>
            <c:txPr>
              <a:bodyPr wrap="square" lIns="38100" tIns="19050" rIns="38100" bIns="19050" anchor="ctr">
                <a:spAutoFit/>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Hoja1!$D$2:$D$3</c:f>
              <c:numCache>
                <c:formatCode>0%</c:formatCode>
                <c:ptCount val="2"/>
                <c:pt idx="0">
                  <c:v>0.34495050225292812</c:v>
                </c:pt>
                <c:pt idx="1">
                  <c:v>0.24809541950958497</c:v>
                </c:pt>
              </c:numCache>
            </c:numRef>
          </c:val>
          <c:extLst>
            <c:ext xmlns:c16="http://schemas.microsoft.com/office/drawing/2014/chart" uri="{C3380CC4-5D6E-409C-BE32-E72D297353CC}">
              <c16:uniqueId val="{00000000-2771-4FAD-8648-890A25C804F0}"/>
            </c:ext>
          </c:extLst>
        </c:ser>
        <c:ser>
          <c:idx val="3"/>
          <c:order val="3"/>
          <c:tx>
            <c:strRef>
              <c:f>Hoja1!$E$1</c:f>
              <c:strCache>
                <c:ptCount val="1"/>
                <c:pt idx="0">
                  <c:v>Zona 4</c:v>
                </c:pt>
              </c:strCache>
            </c:strRef>
          </c:tx>
          <c:invertIfNegative val="0"/>
          <c:dLbls>
            <c:spPr>
              <a:noFill/>
              <a:ln>
                <a:noFill/>
              </a:ln>
              <a:effectLst/>
            </c:spPr>
            <c:txPr>
              <a:bodyPr wrap="square" lIns="38100" tIns="19050" rIns="38100" bIns="19050" anchor="ctr">
                <a:spAutoFit/>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Hoja1!$E$2:$E$3</c:f>
              <c:numCache>
                <c:formatCode>0%</c:formatCode>
                <c:ptCount val="2"/>
                <c:pt idx="0">
                  <c:v>0.25423342775484237</c:v>
                </c:pt>
                <c:pt idx="1">
                  <c:v>0.29948895664840447</c:v>
                </c:pt>
              </c:numCache>
            </c:numRef>
          </c:val>
          <c:extLst>
            <c:ext xmlns:c16="http://schemas.microsoft.com/office/drawing/2014/chart" uri="{C3380CC4-5D6E-409C-BE32-E72D297353CC}">
              <c16:uniqueId val="{00000001-2771-4FAD-8648-890A25C804F0}"/>
            </c:ext>
          </c:extLst>
        </c:ser>
        <c:ser>
          <c:idx val="4"/>
          <c:order val="4"/>
          <c:tx>
            <c:strRef>
              <c:f>Hoja1!$F$1</c:f>
              <c:strCache>
                <c:ptCount val="1"/>
                <c:pt idx="0">
                  <c:v>Zona 5</c:v>
                </c:pt>
              </c:strCache>
            </c:strRef>
          </c:tx>
          <c:invertIfNegative val="0"/>
          <c:dLbls>
            <c:spPr>
              <a:noFill/>
              <a:ln>
                <a:noFill/>
              </a:ln>
              <a:effectLst/>
            </c:spPr>
            <c:txPr>
              <a:bodyPr wrap="square" lIns="38100" tIns="19050" rIns="38100" bIns="19050" anchor="ctr">
                <a:spAutoFit/>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NO</c:v>
                </c:pt>
                <c:pt idx="1">
                  <c:v>SÍ</c:v>
                </c:pt>
              </c:strCache>
            </c:strRef>
          </c:cat>
          <c:val>
            <c:numRef>
              <c:f>Hoja1!$F$2:$F$3</c:f>
              <c:numCache>
                <c:formatCode>0%</c:formatCode>
                <c:ptCount val="2"/>
                <c:pt idx="0">
                  <c:v>6.0896008083391587E-2</c:v>
                </c:pt>
                <c:pt idx="1">
                  <c:v>5.4804089304308232E-2</c:v>
                </c:pt>
              </c:numCache>
            </c:numRef>
          </c:val>
          <c:extLst>
            <c:ext xmlns:c16="http://schemas.microsoft.com/office/drawing/2014/chart" uri="{C3380CC4-5D6E-409C-BE32-E72D297353CC}">
              <c16:uniqueId val="{00000002-2771-4FAD-8648-890A25C804F0}"/>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txPr>
          <a:bodyPr/>
          <a:lstStyle/>
          <a:p>
            <a:pPr>
              <a:defRPr sz="1200"/>
            </a:pPr>
            <a:endParaRPr lang="es-CO"/>
          </a:p>
        </c:txPr>
        <c:crossAx val="224760576"/>
        <c:crosses val="autoZero"/>
        <c:auto val="1"/>
        <c:lblAlgn val="ctr"/>
        <c:lblOffset val="100"/>
        <c:noMultiLvlLbl val="0"/>
      </c:catAx>
      <c:valAx>
        <c:axId val="224760576"/>
        <c:scaling>
          <c:orientation val="minMax"/>
          <c:max val="0.45"/>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2215145926231319"/>
          <c:y val="0.66189402927102514"/>
          <c:w val="0.53758780682119078"/>
          <c:h val="0.18627501235259458"/>
        </c:manualLayout>
      </c:layout>
      <c:overlay val="0"/>
      <c:txPr>
        <a:bodyPr/>
        <a:lstStyle/>
        <a:p>
          <a:pPr>
            <a:defRPr sz="1400"/>
          </a:pPr>
          <a:endParaRPr lang="es-CO"/>
        </a:p>
      </c:txPr>
    </c:legend>
    <c:plotVisOnly val="1"/>
    <c:dispBlanksAs val="gap"/>
    <c:showDLblsOverMax val="0"/>
  </c:chart>
  <c:txPr>
    <a:bodyPr/>
    <a:lstStyle/>
    <a:p>
      <a:pPr>
        <a:defRPr sz="1800"/>
      </a:pPr>
      <a:endParaRPr lang="es-C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203075787401575"/>
          <c:y val="5.156249682809444E-2"/>
          <c:w val="0.47078174212598423"/>
          <c:h val="0.94843750317190556"/>
        </c:manualLayout>
      </c:layout>
      <c:barChart>
        <c:barDir val="bar"/>
        <c:grouping val="clustered"/>
        <c:varyColors val="0"/>
        <c:ser>
          <c:idx val="0"/>
          <c:order val="0"/>
          <c:tx>
            <c:strRef>
              <c:f>Hoja1!$B$1</c:f>
              <c:strCache>
                <c:ptCount val="1"/>
                <c:pt idx="0">
                  <c:v>SI</c:v>
                </c:pt>
              </c:strCache>
            </c:strRef>
          </c:tx>
          <c:spPr>
            <a:solidFill>
              <a:srgbClr val="F5B02B"/>
            </a:solidFill>
            <a:ln>
              <a:noFill/>
            </a:ln>
            <a:effectLst>
              <a:glow rad="127000">
                <a:schemeClr val="bg1"/>
              </a:glow>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0-D551-464E-911B-3218BC1B09DC}"/>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NS/NR  </c:v>
                </c:pt>
                <c:pt idx="1">
                  <c:v>Tener un lugar donde parquear</c:v>
                </c:pt>
                <c:pt idx="2">
                  <c:v>Aprender a montar</c:v>
                </c:pt>
                <c:pt idx="3">
                  <c:v>LLegar más rápido a mis destinos</c:v>
                </c:pt>
                <c:pt idx="4">
                  <c:v>Ahorrar dinero</c:v>
                </c:pt>
                <c:pt idx="5">
                  <c:v>No contaminar</c:v>
                </c:pt>
                <c:pt idx="6">
                  <c:v>Hacer ejercicio</c:v>
                </c:pt>
              </c:strCache>
            </c:strRef>
          </c:cat>
          <c:val>
            <c:numRef>
              <c:f>Hoja1!$B$2:$B$8</c:f>
              <c:numCache>
                <c:formatCode>0%</c:formatCode>
                <c:ptCount val="7"/>
                <c:pt idx="0">
                  <c:v>1.0999999999999999E-2</c:v>
                </c:pt>
                <c:pt idx="1">
                  <c:v>1.4999999999999999E-2</c:v>
                </c:pt>
                <c:pt idx="2">
                  <c:v>7.0000000000000007E-2</c:v>
                </c:pt>
                <c:pt idx="3">
                  <c:v>0.13700000000000001</c:v>
                </c:pt>
                <c:pt idx="4">
                  <c:v>0.182</c:v>
                </c:pt>
                <c:pt idx="5">
                  <c:v>0.222</c:v>
                </c:pt>
                <c:pt idx="6">
                  <c:v>0.34899999999999998</c:v>
                </c:pt>
              </c:numCache>
            </c:numRef>
          </c:val>
          <c:extLst>
            <c:ext xmlns:c16="http://schemas.microsoft.com/office/drawing/2014/chart" uri="{C3380CC4-5D6E-409C-BE32-E72D297353CC}">
              <c16:uniqueId val="{00000008-356C-4415-985B-B76898382E97}"/>
            </c:ext>
          </c:extLst>
        </c:ser>
        <c:dLbls>
          <c:dLblPos val="outEnd"/>
          <c:showLegendKey val="0"/>
          <c:showVal val="1"/>
          <c:showCatName val="0"/>
          <c:showSerName val="0"/>
          <c:showPercent val="0"/>
          <c:showBubbleSize val="0"/>
        </c:dLbls>
        <c:gapWidth val="50"/>
        <c:overlap val="100"/>
        <c:axId val="127049088"/>
        <c:axId val="127076608"/>
      </c:barChart>
      <c:catAx>
        <c:axId val="127049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1" i="0" u="none" strike="noStrike" kern="1200" baseline="0">
                <a:solidFill>
                  <a:schemeClr val="tx1">
                    <a:lumMod val="65000"/>
                    <a:lumOff val="35000"/>
                  </a:schemeClr>
                </a:solidFill>
                <a:latin typeface="+mn-lt"/>
                <a:ea typeface="+mn-ea"/>
                <a:cs typeface="+mn-cs"/>
              </a:defRPr>
            </a:pPr>
            <a:endParaRPr lang="es-CO"/>
          </a:p>
        </c:txPr>
        <c:crossAx val="127076608"/>
        <c:crosses val="autoZero"/>
        <c:auto val="1"/>
        <c:lblAlgn val="ctr"/>
        <c:lblOffset val="100"/>
        <c:noMultiLvlLbl val="0"/>
      </c:catAx>
      <c:valAx>
        <c:axId val="127076608"/>
        <c:scaling>
          <c:orientation val="minMax"/>
          <c:max val="1"/>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27049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679820972144027E-2"/>
          <c:y val="0.13234424501206193"/>
          <c:w val="0.95416666666666672"/>
          <c:h val="0.49132146128069237"/>
        </c:manualLayout>
      </c:layout>
      <c:barChart>
        <c:barDir val="col"/>
        <c:grouping val="clustered"/>
        <c:varyColors val="0"/>
        <c:ser>
          <c:idx val="0"/>
          <c:order val="0"/>
          <c:tx>
            <c:strRef>
              <c:f>Hoja1!$B$1</c:f>
              <c:strCache>
                <c:ptCount val="1"/>
                <c:pt idx="0">
                  <c:v>Hombre</c:v>
                </c:pt>
              </c:strCache>
            </c:strRef>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Hoja1!$B$2:$B$7</c:f>
              <c:numCache>
                <c:formatCode>0%</c:formatCode>
                <c:ptCount val="6"/>
                <c:pt idx="0">
                  <c:v>0.41193088183054427</c:v>
                </c:pt>
                <c:pt idx="1">
                  <c:v>0.46214337708848047</c:v>
                </c:pt>
                <c:pt idx="2">
                  <c:v>0.41305893057747012</c:v>
                </c:pt>
                <c:pt idx="3">
                  <c:v>0.33434629981302094</c:v>
                </c:pt>
                <c:pt idx="4">
                  <c:v>7.6882016529951663E-2</c:v>
                </c:pt>
                <c:pt idx="5">
                  <c:v>0.1516222519072789</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Mujer</c:v>
                </c:pt>
              </c:strCache>
            </c:strRef>
          </c:tx>
          <c:spPr>
            <a:solidFill>
              <a:srgbClr val="FFC000"/>
            </a:solidFill>
          </c:spPr>
          <c:invertIfNegative val="0"/>
          <c:dLbls>
            <c:dLbl>
              <c:idx val="4"/>
              <c:layout>
                <c:manualLayout>
                  <c:x val="1.463399008068974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54-467D-9F59-67177B4CE8A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Hoja1!$C$2:$C$7</c:f>
              <c:numCache>
                <c:formatCode>0%</c:formatCode>
                <c:ptCount val="6"/>
                <c:pt idx="0">
                  <c:v>0.58806911816945584</c:v>
                </c:pt>
                <c:pt idx="1">
                  <c:v>0.53785662291151959</c:v>
                </c:pt>
                <c:pt idx="2">
                  <c:v>0.58694106942252988</c:v>
                </c:pt>
                <c:pt idx="3">
                  <c:v>0.66565370018697911</c:v>
                </c:pt>
                <c:pt idx="4">
                  <c:v>0.92311798347004836</c:v>
                </c:pt>
                <c:pt idx="5">
                  <c:v>0.84837774809272104</c:v>
                </c:pt>
              </c:numCache>
            </c:numRef>
          </c:val>
          <c:extLst>
            <c:ext xmlns:c16="http://schemas.microsoft.com/office/drawing/2014/chart" uri="{C3380CC4-5D6E-409C-BE32-E72D297353CC}">
              <c16:uniqueId val="{00000001-93B2-4FB0-9178-366F8FB887F5}"/>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crossAx val="224760576"/>
        <c:crosses val="autoZero"/>
        <c:auto val="1"/>
        <c:lblAlgn val="ctr"/>
        <c:lblOffset val="100"/>
        <c:noMultiLvlLbl val="0"/>
      </c:catAx>
      <c:valAx>
        <c:axId val="224760576"/>
        <c:scaling>
          <c:orientation val="minMax"/>
          <c:max val="1"/>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2215145926231319"/>
          <c:y val="0.85317707518361174"/>
          <c:w val="0.53758780682119078"/>
          <c:h val="9.5662355248642167E-2"/>
        </c:manualLayout>
      </c:layout>
      <c:overlay val="0"/>
    </c:legend>
    <c:plotVisOnly val="1"/>
    <c:dispBlanksAs val="gap"/>
    <c:showDLblsOverMax val="0"/>
  </c:chart>
  <c:txPr>
    <a:bodyPr/>
    <a:lstStyle/>
    <a:p>
      <a:pPr>
        <a:defRPr sz="1600"/>
      </a:pPr>
      <a:endParaRPr lang="es-CO"/>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06627494504026E-2"/>
          <c:y val="1.4727948640357799E-3"/>
          <c:w val="0.95416666666666672"/>
          <c:h val="0.49132146128069237"/>
        </c:manualLayout>
      </c:layout>
      <c:barChart>
        <c:barDir val="col"/>
        <c:grouping val="clustered"/>
        <c:varyColors val="0"/>
        <c:ser>
          <c:idx val="0"/>
          <c:order val="0"/>
          <c:tx>
            <c:strRef>
              <c:f>Hoja1!$B$1</c:f>
              <c:strCache>
                <c:ptCount val="1"/>
                <c:pt idx="0">
                  <c:v>Alto</c:v>
                </c:pt>
              </c:strCache>
            </c:strRef>
          </c:tx>
          <c:spPr>
            <a:solidFill>
              <a:srgbClr val="C00000"/>
            </a:solidFill>
          </c:spPr>
          <c:invertIfNegative val="0"/>
          <c:dLbls>
            <c:spPr>
              <a:noFill/>
              <a:ln>
                <a:noFill/>
              </a:ln>
              <a:effectLst/>
            </c:spPr>
            <c:txPr>
              <a:bodyPr/>
              <a:lstStyle/>
              <a:p>
                <a:pPr>
                  <a:defRPr sz="1200">
                    <a:latin typeface="+mn-lt"/>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Hoja1!$B$2:$B$7</c:f>
              <c:numCache>
                <c:formatCode>0%</c:formatCode>
                <c:ptCount val="6"/>
                <c:pt idx="0">
                  <c:v>0.12971495568567376</c:v>
                </c:pt>
                <c:pt idx="1">
                  <c:v>8.9940097593774304E-2</c:v>
                </c:pt>
                <c:pt idx="2">
                  <c:v>6.2125850421234786E-2</c:v>
                </c:pt>
                <c:pt idx="3">
                  <c:v>9.4613583678286692E-2</c:v>
                </c:pt>
                <c:pt idx="4">
                  <c:v>3.997320284516096E-3</c:v>
                </c:pt>
                <c:pt idx="5">
                  <c:v>0.26888488179074876</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Medio</c:v>
                </c:pt>
              </c:strCache>
            </c:strRef>
          </c:tx>
          <c:spPr>
            <a:solidFill>
              <a:srgbClr val="FFC000"/>
            </a:solidFill>
          </c:spPr>
          <c:invertIfNegative val="0"/>
          <c:dLbls>
            <c:dLbl>
              <c:idx val="4"/>
              <c:layout>
                <c:manualLayout>
                  <c:x val="1.463399008068974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54-467D-9F59-67177B4CE8A8}"/>
                </c:ext>
              </c:extLst>
            </c:dLbl>
            <c:spPr>
              <a:noFill/>
              <a:ln>
                <a:noFill/>
              </a:ln>
              <a:effectLst/>
            </c:spPr>
            <c:txPr>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Hoja1!$C$2:$C$7</c:f>
              <c:numCache>
                <c:formatCode>0%</c:formatCode>
                <c:ptCount val="6"/>
                <c:pt idx="0">
                  <c:v>0.40980251258521139</c:v>
                </c:pt>
                <c:pt idx="1">
                  <c:v>0.31341186442768776</c:v>
                </c:pt>
                <c:pt idx="2">
                  <c:v>0.36596072391952827</c:v>
                </c:pt>
                <c:pt idx="3">
                  <c:v>0.28839229810593014</c:v>
                </c:pt>
                <c:pt idx="4">
                  <c:v>0.39207730773856148</c:v>
                </c:pt>
                <c:pt idx="5">
                  <c:v>0.10282675582113425</c:v>
                </c:pt>
              </c:numCache>
            </c:numRef>
          </c:val>
          <c:extLst>
            <c:ext xmlns:c16="http://schemas.microsoft.com/office/drawing/2014/chart" uri="{C3380CC4-5D6E-409C-BE32-E72D297353CC}">
              <c16:uniqueId val="{00000001-93B2-4FB0-9178-366F8FB887F5}"/>
            </c:ext>
          </c:extLst>
        </c:ser>
        <c:ser>
          <c:idx val="2"/>
          <c:order val="2"/>
          <c:tx>
            <c:strRef>
              <c:f>Hoja1!$D$1</c:f>
              <c:strCache>
                <c:ptCount val="1"/>
                <c:pt idx="0">
                  <c:v>Bajo</c:v>
                </c:pt>
              </c:strCache>
            </c:strRef>
          </c:tx>
          <c:invertIfNegative val="0"/>
          <c:dLbls>
            <c:spPr>
              <a:noFill/>
              <a:ln>
                <a:noFill/>
              </a:ln>
              <a:effectLst/>
            </c:spPr>
            <c:txPr>
              <a:bodyPr wrap="square" lIns="38100" tIns="19050" rIns="38100" bIns="19050" anchor="ctr">
                <a:spAutoFit/>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Hoja1!$A$2:$A$7</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Hoja1!$D$2:$D$7</c:f>
              <c:numCache>
                <c:formatCode>0%</c:formatCode>
                <c:ptCount val="6"/>
                <c:pt idx="0">
                  <c:v>0.44952694399038556</c:v>
                </c:pt>
                <c:pt idx="1">
                  <c:v>0.59428213988824308</c:v>
                </c:pt>
                <c:pt idx="2">
                  <c:v>0.55784576965171817</c:v>
                </c:pt>
                <c:pt idx="3">
                  <c:v>0.59259449859427726</c:v>
                </c:pt>
                <c:pt idx="4">
                  <c:v>0.59317045463821316</c:v>
                </c:pt>
                <c:pt idx="5">
                  <c:v>0.57445495704688176</c:v>
                </c:pt>
              </c:numCache>
            </c:numRef>
          </c:val>
          <c:extLst>
            <c:ext xmlns:c16="http://schemas.microsoft.com/office/drawing/2014/chart" uri="{C3380CC4-5D6E-409C-BE32-E72D297353CC}">
              <c16:uniqueId val="{00000000-7A66-440F-A328-F26B3DF06B7D}"/>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txPr>
          <a:bodyPr/>
          <a:lstStyle/>
          <a:p>
            <a:pPr>
              <a:defRPr sz="1200"/>
            </a:pPr>
            <a:endParaRPr lang="es-CO"/>
          </a:p>
        </c:txPr>
        <c:crossAx val="224760576"/>
        <c:crosses val="autoZero"/>
        <c:auto val="1"/>
        <c:lblAlgn val="ctr"/>
        <c:lblOffset val="100"/>
        <c:noMultiLvlLbl val="0"/>
      </c:catAx>
      <c:valAx>
        <c:axId val="224760576"/>
        <c:scaling>
          <c:orientation val="minMax"/>
          <c:max val="1"/>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2215145926231319"/>
          <c:y val="0.66189402927102514"/>
          <c:w val="0.53758780682119078"/>
          <c:h val="0.18627501235259458"/>
        </c:manualLayout>
      </c:layout>
      <c:overlay val="0"/>
      <c:txPr>
        <a:bodyPr/>
        <a:lstStyle/>
        <a:p>
          <a:pPr>
            <a:defRPr sz="1400"/>
          </a:pPr>
          <a:endParaRPr lang="es-CO"/>
        </a:p>
      </c:txPr>
    </c:legend>
    <c:plotVisOnly val="1"/>
    <c:dispBlanksAs val="gap"/>
    <c:showDLblsOverMax val="0"/>
  </c:chart>
  <c:txPr>
    <a:bodyPr/>
    <a:lstStyle/>
    <a:p>
      <a:pPr>
        <a:defRPr sz="1800"/>
      </a:pPr>
      <a:endParaRPr lang="es-CO"/>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Hoja2!$M$90</c:f>
              <c:strCache>
                <c:ptCount val="1"/>
                <c:pt idx="0">
                  <c:v>13 a 17</c:v>
                </c:pt>
              </c:strCache>
            </c:strRef>
          </c:tx>
          <c:spPr>
            <a:solidFill>
              <a:srgbClr val="FF0000"/>
            </a:solidFill>
            <a:ln>
              <a:noFill/>
            </a:ln>
            <a:effectLst/>
          </c:spPr>
          <c:invertIfNegative val="0"/>
          <c:dLbls>
            <c:dLbl>
              <c:idx val="1"/>
              <c:layout>
                <c:manualLayout>
                  <c:x val="3.8797284190106693E-3"/>
                  <c:y val="-5.0409577819786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1C-49C7-A856-5D06872F59E3}"/>
                </c:ext>
              </c:extLst>
            </c:dLbl>
            <c:dLbl>
              <c:idx val="5"/>
              <c:delete val="1"/>
              <c:extLst>
                <c:ext xmlns:c15="http://schemas.microsoft.com/office/drawing/2012/chart" uri="{CE6537A1-D6FC-4f65-9D91-7224C49458BB}"/>
                <c:ext xmlns:c16="http://schemas.microsoft.com/office/drawing/2014/chart" uri="{C3380CC4-5D6E-409C-BE32-E72D297353CC}">
                  <c16:uniqueId val="{00000001-7111-4F75-9926-AB346801B03C}"/>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Hoja2!$M$91:$M$96</c:f>
              <c:numCache>
                <c:formatCode>0%</c:formatCode>
                <c:ptCount val="6"/>
                <c:pt idx="0">
                  <c:v>6.5693433775265264E-2</c:v>
                </c:pt>
                <c:pt idx="1">
                  <c:v>8.0498961392494003E-2</c:v>
                </c:pt>
                <c:pt idx="2">
                  <c:v>0.10010751599704754</c:v>
                </c:pt>
                <c:pt idx="3">
                  <c:v>9.7558695603033346E-2</c:v>
                </c:pt>
                <c:pt idx="4">
                  <c:v>1.9278143055822022E-2</c:v>
                </c:pt>
                <c:pt idx="5">
                  <c:v>0</c:v>
                </c:pt>
              </c:numCache>
            </c:numRef>
          </c:val>
          <c:extLst>
            <c:ext xmlns:c16="http://schemas.microsoft.com/office/drawing/2014/chart" uri="{C3380CC4-5D6E-409C-BE32-E72D297353CC}">
              <c16:uniqueId val="{00000000-0F1C-49C7-A856-5D06872F59E3}"/>
            </c:ext>
          </c:extLst>
        </c:ser>
        <c:ser>
          <c:idx val="1"/>
          <c:order val="1"/>
          <c:tx>
            <c:strRef>
              <c:f>Hoja2!$N$90</c:f>
              <c:strCache>
                <c:ptCount val="1"/>
                <c:pt idx="0">
                  <c:v>18 a 25</c:v>
                </c:pt>
              </c:strCache>
            </c:strRef>
          </c:tx>
          <c:spPr>
            <a:solidFill>
              <a:srgbClr val="F5B02B"/>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Hoja2!$N$91:$N$96</c:f>
              <c:numCache>
                <c:formatCode>0%</c:formatCode>
                <c:ptCount val="6"/>
                <c:pt idx="0">
                  <c:v>5.4128277155686064E-2</c:v>
                </c:pt>
                <c:pt idx="1">
                  <c:v>9.7749206365729924E-2</c:v>
                </c:pt>
                <c:pt idx="2">
                  <c:v>0.2141858251712036</c:v>
                </c:pt>
                <c:pt idx="3">
                  <c:v>8.6712346174800753E-2</c:v>
                </c:pt>
                <c:pt idx="4">
                  <c:v>7.4262659405446615E-2</c:v>
                </c:pt>
                <c:pt idx="5">
                  <c:v>3.7646078023341127E-2</c:v>
                </c:pt>
              </c:numCache>
            </c:numRef>
          </c:val>
          <c:extLst>
            <c:ext xmlns:c16="http://schemas.microsoft.com/office/drawing/2014/chart" uri="{C3380CC4-5D6E-409C-BE32-E72D297353CC}">
              <c16:uniqueId val="{00000001-0F1C-49C7-A856-5D06872F59E3}"/>
            </c:ext>
          </c:extLst>
        </c:ser>
        <c:ser>
          <c:idx val="2"/>
          <c:order val="2"/>
          <c:tx>
            <c:strRef>
              <c:f>Hoja2!$O$90</c:f>
              <c:strCache>
                <c:ptCount val="1"/>
                <c:pt idx="0">
                  <c:v>26 a 40</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Hoja2!$O$91:$O$96</c:f>
              <c:numCache>
                <c:formatCode>0%</c:formatCode>
                <c:ptCount val="6"/>
                <c:pt idx="0">
                  <c:v>0.30668338245946947</c:v>
                </c:pt>
                <c:pt idx="1">
                  <c:v>0.23874481018936974</c:v>
                </c:pt>
                <c:pt idx="2">
                  <c:v>0.36300855590801151</c:v>
                </c:pt>
                <c:pt idx="3">
                  <c:v>0.28902513592438761</c:v>
                </c:pt>
                <c:pt idx="4">
                  <c:v>9.7735669894570193E-2</c:v>
                </c:pt>
                <c:pt idx="5">
                  <c:v>0.36518761489515811</c:v>
                </c:pt>
              </c:numCache>
            </c:numRef>
          </c:val>
          <c:extLst>
            <c:ext xmlns:c16="http://schemas.microsoft.com/office/drawing/2014/chart" uri="{C3380CC4-5D6E-409C-BE32-E72D297353CC}">
              <c16:uniqueId val="{00000002-0F1C-49C7-A856-5D06872F59E3}"/>
            </c:ext>
          </c:extLst>
        </c:ser>
        <c:ser>
          <c:idx val="3"/>
          <c:order val="3"/>
          <c:tx>
            <c:strRef>
              <c:f>Hoja2!$P$90</c:f>
              <c:strCache>
                <c:ptCount val="1"/>
                <c:pt idx="0">
                  <c:v>41 a 55</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Hoja2!$P$91:$P$96</c:f>
              <c:numCache>
                <c:formatCode>0%</c:formatCode>
                <c:ptCount val="6"/>
                <c:pt idx="0">
                  <c:v>0.23453546911314049</c:v>
                </c:pt>
                <c:pt idx="1">
                  <c:v>0.27647776591033479</c:v>
                </c:pt>
                <c:pt idx="2">
                  <c:v>0.20536599756441118</c:v>
                </c:pt>
                <c:pt idx="3">
                  <c:v>0.26708279416503694</c:v>
                </c:pt>
                <c:pt idx="4">
                  <c:v>0.23586755871115309</c:v>
                </c:pt>
                <c:pt idx="5">
                  <c:v>0.13217753406860186</c:v>
                </c:pt>
              </c:numCache>
            </c:numRef>
          </c:val>
          <c:extLst>
            <c:ext xmlns:c16="http://schemas.microsoft.com/office/drawing/2014/chart" uri="{C3380CC4-5D6E-409C-BE32-E72D297353CC}">
              <c16:uniqueId val="{00000001-B670-437C-9416-7C137FBBEF55}"/>
            </c:ext>
          </c:extLst>
        </c:ser>
        <c:ser>
          <c:idx val="4"/>
          <c:order val="4"/>
          <c:tx>
            <c:strRef>
              <c:f>Hoja2!$Q$90</c:f>
              <c:strCache>
                <c:ptCount val="1"/>
                <c:pt idx="0">
                  <c:v>56 o más</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Hoja2!$Q$91:$Q$96</c:f>
              <c:numCache>
                <c:formatCode>0%</c:formatCode>
                <c:ptCount val="6"/>
                <c:pt idx="0">
                  <c:v>0.3389594374964387</c:v>
                </c:pt>
                <c:pt idx="1">
                  <c:v>0.30652925614207149</c:v>
                </c:pt>
                <c:pt idx="2">
                  <c:v>0.1173321053593263</c:v>
                </c:pt>
                <c:pt idx="3">
                  <c:v>0.25962102813274135</c:v>
                </c:pt>
                <c:pt idx="4">
                  <c:v>0.57285596893300816</c:v>
                </c:pt>
                <c:pt idx="5">
                  <c:v>0.46498877301289898</c:v>
                </c:pt>
              </c:numCache>
            </c:numRef>
          </c:val>
          <c:extLst>
            <c:ext xmlns:c16="http://schemas.microsoft.com/office/drawing/2014/chart" uri="{C3380CC4-5D6E-409C-BE32-E72D297353CC}">
              <c16:uniqueId val="{00000002-B670-437C-9416-7C137FBBEF55}"/>
            </c:ext>
          </c:extLst>
        </c:ser>
        <c:dLbls>
          <c:showLegendKey val="0"/>
          <c:showVal val="0"/>
          <c:showCatName val="0"/>
          <c:showSerName val="0"/>
          <c:showPercent val="0"/>
          <c:showBubbleSize val="0"/>
        </c:dLbls>
        <c:gapWidth val="150"/>
        <c:overlap val="100"/>
        <c:axId val="831679232"/>
        <c:axId val="803303360"/>
      </c:barChart>
      <c:catAx>
        <c:axId val="831679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crossAx val="803303360"/>
        <c:crosses val="autoZero"/>
        <c:auto val="1"/>
        <c:lblAlgn val="ctr"/>
        <c:lblOffset val="100"/>
        <c:noMultiLvlLbl val="0"/>
      </c:catAx>
      <c:valAx>
        <c:axId val="803303360"/>
        <c:scaling>
          <c:orientation val="minMax"/>
        </c:scaling>
        <c:delete val="1"/>
        <c:axPos val="b"/>
        <c:numFmt formatCode="0%" sourceLinked="1"/>
        <c:majorTickMark val="none"/>
        <c:minorTickMark val="none"/>
        <c:tickLblPos val="nextTo"/>
        <c:crossAx val="83167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defRPr>
      </a:pPr>
      <a:endParaRPr lang="es-CO"/>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Hoja2!$M$90</c:f>
              <c:strCache>
                <c:ptCount val="1"/>
                <c:pt idx="0">
                  <c:v>Zona 1</c:v>
                </c:pt>
              </c:strCache>
            </c:strRef>
          </c:tx>
          <c:spPr>
            <a:solidFill>
              <a:srgbClr val="FF0000"/>
            </a:solidFill>
            <a:ln>
              <a:noFill/>
            </a:ln>
            <a:effectLst/>
          </c:spPr>
          <c:invertIfNegative val="0"/>
          <c:dLbls>
            <c:dLbl>
              <c:idx val="1"/>
              <c:layout>
                <c:manualLayout>
                  <c:x val="3.8797284190106693E-3"/>
                  <c:y val="-5.0409577819786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1C-49C7-A856-5D06872F59E3}"/>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Hoja2!$M$91:$M$96</c:f>
              <c:numCache>
                <c:formatCode>0%</c:formatCode>
                <c:ptCount val="6"/>
                <c:pt idx="0">
                  <c:v>0.14591820493385738</c:v>
                </c:pt>
                <c:pt idx="1">
                  <c:v>0.10954777515417834</c:v>
                </c:pt>
                <c:pt idx="2">
                  <c:v>0.1023974596350726</c:v>
                </c:pt>
                <c:pt idx="3">
                  <c:v>7.8688296731109567E-2</c:v>
                </c:pt>
                <c:pt idx="4">
                  <c:v>4.7636213038293032E-2</c:v>
                </c:pt>
                <c:pt idx="5">
                  <c:v>3.7646078023341127E-2</c:v>
                </c:pt>
              </c:numCache>
            </c:numRef>
          </c:val>
          <c:extLst>
            <c:ext xmlns:c16="http://schemas.microsoft.com/office/drawing/2014/chart" uri="{C3380CC4-5D6E-409C-BE32-E72D297353CC}">
              <c16:uniqueId val="{00000000-0F1C-49C7-A856-5D06872F59E3}"/>
            </c:ext>
          </c:extLst>
        </c:ser>
        <c:ser>
          <c:idx val="1"/>
          <c:order val="1"/>
          <c:tx>
            <c:strRef>
              <c:f>Hoja2!$N$90</c:f>
              <c:strCache>
                <c:ptCount val="1"/>
                <c:pt idx="0">
                  <c:v>Zona 2</c:v>
                </c:pt>
              </c:strCache>
            </c:strRef>
          </c:tx>
          <c:spPr>
            <a:solidFill>
              <a:srgbClr val="F5B02B"/>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Hoja2!$N$91:$N$96</c:f>
              <c:numCache>
                <c:formatCode>0%</c:formatCode>
                <c:ptCount val="6"/>
                <c:pt idx="0">
                  <c:v>0.30321446349610082</c:v>
                </c:pt>
                <c:pt idx="1">
                  <c:v>0.14796761856545515</c:v>
                </c:pt>
                <c:pt idx="2">
                  <c:v>0.24671676842413423</c:v>
                </c:pt>
                <c:pt idx="3">
                  <c:v>0.3009387612582457</c:v>
                </c:pt>
                <c:pt idx="4">
                  <c:v>0.29132196857687603</c:v>
                </c:pt>
                <c:pt idx="5">
                  <c:v>0.22883410697599926</c:v>
                </c:pt>
              </c:numCache>
            </c:numRef>
          </c:val>
          <c:extLst>
            <c:ext xmlns:c16="http://schemas.microsoft.com/office/drawing/2014/chart" uri="{C3380CC4-5D6E-409C-BE32-E72D297353CC}">
              <c16:uniqueId val="{00000001-0F1C-49C7-A856-5D06872F59E3}"/>
            </c:ext>
          </c:extLst>
        </c:ser>
        <c:ser>
          <c:idx val="2"/>
          <c:order val="2"/>
          <c:tx>
            <c:strRef>
              <c:f>Hoja2!$O$90</c:f>
              <c:strCache>
                <c:ptCount val="1"/>
                <c:pt idx="0">
                  <c:v>Zona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Hoja2!$O$91:$O$96</c:f>
              <c:numCache>
                <c:formatCode>0%</c:formatCode>
                <c:ptCount val="6"/>
                <c:pt idx="0">
                  <c:v>0.27445485463047553</c:v>
                </c:pt>
                <c:pt idx="1">
                  <c:v>0.3428423303191499</c:v>
                </c:pt>
                <c:pt idx="2">
                  <c:v>0.30915760033547229</c:v>
                </c:pt>
                <c:pt idx="3">
                  <c:v>0.32185929938822744</c:v>
                </c:pt>
                <c:pt idx="4">
                  <c:v>0.14908619196628156</c:v>
                </c:pt>
                <c:pt idx="5">
                  <c:v>0.54312854080370387</c:v>
                </c:pt>
              </c:numCache>
            </c:numRef>
          </c:val>
          <c:extLst>
            <c:ext xmlns:c16="http://schemas.microsoft.com/office/drawing/2014/chart" uri="{C3380CC4-5D6E-409C-BE32-E72D297353CC}">
              <c16:uniqueId val="{00000002-0F1C-49C7-A856-5D06872F59E3}"/>
            </c:ext>
          </c:extLst>
        </c:ser>
        <c:ser>
          <c:idx val="3"/>
          <c:order val="3"/>
          <c:tx>
            <c:strRef>
              <c:f>Hoja2!$P$90</c:f>
              <c:strCache>
                <c:ptCount val="1"/>
                <c:pt idx="0">
                  <c:v>Zona 4</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Hoja2!$P$91:$P$96</c:f>
              <c:numCache>
                <c:formatCode>0%</c:formatCode>
                <c:ptCount val="6"/>
                <c:pt idx="0">
                  <c:v>0.20952059785479552</c:v>
                </c:pt>
                <c:pt idx="1">
                  <c:v>0.33085759671392423</c:v>
                </c:pt>
                <c:pt idx="2">
                  <c:v>0.28101287474008974</c:v>
                </c:pt>
                <c:pt idx="3">
                  <c:v>0.26263434378800876</c:v>
                </c:pt>
                <c:pt idx="4">
                  <c:v>0.48339785865278412</c:v>
                </c:pt>
                <c:pt idx="5">
                  <c:v>0.17289540857621727</c:v>
                </c:pt>
              </c:numCache>
            </c:numRef>
          </c:val>
          <c:extLst>
            <c:ext xmlns:c16="http://schemas.microsoft.com/office/drawing/2014/chart" uri="{C3380CC4-5D6E-409C-BE32-E72D297353CC}">
              <c16:uniqueId val="{00000001-B670-437C-9416-7C137FBBEF55}"/>
            </c:ext>
          </c:extLst>
        </c:ser>
        <c:ser>
          <c:idx val="4"/>
          <c:order val="4"/>
          <c:tx>
            <c:strRef>
              <c:f>Hoja2!$Q$90</c:f>
              <c:strCache>
                <c:ptCount val="1"/>
                <c:pt idx="0">
                  <c:v>Zona 5</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Hoja2!$L$91:$L$96</c:f>
              <c:strCache>
                <c:ptCount val="6"/>
                <c:pt idx="0">
                  <c:v>Hacer ejercicio</c:v>
                </c:pt>
                <c:pt idx="1">
                  <c:v>No contaminar</c:v>
                </c:pt>
                <c:pt idx="2">
                  <c:v>Ahorrar dinero</c:v>
                </c:pt>
                <c:pt idx="3">
                  <c:v>LLegar más rápido a mis destinos</c:v>
                </c:pt>
                <c:pt idx="4">
                  <c:v>Aprender a montar</c:v>
                </c:pt>
                <c:pt idx="5">
                  <c:v>Tener un lugar donde parquear</c:v>
                </c:pt>
              </c:strCache>
            </c:strRef>
          </c:cat>
          <c:val>
            <c:numRef>
              <c:f>Hoja2!$Q$91:$Q$96</c:f>
              <c:numCache>
                <c:formatCode>0%</c:formatCode>
                <c:ptCount val="6"/>
                <c:pt idx="0">
                  <c:v>6.6891879084770775E-2</c:v>
                </c:pt>
                <c:pt idx="1">
                  <c:v>6.8784679247292424E-2</c:v>
                </c:pt>
                <c:pt idx="2">
                  <c:v>6.0715296865231187E-2</c:v>
                </c:pt>
                <c:pt idx="3">
                  <c:v>3.5879298834408491E-2</c:v>
                </c:pt>
                <c:pt idx="4">
                  <c:v>2.8557767765765206E-2</c:v>
                </c:pt>
                <c:pt idx="5">
                  <c:v>1.749586562073847E-2</c:v>
                </c:pt>
              </c:numCache>
            </c:numRef>
          </c:val>
          <c:extLst>
            <c:ext xmlns:c16="http://schemas.microsoft.com/office/drawing/2014/chart" uri="{C3380CC4-5D6E-409C-BE32-E72D297353CC}">
              <c16:uniqueId val="{00000002-B670-437C-9416-7C137FBBEF55}"/>
            </c:ext>
          </c:extLst>
        </c:ser>
        <c:dLbls>
          <c:showLegendKey val="0"/>
          <c:showVal val="0"/>
          <c:showCatName val="0"/>
          <c:showSerName val="0"/>
          <c:showPercent val="0"/>
          <c:showBubbleSize val="0"/>
        </c:dLbls>
        <c:gapWidth val="150"/>
        <c:overlap val="100"/>
        <c:axId val="831679232"/>
        <c:axId val="803303360"/>
      </c:barChart>
      <c:catAx>
        <c:axId val="831679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crossAx val="803303360"/>
        <c:crosses val="autoZero"/>
        <c:auto val="1"/>
        <c:lblAlgn val="ctr"/>
        <c:lblOffset val="100"/>
        <c:noMultiLvlLbl val="0"/>
      </c:catAx>
      <c:valAx>
        <c:axId val="803303360"/>
        <c:scaling>
          <c:orientation val="minMax"/>
        </c:scaling>
        <c:delete val="1"/>
        <c:axPos val="b"/>
        <c:numFmt formatCode="0%" sourceLinked="1"/>
        <c:majorTickMark val="none"/>
        <c:minorTickMark val="none"/>
        <c:tickLblPos val="nextTo"/>
        <c:crossAx val="83167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defRPr>
      </a:pPr>
      <a:endParaRPr lang="es-CO"/>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18011811023623"/>
          <c:y val="3.0915034111653066E-2"/>
          <c:w val="0.52158427657480311"/>
          <c:h val="0.93816993177669383"/>
        </c:manualLayout>
      </c:layout>
      <c:doughnutChart>
        <c:varyColors val="1"/>
        <c:ser>
          <c:idx val="0"/>
          <c:order val="0"/>
          <c:tx>
            <c:strRef>
              <c:f>Hoja1!$B$1</c:f>
              <c:strCache>
                <c:ptCount val="1"/>
                <c:pt idx="0">
                  <c:v>Ventas</c:v>
                </c:pt>
              </c:strCache>
            </c:strRef>
          </c:tx>
          <c:spPr>
            <a:ln w="38100"/>
            <a:scene3d>
              <a:camera prst="orthographicFront"/>
              <a:lightRig rig="threePt" dir="t"/>
            </a:scene3d>
          </c:spPr>
          <c:dPt>
            <c:idx val="0"/>
            <c:bubble3D val="0"/>
            <c:spPr>
              <a:solidFill>
                <a:srgbClr val="FFC000"/>
              </a:solidFill>
              <a:ln w="38100">
                <a:solidFill>
                  <a:schemeClr val="lt1"/>
                </a:solidFill>
              </a:ln>
              <a:effectLst/>
              <a:scene3d>
                <a:camera prst="orthographicFront"/>
                <a:lightRig rig="threePt" dir="t"/>
              </a:scene3d>
            </c:spPr>
            <c:extLst>
              <c:ext xmlns:c16="http://schemas.microsoft.com/office/drawing/2014/chart" uri="{C3380CC4-5D6E-409C-BE32-E72D297353CC}">
                <c16:uniqueId val="{00000001-A8E3-476E-828F-364A698F1343}"/>
              </c:ext>
            </c:extLst>
          </c:dPt>
          <c:dPt>
            <c:idx val="1"/>
            <c:bubble3D val="0"/>
            <c:spPr>
              <a:solidFill>
                <a:srgbClr val="C00000"/>
              </a:solidFill>
              <a:ln w="38100">
                <a:solidFill>
                  <a:schemeClr val="lt1"/>
                </a:solidFill>
              </a:ln>
              <a:effectLst/>
              <a:scene3d>
                <a:camera prst="orthographicFront"/>
                <a:lightRig rig="threePt" dir="t"/>
              </a:scene3d>
            </c:spPr>
            <c:extLst>
              <c:ext xmlns:c16="http://schemas.microsoft.com/office/drawing/2014/chart" uri="{C3380CC4-5D6E-409C-BE32-E72D297353CC}">
                <c16:uniqueId val="{00000003-A8E3-476E-828F-364A698F1343}"/>
              </c:ext>
            </c:extLst>
          </c:dPt>
          <c:dLbls>
            <c:spPr>
              <a:noFill/>
              <a:ln>
                <a:noFill/>
              </a:ln>
              <a:effectLst/>
            </c:spPr>
            <c:txPr>
              <a:bodyPr/>
              <a:lstStyle/>
              <a:p>
                <a:pPr>
                  <a:defRPr sz="1800" b="1">
                    <a:solidFill>
                      <a:schemeClr val="bg1"/>
                    </a:solidFill>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0.34799999999999998</c:v>
                </c:pt>
                <c:pt idx="1">
                  <c:v>0.65200000000000002</c:v>
                </c:pt>
              </c:numCache>
            </c:numRef>
          </c:val>
          <c:extLst>
            <c:ext xmlns:c16="http://schemas.microsoft.com/office/drawing/2014/chart" uri="{C3380CC4-5D6E-409C-BE32-E72D297353CC}">
              <c16:uniqueId val="{00000004-A8E3-476E-828F-364A698F1343}"/>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18011811023623"/>
          <c:y val="3.0915034111653066E-2"/>
          <c:w val="0.52158427657480311"/>
          <c:h val="0.93816993177669383"/>
        </c:manualLayout>
      </c:layout>
      <c:doughnutChart>
        <c:varyColors val="1"/>
        <c:ser>
          <c:idx val="0"/>
          <c:order val="0"/>
          <c:tx>
            <c:strRef>
              <c:f>Hoja1!$B$1</c:f>
              <c:strCache>
                <c:ptCount val="1"/>
                <c:pt idx="0">
                  <c:v>Ventas</c:v>
                </c:pt>
              </c:strCache>
            </c:strRef>
          </c:tx>
          <c:spPr>
            <a:ln w="38100"/>
            <a:scene3d>
              <a:camera prst="orthographicFront"/>
              <a:lightRig rig="threePt" dir="t"/>
            </a:scene3d>
          </c:spPr>
          <c:dPt>
            <c:idx val="0"/>
            <c:bubble3D val="0"/>
            <c:spPr>
              <a:solidFill>
                <a:srgbClr val="FFC000"/>
              </a:solidFill>
              <a:ln w="38100">
                <a:solidFill>
                  <a:schemeClr val="lt1"/>
                </a:solidFill>
              </a:ln>
              <a:effectLst/>
              <a:scene3d>
                <a:camera prst="orthographicFront"/>
                <a:lightRig rig="threePt" dir="t"/>
              </a:scene3d>
            </c:spPr>
            <c:extLst>
              <c:ext xmlns:c16="http://schemas.microsoft.com/office/drawing/2014/chart" uri="{C3380CC4-5D6E-409C-BE32-E72D297353CC}">
                <c16:uniqueId val="{00000001-D6D7-491F-AD18-36AE63C3ED74}"/>
              </c:ext>
            </c:extLst>
          </c:dPt>
          <c:dPt>
            <c:idx val="1"/>
            <c:bubble3D val="0"/>
            <c:spPr>
              <a:solidFill>
                <a:srgbClr val="C00000"/>
              </a:solidFill>
              <a:ln w="38100">
                <a:solidFill>
                  <a:schemeClr val="lt1"/>
                </a:solidFill>
              </a:ln>
              <a:effectLst/>
              <a:scene3d>
                <a:camera prst="orthographicFront"/>
                <a:lightRig rig="threePt" dir="t"/>
              </a:scene3d>
            </c:spPr>
            <c:extLst>
              <c:ext xmlns:c16="http://schemas.microsoft.com/office/drawing/2014/chart" uri="{C3380CC4-5D6E-409C-BE32-E72D297353CC}">
                <c16:uniqueId val="{00000003-D6D7-491F-AD18-36AE63C3ED74}"/>
              </c:ext>
            </c:extLst>
          </c:dPt>
          <c:dLbls>
            <c:spPr>
              <a:noFill/>
              <a:ln>
                <a:noFill/>
              </a:ln>
              <a:effectLst/>
            </c:spPr>
            <c:txPr>
              <a:bodyPr/>
              <a:lstStyle/>
              <a:p>
                <a:pPr>
                  <a:defRPr sz="1800" b="1">
                    <a:solidFill>
                      <a:schemeClr val="bg1"/>
                    </a:solidFill>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0.83699999999999997</c:v>
                </c:pt>
                <c:pt idx="1">
                  <c:v>0.16300000000000001</c:v>
                </c:pt>
              </c:numCache>
            </c:numRef>
          </c:val>
          <c:extLst>
            <c:ext xmlns:c16="http://schemas.microsoft.com/office/drawing/2014/chart" uri="{C3380CC4-5D6E-409C-BE32-E72D297353CC}">
              <c16:uniqueId val="{00000004-D6D7-491F-AD18-36AE63C3ED74}"/>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rgbClr val="C00000"/>
            </a:solidFill>
            <a:ln>
              <a:noFill/>
            </a:ln>
            <a:effectLst/>
          </c:spPr>
          <c:invertIfNegative val="0"/>
          <c:dPt>
            <c:idx val="0"/>
            <c:invertIfNegative val="0"/>
            <c:bubble3D val="0"/>
            <c:spPr>
              <a:solidFill>
                <a:srgbClr val="DA0F2B"/>
              </a:solidFill>
              <a:ln>
                <a:noFill/>
              </a:ln>
              <a:effectLst/>
            </c:spPr>
            <c:extLst>
              <c:ext xmlns:c16="http://schemas.microsoft.com/office/drawing/2014/chart" uri="{C3380CC4-5D6E-409C-BE32-E72D297353CC}">
                <c16:uniqueId val="{00000007-5B91-44C8-992C-2F53D029C2D4}"/>
              </c:ext>
            </c:extLst>
          </c:dPt>
          <c:dPt>
            <c:idx val="1"/>
            <c:invertIfNegative val="0"/>
            <c:bubble3D val="0"/>
            <c:spPr>
              <a:solidFill>
                <a:srgbClr val="F5B02B"/>
              </a:solidFill>
              <a:ln>
                <a:noFill/>
              </a:ln>
              <a:effectLst/>
            </c:spPr>
            <c:extLst>
              <c:ext xmlns:c16="http://schemas.microsoft.com/office/drawing/2014/chart" uri="{C3380CC4-5D6E-409C-BE32-E72D297353CC}">
                <c16:uniqueId val="{00000006-5B91-44C8-992C-2F53D029C2D4}"/>
              </c:ext>
            </c:extLst>
          </c:dPt>
          <c:dPt>
            <c:idx val="2"/>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8-B1EB-4E88-AE21-092C21C85177}"/>
              </c:ext>
            </c:extLst>
          </c:dPt>
          <c:dPt>
            <c:idx val="3"/>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5-5B91-44C8-992C-2F53D029C2D4}"/>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4-5B91-44C8-992C-2F53D029C2D4}"/>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9-B1EB-4E88-AE21-092C21C8517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E1</c:v>
                </c:pt>
                <c:pt idx="1">
                  <c:v>E2</c:v>
                </c:pt>
                <c:pt idx="2">
                  <c:v>E3</c:v>
                </c:pt>
                <c:pt idx="3">
                  <c:v>E4</c:v>
                </c:pt>
                <c:pt idx="4">
                  <c:v>E5</c:v>
                </c:pt>
                <c:pt idx="5">
                  <c:v>E6</c:v>
                </c:pt>
              </c:strCache>
            </c:strRef>
          </c:cat>
          <c:val>
            <c:numRef>
              <c:f>Hoja1!$B$2:$B$7</c:f>
              <c:numCache>
                <c:formatCode>0%</c:formatCode>
                <c:ptCount val="6"/>
                <c:pt idx="0">
                  <c:v>9.5000000000000001E-2</c:v>
                </c:pt>
                <c:pt idx="1">
                  <c:v>0.40200000000000002</c:v>
                </c:pt>
                <c:pt idx="2">
                  <c:v>0.39600000000000002</c:v>
                </c:pt>
                <c:pt idx="3">
                  <c:v>7.8E-2</c:v>
                </c:pt>
                <c:pt idx="4">
                  <c:v>1.4E-2</c:v>
                </c:pt>
                <c:pt idx="5">
                  <c:v>4.0000000000000001E-3</c:v>
                </c:pt>
              </c:numCache>
            </c:numRef>
          </c:val>
          <c:extLst>
            <c:ext xmlns:c16="http://schemas.microsoft.com/office/drawing/2014/chart" uri="{C3380CC4-5D6E-409C-BE32-E72D297353CC}">
              <c16:uniqueId val="{00000000-5B91-44C8-992C-2F53D029C2D4}"/>
            </c:ext>
          </c:extLst>
        </c:ser>
        <c:ser>
          <c:idx val="1"/>
          <c:order val="1"/>
          <c:tx>
            <c:strRef>
              <c:f>Hoja1!$C$1</c:f>
              <c:strCache>
                <c:ptCount val="1"/>
                <c:pt idx="0">
                  <c:v>Serie 2</c:v>
                </c:pt>
              </c:strCache>
            </c:strRef>
          </c:tx>
          <c:spPr>
            <a:noFill/>
            <a:ln w="9525">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E1</c:v>
                </c:pt>
                <c:pt idx="1">
                  <c:v>E2</c:v>
                </c:pt>
                <c:pt idx="2">
                  <c:v>E3</c:v>
                </c:pt>
                <c:pt idx="3">
                  <c:v>E4</c:v>
                </c:pt>
                <c:pt idx="4">
                  <c:v>E5</c:v>
                </c:pt>
                <c:pt idx="5">
                  <c:v>E6</c:v>
                </c:pt>
              </c:strCache>
            </c:strRef>
          </c:cat>
          <c:val>
            <c:numRef>
              <c:f>Hoja1!$C$2:$C$7</c:f>
              <c:numCache>
                <c:formatCode>0%</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8-5B91-44C8-992C-2F53D029C2D4}"/>
            </c:ext>
          </c:extLst>
        </c:ser>
        <c:dLbls>
          <c:dLblPos val="outEnd"/>
          <c:showLegendKey val="0"/>
          <c:showVal val="1"/>
          <c:showCatName val="0"/>
          <c:showSerName val="0"/>
          <c:showPercent val="0"/>
          <c:showBubbleSize val="0"/>
        </c:dLbls>
        <c:gapWidth val="50"/>
        <c:overlap val="100"/>
        <c:axId val="116245632"/>
        <c:axId val="116247168"/>
      </c:barChart>
      <c:catAx>
        <c:axId val="1162456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crossAx val="116247168"/>
        <c:crosses val="autoZero"/>
        <c:auto val="1"/>
        <c:lblAlgn val="ctr"/>
        <c:lblOffset val="100"/>
        <c:noMultiLvlLbl val="0"/>
      </c:catAx>
      <c:valAx>
        <c:axId val="116247168"/>
        <c:scaling>
          <c:orientation val="minMax"/>
        </c:scaling>
        <c:delete val="1"/>
        <c:axPos val="t"/>
        <c:numFmt formatCode="0%" sourceLinked="1"/>
        <c:majorTickMark val="none"/>
        <c:minorTickMark val="none"/>
        <c:tickLblPos val="nextTo"/>
        <c:crossAx val="11624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c:v>
                </c:pt>
              </c:strCache>
            </c:strRef>
          </c:tx>
          <c:spPr>
            <a:solidFill>
              <a:schemeClr val="accent1"/>
            </a:solidFill>
            <a:ln w="19050">
              <a:solidFill>
                <a:schemeClr val="lt1"/>
              </a:solidFill>
            </a:ln>
            <a:effectLst/>
          </c:spPr>
          <c:invertIfNegative val="0"/>
          <c:dPt>
            <c:idx val="0"/>
            <c:invertIfNegative val="0"/>
            <c:bubble3D val="0"/>
            <c:spPr>
              <a:solidFill>
                <a:srgbClr val="F5B02B"/>
              </a:solidFill>
              <a:ln w="19050">
                <a:solidFill>
                  <a:schemeClr val="lt1"/>
                </a:solidFill>
              </a:ln>
              <a:effectLst/>
            </c:spPr>
            <c:extLst>
              <c:ext xmlns:c16="http://schemas.microsoft.com/office/drawing/2014/chart" uri="{C3380CC4-5D6E-409C-BE32-E72D297353CC}">
                <c16:uniqueId val="{00000001-835E-4A95-B24A-FDBF404F1089}"/>
              </c:ext>
            </c:extLst>
          </c:dPt>
          <c:dPt>
            <c:idx val="1"/>
            <c:invertIfNegative val="0"/>
            <c:bubble3D val="0"/>
            <c:spPr>
              <a:solidFill>
                <a:srgbClr val="DA0F2B"/>
              </a:solidFill>
              <a:ln w="19050">
                <a:solidFill>
                  <a:schemeClr val="lt1"/>
                </a:solidFill>
              </a:ln>
              <a:effectLst/>
            </c:spPr>
            <c:extLst>
              <c:ext xmlns:c16="http://schemas.microsoft.com/office/drawing/2014/chart" uri="{C3380CC4-5D6E-409C-BE32-E72D297353CC}">
                <c16:uniqueId val="{00000003-835E-4A95-B24A-FDBF404F1089}"/>
              </c:ext>
            </c:extLst>
          </c:dPt>
          <c:dPt>
            <c:idx val="2"/>
            <c:invertIfNegative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835E-4A95-B24A-FDBF404F1089}"/>
              </c:ext>
            </c:extLst>
          </c:dPt>
          <c:dPt>
            <c:idx val="3"/>
            <c:invertIfNegative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835E-4A95-B24A-FDBF404F1089}"/>
              </c:ext>
            </c:extLst>
          </c:dPt>
          <c:dPt>
            <c:idx val="4"/>
            <c:invertIfNegative val="0"/>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9-835E-4A95-B24A-FDBF404F1089}"/>
              </c:ext>
            </c:extLst>
          </c:dPt>
          <c:dLbls>
            <c:dLbl>
              <c:idx val="3"/>
              <c:delete val="1"/>
              <c:extLst>
                <c:ext xmlns:c15="http://schemas.microsoft.com/office/drawing/2012/chart" uri="{CE6537A1-D6FC-4f65-9D91-7224C49458BB}"/>
                <c:ext xmlns:c16="http://schemas.microsoft.com/office/drawing/2014/chart" uri="{C3380CC4-5D6E-409C-BE32-E72D297353CC}">
                  <c16:uniqueId val="{00000007-835E-4A95-B24A-FDBF404F1089}"/>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9-835E-4A95-B24A-FDBF404F108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1 a 4 días</c:v>
                </c:pt>
                <c:pt idx="1">
                  <c:v>5 a 10 días</c:v>
                </c:pt>
                <c:pt idx="2">
                  <c:v>11 a 15 días</c:v>
                </c:pt>
                <c:pt idx="3">
                  <c:v>Más de 15 días</c:v>
                </c:pt>
                <c:pt idx="4">
                  <c:v>Todos los días</c:v>
                </c:pt>
                <c:pt idx="5">
                  <c:v>No la uso todos los meses</c:v>
                </c:pt>
              </c:strCache>
            </c:strRef>
          </c:cat>
          <c:val>
            <c:numRef>
              <c:f>Hoja1!$B$2:$B$7</c:f>
              <c:numCache>
                <c:formatCode>0%</c:formatCode>
                <c:ptCount val="6"/>
                <c:pt idx="0">
                  <c:v>0.14899999999999999</c:v>
                </c:pt>
                <c:pt idx="1">
                  <c:v>0.248</c:v>
                </c:pt>
                <c:pt idx="2">
                  <c:v>0.121</c:v>
                </c:pt>
                <c:pt idx="3">
                  <c:v>0.29399999999999998</c:v>
                </c:pt>
                <c:pt idx="4">
                  <c:v>0.17799999999999999</c:v>
                </c:pt>
                <c:pt idx="5">
                  <c:v>0.01</c:v>
                </c:pt>
              </c:numCache>
            </c:numRef>
          </c:val>
          <c:extLst>
            <c:ext xmlns:c16="http://schemas.microsoft.com/office/drawing/2014/chart" uri="{C3380CC4-5D6E-409C-BE32-E72D297353CC}">
              <c16:uniqueId val="{0000000A-835E-4A95-B24A-FDBF404F1089}"/>
            </c:ext>
          </c:extLst>
        </c:ser>
        <c:ser>
          <c:idx val="1"/>
          <c:order val="1"/>
          <c:tx>
            <c:strRef>
              <c:f>Hoja1!$C$1</c:f>
              <c:strCache>
                <c:ptCount val="1"/>
                <c:pt idx="0">
                  <c:v>Columna1</c:v>
                </c:pt>
              </c:strCache>
            </c:strRef>
          </c:tx>
          <c:spPr>
            <a:noFill/>
            <a:ln w="19050">
              <a:noFill/>
              <a:prstDash val="sysDot"/>
            </a:ln>
            <a:effectLst/>
          </c:spPr>
          <c:invertIfNegative val="0"/>
          <c:cat>
            <c:strRef>
              <c:f>Hoja1!$A$2:$A$7</c:f>
              <c:strCache>
                <c:ptCount val="6"/>
                <c:pt idx="0">
                  <c:v>1 a 4 días</c:v>
                </c:pt>
                <c:pt idx="1">
                  <c:v>5 a 10 días</c:v>
                </c:pt>
                <c:pt idx="2">
                  <c:v>11 a 15 días</c:v>
                </c:pt>
                <c:pt idx="3">
                  <c:v>Más de 15 días</c:v>
                </c:pt>
                <c:pt idx="4">
                  <c:v>Todos los días</c:v>
                </c:pt>
                <c:pt idx="5">
                  <c:v>No la uso todos los meses</c:v>
                </c:pt>
              </c:strCache>
            </c:strRef>
          </c:cat>
          <c:val>
            <c:numRef>
              <c:f>Hoja1!$C$2:$C$7</c:f>
              <c:numCache>
                <c:formatCode>0%</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C-835E-4A95-B24A-FDBF404F1089}"/>
            </c:ext>
          </c:extLst>
        </c:ser>
        <c:dLbls>
          <c:showLegendKey val="0"/>
          <c:showVal val="0"/>
          <c:showCatName val="0"/>
          <c:showSerName val="0"/>
          <c:showPercent val="0"/>
          <c:showBubbleSize val="0"/>
        </c:dLbls>
        <c:gapWidth val="100"/>
        <c:overlap val="100"/>
        <c:axId val="127230336"/>
        <c:axId val="127231872"/>
      </c:barChart>
      <c:catAx>
        <c:axId val="1272303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27231872"/>
        <c:crosses val="autoZero"/>
        <c:auto val="1"/>
        <c:lblAlgn val="ctr"/>
        <c:lblOffset val="100"/>
        <c:noMultiLvlLbl val="0"/>
      </c:catAx>
      <c:valAx>
        <c:axId val="127231872"/>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27230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6666666665E-2"/>
          <c:y val="8.9812313480333222E-2"/>
          <c:w val="0.95416666666666672"/>
          <c:h val="0.51701200797703073"/>
        </c:manualLayout>
      </c:layout>
      <c:barChart>
        <c:barDir val="col"/>
        <c:grouping val="clustered"/>
        <c:varyColors val="0"/>
        <c:ser>
          <c:idx val="0"/>
          <c:order val="0"/>
          <c:tx>
            <c:strRef>
              <c:f>Hoja2!$D$50</c:f>
              <c:strCache>
                <c:ptCount val="1"/>
                <c:pt idx="0">
                  <c:v>1 a 4 días</c:v>
                </c:pt>
              </c:strCache>
            </c:strRef>
          </c:tx>
          <c:spPr>
            <a:solidFill>
              <a:schemeClr val="accent2">
                <a:lumMod val="20000"/>
                <a:lumOff val="80000"/>
              </a:schemeClr>
            </a:solidFill>
            <a:ln>
              <a:solidFill>
                <a:schemeClr val="dk1">
                  <a:shade val="95000"/>
                  <a:satMod val="10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Hoja2!$E$49:$F$49</c:f>
              <c:strCache>
                <c:ptCount val="2"/>
                <c:pt idx="0">
                  <c:v>Hombres</c:v>
                </c:pt>
                <c:pt idx="1">
                  <c:v>Mujeres</c:v>
                </c:pt>
              </c:strCache>
            </c:strRef>
          </c:cat>
          <c:val>
            <c:numRef>
              <c:f>Hoja2!$E$50:$F$50</c:f>
              <c:numCache>
                <c:formatCode>0%</c:formatCode>
                <c:ptCount val="2"/>
                <c:pt idx="0">
                  <c:v>0.1227758272569093</c:v>
                </c:pt>
                <c:pt idx="1">
                  <c:v>0.18908770213676107</c:v>
                </c:pt>
              </c:numCache>
            </c:numRef>
          </c:val>
          <c:extLst>
            <c:ext xmlns:c16="http://schemas.microsoft.com/office/drawing/2014/chart" uri="{C3380CC4-5D6E-409C-BE32-E72D297353CC}">
              <c16:uniqueId val="{00000000-3E3D-41E6-8B37-D4F1E051E60F}"/>
            </c:ext>
          </c:extLst>
        </c:ser>
        <c:ser>
          <c:idx val="1"/>
          <c:order val="1"/>
          <c:tx>
            <c:strRef>
              <c:f>Hoja2!$D$51</c:f>
              <c:strCache>
                <c:ptCount val="1"/>
                <c:pt idx="0">
                  <c:v>5 a 10 días</c:v>
                </c:pt>
              </c:strCache>
            </c:strRef>
          </c:tx>
          <c:spPr>
            <a:solidFill>
              <a:schemeClr val="accent2">
                <a:lumMod val="60000"/>
                <a:lumOff val="40000"/>
              </a:schemeClr>
            </a:solidFill>
            <a:ln>
              <a:solidFill>
                <a:schemeClr val="dk1">
                  <a:shade val="95000"/>
                  <a:satMod val="10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Hoja2!$E$49:$F$49</c:f>
              <c:strCache>
                <c:ptCount val="2"/>
                <c:pt idx="0">
                  <c:v>Hombres</c:v>
                </c:pt>
                <c:pt idx="1">
                  <c:v>Mujeres</c:v>
                </c:pt>
              </c:strCache>
            </c:strRef>
          </c:cat>
          <c:val>
            <c:numRef>
              <c:f>Hoja2!$E$51:$F$51</c:f>
              <c:numCache>
                <c:formatCode>0%</c:formatCode>
                <c:ptCount val="2"/>
                <c:pt idx="0">
                  <c:v>0.23912648008211818</c:v>
                </c:pt>
                <c:pt idx="1">
                  <c:v>0.26079053490536558</c:v>
                </c:pt>
              </c:numCache>
            </c:numRef>
          </c:val>
          <c:extLst>
            <c:ext xmlns:c16="http://schemas.microsoft.com/office/drawing/2014/chart" uri="{C3380CC4-5D6E-409C-BE32-E72D297353CC}">
              <c16:uniqueId val="{00000001-3E3D-41E6-8B37-D4F1E051E60F}"/>
            </c:ext>
          </c:extLst>
        </c:ser>
        <c:ser>
          <c:idx val="2"/>
          <c:order val="2"/>
          <c:tx>
            <c:strRef>
              <c:f>Hoja2!$D$52</c:f>
              <c:strCache>
                <c:ptCount val="1"/>
                <c:pt idx="0">
                  <c:v>11 a 15 días</c:v>
                </c:pt>
              </c:strCache>
            </c:strRef>
          </c:tx>
          <c:spPr>
            <a:solidFill>
              <a:srgbClr val="FF3399"/>
            </a:solidFill>
            <a:ln>
              <a:solidFill>
                <a:schemeClr val="dk1">
                  <a:shade val="95000"/>
                  <a:satMod val="10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Hoja2!$E$49:$F$49</c:f>
              <c:strCache>
                <c:ptCount val="2"/>
                <c:pt idx="0">
                  <c:v>Hombres</c:v>
                </c:pt>
                <c:pt idx="1">
                  <c:v>Mujeres</c:v>
                </c:pt>
              </c:strCache>
            </c:strRef>
          </c:cat>
          <c:val>
            <c:numRef>
              <c:f>Hoja2!$E$52:$F$52</c:f>
              <c:numCache>
                <c:formatCode>0%</c:formatCode>
                <c:ptCount val="2"/>
                <c:pt idx="0">
                  <c:v>9.8416894665180818E-2</c:v>
                </c:pt>
                <c:pt idx="1">
                  <c:v>0.1553148210766587</c:v>
                </c:pt>
              </c:numCache>
            </c:numRef>
          </c:val>
          <c:extLst>
            <c:ext xmlns:c16="http://schemas.microsoft.com/office/drawing/2014/chart" uri="{C3380CC4-5D6E-409C-BE32-E72D297353CC}">
              <c16:uniqueId val="{00000002-3E3D-41E6-8B37-D4F1E051E60F}"/>
            </c:ext>
          </c:extLst>
        </c:ser>
        <c:ser>
          <c:idx val="3"/>
          <c:order val="3"/>
          <c:tx>
            <c:strRef>
              <c:f>Hoja2!$D$53</c:f>
              <c:strCache>
                <c:ptCount val="1"/>
                <c:pt idx="0">
                  <c:v>Más de 15 días</c:v>
                </c:pt>
              </c:strCache>
            </c:strRef>
          </c:tx>
          <c:spPr>
            <a:solidFill>
              <a:schemeClr val="accent4"/>
            </a:solidFill>
            <a:ln>
              <a:solidFill>
                <a:schemeClr val="dk1">
                  <a:shade val="95000"/>
                  <a:satMod val="10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Hoja2!$E$49:$F$49</c:f>
              <c:strCache>
                <c:ptCount val="2"/>
                <c:pt idx="0">
                  <c:v>Hombres</c:v>
                </c:pt>
                <c:pt idx="1">
                  <c:v>Mujeres</c:v>
                </c:pt>
              </c:strCache>
            </c:strRef>
          </c:cat>
          <c:val>
            <c:numRef>
              <c:f>Hoja2!$E$53:$F$53</c:f>
              <c:numCache>
                <c:formatCode>0%</c:formatCode>
                <c:ptCount val="2"/>
                <c:pt idx="0">
                  <c:v>0.32902347221971601</c:v>
                </c:pt>
                <c:pt idx="1">
                  <c:v>0.24076422985910051</c:v>
                </c:pt>
              </c:numCache>
            </c:numRef>
          </c:val>
          <c:extLst>
            <c:ext xmlns:c16="http://schemas.microsoft.com/office/drawing/2014/chart" uri="{C3380CC4-5D6E-409C-BE32-E72D297353CC}">
              <c16:uniqueId val="{00000003-3E3D-41E6-8B37-D4F1E051E60F}"/>
            </c:ext>
          </c:extLst>
        </c:ser>
        <c:ser>
          <c:idx val="4"/>
          <c:order val="4"/>
          <c:tx>
            <c:strRef>
              <c:f>Hoja2!$D$54</c:f>
              <c:strCache>
                <c:ptCount val="1"/>
                <c:pt idx="0">
                  <c:v>Todos los días</c:v>
                </c:pt>
              </c:strCache>
            </c:strRef>
          </c:tx>
          <c:spPr>
            <a:solidFill>
              <a:srgbClr val="DA0F2B"/>
            </a:solidFill>
            <a:ln>
              <a:solidFill>
                <a:schemeClr val="dk1">
                  <a:shade val="95000"/>
                  <a:satMod val="10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Hoja2!$E$49:$F$49</c:f>
              <c:strCache>
                <c:ptCount val="2"/>
                <c:pt idx="0">
                  <c:v>Hombres</c:v>
                </c:pt>
                <c:pt idx="1">
                  <c:v>Mujeres</c:v>
                </c:pt>
              </c:strCache>
            </c:strRef>
          </c:cat>
          <c:val>
            <c:numRef>
              <c:f>Hoja2!$E$54:$F$54</c:f>
              <c:numCache>
                <c:formatCode>0%</c:formatCode>
                <c:ptCount val="2"/>
                <c:pt idx="0">
                  <c:v>0.2011313918138028</c:v>
                </c:pt>
                <c:pt idx="1">
                  <c:v>0.14210741387132725</c:v>
                </c:pt>
              </c:numCache>
            </c:numRef>
          </c:val>
          <c:extLst>
            <c:ext xmlns:c16="http://schemas.microsoft.com/office/drawing/2014/chart" uri="{C3380CC4-5D6E-409C-BE32-E72D297353CC}">
              <c16:uniqueId val="{00000004-3E3D-41E6-8B37-D4F1E051E60F}"/>
            </c:ext>
          </c:extLst>
        </c:ser>
        <c:ser>
          <c:idx val="5"/>
          <c:order val="5"/>
          <c:tx>
            <c:strRef>
              <c:f>Hoja2!$D$55</c:f>
              <c:strCache>
                <c:ptCount val="1"/>
                <c:pt idx="0">
                  <c:v>No la uso todos los meses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Hoja2!$E$49:$F$49</c:f>
              <c:strCache>
                <c:ptCount val="2"/>
                <c:pt idx="0">
                  <c:v>Hombres</c:v>
                </c:pt>
                <c:pt idx="1">
                  <c:v>Mujeres</c:v>
                </c:pt>
              </c:strCache>
            </c:strRef>
          </c:cat>
          <c:val>
            <c:numRef>
              <c:f>Hoja2!$E$55:$F$55</c:f>
              <c:numCache>
                <c:formatCode>0%</c:formatCode>
                <c:ptCount val="2"/>
                <c:pt idx="0">
                  <c:v>9.5259339622707252E-3</c:v>
                </c:pt>
                <c:pt idx="1">
                  <c:v>1.1935298150784181E-2</c:v>
                </c:pt>
              </c:numCache>
            </c:numRef>
          </c:val>
          <c:extLst>
            <c:ext xmlns:c16="http://schemas.microsoft.com/office/drawing/2014/chart" uri="{C3380CC4-5D6E-409C-BE32-E72D297353CC}">
              <c16:uniqueId val="{00000005-3E3D-41E6-8B37-D4F1E051E60F}"/>
            </c:ext>
          </c:extLst>
        </c:ser>
        <c:dLbls>
          <c:showLegendKey val="0"/>
          <c:showVal val="0"/>
          <c:showCatName val="0"/>
          <c:showSerName val="0"/>
          <c:showPercent val="0"/>
          <c:showBubbleSize val="0"/>
        </c:dLbls>
        <c:gapWidth val="219"/>
        <c:overlap val="-27"/>
        <c:axId val="698473424"/>
        <c:axId val="698477032"/>
      </c:barChart>
      <c:catAx>
        <c:axId val="69847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crossAx val="698477032"/>
        <c:crosses val="autoZero"/>
        <c:auto val="1"/>
        <c:lblAlgn val="ctr"/>
        <c:lblOffset val="100"/>
        <c:noMultiLvlLbl val="0"/>
      </c:catAx>
      <c:valAx>
        <c:axId val="698477032"/>
        <c:scaling>
          <c:orientation val="minMax"/>
        </c:scaling>
        <c:delete val="1"/>
        <c:axPos val="l"/>
        <c:numFmt formatCode="0%" sourceLinked="1"/>
        <c:majorTickMark val="none"/>
        <c:minorTickMark val="none"/>
        <c:tickLblPos val="nextTo"/>
        <c:crossAx val="698473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Hoja2!$D$64</c:f>
              <c:strCache>
                <c:ptCount val="1"/>
                <c:pt idx="0">
                  <c:v>1 a 4 días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Hoja2!$E$63:$I$63</c:f>
              <c:strCache>
                <c:ptCount val="5"/>
                <c:pt idx="0">
                  <c:v>13 a 17</c:v>
                </c:pt>
                <c:pt idx="1">
                  <c:v>18 a 25</c:v>
                </c:pt>
                <c:pt idx="2">
                  <c:v>26 a 40</c:v>
                </c:pt>
                <c:pt idx="3">
                  <c:v>41 a 55</c:v>
                </c:pt>
                <c:pt idx="4">
                  <c:v>56 o más</c:v>
                </c:pt>
              </c:strCache>
            </c:strRef>
          </c:cat>
          <c:val>
            <c:numRef>
              <c:f>Hoja2!$E$64:$I$64</c:f>
              <c:numCache>
                <c:formatCode>0%</c:formatCode>
                <c:ptCount val="5"/>
                <c:pt idx="0">
                  <c:v>0.21044113457221816</c:v>
                </c:pt>
                <c:pt idx="1">
                  <c:v>0.11243742763013012</c:v>
                </c:pt>
                <c:pt idx="2">
                  <c:v>0.11905511552165426</c:v>
                </c:pt>
                <c:pt idx="3">
                  <c:v>0.14875278863010946</c:v>
                </c:pt>
                <c:pt idx="4">
                  <c:v>0.2418585265225219</c:v>
                </c:pt>
              </c:numCache>
            </c:numRef>
          </c:val>
          <c:extLst>
            <c:ext xmlns:c16="http://schemas.microsoft.com/office/drawing/2014/chart" uri="{C3380CC4-5D6E-409C-BE32-E72D297353CC}">
              <c16:uniqueId val="{00000000-81C2-422B-9049-6477ED7A5B44}"/>
            </c:ext>
          </c:extLst>
        </c:ser>
        <c:ser>
          <c:idx val="1"/>
          <c:order val="1"/>
          <c:tx>
            <c:strRef>
              <c:f>Hoja2!$D$65</c:f>
              <c:strCache>
                <c:ptCount val="1"/>
                <c:pt idx="0">
                  <c:v>5 a 10 días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Hoja2!$E$63:$I$63</c:f>
              <c:strCache>
                <c:ptCount val="5"/>
                <c:pt idx="0">
                  <c:v>13 a 17</c:v>
                </c:pt>
                <c:pt idx="1">
                  <c:v>18 a 25</c:v>
                </c:pt>
                <c:pt idx="2">
                  <c:v>26 a 40</c:v>
                </c:pt>
                <c:pt idx="3">
                  <c:v>41 a 55</c:v>
                </c:pt>
                <c:pt idx="4">
                  <c:v>56 o más</c:v>
                </c:pt>
              </c:strCache>
            </c:strRef>
          </c:cat>
          <c:val>
            <c:numRef>
              <c:f>Hoja2!$E$65:$I$65</c:f>
              <c:numCache>
                <c:formatCode>0%</c:formatCode>
                <c:ptCount val="5"/>
                <c:pt idx="0">
                  <c:v>0.21705405498050079</c:v>
                </c:pt>
                <c:pt idx="1">
                  <c:v>0.22541229023346648</c:v>
                </c:pt>
                <c:pt idx="2">
                  <c:v>0.23011284086861025</c:v>
                </c:pt>
                <c:pt idx="3">
                  <c:v>0.26116757437161919</c:v>
                </c:pt>
                <c:pt idx="4">
                  <c:v>0.32668966737062921</c:v>
                </c:pt>
              </c:numCache>
            </c:numRef>
          </c:val>
          <c:extLst>
            <c:ext xmlns:c16="http://schemas.microsoft.com/office/drawing/2014/chart" uri="{C3380CC4-5D6E-409C-BE32-E72D297353CC}">
              <c16:uniqueId val="{00000001-81C2-422B-9049-6477ED7A5B44}"/>
            </c:ext>
          </c:extLst>
        </c:ser>
        <c:ser>
          <c:idx val="2"/>
          <c:order val="2"/>
          <c:tx>
            <c:strRef>
              <c:f>Hoja2!$D$66</c:f>
              <c:strCache>
                <c:ptCount val="1"/>
                <c:pt idx="0">
                  <c:v>11 a 15 días</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Hoja2!$E$63:$I$63</c:f>
              <c:strCache>
                <c:ptCount val="5"/>
                <c:pt idx="0">
                  <c:v>13 a 17</c:v>
                </c:pt>
                <c:pt idx="1">
                  <c:v>18 a 25</c:v>
                </c:pt>
                <c:pt idx="2">
                  <c:v>26 a 40</c:v>
                </c:pt>
                <c:pt idx="3">
                  <c:v>41 a 55</c:v>
                </c:pt>
                <c:pt idx="4">
                  <c:v>56 o más</c:v>
                </c:pt>
              </c:strCache>
            </c:strRef>
          </c:cat>
          <c:val>
            <c:numRef>
              <c:f>Hoja2!$E$66:$I$66</c:f>
              <c:numCache>
                <c:formatCode>0%</c:formatCode>
                <c:ptCount val="5"/>
                <c:pt idx="0">
                  <c:v>0.17118236947254314</c:v>
                </c:pt>
                <c:pt idx="1">
                  <c:v>0.14850635202757204</c:v>
                </c:pt>
                <c:pt idx="2">
                  <c:v>0.13690385273784808</c:v>
                </c:pt>
                <c:pt idx="3">
                  <c:v>7.6005574894560418E-2</c:v>
                </c:pt>
                <c:pt idx="4">
                  <c:v>8.5979781349890011E-2</c:v>
                </c:pt>
              </c:numCache>
            </c:numRef>
          </c:val>
          <c:extLst>
            <c:ext xmlns:c16="http://schemas.microsoft.com/office/drawing/2014/chart" uri="{C3380CC4-5D6E-409C-BE32-E72D297353CC}">
              <c16:uniqueId val="{00000002-81C2-422B-9049-6477ED7A5B44}"/>
            </c:ext>
          </c:extLst>
        </c:ser>
        <c:ser>
          <c:idx val="3"/>
          <c:order val="3"/>
          <c:tx>
            <c:strRef>
              <c:f>Hoja2!$D$67</c:f>
              <c:strCache>
                <c:ptCount val="1"/>
                <c:pt idx="0">
                  <c:v>Más de 15 días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Hoja2!$E$63:$I$63</c:f>
              <c:strCache>
                <c:ptCount val="5"/>
                <c:pt idx="0">
                  <c:v>13 a 17</c:v>
                </c:pt>
                <c:pt idx="1">
                  <c:v>18 a 25</c:v>
                </c:pt>
                <c:pt idx="2">
                  <c:v>26 a 40</c:v>
                </c:pt>
                <c:pt idx="3">
                  <c:v>41 a 55</c:v>
                </c:pt>
                <c:pt idx="4">
                  <c:v>56 o más</c:v>
                </c:pt>
              </c:strCache>
            </c:strRef>
          </c:cat>
          <c:val>
            <c:numRef>
              <c:f>Hoja2!$E$67:$I$67</c:f>
              <c:numCache>
                <c:formatCode>0%</c:formatCode>
                <c:ptCount val="5"/>
                <c:pt idx="0">
                  <c:v>0.22403632322472863</c:v>
                </c:pt>
                <c:pt idx="1">
                  <c:v>0.36735431724239909</c:v>
                </c:pt>
                <c:pt idx="2">
                  <c:v>0.33832419908327355</c:v>
                </c:pt>
                <c:pt idx="3">
                  <c:v>0.28727684308932699</c:v>
                </c:pt>
                <c:pt idx="4">
                  <c:v>0.13353446317457635</c:v>
                </c:pt>
              </c:numCache>
            </c:numRef>
          </c:val>
          <c:extLst>
            <c:ext xmlns:c16="http://schemas.microsoft.com/office/drawing/2014/chart" uri="{C3380CC4-5D6E-409C-BE32-E72D297353CC}">
              <c16:uniqueId val="{00000003-81C2-422B-9049-6477ED7A5B44}"/>
            </c:ext>
          </c:extLst>
        </c:ser>
        <c:ser>
          <c:idx val="4"/>
          <c:order val="4"/>
          <c:tx>
            <c:strRef>
              <c:f>Hoja2!$D$68</c:f>
              <c:strCache>
                <c:ptCount val="1"/>
                <c:pt idx="0">
                  <c:v>Todos los días</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Hoja2!$E$63:$I$63</c:f>
              <c:strCache>
                <c:ptCount val="5"/>
                <c:pt idx="0">
                  <c:v>13 a 17</c:v>
                </c:pt>
                <c:pt idx="1">
                  <c:v>18 a 25</c:v>
                </c:pt>
                <c:pt idx="2">
                  <c:v>26 a 40</c:v>
                </c:pt>
                <c:pt idx="3">
                  <c:v>41 a 55</c:v>
                </c:pt>
                <c:pt idx="4">
                  <c:v>56 o más</c:v>
                </c:pt>
              </c:strCache>
            </c:strRef>
          </c:cat>
          <c:val>
            <c:numRef>
              <c:f>Hoja2!$E$68:$I$68</c:f>
              <c:numCache>
                <c:formatCode>0%</c:formatCode>
                <c:ptCount val="5"/>
                <c:pt idx="0">
                  <c:v>0.17728611775000888</c:v>
                </c:pt>
                <c:pt idx="1">
                  <c:v>0.13359309949582704</c:v>
                </c:pt>
                <c:pt idx="2">
                  <c:v>0.16622072700070864</c:v>
                </c:pt>
                <c:pt idx="3">
                  <c:v>0.20634374000832684</c:v>
                </c:pt>
                <c:pt idx="4">
                  <c:v>0.21193756158238236</c:v>
                </c:pt>
              </c:numCache>
            </c:numRef>
          </c:val>
          <c:extLst>
            <c:ext xmlns:c16="http://schemas.microsoft.com/office/drawing/2014/chart" uri="{C3380CC4-5D6E-409C-BE32-E72D297353CC}">
              <c16:uniqueId val="{00000004-81C2-422B-9049-6477ED7A5B44}"/>
            </c:ext>
          </c:extLst>
        </c:ser>
        <c:ser>
          <c:idx val="5"/>
          <c:order val="5"/>
          <c:tx>
            <c:strRef>
              <c:f>Hoja2!$D$69</c:f>
              <c:strCache>
                <c:ptCount val="1"/>
                <c:pt idx="0">
                  <c:v>No la uso todos los meses</c:v>
                </c:pt>
              </c:strCache>
            </c:strRef>
          </c:tx>
          <c:spPr>
            <a:solidFill>
              <a:schemeClr val="accent6"/>
            </a:solidFill>
            <a:ln>
              <a:noFill/>
            </a:ln>
            <a:effectLst/>
          </c:spPr>
          <c:invertIfNegative val="0"/>
          <c:cat>
            <c:strRef>
              <c:f>Hoja2!$E$63:$I$63</c:f>
              <c:strCache>
                <c:ptCount val="5"/>
                <c:pt idx="0">
                  <c:v>13 a 17</c:v>
                </c:pt>
                <c:pt idx="1">
                  <c:v>18 a 25</c:v>
                </c:pt>
                <c:pt idx="2">
                  <c:v>26 a 40</c:v>
                </c:pt>
                <c:pt idx="3">
                  <c:v>41 a 55</c:v>
                </c:pt>
                <c:pt idx="4">
                  <c:v>56 o más</c:v>
                </c:pt>
              </c:strCache>
            </c:strRef>
          </c:cat>
          <c:val>
            <c:numRef>
              <c:f>Hoja2!$E$69:$I$69</c:f>
              <c:numCache>
                <c:formatCode>0%</c:formatCode>
                <c:ptCount val="5"/>
                <c:pt idx="0">
                  <c:v>0</c:v>
                </c:pt>
                <c:pt idx="1">
                  <c:v>1.2696513370609137E-2</c:v>
                </c:pt>
                <c:pt idx="2">
                  <c:v>9.3832647879040602E-3</c:v>
                </c:pt>
                <c:pt idx="3">
                  <c:v>2.0453479006058029E-2</c:v>
                </c:pt>
                <c:pt idx="4">
                  <c:v>0</c:v>
                </c:pt>
              </c:numCache>
            </c:numRef>
          </c:val>
          <c:extLst>
            <c:ext xmlns:c16="http://schemas.microsoft.com/office/drawing/2014/chart" uri="{C3380CC4-5D6E-409C-BE32-E72D297353CC}">
              <c16:uniqueId val="{00000005-81C2-422B-9049-6477ED7A5B44}"/>
            </c:ext>
          </c:extLst>
        </c:ser>
        <c:dLbls>
          <c:showLegendKey val="0"/>
          <c:showVal val="0"/>
          <c:showCatName val="0"/>
          <c:showSerName val="0"/>
          <c:showPercent val="0"/>
          <c:showBubbleSize val="0"/>
        </c:dLbls>
        <c:gapWidth val="100"/>
        <c:overlap val="100"/>
        <c:axId val="680929152"/>
        <c:axId val="680933088"/>
      </c:barChart>
      <c:catAx>
        <c:axId val="680929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680933088"/>
        <c:crosses val="autoZero"/>
        <c:auto val="1"/>
        <c:lblAlgn val="ctr"/>
        <c:lblOffset val="100"/>
        <c:noMultiLvlLbl val="0"/>
      </c:catAx>
      <c:valAx>
        <c:axId val="680933088"/>
        <c:scaling>
          <c:orientation val="minMax"/>
        </c:scaling>
        <c:delete val="1"/>
        <c:axPos val="b"/>
        <c:numFmt formatCode="0%" sourceLinked="1"/>
        <c:majorTickMark val="none"/>
        <c:minorTickMark val="none"/>
        <c:tickLblPos val="nextTo"/>
        <c:crossAx val="680929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pPr>
      <a:endParaRPr lang="es-C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Hoja2!$C$178</c:f>
              <c:strCache>
                <c:ptCount val="1"/>
                <c:pt idx="0">
                  <c:v>1 a 4 días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Hoja2!$D$177:$F$177</c:f>
              <c:strCache>
                <c:ptCount val="3"/>
                <c:pt idx="0">
                  <c:v>Bajo</c:v>
                </c:pt>
                <c:pt idx="1">
                  <c:v>Medio</c:v>
                </c:pt>
                <c:pt idx="2">
                  <c:v>Alto</c:v>
                </c:pt>
              </c:strCache>
            </c:strRef>
          </c:cat>
          <c:val>
            <c:numRef>
              <c:f>Hoja2!$D$178:$F$178</c:f>
              <c:numCache>
                <c:formatCode>0%</c:formatCode>
                <c:ptCount val="3"/>
                <c:pt idx="0">
                  <c:v>0.15250746265044501</c:v>
                </c:pt>
                <c:pt idx="1">
                  <c:v>0.1463281325722334</c:v>
                </c:pt>
                <c:pt idx="2">
                  <c:v>0.14059367937880232</c:v>
                </c:pt>
              </c:numCache>
            </c:numRef>
          </c:val>
          <c:extLst>
            <c:ext xmlns:c16="http://schemas.microsoft.com/office/drawing/2014/chart" uri="{C3380CC4-5D6E-409C-BE32-E72D297353CC}">
              <c16:uniqueId val="{00000000-8290-4AFD-8CB9-3175FB091F18}"/>
            </c:ext>
          </c:extLst>
        </c:ser>
        <c:ser>
          <c:idx val="1"/>
          <c:order val="1"/>
          <c:tx>
            <c:strRef>
              <c:f>Hoja2!$C$179</c:f>
              <c:strCache>
                <c:ptCount val="1"/>
                <c:pt idx="0">
                  <c:v>5 a 10 días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Hoja2!$D$177:$F$177</c:f>
              <c:strCache>
                <c:ptCount val="3"/>
                <c:pt idx="0">
                  <c:v>Bajo</c:v>
                </c:pt>
                <c:pt idx="1">
                  <c:v>Medio</c:v>
                </c:pt>
                <c:pt idx="2">
                  <c:v>Alto</c:v>
                </c:pt>
              </c:strCache>
            </c:strRef>
          </c:cat>
          <c:val>
            <c:numRef>
              <c:f>Hoja2!$D$179:$F$179</c:f>
              <c:numCache>
                <c:formatCode>0%</c:formatCode>
                <c:ptCount val="3"/>
                <c:pt idx="0">
                  <c:v>0.22215333823780245</c:v>
                </c:pt>
                <c:pt idx="1">
                  <c:v>0.26871636570683077</c:v>
                </c:pt>
                <c:pt idx="2">
                  <c:v>0.28938380515982981</c:v>
                </c:pt>
              </c:numCache>
            </c:numRef>
          </c:val>
          <c:extLst>
            <c:ext xmlns:c16="http://schemas.microsoft.com/office/drawing/2014/chart" uri="{C3380CC4-5D6E-409C-BE32-E72D297353CC}">
              <c16:uniqueId val="{00000001-8290-4AFD-8CB9-3175FB091F18}"/>
            </c:ext>
          </c:extLst>
        </c:ser>
        <c:ser>
          <c:idx val="2"/>
          <c:order val="2"/>
          <c:tx>
            <c:strRef>
              <c:f>Hoja2!$C$180</c:f>
              <c:strCache>
                <c:ptCount val="1"/>
                <c:pt idx="0">
                  <c:v>11 a 15 días</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Hoja2!$D$177:$F$177</c:f>
              <c:strCache>
                <c:ptCount val="3"/>
                <c:pt idx="0">
                  <c:v>Bajo</c:v>
                </c:pt>
                <c:pt idx="1">
                  <c:v>Medio</c:v>
                </c:pt>
                <c:pt idx="2">
                  <c:v>Alto</c:v>
                </c:pt>
              </c:strCache>
            </c:strRef>
          </c:cat>
          <c:val>
            <c:numRef>
              <c:f>Hoja2!$D$180:$F$180</c:f>
              <c:numCache>
                <c:formatCode>0%</c:formatCode>
                <c:ptCount val="3"/>
                <c:pt idx="0">
                  <c:v>0.10689396565151407</c:v>
                </c:pt>
                <c:pt idx="1">
                  <c:v>0.12811764030495934</c:v>
                </c:pt>
                <c:pt idx="2">
                  <c:v>0.16357308632008508</c:v>
                </c:pt>
              </c:numCache>
            </c:numRef>
          </c:val>
          <c:extLst>
            <c:ext xmlns:c16="http://schemas.microsoft.com/office/drawing/2014/chart" uri="{C3380CC4-5D6E-409C-BE32-E72D297353CC}">
              <c16:uniqueId val="{00000002-8290-4AFD-8CB9-3175FB091F18}"/>
            </c:ext>
          </c:extLst>
        </c:ser>
        <c:ser>
          <c:idx val="3"/>
          <c:order val="3"/>
          <c:tx>
            <c:strRef>
              <c:f>Hoja2!$C$181</c:f>
              <c:strCache>
                <c:ptCount val="1"/>
                <c:pt idx="0">
                  <c:v>Más de 15 días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Hoja2!$D$177:$F$177</c:f>
              <c:strCache>
                <c:ptCount val="3"/>
                <c:pt idx="0">
                  <c:v>Bajo</c:v>
                </c:pt>
                <c:pt idx="1">
                  <c:v>Medio</c:v>
                </c:pt>
                <c:pt idx="2">
                  <c:v>Alto</c:v>
                </c:pt>
              </c:strCache>
            </c:strRef>
          </c:cat>
          <c:val>
            <c:numRef>
              <c:f>Hoja2!$D$181:$F$181</c:f>
              <c:numCache>
                <c:formatCode>0%</c:formatCode>
                <c:ptCount val="3"/>
                <c:pt idx="0">
                  <c:v>0.28553977267396929</c:v>
                </c:pt>
                <c:pt idx="1">
                  <c:v>0.29253144358556044</c:v>
                </c:pt>
                <c:pt idx="2">
                  <c:v>0.32802287862343588</c:v>
                </c:pt>
              </c:numCache>
            </c:numRef>
          </c:val>
          <c:extLst>
            <c:ext xmlns:c16="http://schemas.microsoft.com/office/drawing/2014/chart" uri="{C3380CC4-5D6E-409C-BE32-E72D297353CC}">
              <c16:uniqueId val="{00000003-8290-4AFD-8CB9-3175FB091F18}"/>
            </c:ext>
          </c:extLst>
        </c:ser>
        <c:ser>
          <c:idx val="4"/>
          <c:order val="4"/>
          <c:tx>
            <c:strRef>
              <c:f>Hoja2!$C$182</c:f>
              <c:strCache>
                <c:ptCount val="1"/>
                <c:pt idx="0">
                  <c:v>Todos los días</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Hoja2!$D$177:$F$177</c:f>
              <c:strCache>
                <c:ptCount val="3"/>
                <c:pt idx="0">
                  <c:v>Bajo</c:v>
                </c:pt>
                <c:pt idx="1">
                  <c:v>Medio</c:v>
                </c:pt>
                <c:pt idx="2">
                  <c:v>Alto</c:v>
                </c:pt>
              </c:strCache>
            </c:strRef>
          </c:cat>
          <c:val>
            <c:numRef>
              <c:f>Hoja2!$D$182:$F$182</c:f>
              <c:numCache>
                <c:formatCode>0%</c:formatCode>
                <c:ptCount val="3"/>
                <c:pt idx="0">
                  <c:v>0.21831063976055243</c:v>
                </c:pt>
                <c:pt idx="1">
                  <c:v>0.15968893381160096</c:v>
                </c:pt>
                <c:pt idx="2">
                  <c:v>5.8244265591826459E-2</c:v>
                </c:pt>
              </c:numCache>
            </c:numRef>
          </c:val>
          <c:extLst>
            <c:ext xmlns:c16="http://schemas.microsoft.com/office/drawing/2014/chart" uri="{C3380CC4-5D6E-409C-BE32-E72D297353CC}">
              <c16:uniqueId val="{00000004-8290-4AFD-8CB9-3175FB091F18}"/>
            </c:ext>
          </c:extLst>
        </c:ser>
        <c:ser>
          <c:idx val="5"/>
          <c:order val="5"/>
          <c:tx>
            <c:strRef>
              <c:f>Hoja2!$C$183</c:f>
              <c:strCache>
                <c:ptCount val="1"/>
                <c:pt idx="0">
                  <c:v>No la uso todos los meses</c:v>
                </c:pt>
              </c:strCache>
            </c:strRef>
          </c:tx>
          <c:spPr>
            <a:solidFill>
              <a:schemeClr val="accent6"/>
            </a:solidFill>
            <a:ln>
              <a:noFill/>
            </a:ln>
            <a:effectLst/>
          </c:spPr>
          <c:invertIfNegative val="0"/>
          <c:cat>
            <c:strRef>
              <c:f>Hoja2!$D$177:$F$177</c:f>
              <c:strCache>
                <c:ptCount val="3"/>
                <c:pt idx="0">
                  <c:v>Bajo</c:v>
                </c:pt>
                <c:pt idx="1">
                  <c:v>Medio</c:v>
                </c:pt>
                <c:pt idx="2">
                  <c:v>Alto</c:v>
                </c:pt>
              </c:strCache>
            </c:strRef>
          </c:cat>
          <c:val>
            <c:numRef>
              <c:f>Hoja2!$D$183:$F$183</c:f>
              <c:numCache>
                <c:formatCode>0%</c:formatCode>
                <c:ptCount val="3"/>
                <c:pt idx="0">
                  <c:v>1.4594821025716345E-2</c:v>
                </c:pt>
                <c:pt idx="1">
                  <c:v>4.6174840188131566E-3</c:v>
                </c:pt>
                <c:pt idx="2">
                  <c:v>2.018228492602081E-2</c:v>
                </c:pt>
              </c:numCache>
            </c:numRef>
          </c:val>
          <c:extLst>
            <c:ext xmlns:c16="http://schemas.microsoft.com/office/drawing/2014/chart" uri="{C3380CC4-5D6E-409C-BE32-E72D297353CC}">
              <c16:uniqueId val="{00000005-8290-4AFD-8CB9-3175FB091F18}"/>
            </c:ext>
          </c:extLst>
        </c:ser>
        <c:dLbls>
          <c:showLegendKey val="0"/>
          <c:showVal val="0"/>
          <c:showCatName val="0"/>
          <c:showSerName val="0"/>
          <c:showPercent val="0"/>
          <c:showBubbleSize val="0"/>
        </c:dLbls>
        <c:gapWidth val="150"/>
        <c:overlap val="100"/>
        <c:axId val="701866208"/>
        <c:axId val="701866536"/>
      </c:barChart>
      <c:catAx>
        <c:axId val="701866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701866536"/>
        <c:crosses val="autoZero"/>
        <c:auto val="1"/>
        <c:lblAlgn val="ctr"/>
        <c:lblOffset val="100"/>
        <c:noMultiLvlLbl val="0"/>
      </c:catAx>
      <c:valAx>
        <c:axId val="701866536"/>
        <c:scaling>
          <c:orientation val="minMax"/>
        </c:scaling>
        <c:delete val="1"/>
        <c:axPos val="b"/>
        <c:numFmt formatCode="0%" sourceLinked="1"/>
        <c:majorTickMark val="none"/>
        <c:minorTickMark val="none"/>
        <c:tickLblPos val="nextTo"/>
        <c:crossAx val="701866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18011811023623"/>
          <c:y val="3.0915034111653066E-2"/>
          <c:w val="0.52158427657480311"/>
          <c:h val="0.93816993177669383"/>
        </c:manualLayout>
      </c:layout>
      <c:doughnutChart>
        <c:varyColors val="1"/>
        <c:ser>
          <c:idx val="1"/>
          <c:order val="0"/>
          <c:dPt>
            <c:idx val="0"/>
            <c:bubble3D val="0"/>
            <c:spPr>
              <a:solidFill>
                <a:srgbClr val="F5B02B"/>
              </a:solidFill>
            </c:spPr>
            <c:extLst>
              <c:ext xmlns:c16="http://schemas.microsoft.com/office/drawing/2014/chart" uri="{C3380CC4-5D6E-409C-BE32-E72D297353CC}">
                <c16:uniqueId val="{00000001-16A7-43ED-8EC6-093B3B27DAA6}"/>
              </c:ext>
            </c:extLst>
          </c:dPt>
          <c:dPt>
            <c:idx val="5"/>
            <c:bubble3D val="0"/>
            <c:spPr>
              <a:solidFill>
                <a:schemeClr val="bg2">
                  <a:lumMod val="50000"/>
                </a:schemeClr>
              </a:solidFill>
            </c:spPr>
            <c:extLst>
              <c:ext xmlns:c16="http://schemas.microsoft.com/office/drawing/2014/chart" uri="{C3380CC4-5D6E-409C-BE32-E72D297353CC}">
                <c16:uniqueId val="{00000003-16A7-43ED-8EC6-093B3B27DAA6}"/>
              </c:ext>
            </c:extLst>
          </c:dPt>
          <c:dLbls>
            <c:dLbl>
              <c:idx val="5"/>
              <c:layout>
                <c:manualLayout>
                  <c:x val="-3.833451330184973E-3"/>
                  <c:y val="-6.483592721824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6A7-43ED-8EC6-093B3B27DAA6}"/>
                </c:ext>
              </c:extLst>
            </c:dLbl>
            <c:dLbl>
              <c:idx val="6"/>
              <c:layout>
                <c:manualLayout>
                  <c:x val="1.1500353990554919E-2"/>
                  <c:y val="-6.483592721824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6A7-43ED-8EC6-093B3B27DAA6}"/>
                </c:ext>
              </c:extLst>
            </c:dLbl>
            <c:spPr>
              <a:noFill/>
              <a:ln>
                <a:noFill/>
              </a:ln>
              <a:effectLst/>
            </c:spPr>
            <c:txPr>
              <a:bodyPr/>
              <a:lstStyle/>
              <a:p>
                <a:pPr>
                  <a:defRPr sz="1400"/>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Hoja1!$B$2:$B$8</c:f>
              <c:numCache>
                <c:formatCode>0%</c:formatCode>
                <c:ptCount val="7"/>
                <c:pt idx="0">
                  <c:v>0.22600000000000001</c:v>
                </c:pt>
                <c:pt idx="1">
                  <c:v>0.36799999999999999</c:v>
                </c:pt>
                <c:pt idx="2">
                  <c:v>0.22800000000000001</c:v>
                </c:pt>
                <c:pt idx="3">
                  <c:v>0.125</c:v>
                </c:pt>
                <c:pt idx="4">
                  <c:v>2.9000000000000001E-2</c:v>
                </c:pt>
                <c:pt idx="5">
                  <c:v>1.4E-2</c:v>
                </c:pt>
                <c:pt idx="6">
                  <c:v>5.0000000000000001E-3</c:v>
                </c:pt>
              </c:numCache>
            </c:numRef>
          </c:val>
          <c:extLst>
            <c:ext xmlns:c16="http://schemas.microsoft.com/office/drawing/2014/chart" uri="{C3380CC4-5D6E-409C-BE32-E72D297353CC}">
              <c16:uniqueId val="{00000005-16A7-43ED-8EC6-093B3B27DAA6}"/>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7280945045362259"/>
          <c:y val="0.18773937300729615"/>
          <c:w val="7.5769222004071018E-2"/>
          <c:h val="0.30375403511619148"/>
        </c:manualLayout>
      </c:layout>
      <c:overlay val="0"/>
      <c:spPr>
        <a:noFill/>
        <a:ln>
          <a:noFill/>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Columna1</c:v>
                </c:pt>
              </c:strCache>
            </c:strRef>
          </c:tx>
          <c:spPr>
            <a:solidFill>
              <a:srgbClr val="FFC000"/>
            </a:solidFill>
            <a:ln w="38100">
              <a:solidFill>
                <a:schemeClr val="bg1"/>
              </a:solidFill>
            </a:ln>
          </c:spPr>
          <c:dPt>
            <c:idx val="0"/>
            <c:bubble3D val="0"/>
            <c:spPr>
              <a:solidFill>
                <a:srgbClr val="FFC000"/>
              </a:solidFill>
              <a:ln w="38100">
                <a:solidFill>
                  <a:schemeClr val="bg1"/>
                </a:solidFill>
              </a:ln>
              <a:effectLst/>
            </c:spPr>
            <c:extLst>
              <c:ext xmlns:c16="http://schemas.microsoft.com/office/drawing/2014/chart" uri="{C3380CC4-5D6E-409C-BE32-E72D297353CC}">
                <c16:uniqueId val="{00000001-59F0-49EE-810C-030F02601D85}"/>
              </c:ext>
            </c:extLst>
          </c:dPt>
          <c:dPt>
            <c:idx val="1"/>
            <c:bubble3D val="0"/>
            <c:spPr>
              <a:solidFill>
                <a:srgbClr val="C00000"/>
              </a:solidFill>
              <a:ln w="38100">
                <a:solidFill>
                  <a:schemeClr val="bg1"/>
                </a:solidFill>
              </a:ln>
              <a:effectLst/>
            </c:spPr>
            <c:extLst>
              <c:ext xmlns:c16="http://schemas.microsoft.com/office/drawing/2014/chart" uri="{C3380CC4-5D6E-409C-BE32-E72D297353CC}">
                <c16:uniqueId val="{00000003-59F0-49EE-810C-030F02601D85}"/>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1-59F0-49EE-810C-030F02601D85}"/>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FFFF"/>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3-59F0-49EE-810C-030F02601D8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0.91900000000000004</c:v>
                </c:pt>
                <c:pt idx="1">
                  <c:v>8.1000000000000003E-2</c:v>
                </c:pt>
              </c:numCache>
            </c:numRef>
          </c:val>
          <c:extLst>
            <c:ext xmlns:c16="http://schemas.microsoft.com/office/drawing/2014/chart" uri="{C3380CC4-5D6E-409C-BE32-E72D297353CC}">
              <c16:uniqueId val="{00000006-59F0-49EE-810C-030F02601D85}"/>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C000"/>
            </a:solidFill>
          </c:spPr>
          <c:invertIfNegative val="0"/>
          <c:dLbls>
            <c:dLbl>
              <c:idx val="0"/>
              <c:layout>
                <c:manualLayout>
                  <c:x val="2.622064041536857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B1-4C0C-937D-253B72924696}"/>
                </c:ext>
              </c:extLst>
            </c:dLbl>
            <c:dLbl>
              <c:idx val="1"/>
              <c:layout>
                <c:manualLayout>
                  <c:x val="-4.1627165424128901E-3"/>
                  <c:y val="6.69429248312656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B1-4C0C-937D-253B72924696}"/>
                </c:ext>
              </c:extLst>
            </c:dLbl>
            <c:dLbl>
              <c:idx val="2"/>
              <c:layout>
                <c:manualLayout>
                  <c:x val="-6.7308868781519498E-3"/>
                  <c:y val="3.34740979638545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B1-4C0C-937D-253B72924696}"/>
                </c:ext>
              </c:extLst>
            </c:dLbl>
            <c:dLbl>
              <c:idx val="3"/>
              <c:layout>
                <c:manualLayout>
                  <c:x val="1.820816537502112E-2"/>
                  <c:y val="-3.347146241563280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B1-4C0C-937D-253B7292469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Hoja1!$A$3:$A$6</c:f>
              <c:strCache>
                <c:ptCount val="4"/>
                <c:pt idx="0">
                  <c:v>Más de 3 años </c:v>
                </c:pt>
                <c:pt idx="1">
                  <c:v>1 año 1 dia  a 3 años</c:v>
                </c:pt>
                <c:pt idx="2">
                  <c:v>6 meses 1 dia a 1 año</c:v>
                </c:pt>
                <c:pt idx="3">
                  <c:v>0 a 6 meses</c:v>
                </c:pt>
              </c:strCache>
            </c:strRef>
          </c:cat>
          <c:val>
            <c:numRef>
              <c:f>Hoja1!$B$3:$B$6</c:f>
              <c:numCache>
                <c:formatCode>0%</c:formatCode>
                <c:ptCount val="4"/>
                <c:pt idx="0">
                  <c:v>0.57799999999999996</c:v>
                </c:pt>
                <c:pt idx="1">
                  <c:v>0.26200000000000001</c:v>
                </c:pt>
                <c:pt idx="2">
                  <c:v>0.105</c:v>
                </c:pt>
                <c:pt idx="3">
                  <c:v>5.3999999999999999E-2</c:v>
                </c:pt>
              </c:numCache>
            </c:numRef>
          </c:val>
          <c:extLst>
            <c:ext xmlns:c16="http://schemas.microsoft.com/office/drawing/2014/chart" uri="{C3380CC4-5D6E-409C-BE32-E72D297353CC}">
              <c16:uniqueId val="{00000000-1149-40E4-9A52-F8825AB561BE}"/>
            </c:ext>
          </c:extLst>
        </c:ser>
        <c:dLbls>
          <c:dLblPos val="ctr"/>
          <c:showLegendKey val="0"/>
          <c:showVal val="1"/>
          <c:showCatName val="0"/>
          <c:showSerName val="0"/>
          <c:showPercent val="0"/>
          <c:showBubbleSize val="0"/>
        </c:dLbls>
        <c:gapWidth val="219"/>
        <c:axId val="127868928"/>
        <c:axId val="127871616"/>
      </c:barChart>
      <c:catAx>
        <c:axId val="127868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27871616"/>
        <c:crosses val="autoZero"/>
        <c:auto val="1"/>
        <c:lblAlgn val="ctr"/>
        <c:lblOffset val="100"/>
        <c:noMultiLvlLbl val="0"/>
      </c:catAx>
      <c:valAx>
        <c:axId val="127871616"/>
        <c:scaling>
          <c:orientation val="minMax"/>
          <c:max val="1"/>
        </c:scaling>
        <c:delete val="1"/>
        <c:axPos val="t"/>
        <c:numFmt formatCode="0%" sourceLinked="1"/>
        <c:majorTickMark val="out"/>
        <c:minorTickMark val="none"/>
        <c:tickLblPos val="nextTo"/>
        <c:crossAx val="127868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DA0F2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265-4F74-AD82-4949EA1FE48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Todas las anteriores</c:v>
                </c:pt>
                <c:pt idx="1">
                  <c:v>Herramienta de trabajo</c:v>
                </c:pt>
                <c:pt idx="2">
                  <c:v>Recreación o esparcimiento</c:v>
                </c:pt>
                <c:pt idx="3">
                  <c:v>Deporte</c:v>
                </c:pt>
                <c:pt idx="4">
                  <c:v>Transporte</c:v>
                </c:pt>
              </c:strCache>
            </c:strRef>
          </c:cat>
          <c:val>
            <c:numRef>
              <c:f>Hoja1!$B$2:$B$6</c:f>
              <c:numCache>
                <c:formatCode>0%</c:formatCode>
                <c:ptCount val="5"/>
                <c:pt idx="0">
                  <c:v>5.0000000000000001E-3</c:v>
                </c:pt>
                <c:pt idx="1">
                  <c:v>9.2999999999999999E-2</c:v>
                </c:pt>
                <c:pt idx="2">
                  <c:v>0.11600000000000001</c:v>
                </c:pt>
                <c:pt idx="3">
                  <c:v>0.29899999999999999</c:v>
                </c:pt>
                <c:pt idx="4">
                  <c:v>0.48299999999999998</c:v>
                </c:pt>
              </c:numCache>
            </c:numRef>
          </c:val>
          <c:extLst>
            <c:ext xmlns:c16="http://schemas.microsoft.com/office/drawing/2014/chart" uri="{C3380CC4-5D6E-409C-BE32-E72D297353CC}">
              <c16:uniqueId val="{00000000-D746-493F-AF7B-F94847DBAEDF}"/>
            </c:ext>
          </c:extLst>
        </c:ser>
        <c:ser>
          <c:idx val="1"/>
          <c:order val="1"/>
          <c:tx>
            <c:strRef>
              <c:f>Hoja1!$C$1</c:f>
              <c:strCache>
                <c:ptCount val="1"/>
                <c:pt idx="0">
                  <c:v>Serie 2</c:v>
                </c:pt>
              </c:strCache>
            </c:strRef>
          </c:tx>
          <c:spPr>
            <a:noFill/>
            <a:ln>
              <a:noFill/>
            </a:ln>
            <a:effectLst/>
          </c:spPr>
          <c:invertIfNegative val="0"/>
          <c:dLbls>
            <c:delete val="1"/>
          </c:dLbls>
          <c:cat>
            <c:strRef>
              <c:f>Hoja1!$A$2:$A$6</c:f>
              <c:strCache>
                <c:ptCount val="5"/>
                <c:pt idx="0">
                  <c:v>Todas las anteriores</c:v>
                </c:pt>
                <c:pt idx="1">
                  <c:v>Herramienta de trabajo</c:v>
                </c:pt>
                <c:pt idx="2">
                  <c:v>Recreación o esparcimiento</c:v>
                </c:pt>
                <c:pt idx="3">
                  <c:v>Deporte</c:v>
                </c:pt>
                <c:pt idx="4">
                  <c:v>Transporte</c:v>
                </c:pt>
              </c:strCache>
            </c:strRef>
          </c:cat>
          <c:val>
            <c:numRef>
              <c:f>Hoja1!$C$2:$C$6</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4-D746-493F-AF7B-F94847DBAEDF}"/>
            </c:ext>
          </c:extLst>
        </c:ser>
        <c:dLbls>
          <c:dLblPos val="ctr"/>
          <c:showLegendKey val="0"/>
          <c:showVal val="1"/>
          <c:showCatName val="0"/>
          <c:showSerName val="0"/>
          <c:showPercent val="0"/>
          <c:showBubbleSize val="0"/>
        </c:dLbls>
        <c:gapWidth val="69"/>
        <c:overlap val="100"/>
        <c:axId val="134643072"/>
        <c:axId val="134653056"/>
      </c:barChart>
      <c:catAx>
        <c:axId val="134643072"/>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134653056"/>
        <c:crosses val="autoZero"/>
        <c:auto val="1"/>
        <c:lblAlgn val="ctr"/>
        <c:lblOffset val="100"/>
        <c:noMultiLvlLbl val="0"/>
      </c:catAx>
      <c:valAx>
        <c:axId val="134653056"/>
        <c:scaling>
          <c:orientation val="minMax"/>
        </c:scaling>
        <c:delete val="1"/>
        <c:axPos val="r"/>
        <c:numFmt formatCode="0%" sourceLinked="1"/>
        <c:majorTickMark val="none"/>
        <c:minorTickMark val="none"/>
        <c:tickLblPos val="nextTo"/>
        <c:crossAx val="13464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75738188976376"/>
          <c:y val="0"/>
          <c:w val="0.52856496462426106"/>
          <c:h val="0.99296875043253241"/>
        </c:manualLayout>
      </c:layout>
      <c:barChart>
        <c:barDir val="bar"/>
        <c:grouping val="clustered"/>
        <c:varyColors val="0"/>
        <c:ser>
          <c:idx val="0"/>
          <c:order val="0"/>
          <c:tx>
            <c:strRef>
              <c:f>Hoja1!$B$1</c:f>
              <c:strCache>
                <c:ptCount val="1"/>
                <c:pt idx="0">
                  <c:v>Serie 1</c:v>
                </c:pt>
              </c:strCache>
            </c:strRef>
          </c:tx>
          <c:spPr>
            <a:solidFill>
              <a:srgbClr val="DA0F2B"/>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NS/NR</c:v>
                </c:pt>
                <c:pt idx="1">
                  <c:v>Otro </c:v>
                </c:pt>
                <c:pt idx="2">
                  <c:v>No he usado mi bicicleta en el último mes</c:v>
                </c:pt>
                <c:pt idx="3">
                  <c:v>Carrera 11</c:v>
                </c:pt>
                <c:pt idx="4">
                  <c:v>Ciclorruta de la calle 170</c:v>
                </c:pt>
                <c:pt idx="5">
                  <c:v>Ciclorruta de la calle 116 (av. pepe sierra)</c:v>
                </c:pt>
                <c:pt idx="6">
                  <c:v>Ciclorruta de la carrera 13</c:v>
                </c:pt>
                <c:pt idx="7">
                  <c:v>Ciclorruta de la NQS</c:v>
                </c:pt>
                <c:pt idx="8">
                  <c:v>Carrera 7ma</c:v>
                </c:pt>
                <c:pt idx="9">
                  <c:v>Ciclorruta de la calle 80</c:v>
                </c:pt>
                <c:pt idx="10">
                  <c:v>Av. Ciudad de Cali</c:v>
                </c:pt>
                <c:pt idx="11">
                  <c:v>Ciclorruta de la Avenida Boyacá</c:v>
                </c:pt>
              </c:strCache>
            </c:strRef>
          </c:cat>
          <c:val>
            <c:numRef>
              <c:f>Hoja1!$B$2:$B$13</c:f>
              <c:numCache>
                <c:formatCode>0%</c:formatCode>
                <c:ptCount val="12"/>
                <c:pt idx="0">
                  <c:v>0.02</c:v>
                </c:pt>
                <c:pt idx="1">
                  <c:v>8.4000000000000005E-2</c:v>
                </c:pt>
                <c:pt idx="2">
                  <c:v>6.4000000000000001E-2</c:v>
                </c:pt>
                <c:pt idx="3">
                  <c:v>8.0000000000000002E-3</c:v>
                </c:pt>
                <c:pt idx="4">
                  <c:v>3.5000000000000003E-2</c:v>
                </c:pt>
                <c:pt idx="5">
                  <c:v>3.5999999999999997E-2</c:v>
                </c:pt>
                <c:pt idx="6">
                  <c:v>3.9E-2</c:v>
                </c:pt>
                <c:pt idx="7">
                  <c:v>0.08</c:v>
                </c:pt>
                <c:pt idx="8">
                  <c:v>8.8999999999999996E-2</c:v>
                </c:pt>
                <c:pt idx="9">
                  <c:v>0.106</c:v>
                </c:pt>
                <c:pt idx="10">
                  <c:v>0.193</c:v>
                </c:pt>
                <c:pt idx="11">
                  <c:v>0.247</c:v>
                </c:pt>
              </c:numCache>
            </c:numRef>
          </c:val>
          <c:extLst>
            <c:ext xmlns:c16="http://schemas.microsoft.com/office/drawing/2014/chart" uri="{C3380CC4-5D6E-409C-BE32-E72D297353CC}">
              <c16:uniqueId val="{00000000-A7D7-4A33-B9A6-FC9537E3B93C}"/>
            </c:ext>
          </c:extLst>
        </c:ser>
        <c:ser>
          <c:idx val="1"/>
          <c:order val="1"/>
          <c:tx>
            <c:strRef>
              <c:f>Hoja1!$C$1</c:f>
              <c:strCache>
                <c:ptCount val="1"/>
                <c:pt idx="0">
                  <c:v>Columna1</c:v>
                </c:pt>
              </c:strCache>
            </c:strRef>
          </c:tx>
          <c:spPr>
            <a:noFill/>
            <a:ln>
              <a:noFill/>
            </a:ln>
            <a:effectLst/>
          </c:spPr>
          <c:invertIfNegative val="0"/>
          <c:dLbls>
            <c:delete val="1"/>
          </c:dLbls>
          <c:cat>
            <c:strRef>
              <c:f>Hoja1!$A$2:$A$13</c:f>
              <c:strCache>
                <c:ptCount val="12"/>
                <c:pt idx="0">
                  <c:v>NS/NR</c:v>
                </c:pt>
                <c:pt idx="1">
                  <c:v>Otro </c:v>
                </c:pt>
                <c:pt idx="2">
                  <c:v>No he usado mi bicicleta en el último mes</c:v>
                </c:pt>
                <c:pt idx="3">
                  <c:v>Carrera 11</c:v>
                </c:pt>
                <c:pt idx="4">
                  <c:v>Ciclorruta de la calle 170</c:v>
                </c:pt>
                <c:pt idx="5">
                  <c:v>Ciclorruta de la calle 116 (av. pepe sierra)</c:v>
                </c:pt>
                <c:pt idx="6">
                  <c:v>Ciclorruta de la carrera 13</c:v>
                </c:pt>
                <c:pt idx="7">
                  <c:v>Ciclorruta de la NQS</c:v>
                </c:pt>
                <c:pt idx="8">
                  <c:v>Carrera 7ma</c:v>
                </c:pt>
                <c:pt idx="9">
                  <c:v>Ciclorruta de la calle 80</c:v>
                </c:pt>
                <c:pt idx="10">
                  <c:v>Av. Ciudad de Cali</c:v>
                </c:pt>
                <c:pt idx="11">
                  <c:v>Ciclorruta de la Avenida Boyacá</c:v>
                </c:pt>
              </c:strCache>
            </c:strRef>
          </c:cat>
          <c:val>
            <c:numRef>
              <c:f>Hoja1!$C$2:$C$13</c:f>
              <c:numCache>
                <c:formatCode>0%</c:formatCode>
                <c:ptCount val="12"/>
                <c:pt idx="0">
                  <c:v>1</c:v>
                </c:pt>
                <c:pt idx="1">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1-0045-46A1-9B90-475FEC03EC11}"/>
            </c:ext>
          </c:extLst>
        </c:ser>
        <c:dLbls>
          <c:dLblPos val="outEnd"/>
          <c:showLegendKey val="0"/>
          <c:showVal val="1"/>
          <c:showCatName val="0"/>
          <c:showSerName val="0"/>
          <c:showPercent val="0"/>
          <c:showBubbleSize val="0"/>
        </c:dLbls>
        <c:gapWidth val="50"/>
        <c:overlap val="100"/>
        <c:axId val="134567040"/>
        <c:axId val="134568576"/>
      </c:barChart>
      <c:catAx>
        <c:axId val="134567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34568576"/>
        <c:crosses val="autoZero"/>
        <c:auto val="1"/>
        <c:lblAlgn val="ctr"/>
        <c:lblOffset val="100"/>
        <c:noMultiLvlLbl val="0"/>
      </c:catAx>
      <c:valAx>
        <c:axId val="134568576"/>
        <c:scaling>
          <c:orientation val="minMax"/>
          <c:max val="1"/>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34567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06627494504026E-2"/>
          <c:y val="1.4727948640357799E-3"/>
          <c:w val="0.95416666666666672"/>
          <c:h val="0.49132146128069237"/>
        </c:manualLayout>
      </c:layout>
      <c:barChart>
        <c:barDir val="col"/>
        <c:grouping val="clustered"/>
        <c:varyColors val="0"/>
        <c:ser>
          <c:idx val="0"/>
          <c:order val="0"/>
          <c:tx>
            <c:strRef>
              <c:f>Hoja1!$B$1</c:f>
              <c:strCache>
                <c:ptCount val="1"/>
                <c:pt idx="0">
                  <c:v>Hombre</c:v>
                </c:pt>
              </c:strCache>
            </c:strRef>
          </c:tx>
          <c:spPr>
            <a:solidFill>
              <a:srgbClr val="C00000"/>
            </a:solidFill>
          </c:spPr>
          <c:invertIfNegative val="0"/>
          <c:dLbls>
            <c:spPr>
              <a:noFill/>
              <a:ln>
                <a:noFill/>
              </a:ln>
              <a:effectLst/>
            </c:spPr>
            <c:txPr>
              <a:bodyPr/>
              <a:lstStyle/>
              <a:p>
                <a:pPr>
                  <a:defRPr sz="1200">
                    <a:latin typeface="+mn-lt"/>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Hoja1!$A$2:$A$11</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Hoja1!$B$2:$B$11</c:f>
              <c:numCache>
                <c:formatCode>0%</c:formatCode>
                <c:ptCount val="10"/>
                <c:pt idx="0">
                  <c:v>0.53919725106584404</c:v>
                </c:pt>
                <c:pt idx="1">
                  <c:v>0.66273960409640287</c:v>
                </c:pt>
                <c:pt idx="2">
                  <c:v>0.59540486965879658</c:v>
                </c:pt>
                <c:pt idx="3">
                  <c:v>0.62847423280022252</c:v>
                </c:pt>
                <c:pt idx="4">
                  <c:v>0.73202733493935812</c:v>
                </c:pt>
                <c:pt idx="5">
                  <c:v>0.54705385747542612</c:v>
                </c:pt>
                <c:pt idx="6">
                  <c:v>0.53976100716503572</c:v>
                </c:pt>
                <c:pt idx="7">
                  <c:v>0.4933481682248449</c:v>
                </c:pt>
                <c:pt idx="8">
                  <c:v>0.43994480079241238</c:v>
                </c:pt>
                <c:pt idx="9">
                  <c:v>0.56109368710200458</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Mujer</c:v>
                </c:pt>
              </c:strCache>
            </c:strRef>
          </c:tx>
          <c:spPr>
            <a:solidFill>
              <a:srgbClr val="FFC000"/>
            </a:solidFill>
          </c:spPr>
          <c:invertIfNegative val="0"/>
          <c:dLbls>
            <c:spPr>
              <a:noFill/>
              <a:ln>
                <a:noFill/>
              </a:ln>
              <a:effectLst/>
            </c:spPr>
            <c:txPr>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Hoja1!$A$2:$A$11</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Hoja1!$C$2:$C$11</c:f>
              <c:numCache>
                <c:formatCode>0%</c:formatCode>
                <c:ptCount val="10"/>
                <c:pt idx="0">
                  <c:v>0.4608027489341559</c:v>
                </c:pt>
                <c:pt idx="1">
                  <c:v>0.33726039590359708</c:v>
                </c:pt>
                <c:pt idx="2">
                  <c:v>0.40459513034120348</c:v>
                </c:pt>
                <c:pt idx="3">
                  <c:v>0.37152576719977748</c:v>
                </c:pt>
                <c:pt idx="4">
                  <c:v>0.26797266506064193</c:v>
                </c:pt>
                <c:pt idx="5">
                  <c:v>0.45294614252457382</c:v>
                </c:pt>
                <c:pt idx="6">
                  <c:v>0.46023899283496433</c:v>
                </c:pt>
                <c:pt idx="7">
                  <c:v>0.50665183177515516</c:v>
                </c:pt>
                <c:pt idx="8">
                  <c:v>0.56005519920758762</c:v>
                </c:pt>
                <c:pt idx="9">
                  <c:v>0.43890631289799537</c:v>
                </c:pt>
              </c:numCache>
            </c:numRef>
          </c:val>
          <c:extLst>
            <c:ext xmlns:c16="http://schemas.microsoft.com/office/drawing/2014/chart" uri="{C3380CC4-5D6E-409C-BE32-E72D297353CC}">
              <c16:uniqueId val="{00000001-93B2-4FB0-9178-366F8FB887F5}"/>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txPr>
          <a:bodyPr/>
          <a:lstStyle/>
          <a:p>
            <a:pPr>
              <a:defRPr sz="1200"/>
            </a:pPr>
            <a:endParaRPr lang="es-CO"/>
          </a:p>
        </c:txPr>
        <c:crossAx val="224760576"/>
        <c:crosses val="autoZero"/>
        <c:auto val="1"/>
        <c:lblAlgn val="ctr"/>
        <c:lblOffset val="100"/>
        <c:noMultiLvlLbl val="0"/>
      </c:catAx>
      <c:valAx>
        <c:axId val="224760576"/>
        <c:scaling>
          <c:orientation val="minMax"/>
          <c:max val="1"/>
          <c:min val="0"/>
        </c:scaling>
        <c:delete val="1"/>
        <c:axPos val="l"/>
        <c:numFmt formatCode="0%" sourceLinked="0"/>
        <c:majorTickMark val="out"/>
        <c:minorTickMark val="none"/>
        <c:tickLblPos val="nextTo"/>
        <c:crossAx val="224738304"/>
        <c:crosses val="autoZero"/>
        <c:crossBetween val="between"/>
      </c:valAx>
    </c:plotArea>
    <c:legend>
      <c:legendPos val="b"/>
      <c:layout>
        <c:manualLayout>
          <c:xMode val="edge"/>
          <c:yMode val="edge"/>
          <c:x val="0.40384049744848144"/>
          <c:y val="0.81949833933568139"/>
          <c:w val="0.17646531329971568"/>
          <c:h val="6.8803291206802245E-2"/>
        </c:manualLayout>
      </c:layout>
      <c:overlay val="0"/>
      <c:txPr>
        <a:bodyPr/>
        <a:lstStyle/>
        <a:p>
          <a:pPr>
            <a:defRPr sz="1200"/>
          </a:pPr>
          <a:endParaRPr lang="es-CO"/>
        </a:p>
      </c:txPr>
    </c:legend>
    <c:plotVisOnly val="1"/>
    <c:dispBlanksAs val="gap"/>
    <c:showDLblsOverMax val="0"/>
  </c:chart>
  <c:txPr>
    <a:bodyPr/>
    <a:lstStyle/>
    <a:p>
      <a:pPr>
        <a:defRPr sz="1800"/>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Estrato Medio</c:v>
                </c:pt>
              </c:strCache>
            </c:strRef>
          </c:tx>
          <c:dPt>
            <c:idx val="0"/>
            <c:bubble3D val="0"/>
            <c:spPr>
              <a:solidFill>
                <a:srgbClr val="DA0F2B"/>
              </a:solidFill>
              <a:ln w="19050">
                <a:solidFill>
                  <a:schemeClr val="lt1"/>
                </a:solidFill>
              </a:ln>
              <a:effectLst/>
            </c:spPr>
            <c:extLst>
              <c:ext xmlns:c16="http://schemas.microsoft.com/office/drawing/2014/chart" uri="{C3380CC4-5D6E-409C-BE32-E72D297353CC}">
                <c16:uniqueId val="{00000002-798B-4F57-BB52-61EEA38DF2B2}"/>
              </c:ext>
            </c:extLst>
          </c:dPt>
          <c:dPt>
            <c:idx val="1"/>
            <c:bubble3D val="0"/>
            <c:spPr>
              <a:solidFill>
                <a:srgbClr val="F5B02B"/>
              </a:solidFill>
              <a:ln w="19050">
                <a:solidFill>
                  <a:schemeClr val="lt1"/>
                </a:solidFill>
              </a:ln>
              <a:effectLst/>
            </c:spPr>
            <c:extLst>
              <c:ext xmlns:c16="http://schemas.microsoft.com/office/drawing/2014/chart" uri="{C3380CC4-5D6E-409C-BE32-E72D297353CC}">
                <c16:uniqueId val="{00000003-798B-4F57-BB52-61EEA38DF2B2}"/>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4-798B-4F57-BB52-61EEA38DF2B2}"/>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2-798B-4F57-BB52-61EEA38DF2B2}"/>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3-798B-4F57-BB52-61EEA38DF2B2}"/>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4-798B-4F57-BB52-61EEA38DF2B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Bajo</c:v>
                </c:pt>
                <c:pt idx="1">
                  <c:v>Medio</c:v>
                </c:pt>
                <c:pt idx="2">
                  <c:v>Alto</c:v>
                </c:pt>
              </c:strCache>
            </c:strRef>
          </c:cat>
          <c:val>
            <c:numRef>
              <c:f>Hoja1!$B$2:$B$4</c:f>
              <c:numCache>
                <c:formatCode>0%</c:formatCode>
                <c:ptCount val="3"/>
                <c:pt idx="0">
                  <c:v>0.5</c:v>
                </c:pt>
                <c:pt idx="1">
                  <c:v>0.48</c:v>
                </c:pt>
                <c:pt idx="2">
                  <c:v>0.01</c:v>
                </c:pt>
              </c:numCache>
            </c:numRef>
          </c:val>
          <c:extLst>
            <c:ext xmlns:c16="http://schemas.microsoft.com/office/drawing/2014/chart" uri="{C3380CC4-5D6E-409C-BE32-E72D297353CC}">
              <c16:uniqueId val="{00000000-798B-4F57-BB52-61EEA38DF2B2}"/>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Hoja2!$M$42</c:f>
              <c:strCache>
                <c:ptCount val="1"/>
                <c:pt idx="0">
                  <c:v>13 a 17</c:v>
                </c:pt>
              </c:strCache>
            </c:strRef>
          </c:tx>
          <c:spPr>
            <a:solidFill>
              <a:srgbClr val="FF0000"/>
            </a:solidFill>
            <a:ln>
              <a:noFill/>
            </a:ln>
            <a:effectLst/>
          </c:spPr>
          <c:invertIfNegative val="0"/>
          <c:dLbls>
            <c:dLbl>
              <c:idx val="2"/>
              <c:layout>
                <c:manualLayout>
                  <c:x val="4.3780060009707454E-3"/>
                  <c:y val="-8.487556272013328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4A-401E-9A32-01DE87F207A5}"/>
                </c:ext>
              </c:extLst>
            </c:dLbl>
            <c:dLbl>
              <c:idx val="6"/>
              <c:delete val="1"/>
              <c:extLst>
                <c:ext xmlns:c15="http://schemas.microsoft.com/office/drawing/2012/chart" uri="{CE6537A1-D6FC-4f65-9D91-7224C49458BB}"/>
                <c:ext xmlns:c16="http://schemas.microsoft.com/office/drawing/2014/chart" uri="{C3380CC4-5D6E-409C-BE32-E72D297353CC}">
                  <c16:uniqueId val="{00000001-734A-401E-9A32-01DE87F207A5}"/>
                </c:ext>
              </c:extLst>
            </c:dLbl>
            <c:dLbl>
              <c:idx val="7"/>
              <c:delete val="1"/>
              <c:extLst>
                <c:ext xmlns:c15="http://schemas.microsoft.com/office/drawing/2012/chart" uri="{CE6537A1-D6FC-4f65-9D91-7224C49458BB}"/>
                <c:ext xmlns:c16="http://schemas.microsoft.com/office/drawing/2014/chart" uri="{C3380CC4-5D6E-409C-BE32-E72D297353CC}">
                  <c16:uniqueId val="{00000002-734A-401E-9A32-01DE87F207A5}"/>
                </c:ext>
              </c:extLst>
            </c:dLbl>
            <c:dLbl>
              <c:idx val="9"/>
              <c:layout>
                <c:manualLayout>
                  <c:x val="2.1890030004853727E-3"/>
                  <c:y val="-2.12188906800333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4A-401E-9A32-01DE87F207A5}"/>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Hoja2!$L$43:$L$52</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Hoja2!$M$43:$M$52</c:f>
              <c:numCache>
                <c:formatCode>0%</c:formatCode>
                <c:ptCount val="10"/>
                <c:pt idx="0">
                  <c:v>0.1242939141875314</c:v>
                </c:pt>
                <c:pt idx="1">
                  <c:v>7.2380499120282465E-2</c:v>
                </c:pt>
                <c:pt idx="2">
                  <c:v>2.6682857961498462E-2</c:v>
                </c:pt>
                <c:pt idx="3">
                  <c:v>9.0455741175776552E-2</c:v>
                </c:pt>
                <c:pt idx="4">
                  <c:v>3.8568149128136608E-2</c:v>
                </c:pt>
                <c:pt idx="5">
                  <c:v>0.13038718810070288</c:v>
                </c:pt>
                <c:pt idx="6">
                  <c:v>0</c:v>
                </c:pt>
                <c:pt idx="7">
                  <c:v>0</c:v>
                </c:pt>
                <c:pt idx="8">
                  <c:v>0.14961600696414154</c:v>
                </c:pt>
                <c:pt idx="9">
                  <c:v>0.20366723702362141</c:v>
                </c:pt>
              </c:numCache>
            </c:numRef>
          </c:val>
          <c:extLst>
            <c:ext xmlns:c16="http://schemas.microsoft.com/office/drawing/2014/chart" uri="{C3380CC4-5D6E-409C-BE32-E72D297353CC}">
              <c16:uniqueId val="{00000004-734A-401E-9A32-01DE87F207A5}"/>
            </c:ext>
          </c:extLst>
        </c:ser>
        <c:ser>
          <c:idx val="1"/>
          <c:order val="1"/>
          <c:tx>
            <c:strRef>
              <c:f>Hoja2!$N$42</c:f>
              <c:strCache>
                <c:ptCount val="1"/>
                <c:pt idx="0">
                  <c:v>18 a 25</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Hoja2!$L$43:$L$52</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Hoja2!$N$43:$N$52</c:f>
              <c:numCache>
                <c:formatCode>0%</c:formatCode>
                <c:ptCount val="10"/>
                <c:pt idx="0">
                  <c:v>0.14104904699573748</c:v>
                </c:pt>
                <c:pt idx="1">
                  <c:v>0.17216954723971953</c:v>
                </c:pt>
                <c:pt idx="2">
                  <c:v>0.16264331644135332</c:v>
                </c:pt>
                <c:pt idx="3">
                  <c:v>0.19977991897362707</c:v>
                </c:pt>
                <c:pt idx="4">
                  <c:v>0.12755979166073894</c:v>
                </c:pt>
                <c:pt idx="5">
                  <c:v>0.11186518845235936</c:v>
                </c:pt>
                <c:pt idx="6">
                  <c:v>5.6212350147384411E-2</c:v>
                </c:pt>
                <c:pt idx="7">
                  <c:v>0.21899559510195649</c:v>
                </c:pt>
                <c:pt idx="8">
                  <c:v>0.10133570045979237</c:v>
                </c:pt>
                <c:pt idx="9">
                  <c:v>8.0048056663378372E-2</c:v>
                </c:pt>
              </c:numCache>
            </c:numRef>
          </c:val>
          <c:extLst>
            <c:ext xmlns:c16="http://schemas.microsoft.com/office/drawing/2014/chart" uri="{C3380CC4-5D6E-409C-BE32-E72D297353CC}">
              <c16:uniqueId val="{00000005-734A-401E-9A32-01DE87F207A5}"/>
            </c:ext>
          </c:extLst>
        </c:ser>
        <c:ser>
          <c:idx val="2"/>
          <c:order val="2"/>
          <c:tx>
            <c:strRef>
              <c:f>Hoja2!$O$42</c:f>
              <c:strCache>
                <c:ptCount val="1"/>
                <c:pt idx="0">
                  <c:v>26 a 40</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Hoja2!$L$43:$L$52</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Hoja2!$O$43:$O$52</c:f>
              <c:numCache>
                <c:formatCode>0%</c:formatCode>
                <c:ptCount val="10"/>
                <c:pt idx="0">
                  <c:v>0.37146497832723269</c:v>
                </c:pt>
                <c:pt idx="1">
                  <c:v>0.41436190407620582</c:v>
                </c:pt>
                <c:pt idx="2">
                  <c:v>0.35357623384293779</c:v>
                </c:pt>
                <c:pt idx="3">
                  <c:v>0.40122946201567977</c:v>
                </c:pt>
                <c:pt idx="4">
                  <c:v>0.58566388877235032</c:v>
                </c:pt>
                <c:pt idx="5">
                  <c:v>0.44386965950843726</c:v>
                </c:pt>
                <c:pt idx="6">
                  <c:v>0.47977769473625659</c:v>
                </c:pt>
                <c:pt idx="7">
                  <c:v>0.45736198560259839</c:v>
                </c:pt>
                <c:pt idx="8">
                  <c:v>8.7491875023464574E-2</c:v>
                </c:pt>
                <c:pt idx="9">
                  <c:v>0.30070534183104103</c:v>
                </c:pt>
              </c:numCache>
            </c:numRef>
          </c:val>
          <c:extLst>
            <c:ext xmlns:c16="http://schemas.microsoft.com/office/drawing/2014/chart" uri="{C3380CC4-5D6E-409C-BE32-E72D297353CC}">
              <c16:uniqueId val="{00000006-734A-401E-9A32-01DE87F207A5}"/>
            </c:ext>
          </c:extLst>
        </c:ser>
        <c:ser>
          <c:idx val="3"/>
          <c:order val="3"/>
          <c:tx>
            <c:strRef>
              <c:f>Hoja2!$P$42</c:f>
              <c:strCache>
                <c:ptCount val="1"/>
                <c:pt idx="0">
                  <c:v>41 a 55</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Hoja2!$L$43:$L$52</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Hoja2!$P$43:$P$52</c:f>
              <c:numCache>
                <c:formatCode>0%</c:formatCode>
                <c:ptCount val="10"/>
                <c:pt idx="0">
                  <c:v>0.24010586970822786</c:v>
                </c:pt>
                <c:pt idx="1">
                  <c:v>0.26845644839797572</c:v>
                </c:pt>
                <c:pt idx="2">
                  <c:v>0.21119607757023848</c:v>
                </c:pt>
                <c:pt idx="3">
                  <c:v>0.142573515441484</c:v>
                </c:pt>
                <c:pt idx="4">
                  <c:v>0.19710327440682837</c:v>
                </c:pt>
                <c:pt idx="5">
                  <c:v>0.15691944433634911</c:v>
                </c:pt>
                <c:pt idx="6">
                  <c:v>0.35152300460525698</c:v>
                </c:pt>
                <c:pt idx="7">
                  <c:v>0.32364241929544513</c:v>
                </c:pt>
                <c:pt idx="8">
                  <c:v>0.66155641755260142</c:v>
                </c:pt>
                <c:pt idx="9">
                  <c:v>0.34107247611153008</c:v>
                </c:pt>
              </c:numCache>
            </c:numRef>
          </c:val>
          <c:extLst>
            <c:ext xmlns:c16="http://schemas.microsoft.com/office/drawing/2014/chart" uri="{C3380CC4-5D6E-409C-BE32-E72D297353CC}">
              <c16:uniqueId val="{00000007-734A-401E-9A32-01DE87F207A5}"/>
            </c:ext>
          </c:extLst>
        </c:ser>
        <c:ser>
          <c:idx val="4"/>
          <c:order val="4"/>
          <c:tx>
            <c:strRef>
              <c:f>Hoja2!$Q$42</c:f>
              <c:strCache>
                <c:ptCount val="1"/>
                <c:pt idx="0">
                  <c:v>56 o más</c:v>
                </c:pt>
              </c:strCache>
            </c:strRef>
          </c:tx>
          <c:spPr>
            <a:solidFill>
              <a:schemeClr val="accent5"/>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8-734A-401E-9A32-01DE87F207A5}"/>
                </c:ext>
              </c:extLst>
            </c:dLbl>
            <c:dLbl>
              <c:idx val="8"/>
              <c:delete val="1"/>
              <c:extLst>
                <c:ext xmlns:c15="http://schemas.microsoft.com/office/drawing/2012/chart" uri="{CE6537A1-D6FC-4f65-9D91-7224C49458BB}"/>
                <c:ext xmlns:c16="http://schemas.microsoft.com/office/drawing/2014/chart" uri="{C3380CC4-5D6E-409C-BE32-E72D297353CC}">
                  <c16:uniqueId val="{00000009-734A-401E-9A32-01DE87F207A5}"/>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Hoja2!$L$43:$L$52</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Hoja2!$Q$43:$Q$52</c:f>
              <c:numCache>
                <c:formatCode>0%</c:formatCode>
                <c:ptCount val="10"/>
                <c:pt idx="0">
                  <c:v>0.1230861907812707</c:v>
                </c:pt>
                <c:pt idx="1">
                  <c:v>7.2631601165816587E-2</c:v>
                </c:pt>
                <c:pt idx="2">
                  <c:v>0.24590151418397185</c:v>
                </c:pt>
                <c:pt idx="3">
                  <c:v>0.16596136239343265</c:v>
                </c:pt>
                <c:pt idx="4">
                  <c:v>5.1104896031945748E-2</c:v>
                </c:pt>
                <c:pt idx="5">
                  <c:v>0.15695851960215146</c:v>
                </c:pt>
                <c:pt idx="6">
                  <c:v>0.11248695051110195</c:v>
                </c:pt>
                <c:pt idx="7">
                  <c:v>0</c:v>
                </c:pt>
                <c:pt idx="8">
                  <c:v>0</c:v>
                </c:pt>
                <c:pt idx="9">
                  <c:v>7.4506888370429195E-2</c:v>
                </c:pt>
              </c:numCache>
            </c:numRef>
          </c:val>
          <c:extLst>
            <c:ext xmlns:c16="http://schemas.microsoft.com/office/drawing/2014/chart" uri="{C3380CC4-5D6E-409C-BE32-E72D297353CC}">
              <c16:uniqueId val="{0000000A-734A-401E-9A32-01DE87F207A5}"/>
            </c:ext>
          </c:extLst>
        </c:ser>
        <c:dLbls>
          <c:showLegendKey val="0"/>
          <c:showVal val="0"/>
          <c:showCatName val="0"/>
          <c:showSerName val="0"/>
          <c:showPercent val="0"/>
          <c:showBubbleSize val="0"/>
        </c:dLbls>
        <c:gapWidth val="80"/>
        <c:overlap val="100"/>
        <c:axId val="832500560"/>
        <c:axId val="833998864"/>
      </c:barChart>
      <c:catAx>
        <c:axId val="832500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crossAx val="833998864"/>
        <c:crosses val="autoZero"/>
        <c:auto val="1"/>
        <c:lblAlgn val="ctr"/>
        <c:lblOffset val="100"/>
        <c:noMultiLvlLbl val="0"/>
      </c:catAx>
      <c:valAx>
        <c:axId val="83399886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32500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s-CO"/>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Hoja2!$M$90</c:f>
              <c:strCache>
                <c:ptCount val="1"/>
                <c:pt idx="0">
                  <c:v>Alto</c:v>
                </c:pt>
              </c:strCache>
            </c:strRef>
          </c:tx>
          <c:spPr>
            <a:solidFill>
              <a:srgbClr val="FF0000"/>
            </a:solidFill>
            <a:ln>
              <a:noFill/>
            </a:ln>
            <a:effectLst/>
          </c:spPr>
          <c:invertIfNegative val="0"/>
          <c:dLbls>
            <c:dLbl>
              <c:idx val="1"/>
              <c:layout>
                <c:manualLayout>
                  <c:x val="3.8797284190106693E-3"/>
                  <c:y val="-5.0409577819786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1C-49C7-A856-5D06872F59E3}"/>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Hoja2!$L$91:$L$100</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Hoja2!$M$91:$M$100</c:f>
              <c:numCache>
                <c:formatCode>0%</c:formatCode>
                <c:ptCount val="10"/>
                <c:pt idx="0">
                  <c:v>5.1624937409511601E-2</c:v>
                </c:pt>
                <c:pt idx="1">
                  <c:v>8.5185616149001352E-3</c:v>
                </c:pt>
                <c:pt idx="2">
                  <c:v>5.1437370801889544E-2</c:v>
                </c:pt>
                <c:pt idx="3">
                  <c:v>0.23911457338061926</c:v>
                </c:pt>
                <c:pt idx="4">
                  <c:v>0.16543689599989223</c:v>
                </c:pt>
                <c:pt idx="5">
                  <c:v>4.4229729405053465E-2</c:v>
                </c:pt>
                <c:pt idx="6">
                  <c:v>0.34987174912773761</c:v>
                </c:pt>
                <c:pt idx="7">
                  <c:v>0.19018057458067381</c:v>
                </c:pt>
                <c:pt idx="8">
                  <c:v>0.22129048822664116</c:v>
                </c:pt>
                <c:pt idx="9">
                  <c:v>7.2312542735789076E-2</c:v>
                </c:pt>
              </c:numCache>
            </c:numRef>
          </c:val>
          <c:extLst>
            <c:ext xmlns:c16="http://schemas.microsoft.com/office/drawing/2014/chart" uri="{C3380CC4-5D6E-409C-BE32-E72D297353CC}">
              <c16:uniqueId val="{00000000-0F1C-49C7-A856-5D06872F59E3}"/>
            </c:ext>
          </c:extLst>
        </c:ser>
        <c:ser>
          <c:idx val="1"/>
          <c:order val="1"/>
          <c:tx>
            <c:strRef>
              <c:f>Hoja2!$N$90</c:f>
              <c:strCache>
                <c:ptCount val="1"/>
                <c:pt idx="0">
                  <c:v>Bajo</c:v>
                </c:pt>
              </c:strCache>
            </c:strRef>
          </c:tx>
          <c:spPr>
            <a:solidFill>
              <a:srgbClr val="F5B02B"/>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Hoja2!$L$91:$L$100</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Hoja2!$N$91:$N$100</c:f>
              <c:numCache>
                <c:formatCode>0%</c:formatCode>
                <c:ptCount val="10"/>
                <c:pt idx="0">
                  <c:v>0.46169353825756054</c:v>
                </c:pt>
                <c:pt idx="1">
                  <c:v>0.59100694742550364</c:v>
                </c:pt>
                <c:pt idx="2">
                  <c:v>0.26100944444477781</c:v>
                </c:pt>
                <c:pt idx="3">
                  <c:v>0.336758757334498</c:v>
                </c:pt>
                <c:pt idx="4">
                  <c:v>0.39752084919247654</c:v>
                </c:pt>
                <c:pt idx="5">
                  <c:v>0.41640487120005276</c:v>
                </c:pt>
                <c:pt idx="6">
                  <c:v>1.7122257302896592E-2</c:v>
                </c:pt>
                <c:pt idx="7">
                  <c:v>0.39068433887649123</c:v>
                </c:pt>
                <c:pt idx="8">
                  <c:v>0.74981488775022354</c:v>
                </c:pt>
                <c:pt idx="9">
                  <c:v>0.53877982668134183</c:v>
                </c:pt>
              </c:numCache>
            </c:numRef>
          </c:val>
          <c:extLst>
            <c:ext xmlns:c16="http://schemas.microsoft.com/office/drawing/2014/chart" uri="{C3380CC4-5D6E-409C-BE32-E72D297353CC}">
              <c16:uniqueId val="{00000001-0F1C-49C7-A856-5D06872F59E3}"/>
            </c:ext>
          </c:extLst>
        </c:ser>
        <c:ser>
          <c:idx val="2"/>
          <c:order val="2"/>
          <c:tx>
            <c:strRef>
              <c:f>Hoja2!$O$90</c:f>
              <c:strCache>
                <c:ptCount val="1"/>
                <c:pt idx="0">
                  <c:v>Medio</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Hoja2!$L$91:$L$100</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Hoja2!$O$91:$O$100</c:f>
              <c:numCache>
                <c:formatCode>0%</c:formatCode>
                <c:ptCount val="10"/>
                <c:pt idx="0">
                  <c:v>0.47050723695458968</c:v>
                </c:pt>
                <c:pt idx="1">
                  <c:v>0.38927242699558467</c:v>
                </c:pt>
                <c:pt idx="2">
                  <c:v>0.67346419140334612</c:v>
                </c:pt>
                <c:pt idx="3">
                  <c:v>0.41633175852518128</c:v>
                </c:pt>
                <c:pt idx="4">
                  <c:v>0.43704225480763126</c:v>
                </c:pt>
                <c:pt idx="5">
                  <c:v>0.53641738331640876</c:v>
                </c:pt>
                <c:pt idx="6">
                  <c:v>0.63300599356936593</c:v>
                </c:pt>
                <c:pt idx="7">
                  <c:v>0.41913508654283504</c:v>
                </c:pt>
                <c:pt idx="8">
                  <c:v>2.8894624023135321E-2</c:v>
                </c:pt>
                <c:pt idx="9">
                  <c:v>0.38716519137381283</c:v>
                </c:pt>
              </c:numCache>
            </c:numRef>
          </c:val>
          <c:extLst>
            <c:ext xmlns:c16="http://schemas.microsoft.com/office/drawing/2014/chart" uri="{C3380CC4-5D6E-409C-BE32-E72D297353CC}">
              <c16:uniqueId val="{00000002-0F1C-49C7-A856-5D06872F59E3}"/>
            </c:ext>
          </c:extLst>
        </c:ser>
        <c:dLbls>
          <c:showLegendKey val="0"/>
          <c:showVal val="0"/>
          <c:showCatName val="0"/>
          <c:showSerName val="0"/>
          <c:showPercent val="0"/>
          <c:showBubbleSize val="0"/>
        </c:dLbls>
        <c:gapWidth val="80"/>
        <c:overlap val="100"/>
        <c:axId val="831679232"/>
        <c:axId val="803303360"/>
      </c:barChart>
      <c:catAx>
        <c:axId val="831679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crossAx val="803303360"/>
        <c:crosses val="autoZero"/>
        <c:auto val="1"/>
        <c:lblAlgn val="ctr"/>
        <c:lblOffset val="100"/>
        <c:noMultiLvlLbl val="0"/>
      </c:catAx>
      <c:valAx>
        <c:axId val="803303360"/>
        <c:scaling>
          <c:orientation val="minMax"/>
        </c:scaling>
        <c:delete val="1"/>
        <c:axPos val="b"/>
        <c:numFmt formatCode="0%" sourceLinked="1"/>
        <c:majorTickMark val="none"/>
        <c:minorTickMark val="none"/>
        <c:tickLblPos val="nextTo"/>
        <c:crossAx val="83167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s-CO"/>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Hoja2!$M$90</c:f>
              <c:strCache>
                <c:ptCount val="1"/>
                <c:pt idx="0">
                  <c:v>Zona 1</c:v>
                </c:pt>
              </c:strCache>
            </c:strRef>
          </c:tx>
          <c:spPr>
            <a:solidFill>
              <a:srgbClr val="FF0000"/>
            </a:solidFill>
            <a:ln>
              <a:noFill/>
            </a:ln>
            <a:effectLst/>
          </c:spPr>
          <c:invertIfNegative val="0"/>
          <c:dLbls>
            <c:dLbl>
              <c:idx val="1"/>
              <c:layout>
                <c:manualLayout>
                  <c:x val="3.8797284190106693E-3"/>
                  <c:y val="-5.0409577819786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1C-49C7-A856-5D06872F59E3}"/>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Hoja2!$L$91:$L$100</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Hoja2!$M$91:$M$100</c:f>
              <c:numCache>
                <c:formatCode>0%</c:formatCode>
                <c:ptCount val="10"/>
                <c:pt idx="0">
                  <c:v>7.5228929661505461E-2</c:v>
                </c:pt>
                <c:pt idx="1">
                  <c:v>1.7320118827595363E-2</c:v>
                </c:pt>
                <c:pt idx="2">
                  <c:v>0.11036420521991355</c:v>
                </c:pt>
                <c:pt idx="3">
                  <c:v>0.31499597182229211</c:v>
                </c:pt>
                <c:pt idx="4">
                  <c:v>0.24599603176700632</c:v>
                </c:pt>
                <c:pt idx="5">
                  <c:v>0.18686764462987338</c:v>
                </c:pt>
                <c:pt idx="6">
                  <c:v>0.39082966604629615</c:v>
                </c:pt>
                <c:pt idx="7">
                  <c:v>0.56374552153726631</c:v>
                </c:pt>
                <c:pt idx="8">
                  <c:v>0.22129048822664116</c:v>
                </c:pt>
                <c:pt idx="9">
                  <c:v>0.1049018346130817</c:v>
                </c:pt>
              </c:numCache>
            </c:numRef>
          </c:val>
          <c:extLst>
            <c:ext xmlns:c16="http://schemas.microsoft.com/office/drawing/2014/chart" uri="{C3380CC4-5D6E-409C-BE32-E72D297353CC}">
              <c16:uniqueId val="{00000000-0F1C-49C7-A856-5D06872F59E3}"/>
            </c:ext>
          </c:extLst>
        </c:ser>
        <c:ser>
          <c:idx val="1"/>
          <c:order val="1"/>
          <c:tx>
            <c:strRef>
              <c:f>Hoja2!$N$90</c:f>
              <c:strCache>
                <c:ptCount val="1"/>
                <c:pt idx="0">
                  <c:v>Zona 2</c:v>
                </c:pt>
              </c:strCache>
            </c:strRef>
          </c:tx>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Hoja2!$L$91:$L$100</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Hoja2!$N$91:$N$100</c:f>
              <c:numCache>
                <c:formatCode>0%</c:formatCode>
                <c:ptCount val="10"/>
                <c:pt idx="0">
                  <c:v>0.26727157235988136</c:v>
                </c:pt>
                <c:pt idx="1">
                  <c:v>0.3762803240058854</c:v>
                </c:pt>
                <c:pt idx="2">
                  <c:v>0.75007203178963289</c:v>
                </c:pt>
                <c:pt idx="3">
                  <c:v>9.8888095948577739E-2</c:v>
                </c:pt>
                <c:pt idx="4">
                  <c:v>0.13984652811837586</c:v>
                </c:pt>
                <c:pt idx="5">
                  <c:v>0</c:v>
                </c:pt>
                <c:pt idx="6">
                  <c:v>0.57252376330460308</c:v>
                </c:pt>
                <c:pt idx="7">
                  <c:v>0.37040373820782274</c:v>
                </c:pt>
                <c:pt idx="8">
                  <c:v>9.1300806340503859E-2</c:v>
                </c:pt>
                <c:pt idx="9">
                  <c:v>0.28014057146897858</c:v>
                </c:pt>
              </c:numCache>
            </c:numRef>
          </c:val>
          <c:extLst>
            <c:ext xmlns:c16="http://schemas.microsoft.com/office/drawing/2014/chart" uri="{C3380CC4-5D6E-409C-BE32-E72D297353CC}">
              <c16:uniqueId val="{00000001-0F1C-49C7-A856-5D06872F59E3}"/>
            </c:ext>
          </c:extLst>
        </c:ser>
        <c:ser>
          <c:idx val="2"/>
          <c:order val="2"/>
          <c:tx>
            <c:strRef>
              <c:f>Hoja2!$O$90</c:f>
              <c:strCache>
                <c:ptCount val="1"/>
                <c:pt idx="0">
                  <c:v>Zona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Hoja2!$L$91:$L$100</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Hoja2!$O$91:$O$100</c:f>
              <c:numCache>
                <c:formatCode>0%</c:formatCode>
                <c:ptCount val="10"/>
                <c:pt idx="0">
                  <c:v>0.29902315291383308</c:v>
                </c:pt>
                <c:pt idx="1">
                  <c:v>0.55384483690829334</c:v>
                </c:pt>
                <c:pt idx="2">
                  <c:v>1.2597870178902052E-2</c:v>
                </c:pt>
                <c:pt idx="3">
                  <c:v>6.8551504987956882E-2</c:v>
                </c:pt>
                <c:pt idx="4">
                  <c:v>0.21356218772994193</c:v>
                </c:pt>
                <c:pt idx="5">
                  <c:v>0.56504126854710723</c:v>
                </c:pt>
                <c:pt idx="6">
                  <c:v>3.6646570649100894E-2</c:v>
                </c:pt>
                <c:pt idx="7">
                  <c:v>4.7374159765156125E-2</c:v>
                </c:pt>
                <c:pt idx="8">
                  <c:v>0.14961600696414157</c:v>
                </c:pt>
                <c:pt idx="9">
                  <c:v>0.25403442232955126</c:v>
                </c:pt>
              </c:numCache>
            </c:numRef>
          </c:val>
          <c:extLst>
            <c:ext xmlns:c16="http://schemas.microsoft.com/office/drawing/2014/chart" uri="{C3380CC4-5D6E-409C-BE32-E72D297353CC}">
              <c16:uniqueId val="{00000002-0F1C-49C7-A856-5D06872F59E3}"/>
            </c:ext>
          </c:extLst>
        </c:ser>
        <c:ser>
          <c:idx val="3"/>
          <c:order val="3"/>
          <c:tx>
            <c:strRef>
              <c:f>Hoja2!$P$90</c:f>
              <c:strCache>
                <c:ptCount val="1"/>
                <c:pt idx="0">
                  <c:v>Zona 4</c:v>
                </c:pt>
              </c:strCache>
            </c:strRef>
          </c:tx>
          <c:spPr>
            <a:solidFill>
              <a:srgbClr val="92D050"/>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1-00D2-45C9-A331-5841F7EAEBAE}"/>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Hoja2!$L$91:$L$100</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Hoja2!$P$91:$P$100</c:f>
              <c:numCache>
                <c:formatCode>0%</c:formatCode>
                <c:ptCount val="10"/>
                <c:pt idx="0">
                  <c:v>0.30172466278133098</c:v>
                </c:pt>
                <c:pt idx="1">
                  <c:v>3.8509086416506112E-2</c:v>
                </c:pt>
                <c:pt idx="2">
                  <c:v>9.4568599217079566E-2</c:v>
                </c:pt>
                <c:pt idx="3">
                  <c:v>0.33986721627717359</c:v>
                </c:pt>
                <c:pt idx="4">
                  <c:v>0.30657362110134628</c:v>
                </c:pt>
                <c:pt idx="5">
                  <c:v>0</c:v>
                </c:pt>
                <c:pt idx="6">
                  <c:v>0</c:v>
                </c:pt>
                <c:pt idx="7">
                  <c:v>0</c:v>
                </c:pt>
                <c:pt idx="8">
                  <c:v>0.37417023785122733</c:v>
                </c:pt>
                <c:pt idx="9">
                  <c:v>0.28621964943099626</c:v>
                </c:pt>
              </c:numCache>
            </c:numRef>
          </c:val>
          <c:extLst>
            <c:ext xmlns:c16="http://schemas.microsoft.com/office/drawing/2014/chart" uri="{C3380CC4-5D6E-409C-BE32-E72D297353CC}">
              <c16:uniqueId val="{00000001-B670-437C-9416-7C137FBBEF55}"/>
            </c:ext>
          </c:extLst>
        </c:ser>
        <c:ser>
          <c:idx val="4"/>
          <c:order val="4"/>
          <c:tx>
            <c:strRef>
              <c:f>Hoja2!$Q$90</c:f>
              <c:strCache>
                <c:ptCount val="1"/>
                <c:pt idx="0">
                  <c:v>Zona 5</c:v>
                </c:pt>
              </c:strCache>
            </c:strRef>
          </c:tx>
          <c:spPr>
            <a:solidFill>
              <a:schemeClr val="accent5"/>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0-00D2-45C9-A331-5841F7EAEBAE}"/>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Hoja2!$L$91:$L$100</c:f>
              <c:strCache>
                <c:ptCount val="10"/>
                <c:pt idx="0">
                  <c:v>Ciclorruta de la Avenida Boyacá</c:v>
                </c:pt>
                <c:pt idx="1">
                  <c:v>Av. Ciudad de Cali</c:v>
                </c:pt>
                <c:pt idx="2">
                  <c:v>Ciclorruta de la calle 80</c:v>
                </c:pt>
                <c:pt idx="3">
                  <c:v>Carrera 7ma</c:v>
                </c:pt>
                <c:pt idx="4">
                  <c:v>Ciclorruta de la NQS</c:v>
                </c:pt>
                <c:pt idx="5">
                  <c:v>Ciclorruta de la carrera 13</c:v>
                </c:pt>
                <c:pt idx="6">
                  <c:v>Ciclorruta de la calle 116 (av. pepe sierra)</c:v>
                </c:pt>
                <c:pt idx="7">
                  <c:v>Ciclorruta de la calle 170</c:v>
                </c:pt>
                <c:pt idx="8">
                  <c:v>Carrera 11</c:v>
                </c:pt>
                <c:pt idx="9">
                  <c:v>No he usado mi bicicleta en el último mes</c:v>
                </c:pt>
              </c:strCache>
            </c:strRef>
          </c:cat>
          <c:val>
            <c:numRef>
              <c:f>Hoja2!$Q$91:$Q$100</c:f>
              <c:numCache>
                <c:formatCode>0%</c:formatCode>
                <c:ptCount val="10"/>
                <c:pt idx="0">
                  <c:v>5.6751682283449109E-2</c:v>
                </c:pt>
                <c:pt idx="1">
                  <c:v>1.404563384171968E-2</c:v>
                </c:pt>
                <c:pt idx="2">
                  <c:v>3.2397293594471854E-2</c:v>
                </c:pt>
                <c:pt idx="3">
                  <c:v>0.17769721096399957</c:v>
                </c:pt>
                <c:pt idx="4">
                  <c:v>9.4021631283329618E-2</c:v>
                </c:pt>
                <c:pt idx="5">
                  <c:v>0.24809108682301953</c:v>
                </c:pt>
                <c:pt idx="6">
                  <c:v>0</c:v>
                </c:pt>
                <c:pt idx="7">
                  <c:v>1.8476580489754906E-2</c:v>
                </c:pt>
                <c:pt idx="8">
                  <c:v>0.16362246061748612</c:v>
                </c:pt>
                <c:pt idx="9">
                  <c:v>7.4703522157392371E-2</c:v>
                </c:pt>
              </c:numCache>
            </c:numRef>
          </c:val>
          <c:extLst>
            <c:ext xmlns:c16="http://schemas.microsoft.com/office/drawing/2014/chart" uri="{C3380CC4-5D6E-409C-BE32-E72D297353CC}">
              <c16:uniqueId val="{00000002-B670-437C-9416-7C137FBBEF55}"/>
            </c:ext>
          </c:extLst>
        </c:ser>
        <c:dLbls>
          <c:showLegendKey val="0"/>
          <c:showVal val="0"/>
          <c:showCatName val="0"/>
          <c:showSerName val="0"/>
          <c:showPercent val="0"/>
          <c:showBubbleSize val="0"/>
        </c:dLbls>
        <c:gapWidth val="80"/>
        <c:overlap val="100"/>
        <c:axId val="831679232"/>
        <c:axId val="803303360"/>
      </c:barChart>
      <c:catAx>
        <c:axId val="831679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crossAx val="803303360"/>
        <c:crosses val="autoZero"/>
        <c:auto val="1"/>
        <c:lblAlgn val="ctr"/>
        <c:lblOffset val="100"/>
        <c:noMultiLvlLbl val="0"/>
      </c:catAx>
      <c:valAx>
        <c:axId val="803303360"/>
        <c:scaling>
          <c:orientation val="minMax"/>
        </c:scaling>
        <c:delete val="1"/>
        <c:axPos val="b"/>
        <c:numFmt formatCode="0%" sourceLinked="1"/>
        <c:majorTickMark val="none"/>
        <c:minorTickMark val="none"/>
        <c:tickLblPos val="nextTo"/>
        <c:crossAx val="83167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defRPr>
      </a:pPr>
      <a:endParaRPr lang="es-CO"/>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264566990401764"/>
          <c:y val="0"/>
          <c:w val="0.42163391620360391"/>
          <c:h val="0.99296875043253241"/>
        </c:manualLayout>
      </c:layout>
      <c:barChart>
        <c:barDir val="bar"/>
        <c:grouping val="clustered"/>
        <c:varyColors val="0"/>
        <c:ser>
          <c:idx val="0"/>
          <c:order val="0"/>
          <c:tx>
            <c:strRef>
              <c:f>Hoja1!$B$1</c:f>
              <c:strCache>
                <c:ptCount val="1"/>
                <c:pt idx="0">
                  <c:v>Serie 1</c:v>
                </c:pt>
              </c:strCache>
            </c:strRef>
          </c:tx>
          <c:spPr>
            <a:solidFill>
              <a:srgbClr val="DA0F2B"/>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1 viaje</c:v>
                </c:pt>
                <c:pt idx="1">
                  <c:v>2</c:v>
                </c:pt>
                <c:pt idx="2">
                  <c:v>3</c:v>
                </c:pt>
                <c:pt idx="3">
                  <c:v>4</c:v>
                </c:pt>
                <c:pt idx="4">
                  <c:v>5</c:v>
                </c:pt>
                <c:pt idx="5">
                  <c:v>6</c:v>
                </c:pt>
              </c:strCache>
            </c:strRef>
          </c:cat>
          <c:val>
            <c:numRef>
              <c:f>Hoja1!$B$2:$B$7</c:f>
              <c:numCache>
                <c:formatCode>0%</c:formatCode>
                <c:ptCount val="6"/>
                <c:pt idx="0">
                  <c:v>0.123</c:v>
                </c:pt>
                <c:pt idx="1">
                  <c:v>0.67700000000000005</c:v>
                </c:pt>
                <c:pt idx="2">
                  <c:v>5.8000000000000003E-2</c:v>
                </c:pt>
                <c:pt idx="3">
                  <c:v>9.1999999999999998E-2</c:v>
                </c:pt>
                <c:pt idx="4">
                  <c:v>2.7E-2</c:v>
                </c:pt>
                <c:pt idx="5">
                  <c:v>1.0999999999999999E-2</c:v>
                </c:pt>
              </c:numCache>
            </c:numRef>
          </c:val>
          <c:extLst>
            <c:ext xmlns:c16="http://schemas.microsoft.com/office/drawing/2014/chart" uri="{C3380CC4-5D6E-409C-BE32-E72D297353CC}">
              <c16:uniqueId val="{00000000-A7D7-4A33-B9A6-FC9537E3B93C}"/>
            </c:ext>
          </c:extLst>
        </c:ser>
        <c:ser>
          <c:idx val="1"/>
          <c:order val="1"/>
          <c:tx>
            <c:strRef>
              <c:f>Hoja1!$C$1</c:f>
              <c:strCache>
                <c:ptCount val="1"/>
                <c:pt idx="0">
                  <c:v>Columna1</c:v>
                </c:pt>
              </c:strCache>
            </c:strRef>
          </c:tx>
          <c:spPr>
            <a:noFill/>
            <a:ln>
              <a:noFill/>
            </a:ln>
            <a:effectLst/>
          </c:spPr>
          <c:invertIfNegative val="0"/>
          <c:dLbls>
            <c:delete val="1"/>
          </c:dLbls>
          <c:cat>
            <c:strRef>
              <c:f>Hoja1!$A$2:$A$7</c:f>
              <c:strCache>
                <c:ptCount val="6"/>
                <c:pt idx="0">
                  <c:v>1 viaje</c:v>
                </c:pt>
                <c:pt idx="1">
                  <c:v>2</c:v>
                </c:pt>
                <c:pt idx="2">
                  <c:v>3</c:v>
                </c:pt>
                <c:pt idx="3">
                  <c:v>4</c:v>
                </c:pt>
                <c:pt idx="4">
                  <c:v>5</c:v>
                </c:pt>
                <c:pt idx="5">
                  <c:v>6</c:v>
                </c:pt>
              </c:strCache>
            </c:strRef>
          </c:cat>
          <c:val>
            <c:numRef>
              <c:f>Hoja1!$C$2:$C$7</c:f>
              <c:numCache>
                <c:formatCode>0%</c:formatCode>
                <c:ptCount val="6"/>
                <c:pt idx="0">
                  <c:v>1</c:v>
                </c:pt>
                <c:pt idx="1">
                  <c:v>1</c:v>
                </c:pt>
                <c:pt idx="3">
                  <c:v>1</c:v>
                </c:pt>
                <c:pt idx="4">
                  <c:v>1</c:v>
                </c:pt>
                <c:pt idx="5">
                  <c:v>1</c:v>
                </c:pt>
              </c:numCache>
            </c:numRef>
          </c:val>
          <c:extLst>
            <c:ext xmlns:c16="http://schemas.microsoft.com/office/drawing/2014/chart" uri="{C3380CC4-5D6E-409C-BE32-E72D297353CC}">
              <c16:uniqueId val="{00000001-0045-46A1-9B90-475FEC03EC11}"/>
            </c:ext>
          </c:extLst>
        </c:ser>
        <c:dLbls>
          <c:dLblPos val="outEnd"/>
          <c:showLegendKey val="0"/>
          <c:showVal val="1"/>
          <c:showCatName val="0"/>
          <c:showSerName val="0"/>
          <c:showPercent val="0"/>
          <c:showBubbleSize val="0"/>
        </c:dLbls>
        <c:gapWidth val="50"/>
        <c:overlap val="100"/>
        <c:axId val="135424640"/>
        <c:axId val="135438720"/>
      </c:barChart>
      <c:catAx>
        <c:axId val="135424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35438720"/>
        <c:crosses val="autoZero"/>
        <c:auto val="1"/>
        <c:lblAlgn val="ctr"/>
        <c:lblOffset val="100"/>
        <c:noMultiLvlLbl val="0"/>
      </c:catAx>
      <c:valAx>
        <c:axId val="135438720"/>
        <c:scaling>
          <c:orientation val="minMax"/>
          <c:max val="1"/>
        </c:scaling>
        <c:delete val="0"/>
        <c:axPos val="t"/>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35424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66403150360308E-2"/>
          <c:y val="3.0357443358269465E-3"/>
          <c:w val="0.95302837529958284"/>
          <c:h val="0.78207118289592603"/>
        </c:manualLayout>
      </c:layout>
      <c:barChart>
        <c:barDir val="col"/>
        <c:grouping val="clustered"/>
        <c:varyColors val="0"/>
        <c:ser>
          <c:idx val="0"/>
          <c:order val="0"/>
          <c:tx>
            <c:strRef>
              <c:f>Hoja1!$B$1</c:f>
              <c:strCache>
                <c:ptCount val="1"/>
                <c:pt idx="0">
                  <c:v>Serie 1</c:v>
                </c:pt>
              </c:strCache>
            </c:strRef>
          </c:tx>
          <c:spPr>
            <a:solidFill>
              <a:srgbClr val="DA0F2B"/>
            </a:solidFill>
            <a:ln>
              <a:noFill/>
            </a:ln>
            <a:effectLst/>
          </c:spPr>
          <c:invertIfNegative val="0"/>
          <c:dLbls>
            <c:dLbl>
              <c:idx val="0"/>
              <c:layout>
                <c:manualLayout>
                  <c:x val="-4.5683025986087899E-3"/>
                  <c:y val="-1.20994886751827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A3-4FA5-AF10-02448598DCE0}"/>
                </c:ext>
              </c:extLst>
            </c:dLbl>
            <c:dLbl>
              <c:idx val="1"/>
              <c:layout>
                <c:manualLayout>
                  <c:x val="9.1366051972175798E-3"/>
                  <c:y val="-2.413174172834804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A3-4FA5-AF10-02448598DCE0}"/>
                </c:ext>
              </c:extLst>
            </c:dLbl>
            <c:dLbl>
              <c:idx val="2"/>
              <c:layout>
                <c:manualLayout>
                  <c:x val="0"/>
                  <c:y val="2.38665577533112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A3-4FA5-AF10-02448598DCE0}"/>
                </c:ext>
              </c:extLst>
            </c:dLbl>
            <c:dLbl>
              <c:idx val="3"/>
              <c:layout>
                <c:manualLayout>
                  <c:x val="-2.2841512993044787E-3"/>
                  <c:y val="-2.413174172834804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A3-4FA5-AF10-02448598DCE0}"/>
                </c:ext>
              </c:extLst>
            </c:dLbl>
            <c:dLbl>
              <c:idx val="4"/>
              <c:layout>
                <c:manualLayout>
                  <c:x val="-1.1420756496521975E-2"/>
                  <c:y val="6.84112013711045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CA3-4FA5-AF10-02448598DCE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Menos de 15 minutos</c:v>
                </c:pt>
                <c:pt idx="1">
                  <c:v>15 a 30 minutos</c:v>
                </c:pt>
                <c:pt idx="2">
                  <c:v>31 a 60 minutos</c:v>
                </c:pt>
                <c:pt idx="3">
                  <c:v>1 hora 1 minuto a 3 horas</c:v>
                </c:pt>
                <c:pt idx="4">
                  <c:v>Más de 3 horas</c:v>
                </c:pt>
              </c:strCache>
            </c:strRef>
          </c:cat>
          <c:val>
            <c:numRef>
              <c:f>Hoja1!$B$2:$B$6</c:f>
              <c:numCache>
                <c:formatCode>0%</c:formatCode>
                <c:ptCount val="5"/>
                <c:pt idx="0">
                  <c:v>3.2000000000000001E-2</c:v>
                </c:pt>
                <c:pt idx="1">
                  <c:v>0.23100000000000001</c:v>
                </c:pt>
                <c:pt idx="2">
                  <c:v>0.29899999999999999</c:v>
                </c:pt>
                <c:pt idx="3">
                  <c:v>0.375</c:v>
                </c:pt>
                <c:pt idx="4">
                  <c:v>6.3E-2</c:v>
                </c:pt>
              </c:numCache>
            </c:numRef>
          </c:val>
          <c:extLst>
            <c:ext xmlns:c16="http://schemas.microsoft.com/office/drawing/2014/chart" uri="{C3380CC4-5D6E-409C-BE32-E72D297353CC}">
              <c16:uniqueId val="{00000000-9F92-4DF7-83DB-1DFA3E65CE0F}"/>
            </c:ext>
          </c:extLst>
        </c:ser>
        <c:ser>
          <c:idx val="1"/>
          <c:order val="1"/>
          <c:tx>
            <c:strRef>
              <c:f>Hoja1!$C$1</c:f>
              <c:strCache>
                <c:ptCount val="1"/>
                <c:pt idx="0">
                  <c:v>Serie 2</c:v>
                </c:pt>
              </c:strCache>
            </c:strRef>
          </c:tx>
          <c:spPr>
            <a:noFill/>
            <a:ln>
              <a:noFill/>
            </a:ln>
            <a:effectLst/>
          </c:spPr>
          <c:invertIfNegative val="0"/>
          <c:dLbls>
            <c:delete val="1"/>
          </c:dLbls>
          <c:cat>
            <c:strRef>
              <c:f>Hoja1!$A$2:$A$6</c:f>
              <c:strCache>
                <c:ptCount val="5"/>
                <c:pt idx="0">
                  <c:v>Menos de 15 minutos</c:v>
                </c:pt>
                <c:pt idx="1">
                  <c:v>15 a 30 minutos</c:v>
                </c:pt>
                <c:pt idx="2">
                  <c:v>31 a 60 minutos</c:v>
                </c:pt>
                <c:pt idx="3">
                  <c:v>1 hora 1 minuto a 3 horas</c:v>
                </c:pt>
                <c:pt idx="4">
                  <c:v>Más de 3 horas</c:v>
                </c:pt>
              </c:strCache>
            </c:strRef>
          </c:cat>
          <c:val>
            <c:numRef>
              <c:f>Hoja1!$C$2:$C$6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4-9F92-4DF7-83DB-1DFA3E65CE0F}"/>
            </c:ext>
          </c:extLst>
        </c:ser>
        <c:dLbls>
          <c:dLblPos val="inEnd"/>
          <c:showLegendKey val="0"/>
          <c:showVal val="1"/>
          <c:showCatName val="0"/>
          <c:showSerName val="0"/>
          <c:showPercent val="0"/>
          <c:showBubbleSize val="0"/>
        </c:dLbls>
        <c:gapWidth val="100"/>
        <c:overlap val="100"/>
        <c:axId val="134760320"/>
        <c:axId val="134761856"/>
      </c:barChart>
      <c:catAx>
        <c:axId val="13476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134761856"/>
        <c:crosses val="autoZero"/>
        <c:auto val="1"/>
        <c:lblAlgn val="ctr"/>
        <c:lblOffset val="100"/>
        <c:noMultiLvlLbl val="0"/>
      </c:catAx>
      <c:valAx>
        <c:axId val="134761856"/>
        <c:scaling>
          <c:orientation val="minMax"/>
          <c:max val="1"/>
        </c:scaling>
        <c:delete val="1"/>
        <c:axPos val="l"/>
        <c:numFmt formatCode="0%" sourceLinked="1"/>
        <c:majorTickMark val="none"/>
        <c:minorTickMark val="none"/>
        <c:tickLblPos val="nextTo"/>
        <c:crossAx val="134760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Ventas</c:v>
                </c:pt>
              </c:strCache>
            </c:strRef>
          </c:tx>
          <c:spPr>
            <a:solidFill>
              <a:srgbClr val="DA0F2B"/>
            </a:solidFill>
            <a:ln w="19050">
              <a:solidFill>
                <a:schemeClr val="lt1"/>
              </a:solidFill>
            </a:ln>
            <a:effectLst/>
            <a:scene3d>
              <a:camera prst="orthographicFront"/>
              <a:lightRig rig="threePt" dir="t"/>
            </a:scene3d>
          </c:spPr>
          <c:invertIfNegative val="0"/>
          <c:dPt>
            <c:idx val="1"/>
            <c:invertIfNegative val="0"/>
            <c:bubble3D val="0"/>
            <c:spPr>
              <a:solidFill>
                <a:srgbClr val="FFC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2-19EB-4EBA-A2C4-EC6B511A7BDB}"/>
              </c:ext>
            </c:extLst>
          </c:dPt>
          <c:dPt>
            <c:idx val="2"/>
            <c:invertIfNegative val="0"/>
            <c:bubble3D val="0"/>
            <c:spPr>
              <a:solidFill>
                <a:srgbClr val="4BACC6"/>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5-19EB-4EBA-A2C4-EC6B511A7BDB}"/>
              </c:ext>
            </c:extLst>
          </c:dPt>
          <c:dPt>
            <c:idx val="3"/>
            <c:invertIfNegative val="0"/>
            <c:bubble3D val="0"/>
            <c:spPr>
              <a:solidFill>
                <a:schemeClr val="bg1">
                  <a:lumMod val="65000"/>
                </a:schemeClr>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4-19EB-4EBA-A2C4-EC6B511A7BDB}"/>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Excelente</c:v>
                </c:pt>
                <c:pt idx="1">
                  <c:v>Bueno</c:v>
                </c:pt>
                <c:pt idx="2">
                  <c:v>Regular</c:v>
                </c:pt>
                <c:pt idx="3">
                  <c:v>Malo</c:v>
                </c:pt>
              </c:strCache>
            </c:strRef>
          </c:cat>
          <c:val>
            <c:numRef>
              <c:f>Hoja1!$B$2:$B$5</c:f>
              <c:numCache>
                <c:formatCode>0%</c:formatCode>
                <c:ptCount val="4"/>
                <c:pt idx="0">
                  <c:v>0.02</c:v>
                </c:pt>
                <c:pt idx="1">
                  <c:v>0.28100000000000003</c:v>
                </c:pt>
                <c:pt idx="2">
                  <c:v>0.53400000000000003</c:v>
                </c:pt>
                <c:pt idx="3">
                  <c:v>0.16400000000000001</c:v>
                </c:pt>
              </c:numCache>
            </c:numRef>
          </c:val>
          <c:extLst>
            <c:ext xmlns:c16="http://schemas.microsoft.com/office/drawing/2014/chart" uri="{C3380CC4-5D6E-409C-BE32-E72D297353CC}">
              <c16:uniqueId val="{00000000-19EB-4EBA-A2C4-EC6B511A7BDB}"/>
            </c:ext>
          </c:extLst>
        </c:ser>
        <c:dLbls>
          <c:showLegendKey val="0"/>
          <c:showVal val="0"/>
          <c:showCatName val="0"/>
          <c:showSerName val="0"/>
          <c:showPercent val="0"/>
          <c:showBubbleSize val="0"/>
        </c:dLbls>
        <c:gapWidth val="100"/>
        <c:axId val="135550080"/>
        <c:axId val="135551616"/>
      </c:barChart>
      <c:catAx>
        <c:axId val="1355500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35551616"/>
        <c:crosses val="autoZero"/>
        <c:auto val="1"/>
        <c:lblAlgn val="ctr"/>
        <c:lblOffset val="100"/>
        <c:noMultiLvlLbl val="0"/>
      </c:catAx>
      <c:valAx>
        <c:axId val="135551616"/>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35550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1179872047244"/>
          <c:y val="0.11171862009604945"/>
          <c:w val="0.54895853838582676"/>
          <c:h val="0.82343775692435062"/>
        </c:manualLayout>
      </c:layout>
      <c:doughnutChart>
        <c:varyColors val="1"/>
        <c:ser>
          <c:idx val="0"/>
          <c:order val="0"/>
          <c:tx>
            <c:strRef>
              <c:f>Hoja1!$B$1</c:f>
              <c:strCache>
                <c:ptCount val="1"/>
                <c:pt idx="0">
                  <c:v>Ventas</c:v>
                </c:pt>
              </c:strCache>
            </c:strRef>
          </c:tx>
          <c:spPr>
            <a:ln w="76200"/>
          </c:spPr>
          <c:dPt>
            <c:idx val="0"/>
            <c:bubble3D val="0"/>
            <c:spPr>
              <a:solidFill>
                <a:srgbClr val="FFC000"/>
              </a:solidFill>
              <a:ln w="76200">
                <a:solidFill>
                  <a:schemeClr val="lt1"/>
                </a:solidFill>
              </a:ln>
              <a:effectLst/>
            </c:spPr>
            <c:extLst>
              <c:ext xmlns:c16="http://schemas.microsoft.com/office/drawing/2014/chart" uri="{C3380CC4-5D6E-409C-BE32-E72D297353CC}">
                <c16:uniqueId val="{00000001-BDEF-4F0B-ADCB-8385907B7F5A}"/>
              </c:ext>
            </c:extLst>
          </c:dPt>
          <c:dPt>
            <c:idx val="1"/>
            <c:bubble3D val="0"/>
            <c:spPr>
              <a:solidFill>
                <a:srgbClr val="C00000"/>
              </a:solidFill>
              <a:ln w="76200">
                <a:solidFill>
                  <a:schemeClr val="lt1"/>
                </a:solidFill>
              </a:ln>
              <a:effectLst/>
            </c:spPr>
            <c:extLst>
              <c:ext xmlns:c16="http://schemas.microsoft.com/office/drawing/2014/chart" uri="{C3380CC4-5D6E-409C-BE32-E72D297353CC}">
                <c16:uniqueId val="{00000003-BDEF-4F0B-ADCB-8385907B7F5A}"/>
              </c:ext>
            </c:extLst>
          </c:dPt>
          <c:dLbls>
            <c:spPr>
              <a:noFill/>
              <a:ln>
                <a:noFill/>
              </a:ln>
              <a:effectLst/>
            </c:spPr>
            <c:txPr>
              <a:bodyPr/>
              <a:lstStyle/>
              <a:p>
                <a:pPr>
                  <a:defRPr sz="1800" b="1">
                    <a:solidFill>
                      <a:schemeClr val="bg1"/>
                    </a:solidFill>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0.57499999999999996</c:v>
                </c:pt>
                <c:pt idx="1">
                  <c:v>0.42499999999999999</c:v>
                </c:pt>
              </c:numCache>
            </c:numRef>
          </c:val>
          <c:extLst>
            <c:ext xmlns:c16="http://schemas.microsoft.com/office/drawing/2014/chart" uri="{C3380CC4-5D6E-409C-BE32-E72D297353CC}">
              <c16:uniqueId val="{00000004-BDEF-4F0B-ADCB-8385907B7F5A}"/>
            </c:ext>
          </c:extLst>
        </c:ser>
        <c:dLbls>
          <c:showLegendKey val="0"/>
          <c:showVal val="0"/>
          <c:showCatName val="0"/>
          <c:showSerName val="0"/>
          <c:showPercent val="0"/>
          <c:showBubbleSize val="0"/>
          <c:showLeaderLines val="1"/>
        </c:dLbls>
        <c:firstSliceAng val="0"/>
        <c:holeSize val="52"/>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userShapes r:id="rId2"/>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62283533525988"/>
          <c:y val="9.4155716252661212E-2"/>
          <c:w val="0.54895853838582676"/>
          <c:h val="0.82343775692435062"/>
        </c:manualLayout>
      </c:layout>
      <c:doughnutChart>
        <c:varyColors val="1"/>
        <c:ser>
          <c:idx val="0"/>
          <c:order val="0"/>
          <c:tx>
            <c:strRef>
              <c:f>Hoja1!$B$1</c:f>
              <c:strCache>
                <c:ptCount val="1"/>
                <c:pt idx="0">
                  <c:v>Ventas</c:v>
                </c:pt>
              </c:strCache>
            </c:strRef>
          </c:tx>
          <c:spPr>
            <a:ln w="76200"/>
          </c:spPr>
          <c:dPt>
            <c:idx val="0"/>
            <c:bubble3D val="0"/>
            <c:spPr>
              <a:solidFill>
                <a:srgbClr val="FFC000"/>
              </a:solidFill>
              <a:ln w="76200">
                <a:solidFill>
                  <a:schemeClr val="lt1"/>
                </a:solidFill>
              </a:ln>
              <a:effectLst/>
            </c:spPr>
            <c:extLst>
              <c:ext xmlns:c16="http://schemas.microsoft.com/office/drawing/2014/chart" uri="{C3380CC4-5D6E-409C-BE32-E72D297353CC}">
                <c16:uniqueId val="{00000001-715D-447B-9E4C-456ACF372C81}"/>
              </c:ext>
            </c:extLst>
          </c:dPt>
          <c:dPt>
            <c:idx val="1"/>
            <c:bubble3D val="0"/>
            <c:spPr>
              <a:solidFill>
                <a:srgbClr val="C00000"/>
              </a:solidFill>
              <a:ln w="76200">
                <a:solidFill>
                  <a:schemeClr val="lt1"/>
                </a:solidFill>
              </a:ln>
              <a:effectLst/>
            </c:spPr>
            <c:extLst>
              <c:ext xmlns:c16="http://schemas.microsoft.com/office/drawing/2014/chart" uri="{C3380CC4-5D6E-409C-BE32-E72D297353CC}">
                <c16:uniqueId val="{00000003-715D-447B-9E4C-456ACF372C81}"/>
              </c:ext>
            </c:extLst>
          </c:dPt>
          <c:dPt>
            <c:idx val="2"/>
            <c:bubble3D val="0"/>
            <c:spPr>
              <a:solidFill>
                <a:schemeClr val="accent1">
                  <a:lumMod val="60000"/>
                  <a:lumOff val="40000"/>
                </a:schemeClr>
              </a:solidFill>
              <a:ln w="76200">
                <a:solidFill>
                  <a:schemeClr val="lt1"/>
                </a:solidFill>
              </a:ln>
              <a:effectLst/>
            </c:spPr>
            <c:extLst>
              <c:ext xmlns:c16="http://schemas.microsoft.com/office/drawing/2014/chart" uri="{C3380CC4-5D6E-409C-BE32-E72D297353CC}">
                <c16:uniqueId val="{00000006-715D-447B-9E4C-456ACF372C81}"/>
              </c:ext>
            </c:extLst>
          </c:dPt>
          <c:dLbls>
            <c:spPr>
              <a:noFill/>
              <a:ln>
                <a:noFill/>
              </a:ln>
              <a:effectLst/>
            </c:spPr>
            <c:txPr>
              <a:bodyPr/>
              <a:lstStyle/>
              <a:p>
                <a:pPr>
                  <a:defRPr sz="1600" b="1">
                    <a:solidFill>
                      <a:schemeClr val="bg1"/>
                    </a:solidFill>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SÍ</c:v>
                </c:pt>
                <c:pt idx="1">
                  <c:v>NO</c:v>
                </c:pt>
                <c:pt idx="2">
                  <c:v>En algunas partes del trayecto</c:v>
                </c:pt>
              </c:strCache>
            </c:strRef>
          </c:cat>
          <c:val>
            <c:numRef>
              <c:f>Hoja1!$B$2:$B$4</c:f>
              <c:numCache>
                <c:formatCode>0%</c:formatCode>
                <c:ptCount val="3"/>
                <c:pt idx="0">
                  <c:v>0.44500000000000001</c:v>
                </c:pt>
                <c:pt idx="1">
                  <c:v>0.17499999999999999</c:v>
                </c:pt>
                <c:pt idx="2">
                  <c:v>0.38</c:v>
                </c:pt>
              </c:numCache>
            </c:numRef>
          </c:val>
          <c:extLst>
            <c:ext xmlns:c16="http://schemas.microsoft.com/office/drawing/2014/chart" uri="{C3380CC4-5D6E-409C-BE32-E72D297353CC}">
              <c16:uniqueId val="{00000004-715D-447B-9E4C-456ACF372C81}"/>
            </c:ext>
          </c:extLst>
        </c:ser>
        <c:dLbls>
          <c:showLegendKey val="0"/>
          <c:showVal val="0"/>
          <c:showCatName val="0"/>
          <c:showSerName val="0"/>
          <c:showPercent val="0"/>
          <c:showBubbleSize val="0"/>
          <c:showLeaderLines val="1"/>
        </c:dLbls>
        <c:firstSliceAng val="0"/>
        <c:holeSize val="51"/>
      </c:doughnutChart>
      <c:spPr>
        <a:noFill/>
        <a:ln>
          <a:noFill/>
        </a:ln>
        <a:effectLst/>
      </c:spPr>
    </c:plotArea>
    <c:legend>
      <c:legendPos val="b"/>
      <c:legendEntry>
        <c:idx val="2"/>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legendEntry>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5B02B"/>
            </a:solidFill>
            <a:ln w="19050">
              <a:solidFill>
                <a:schemeClr val="lt1"/>
              </a:solidFill>
            </a:ln>
            <a:effectLst/>
          </c:spPr>
          <c:invertIfNegative val="0"/>
          <c:dPt>
            <c:idx val="1"/>
            <c:invertIfNegative val="0"/>
            <c:bubble3D val="0"/>
            <c:spPr>
              <a:solidFill>
                <a:srgbClr val="DA0F2B"/>
              </a:solidFill>
              <a:ln w="19050">
                <a:solidFill>
                  <a:schemeClr val="lt1"/>
                </a:solidFill>
              </a:ln>
              <a:effectLst/>
            </c:spPr>
            <c:extLst>
              <c:ext xmlns:c16="http://schemas.microsoft.com/office/drawing/2014/chart" uri="{C3380CC4-5D6E-409C-BE32-E72D297353CC}">
                <c16:uniqueId val="{00000003-D3ED-4593-AEFF-5437B0A8B1B7}"/>
              </c:ext>
            </c:extLst>
          </c:dPt>
          <c:dPt>
            <c:idx val="2"/>
            <c:invertIfNegative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D3ED-4593-AEFF-5437B0A8B1B7}"/>
              </c:ext>
            </c:extLst>
          </c:dPt>
          <c:dPt>
            <c:idx val="3"/>
            <c:invertIfNegative val="0"/>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D3ED-4593-AEFF-5437B0A8B1B7}"/>
              </c:ext>
            </c:extLst>
          </c:dPt>
          <c:dPt>
            <c:idx val="4"/>
            <c:invertIfNegative val="0"/>
            <c:bubble3D val="0"/>
            <c:extLst>
              <c:ext xmlns:c16="http://schemas.microsoft.com/office/drawing/2014/chart" uri="{C3380CC4-5D6E-409C-BE32-E72D297353CC}">
                <c16:uniqueId val="{00000009-D3ED-4593-AEFF-5437B0A8B1B7}"/>
              </c:ext>
            </c:extLst>
          </c:dPt>
          <c:dLbls>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9-D3ED-4593-AEFF-5437B0A8B1B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Muy visible</c:v>
                </c:pt>
                <c:pt idx="1">
                  <c:v>Algo visible</c:v>
                </c:pt>
                <c:pt idx="2">
                  <c:v>Poco visible</c:v>
                </c:pt>
                <c:pt idx="3">
                  <c:v>Nada visible</c:v>
                </c:pt>
              </c:strCache>
            </c:strRef>
          </c:cat>
          <c:val>
            <c:numRef>
              <c:f>Hoja1!$B$2:$B$5</c:f>
              <c:numCache>
                <c:formatCode>0%</c:formatCode>
                <c:ptCount val="4"/>
                <c:pt idx="0">
                  <c:v>0.16200000000000001</c:v>
                </c:pt>
                <c:pt idx="1">
                  <c:v>0.46899999999999997</c:v>
                </c:pt>
                <c:pt idx="2">
                  <c:v>0.313</c:v>
                </c:pt>
                <c:pt idx="3">
                  <c:v>5.6000000000000001E-2</c:v>
                </c:pt>
              </c:numCache>
            </c:numRef>
          </c:val>
          <c:extLst>
            <c:ext xmlns:c16="http://schemas.microsoft.com/office/drawing/2014/chart" uri="{C3380CC4-5D6E-409C-BE32-E72D297353CC}">
              <c16:uniqueId val="{0000000A-D3ED-4593-AEFF-5437B0A8B1B7}"/>
            </c:ext>
          </c:extLst>
        </c:ser>
        <c:dLbls>
          <c:showLegendKey val="0"/>
          <c:showVal val="0"/>
          <c:showCatName val="0"/>
          <c:showSerName val="0"/>
          <c:showPercent val="0"/>
          <c:showBubbleSize val="0"/>
        </c:dLbls>
        <c:gapWidth val="100"/>
        <c:overlap val="100"/>
        <c:axId val="127705088"/>
        <c:axId val="127706624"/>
      </c:barChart>
      <c:catAx>
        <c:axId val="1277050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27706624"/>
        <c:crosses val="autoZero"/>
        <c:auto val="1"/>
        <c:lblAlgn val="ctr"/>
        <c:lblOffset val="100"/>
        <c:noMultiLvlLbl val="0"/>
      </c:catAx>
      <c:valAx>
        <c:axId val="127706624"/>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2770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75738188976376"/>
          <c:y val="0"/>
          <c:w val="0.48405511811023622"/>
          <c:h val="0.99296875043253241"/>
        </c:manualLayout>
      </c:layout>
      <c:barChart>
        <c:barDir val="bar"/>
        <c:grouping val="clustered"/>
        <c:varyColors val="0"/>
        <c:ser>
          <c:idx val="0"/>
          <c:order val="0"/>
          <c:tx>
            <c:strRef>
              <c:f>Hoja1!$B$1</c:f>
              <c:strCache>
                <c:ptCount val="1"/>
                <c:pt idx="0">
                  <c:v>Serie 1</c:v>
                </c:pt>
              </c:strCache>
            </c:strRef>
          </c:tx>
          <c:spPr>
            <a:solidFill>
              <a:srgbClr val="FFC000"/>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Contribuyo con el medio ambiente</c:v>
                </c:pt>
                <c:pt idx="1">
                  <c:v>Ahorro dinero</c:v>
                </c:pt>
                <c:pt idx="2">
                  <c:v>Llego más rápido a mis destinos</c:v>
                </c:pt>
                <c:pt idx="3">
                  <c:v>Contribuye con mi salud</c:v>
                </c:pt>
              </c:strCache>
            </c:strRef>
          </c:cat>
          <c:val>
            <c:numRef>
              <c:f>Hoja1!$B$2:$B$5</c:f>
              <c:numCache>
                <c:formatCode>0%</c:formatCode>
                <c:ptCount val="4"/>
                <c:pt idx="0">
                  <c:v>0.16700000000000001</c:v>
                </c:pt>
                <c:pt idx="1">
                  <c:v>0.21299999999999999</c:v>
                </c:pt>
                <c:pt idx="2">
                  <c:v>0.22500000000000001</c:v>
                </c:pt>
                <c:pt idx="3">
                  <c:v>0.39300000000000002</c:v>
                </c:pt>
              </c:numCache>
            </c:numRef>
          </c:val>
          <c:extLst>
            <c:ext xmlns:c16="http://schemas.microsoft.com/office/drawing/2014/chart" uri="{C3380CC4-5D6E-409C-BE32-E72D297353CC}">
              <c16:uniqueId val="{00000000-0CE2-4A5A-AD11-D52F2FB2A6E2}"/>
            </c:ext>
          </c:extLst>
        </c:ser>
        <c:dLbls>
          <c:dLblPos val="outEnd"/>
          <c:showLegendKey val="0"/>
          <c:showVal val="1"/>
          <c:showCatName val="0"/>
          <c:showSerName val="0"/>
          <c:showPercent val="0"/>
          <c:showBubbleSize val="0"/>
        </c:dLbls>
        <c:gapWidth val="182"/>
        <c:axId val="127791488"/>
        <c:axId val="127794176"/>
      </c:barChart>
      <c:catAx>
        <c:axId val="127791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crossAx val="127794176"/>
        <c:crosses val="autoZero"/>
        <c:auto val="1"/>
        <c:lblAlgn val="ctr"/>
        <c:lblOffset val="100"/>
        <c:noMultiLvlLbl val="0"/>
      </c:catAx>
      <c:valAx>
        <c:axId val="127794176"/>
        <c:scaling>
          <c:orientation val="minMax"/>
          <c:max val="1"/>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27791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18011811023623"/>
          <c:y val="3.0915034111653066E-2"/>
          <c:w val="0.52158427657480311"/>
          <c:h val="0.93816993177669383"/>
        </c:manualLayout>
      </c:layout>
      <c:doughnutChart>
        <c:varyColors val="1"/>
        <c:ser>
          <c:idx val="0"/>
          <c:order val="0"/>
          <c:spPr>
            <a:ln w="38100"/>
            <a:scene3d>
              <a:camera prst="orthographicFront"/>
              <a:lightRig rig="threePt" dir="t"/>
            </a:scene3d>
          </c:spPr>
          <c:dPt>
            <c:idx val="0"/>
            <c:bubble3D val="0"/>
            <c:spPr>
              <a:solidFill>
                <a:srgbClr val="FFC000"/>
              </a:solidFill>
              <a:ln w="38100">
                <a:solidFill>
                  <a:schemeClr val="lt1"/>
                </a:solidFill>
              </a:ln>
              <a:effectLst/>
              <a:scene3d>
                <a:camera prst="orthographicFront"/>
                <a:lightRig rig="threePt" dir="t"/>
              </a:scene3d>
            </c:spPr>
            <c:extLst>
              <c:ext xmlns:c16="http://schemas.microsoft.com/office/drawing/2014/chart" uri="{C3380CC4-5D6E-409C-BE32-E72D297353CC}">
                <c16:uniqueId val="{00000001-A343-46A5-9FF4-446ABC45270D}"/>
              </c:ext>
            </c:extLst>
          </c:dPt>
          <c:dPt>
            <c:idx val="1"/>
            <c:bubble3D val="0"/>
            <c:spPr>
              <a:solidFill>
                <a:srgbClr val="C00000"/>
              </a:solidFill>
              <a:ln w="38100">
                <a:solidFill>
                  <a:schemeClr val="lt1"/>
                </a:solidFill>
              </a:ln>
              <a:effectLst/>
              <a:scene3d>
                <a:camera prst="orthographicFront"/>
                <a:lightRig rig="threePt" dir="t"/>
              </a:scene3d>
            </c:spPr>
            <c:extLst>
              <c:ext xmlns:c16="http://schemas.microsoft.com/office/drawing/2014/chart" uri="{C3380CC4-5D6E-409C-BE32-E72D297353CC}">
                <c16:uniqueId val="{00000003-A343-46A5-9FF4-446ABC45270D}"/>
              </c:ext>
            </c:extLst>
          </c:dPt>
          <c:dLbls>
            <c:spPr>
              <a:noFill/>
              <a:ln>
                <a:noFill/>
              </a:ln>
              <a:effectLst/>
            </c:spPr>
            <c:txPr>
              <a:bodyPr/>
              <a:lstStyle/>
              <a:p>
                <a:pPr>
                  <a:defRPr sz="2000" b="1">
                    <a:solidFill>
                      <a:schemeClr val="bg1"/>
                    </a:solidFill>
                    <a:effectLst>
                      <a:outerShdw blurRad="38100" dist="38100" dir="2700000" algn="tl">
                        <a:srgbClr val="000000">
                          <a:alpha val="43137"/>
                        </a:srgbClr>
                      </a:outerShdw>
                    </a:effectLst>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0.40600000000000003</c:v>
                </c:pt>
                <c:pt idx="1">
                  <c:v>0.59399999999999997</c:v>
                </c:pt>
              </c:numCache>
            </c:numRef>
          </c:val>
          <c:extLst>
            <c:ext xmlns:c16="http://schemas.microsoft.com/office/drawing/2014/chart" uri="{C3380CC4-5D6E-409C-BE32-E72D297353CC}">
              <c16:uniqueId val="{00000004-A343-46A5-9FF4-446ABC45270D}"/>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rgbClr val="F5B02B"/>
              </a:solidFill>
              <a:ln w="19050">
                <a:solidFill>
                  <a:schemeClr val="lt1"/>
                </a:solidFill>
              </a:ln>
              <a:effectLst/>
            </c:spPr>
            <c:extLst>
              <c:ext xmlns:c16="http://schemas.microsoft.com/office/drawing/2014/chart" uri="{C3380CC4-5D6E-409C-BE32-E72D297353CC}">
                <c16:uniqueId val="{00000001-01F8-4A31-B810-4BBE3FCDDBF6}"/>
              </c:ext>
            </c:extLst>
          </c:dPt>
          <c:dPt>
            <c:idx val="1"/>
            <c:invertIfNegative val="0"/>
            <c:bubble3D val="0"/>
            <c:spPr>
              <a:solidFill>
                <a:srgbClr val="DA0F2B"/>
              </a:solidFill>
              <a:ln w="19050">
                <a:solidFill>
                  <a:schemeClr val="lt1"/>
                </a:solidFill>
              </a:ln>
              <a:effectLst/>
            </c:spPr>
            <c:extLst>
              <c:ext xmlns:c16="http://schemas.microsoft.com/office/drawing/2014/chart" uri="{C3380CC4-5D6E-409C-BE32-E72D297353CC}">
                <c16:uniqueId val="{00000003-01F8-4A31-B810-4BBE3FCDDBF6}"/>
              </c:ext>
            </c:extLst>
          </c:dPt>
          <c:dPt>
            <c:idx val="2"/>
            <c:invertIfNegative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01F8-4A31-B810-4BBE3FCDDBF6}"/>
              </c:ext>
            </c:extLst>
          </c:dPt>
          <c:dPt>
            <c:idx val="4"/>
            <c:invertIfNegative val="0"/>
            <c:bubble3D val="0"/>
            <c:spPr>
              <a:solidFill>
                <a:srgbClr val="D7E4BD"/>
              </a:solidFill>
              <a:ln w="19050">
                <a:solidFill>
                  <a:schemeClr val="lt1"/>
                </a:solidFill>
              </a:ln>
              <a:effectLst/>
            </c:spPr>
            <c:extLst>
              <c:ext xmlns:c16="http://schemas.microsoft.com/office/drawing/2014/chart" uri="{C3380CC4-5D6E-409C-BE32-E72D297353CC}">
                <c16:uniqueId val="{00000009-01F8-4A31-B810-4BBE3FCDDBF6}"/>
              </c:ext>
            </c:extLst>
          </c:dPt>
          <c:dLbls>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9-01F8-4A31-B810-4BBE3FCDDBF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Muy hábil</c:v>
                </c:pt>
                <c:pt idx="1">
                  <c:v>Algo hábil</c:v>
                </c:pt>
                <c:pt idx="2">
                  <c:v>Poco hábil</c:v>
                </c:pt>
                <c:pt idx="3">
                  <c:v>Nada hábil</c:v>
                </c:pt>
              </c:strCache>
            </c:strRef>
          </c:cat>
          <c:val>
            <c:numRef>
              <c:f>Hoja1!$B$2:$B$5</c:f>
              <c:numCache>
                <c:formatCode>0%</c:formatCode>
                <c:ptCount val="4"/>
                <c:pt idx="0">
                  <c:v>0.54</c:v>
                </c:pt>
                <c:pt idx="1">
                  <c:v>0.40799999999999997</c:v>
                </c:pt>
                <c:pt idx="2">
                  <c:v>5.0999999999999997E-2</c:v>
                </c:pt>
                <c:pt idx="3">
                  <c:v>1E-3</c:v>
                </c:pt>
              </c:numCache>
            </c:numRef>
          </c:val>
          <c:extLst>
            <c:ext xmlns:c16="http://schemas.microsoft.com/office/drawing/2014/chart" uri="{C3380CC4-5D6E-409C-BE32-E72D297353CC}">
              <c16:uniqueId val="{0000000A-01F8-4A31-B810-4BBE3FCDDBF6}"/>
            </c:ext>
          </c:extLst>
        </c:ser>
        <c:dLbls>
          <c:showLegendKey val="0"/>
          <c:showVal val="0"/>
          <c:showCatName val="0"/>
          <c:showSerName val="0"/>
          <c:showPercent val="0"/>
          <c:showBubbleSize val="0"/>
        </c:dLbls>
        <c:gapWidth val="100"/>
        <c:overlap val="100"/>
        <c:axId val="135594752"/>
        <c:axId val="135596288"/>
      </c:barChart>
      <c:catAx>
        <c:axId val="135594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35596288"/>
        <c:crosses val="autoZero"/>
        <c:auto val="1"/>
        <c:lblAlgn val="ctr"/>
        <c:lblOffset val="100"/>
        <c:noMultiLvlLbl val="0"/>
      </c:catAx>
      <c:valAx>
        <c:axId val="135596288"/>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3559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solidFill>
              <a:srgbClr val="C00000"/>
            </a:solidFill>
            <a:effectLst/>
            <a:scene3d>
              <a:camera prst="orthographicFront"/>
              <a:lightRig rig="threePt" dir="t"/>
            </a:scene3d>
          </c:spPr>
          <c:dPt>
            <c:idx val="0"/>
            <c:bubble3D val="0"/>
            <c:spPr>
              <a:solidFill>
                <a:srgbClr val="C00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1-F576-47FF-966C-03A8E859F7CD}"/>
              </c:ext>
            </c:extLst>
          </c:dPt>
          <c:dPt>
            <c:idx val="1"/>
            <c:bubble3D val="0"/>
            <c:spPr>
              <a:solidFill>
                <a:srgbClr val="FFC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3-F576-47FF-966C-03A8E859F7CD}"/>
              </c:ext>
            </c:extLst>
          </c:dPt>
          <c:dLbls>
            <c:dLbl>
              <c:idx val="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1-F576-47FF-966C-03A8E859F7CD}"/>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No</c:v>
                </c:pt>
                <c:pt idx="1">
                  <c:v>Sí</c:v>
                </c:pt>
              </c:strCache>
            </c:strRef>
          </c:cat>
          <c:val>
            <c:numRef>
              <c:f>Hoja1!$B$2:$B$3</c:f>
              <c:numCache>
                <c:formatCode>0%</c:formatCode>
                <c:ptCount val="2"/>
                <c:pt idx="0">
                  <c:v>0.87</c:v>
                </c:pt>
                <c:pt idx="1">
                  <c:v>0.13</c:v>
                </c:pt>
              </c:numCache>
            </c:numRef>
          </c:val>
          <c:extLst>
            <c:ext xmlns:c16="http://schemas.microsoft.com/office/drawing/2014/chart" uri="{C3380CC4-5D6E-409C-BE32-E72D297353CC}">
              <c16:uniqueId val="{00000006-F576-47FF-966C-03A8E859F7CD}"/>
            </c:ext>
          </c:extLst>
        </c:ser>
        <c:dLbls>
          <c:showLegendKey val="0"/>
          <c:showVal val="1"/>
          <c:showCatName val="0"/>
          <c:showSerName val="0"/>
          <c:showPercent val="0"/>
          <c:showBubbleSize val="0"/>
          <c:showLeaderLines val="1"/>
        </c:dLbls>
        <c:firstSliceAng val="154"/>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75738188976376"/>
          <c:y val="0"/>
          <c:w val="0.48405511811023622"/>
          <c:h val="0.99296875043253241"/>
        </c:manualLayout>
      </c:layout>
      <c:barChart>
        <c:barDir val="bar"/>
        <c:grouping val="clustered"/>
        <c:varyColors val="0"/>
        <c:ser>
          <c:idx val="0"/>
          <c:order val="0"/>
          <c:tx>
            <c:strRef>
              <c:f>Hoja1!$B$1</c:f>
              <c:strCache>
                <c:ptCount val="1"/>
                <c:pt idx="0">
                  <c:v>Serie 1</c:v>
                </c:pt>
              </c:strCache>
            </c:strRef>
          </c:tx>
          <c:spPr>
            <a:solidFill>
              <a:srgbClr val="DA0F2B"/>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Hoja1!$A$3:$A$10</c:f>
              <c:strCache>
                <c:ptCount val="8"/>
                <c:pt idx="0">
                  <c:v>Otra</c:v>
                </c:pt>
                <c:pt idx="1">
                  <c:v>Está de moda</c:v>
                </c:pt>
                <c:pt idx="2">
                  <c:v>Mi círculo social cercano se moviliza en bicicleta</c:v>
                </c:pt>
                <c:pt idx="3">
                  <c:v>Me siento libre</c:v>
                </c:pt>
                <c:pt idx="4">
                  <c:v>Autonomía en movilidad</c:v>
                </c:pt>
                <c:pt idx="5">
                  <c:v>Cuidado del ambiente</c:v>
                </c:pt>
                <c:pt idx="6">
                  <c:v>Es más fácil moverse por la ciudad en bicicleta que en vehículos automotores</c:v>
                </c:pt>
                <c:pt idx="7">
                  <c:v>Hace parte de mi estilo de vida</c:v>
                </c:pt>
              </c:strCache>
            </c:strRef>
          </c:cat>
          <c:val>
            <c:numRef>
              <c:f>Hoja1!$B$3:$B$10</c:f>
              <c:numCache>
                <c:formatCode>0%</c:formatCode>
                <c:ptCount val="8"/>
                <c:pt idx="0">
                  <c:v>0.49</c:v>
                </c:pt>
                <c:pt idx="1">
                  <c:v>1.7000000000000001E-2</c:v>
                </c:pt>
                <c:pt idx="2">
                  <c:v>8.5000000000000006E-2</c:v>
                </c:pt>
                <c:pt idx="3">
                  <c:v>0.16700000000000001</c:v>
                </c:pt>
                <c:pt idx="4">
                  <c:v>0.28299999999999997</c:v>
                </c:pt>
                <c:pt idx="5">
                  <c:v>0.41399999999999998</c:v>
                </c:pt>
                <c:pt idx="6">
                  <c:v>0.42799999999999999</c:v>
                </c:pt>
                <c:pt idx="7">
                  <c:v>0.43099999999999999</c:v>
                </c:pt>
              </c:numCache>
            </c:numRef>
          </c:val>
          <c:extLst>
            <c:ext xmlns:c16="http://schemas.microsoft.com/office/drawing/2014/chart" uri="{C3380CC4-5D6E-409C-BE32-E72D297353CC}">
              <c16:uniqueId val="{00000000-540D-45A0-A9F5-B6E4138F215E}"/>
            </c:ext>
          </c:extLst>
        </c:ser>
        <c:dLbls>
          <c:dLblPos val="outEnd"/>
          <c:showLegendKey val="0"/>
          <c:showVal val="1"/>
          <c:showCatName val="0"/>
          <c:showSerName val="0"/>
          <c:showPercent val="0"/>
          <c:showBubbleSize val="0"/>
        </c:dLbls>
        <c:gapWidth val="100"/>
        <c:axId val="137296512"/>
        <c:axId val="137294976"/>
      </c:barChart>
      <c:catAx>
        <c:axId val="137296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37294976"/>
        <c:crosses val="autoZero"/>
        <c:auto val="1"/>
        <c:lblAlgn val="ctr"/>
        <c:lblOffset val="100"/>
        <c:noMultiLvlLbl val="0"/>
      </c:catAx>
      <c:valAx>
        <c:axId val="137294976"/>
        <c:scaling>
          <c:orientation val="minMax"/>
          <c:max val="1"/>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137296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Hoja2!$D$146</c:f>
              <c:strCache>
                <c:ptCount val="1"/>
                <c:pt idx="0">
                  <c:v>Hombres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Hoja2!$C$147:$C$154</c:f>
              <c:strCache>
                <c:ptCount val="8"/>
                <c:pt idx="0">
                  <c:v>Hace parte de mi estilo de vida</c:v>
                </c:pt>
                <c:pt idx="1">
                  <c:v>Es más fácil moverse por la ciudad en bicicleta que en vehículos automotores</c:v>
                </c:pt>
                <c:pt idx="2">
                  <c:v>Cuidado del ambiente</c:v>
                </c:pt>
                <c:pt idx="3">
                  <c:v>Autonomía en movilidad</c:v>
                </c:pt>
                <c:pt idx="4">
                  <c:v>Cuido mi salud</c:v>
                </c:pt>
                <c:pt idx="5">
                  <c:v>Ahorro dinero</c:v>
                </c:pt>
                <c:pt idx="6">
                  <c:v>Me siento libre</c:v>
                </c:pt>
                <c:pt idx="7">
                  <c:v>Mi círculo social cercano se moviliza en bicicleta</c:v>
                </c:pt>
              </c:strCache>
            </c:strRef>
          </c:cat>
          <c:val>
            <c:numRef>
              <c:f>Hoja2!$D$147:$D$154</c:f>
              <c:numCache>
                <c:formatCode>0%</c:formatCode>
                <c:ptCount val="8"/>
                <c:pt idx="0">
                  <c:v>0.45155837235640917</c:v>
                </c:pt>
                <c:pt idx="1">
                  <c:v>0.43762195297453199</c:v>
                </c:pt>
                <c:pt idx="2">
                  <c:v>0.36638543480166641</c:v>
                </c:pt>
                <c:pt idx="3">
                  <c:v>0.29909510444419884</c:v>
                </c:pt>
                <c:pt idx="4">
                  <c:v>0.24288018073583129</c:v>
                </c:pt>
                <c:pt idx="5">
                  <c:v>0.2015762272185686</c:v>
                </c:pt>
                <c:pt idx="6">
                  <c:v>0.17011692603112838</c:v>
                </c:pt>
                <c:pt idx="7">
                  <c:v>8.3391610886047032E-2</c:v>
                </c:pt>
              </c:numCache>
            </c:numRef>
          </c:val>
          <c:extLst>
            <c:ext xmlns:c16="http://schemas.microsoft.com/office/drawing/2014/chart" uri="{C3380CC4-5D6E-409C-BE32-E72D297353CC}">
              <c16:uniqueId val="{00000000-6504-44D8-9BBD-97CA70EFA1B3}"/>
            </c:ext>
          </c:extLst>
        </c:ser>
        <c:ser>
          <c:idx val="1"/>
          <c:order val="1"/>
          <c:tx>
            <c:strRef>
              <c:f>Hoja2!$E$146</c:f>
              <c:strCache>
                <c:ptCount val="1"/>
                <c:pt idx="0">
                  <c:v>Mujeres</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Hoja2!$C$147:$C$154</c:f>
              <c:strCache>
                <c:ptCount val="8"/>
                <c:pt idx="0">
                  <c:v>Hace parte de mi estilo de vida</c:v>
                </c:pt>
                <c:pt idx="1">
                  <c:v>Es más fácil moverse por la ciudad en bicicleta que en vehículos automotores</c:v>
                </c:pt>
                <c:pt idx="2">
                  <c:v>Cuidado del ambiente</c:v>
                </c:pt>
                <c:pt idx="3">
                  <c:v>Autonomía en movilidad</c:v>
                </c:pt>
                <c:pt idx="4">
                  <c:v>Cuido mi salud</c:v>
                </c:pt>
                <c:pt idx="5">
                  <c:v>Ahorro dinero</c:v>
                </c:pt>
                <c:pt idx="6">
                  <c:v>Me siento libre</c:v>
                </c:pt>
                <c:pt idx="7">
                  <c:v>Mi círculo social cercano se moviliza en bicicleta</c:v>
                </c:pt>
              </c:strCache>
            </c:strRef>
          </c:cat>
          <c:val>
            <c:numRef>
              <c:f>Hoja2!$E$147:$E$154</c:f>
              <c:numCache>
                <c:formatCode>0%</c:formatCode>
                <c:ptCount val="8"/>
                <c:pt idx="0">
                  <c:v>0.39951724537792982</c:v>
                </c:pt>
                <c:pt idx="1">
                  <c:v>0.41382529639548615</c:v>
                </c:pt>
                <c:pt idx="2">
                  <c:v>0.48733453089677375</c:v>
                </c:pt>
                <c:pt idx="3">
                  <c:v>0.25744660456774854</c:v>
                </c:pt>
                <c:pt idx="4">
                  <c:v>0.23489129835017539</c:v>
                </c:pt>
                <c:pt idx="5">
                  <c:v>0.22142250364366237</c:v>
                </c:pt>
                <c:pt idx="6">
                  <c:v>0.16204778381207194</c:v>
                </c:pt>
                <c:pt idx="7">
                  <c:v>8.8669831049836695E-2</c:v>
                </c:pt>
              </c:numCache>
            </c:numRef>
          </c:val>
          <c:extLst>
            <c:ext xmlns:c16="http://schemas.microsoft.com/office/drawing/2014/chart" uri="{C3380CC4-5D6E-409C-BE32-E72D297353CC}">
              <c16:uniqueId val="{00000001-6504-44D8-9BBD-97CA70EFA1B3}"/>
            </c:ext>
          </c:extLst>
        </c:ser>
        <c:dLbls>
          <c:showLegendKey val="0"/>
          <c:showVal val="0"/>
          <c:showCatName val="0"/>
          <c:showSerName val="0"/>
          <c:showPercent val="0"/>
          <c:showBubbleSize val="0"/>
        </c:dLbls>
        <c:gapWidth val="90"/>
        <c:axId val="680932432"/>
        <c:axId val="680932760"/>
      </c:barChart>
      <c:catAx>
        <c:axId val="6809324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680932760"/>
        <c:crosses val="autoZero"/>
        <c:auto val="1"/>
        <c:lblAlgn val="ctr"/>
        <c:lblOffset val="100"/>
        <c:noMultiLvlLbl val="0"/>
      </c:catAx>
      <c:valAx>
        <c:axId val="680932760"/>
        <c:scaling>
          <c:orientation val="minMax"/>
        </c:scaling>
        <c:delete val="1"/>
        <c:axPos val="t"/>
        <c:numFmt formatCode="0%" sourceLinked="1"/>
        <c:majorTickMark val="none"/>
        <c:minorTickMark val="none"/>
        <c:tickLblPos val="nextTo"/>
        <c:crossAx val="68093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Hoja2!$D$211</c:f>
              <c:strCache>
                <c:ptCount val="1"/>
                <c:pt idx="0">
                  <c:v>Bajo</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Hoja2!$C$212:$C$219</c:f>
              <c:strCache>
                <c:ptCount val="8"/>
                <c:pt idx="0">
                  <c:v>Cuidado del ambiente</c:v>
                </c:pt>
                <c:pt idx="1">
                  <c:v>Autonomía en movilidad</c:v>
                </c:pt>
                <c:pt idx="2">
                  <c:v>Me siento libre</c:v>
                </c:pt>
                <c:pt idx="3">
                  <c:v>Mi círculo social cercano se moviliza en bicicleta</c:v>
                </c:pt>
                <c:pt idx="4">
                  <c:v>Hace parte de mi estilo de vida</c:v>
                </c:pt>
                <c:pt idx="5">
                  <c:v>Es más fácil moverse por la ciudad en bicicleta que en vehículos automotores</c:v>
                </c:pt>
                <c:pt idx="6">
                  <c:v>Ahorro dinero</c:v>
                </c:pt>
                <c:pt idx="7">
                  <c:v>Cuido mi salud</c:v>
                </c:pt>
              </c:strCache>
            </c:strRef>
          </c:cat>
          <c:val>
            <c:numRef>
              <c:f>Hoja2!$D$212:$D$219</c:f>
              <c:numCache>
                <c:formatCode>0%</c:formatCode>
                <c:ptCount val="8"/>
                <c:pt idx="0">
                  <c:v>0.42582479903710974</c:v>
                </c:pt>
                <c:pt idx="1">
                  <c:v>0.31353929899054739</c:v>
                </c:pt>
                <c:pt idx="2">
                  <c:v>0.2074481811112148</c:v>
                </c:pt>
                <c:pt idx="3">
                  <c:v>0.11004324282640074</c:v>
                </c:pt>
                <c:pt idx="4">
                  <c:v>0.47352303672324425</c:v>
                </c:pt>
                <c:pt idx="5">
                  <c:v>0.45245060075368476</c:v>
                </c:pt>
                <c:pt idx="6">
                  <c:v>0.22260101683272146</c:v>
                </c:pt>
                <c:pt idx="7">
                  <c:v>0.18687610611737823</c:v>
                </c:pt>
              </c:numCache>
            </c:numRef>
          </c:val>
          <c:extLst>
            <c:ext xmlns:c16="http://schemas.microsoft.com/office/drawing/2014/chart" uri="{C3380CC4-5D6E-409C-BE32-E72D297353CC}">
              <c16:uniqueId val="{00000000-264F-41DD-ABAE-03ACF947C91A}"/>
            </c:ext>
          </c:extLst>
        </c:ser>
        <c:ser>
          <c:idx val="1"/>
          <c:order val="1"/>
          <c:tx>
            <c:strRef>
              <c:f>Hoja2!$E$211</c:f>
              <c:strCache>
                <c:ptCount val="1"/>
                <c:pt idx="0">
                  <c:v>Medio</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Hoja2!$C$212:$C$219</c:f>
              <c:strCache>
                <c:ptCount val="8"/>
                <c:pt idx="0">
                  <c:v>Cuidado del ambiente</c:v>
                </c:pt>
                <c:pt idx="1">
                  <c:v>Autonomía en movilidad</c:v>
                </c:pt>
                <c:pt idx="2">
                  <c:v>Me siento libre</c:v>
                </c:pt>
                <c:pt idx="3">
                  <c:v>Mi círculo social cercano se moviliza en bicicleta</c:v>
                </c:pt>
                <c:pt idx="4">
                  <c:v>Hace parte de mi estilo de vida</c:v>
                </c:pt>
                <c:pt idx="5">
                  <c:v>Es más fácil moverse por la ciudad en bicicleta que en vehículos automotores</c:v>
                </c:pt>
                <c:pt idx="6">
                  <c:v>Ahorro dinero</c:v>
                </c:pt>
                <c:pt idx="7">
                  <c:v>Cuido mi salud</c:v>
                </c:pt>
              </c:strCache>
            </c:strRef>
          </c:cat>
          <c:val>
            <c:numRef>
              <c:f>Hoja2!$E$212:$E$219</c:f>
              <c:numCache>
                <c:formatCode>0%</c:formatCode>
                <c:ptCount val="8"/>
                <c:pt idx="0">
                  <c:v>0.38680934880277362</c:v>
                </c:pt>
                <c:pt idx="1">
                  <c:v>0.26526413746664268</c:v>
                </c:pt>
                <c:pt idx="2">
                  <c:v>0.12371407489216174</c:v>
                </c:pt>
                <c:pt idx="3">
                  <c:v>6.1459733085043926E-2</c:v>
                </c:pt>
                <c:pt idx="4">
                  <c:v>0.40552042800564547</c:v>
                </c:pt>
                <c:pt idx="5">
                  <c:v>0.40736898867582694</c:v>
                </c:pt>
                <c:pt idx="6">
                  <c:v>0.21545088951745825</c:v>
                </c:pt>
                <c:pt idx="7">
                  <c:v>0.2822866692737333</c:v>
                </c:pt>
              </c:numCache>
            </c:numRef>
          </c:val>
          <c:extLst>
            <c:ext xmlns:c16="http://schemas.microsoft.com/office/drawing/2014/chart" uri="{C3380CC4-5D6E-409C-BE32-E72D297353CC}">
              <c16:uniqueId val="{00000001-264F-41DD-ABAE-03ACF947C91A}"/>
            </c:ext>
          </c:extLst>
        </c:ser>
        <c:ser>
          <c:idx val="2"/>
          <c:order val="2"/>
          <c:tx>
            <c:strRef>
              <c:f>Hoja2!$F$211</c:f>
              <c:strCache>
                <c:ptCount val="1"/>
                <c:pt idx="0">
                  <c:v>Alto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Hoja2!$C$212:$C$219</c:f>
              <c:strCache>
                <c:ptCount val="8"/>
                <c:pt idx="0">
                  <c:v>Cuidado del ambiente</c:v>
                </c:pt>
                <c:pt idx="1">
                  <c:v>Autonomía en movilidad</c:v>
                </c:pt>
                <c:pt idx="2">
                  <c:v>Me siento libre</c:v>
                </c:pt>
                <c:pt idx="3">
                  <c:v>Mi círculo social cercano se moviliza en bicicleta</c:v>
                </c:pt>
                <c:pt idx="4">
                  <c:v>Hace parte de mi estilo de vida</c:v>
                </c:pt>
                <c:pt idx="5">
                  <c:v>Es más fácil moverse por la ciudad en bicicleta que en vehículos automotores</c:v>
                </c:pt>
                <c:pt idx="6">
                  <c:v>Ahorro dinero</c:v>
                </c:pt>
                <c:pt idx="7">
                  <c:v>Cuido mi salud</c:v>
                </c:pt>
              </c:strCache>
            </c:strRef>
          </c:cat>
          <c:val>
            <c:numRef>
              <c:f>Hoja2!$F$212:$F$219</c:f>
              <c:numCache>
                <c:formatCode>0%</c:formatCode>
                <c:ptCount val="8"/>
                <c:pt idx="0">
                  <c:v>0.48168838149737164</c:v>
                </c:pt>
                <c:pt idx="1">
                  <c:v>0.2362773847414977</c:v>
                </c:pt>
                <c:pt idx="2">
                  <c:v>0.1762886106879254</c:v>
                </c:pt>
                <c:pt idx="3">
                  <c:v>7.2177731335397857E-2</c:v>
                </c:pt>
                <c:pt idx="4">
                  <c:v>0.35261473052731918</c:v>
                </c:pt>
                <c:pt idx="5">
                  <c:v>0.42264664569977134</c:v>
                </c:pt>
                <c:pt idx="6">
                  <c:v>8.523194753991517E-2</c:v>
                </c:pt>
                <c:pt idx="7">
                  <c:v>0.30943859576021443</c:v>
                </c:pt>
              </c:numCache>
            </c:numRef>
          </c:val>
          <c:extLst>
            <c:ext xmlns:c16="http://schemas.microsoft.com/office/drawing/2014/chart" uri="{C3380CC4-5D6E-409C-BE32-E72D297353CC}">
              <c16:uniqueId val="{00000002-264F-41DD-ABAE-03ACF947C91A}"/>
            </c:ext>
          </c:extLst>
        </c:ser>
        <c:dLbls>
          <c:showLegendKey val="0"/>
          <c:showVal val="0"/>
          <c:showCatName val="0"/>
          <c:showSerName val="0"/>
          <c:showPercent val="0"/>
          <c:showBubbleSize val="0"/>
        </c:dLbls>
        <c:gapWidth val="80"/>
        <c:axId val="531437232"/>
        <c:axId val="531433624"/>
      </c:barChart>
      <c:catAx>
        <c:axId val="5314372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531433624"/>
        <c:crosses val="autoZero"/>
        <c:auto val="1"/>
        <c:lblAlgn val="ctr"/>
        <c:lblOffset val="100"/>
        <c:noMultiLvlLbl val="0"/>
      </c:catAx>
      <c:valAx>
        <c:axId val="531433624"/>
        <c:scaling>
          <c:orientation val="minMax"/>
        </c:scaling>
        <c:delete val="1"/>
        <c:axPos val="t"/>
        <c:numFmt formatCode="0%" sourceLinked="1"/>
        <c:majorTickMark val="none"/>
        <c:minorTickMark val="none"/>
        <c:tickLblPos val="nextTo"/>
        <c:crossAx val="531437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pPr>
      <a:endParaRPr lang="es-CO"/>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Hoja2!$D$192</c:f>
              <c:strCache>
                <c:ptCount val="1"/>
                <c:pt idx="0">
                  <c:v>13 a 17</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Hoja2!$C$193:$C$200</c:f>
              <c:strCache>
                <c:ptCount val="8"/>
                <c:pt idx="0">
                  <c:v>Cuidado del ambiente</c:v>
                </c:pt>
                <c:pt idx="1">
                  <c:v>Autonomía en movilidad</c:v>
                </c:pt>
                <c:pt idx="2">
                  <c:v>Me siento libre</c:v>
                </c:pt>
                <c:pt idx="3">
                  <c:v>Mi círculo social cercano se moviliza en bicicleta</c:v>
                </c:pt>
                <c:pt idx="4">
                  <c:v>Hace parte de mi estilo de vida</c:v>
                </c:pt>
                <c:pt idx="5">
                  <c:v>Es más fácil moverse por la ciudad en bicicleta que en vehículos automotores</c:v>
                </c:pt>
                <c:pt idx="6">
                  <c:v>Ahorro dinero</c:v>
                </c:pt>
                <c:pt idx="7">
                  <c:v>Cuido mi salud</c:v>
                </c:pt>
              </c:strCache>
            </c:strRef>
          </c:cat>
          <c:val>
            <c:numRef>
              <c:f>Hoja2!$D$193:$D$200</c:f>
              <c:numCache>
                <c:formatCode>0%</c:formatCode>
                <c:ptCount val="8"/>
                <c:pt idx="0">
                  <c:v>0.49845100757926131</c:v>
                </c:pt>
                <c:pt idx="1">
                  <c:v>0.27750396698464119</c:v>
                </c:pt>
                <c:pt idx="2">
                  <c:v>0.21762290689089453</c:v>
                </c:pt>
                <c:pt idx="3">
                  <c:v>0.17037717575768457</c:v>
                </c:pt>
                <c:pt idx="4">
                  <c:v>0.53135031252660658</c:v>
                </c:pt>
                <c:pt idx="5">
                  <c:v>0.4822382710196903</c:v>
                </c:pt>
                <c:pt idx="6">
                  <c:v>0.12384262076102148</c:v>
                </c:pt>
                <c:pt idx="7">
                  <c:v>0.15261938731656682</c:v>
                </c:pt>
              </c:numCache>
            </c:numRef>
          </c:val>
          <c:extLst>
            <c:ext xmlns:c16="http://schemas.microsoft.com/office/drawing/2014/chart" uri="{C3380CC4-5D6E-409C-BE32-E72D297353CC}">
              <c16:uniqueId val="{00000000-840D-410B-8685-C8981B9891BE}"/>
            </c:ext>
          </c:extLst>
        </c:ser>
        <c:ser>
          <c:idx val="1"/>
          <c:order val="1"/>
          <c:tx>
            <c:strRef>
              <c:f>Hoja2!$E$192</c:f>
              <c:strCache>
                <c:ptCount val="1"/>
                <c:pt idx="0">
                  <c:v>18 a 25</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Hoja2!$C$193:$C$200</c:f>
              <c:strCache>
                <c:ptCount val="8"/>
                <c:pt idx="0">
                  <c:v>Cuidado del ambiente</c:v>
                </c:pt>
                <c:pt idx="1">
                  <c:v>Autonomía en movilidad</c:v>
                </c:pt>
                <c:pt idx="2">
                  <c:v>Me siento libre</c:v>
                </c:pt>
                <c:pt idx="3">
                  <c:v>Mi círculo social cercano se moviliza en bicicleta</c:v>
                </c:pt>
                <c:pt idx="4">
                  <c:v>Hace parte de mi estilo de vida</c:v>
                </c:pt>
                <c:pt idx="5">
                  <c:v>Es más fácil moverse por la ciudad en bicicleta que en vehículos automotores</c:v>
                </c:pt>
                <c:pt idx="6">
                  <c:v>Ahorro dinero</c:v>
                </c:pt>
                <c:pt idx="7">
                  <c:v>Cuido mi salud</c:v>
                </c:pt>
              </c:strCache>
            </c:strRef>
          </c:cat>
          <c:val>
            <c:numRef>
              <c:f>Hoja2!$E$193:$E$200</c:f>
              <c:numCache>
                <c:formatCode>0%</c:formatCode>
                <c:ptCount val="8"/>
                <c:pt idx="0">
                  <c:v>0.41089553745617702</c:v>
                </c:pt>
                <c:pt idx="1">
                  <c:v>0.3499852537864333</c:v>
                </c:pt>
                <c:pt idx="2">
                  <c:v>0.14651357126903689</c:v>
                </c:pt>
                <c:pt idx="3">
                  <c:v>0.10965549580021394</c:v>
                </c:pt>
                <c:pt idx="4">
                  <c:v>0.35745687796273173</c:v>
                </c:pt>
                <c:pt idx="5">
                  <c:v>0.50131106384120261</c:v>
                </c:pt>
                <c:pt idx="6">
                  <c:v>0.25595628468941461</c:v>
                </c:pt>
                <c:pt idx="7">
                  <c:v>0.14566063860005721</c:v>
                </c:pt>
              </c:numCache>
            </c:numRef>
          </c:val>
          <c:extLst>
            <c:ext xmlns:c16="http://schemas.microsoft.com/office/drawing/2014/chart" uri="{C3380CC4-5D6E-409C-BE32-E72D297353CC}">
              <c16:uniqueId val="{00000001-840D-410B-8685-C8981B9891BE}"/>
            </c:ext>
          </c:extLst>
        </c:ser>
        <c:ser>
          <c:idx val="2"/>
          <c:order val="2"/>
          <c:tx>
            <c:strRef>
              <c:f>Hoja2!$F$192</c:f>
              <c:strCache>
                <c:ptCount val="1"/>
                <c:pt idx="0">
                  <c:v>26 a 40</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Hoja2!$C$193:$C$200</c:f>
              <c:strCache>
                <c:ptCount val="8"/>
                <c:pt idx="0">
                  <c:v>Cuidado del ambiente</c:v>
                </c:pt>
                <c:pt idx="1">
                  <c:v>Autonomía en movilidad</c:v>
                </c:pt>
                <c:pt idx="2">
                  <c:v>Me siento libre</c:v>
                </c:pt>
                <c:pt idx="3">
                  <c:v>Mi círculo social cercano se moviliza en bicicleta</c:v>
                </c:pt>
                <c:pt idx="4">
                  <c:v>Hace parte de mi estilo de vida</c:v>
                </c:pt>
                <c:pt idx="5">
                  <c:v>Es más fácil moverse por la ciudad en bicicleta que en vehículos automotores</c:v>
                </c:pt>
                <c:pt idx="6">
                  <c:v>Ahorro dinero</c:v>
                </c:pt>
                <c:pt idx="7">
                  <c:v>Cuido mi salud</c:v>
                </c:pt>
              </c:strCache>
            </c:strRef>
          </c:cat>
          <c:val>
            <c:numRef>
              <c:f>Hoja2!$F$193:$F$200</c:f>
              <c:numCache>
                <c:formatCode>0%</c:formatCode>
                <c:ptCount val="8"/>
                <c:pt idx="0">
                  <c:v>0.40844444933376772</c:v>
                </c:pt>
                <c:pt idx="1">
                  <c:v>0.27328489728615596</c:v>
                </c:pt>
                <c:pt idx="2">
                  <c:v>0.14915001872774838</c:v>
                </c:pt>
                <c:pt idx="3">
                  <c:v>8.4763798299290039E-2</c:v>
                </c:pt>
                <c:pt idx="4">
                  <c:v>0.40475021440270287</c:v>
                </c:pt>
                <c:pt idx="5">
                  <c:v>0.40780690173076356</c:v>
                </c:pt>
                <c:pt idx="6">
                  <c:v>0.2339682902791122</c:v>
                </c:pt>
                <c:pt idx="7">
                  <c:v>0.26635755762061897</c:v>
                </c:pt>
              </c:numCache>
            </c:numRef>
          </c:val>
          <c:extLst>
            <c:ext xmlns:c16="http://schemas.microsoft.com/office/drawing/2014/chart" uri="{C3380CC4-5D6E-409C-BE32-E72D297353CC}">
              <c16:uniqueId val="{00000002-840D-410B-8685-C8981B9891BE}"/>
            </c:ext>
          </c:extLst>
        </c:ser>
        <c:ser>
          <c:idx val="3"/>
          <c:order val="3"/>
          <c:tx>
            <c:strRef>
              <c:f>Hoja2!$G$192</c:f>
              <c:strCache>
                <c:ptCount val="1"/>
                <c:pt idx="0">
                  <c:v>41 a 55</c:v>
                </c:pt>
              </c:strCache>
            </c:strRef>
          </c:tx>
          <c:spPr>
            <a:solidFill>
              <a:srgbClr val="7030A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Hoja2!$C$193:$C$200</c:f>
              <c:strCache>
                <c:ptCount val="8"/>
                <c:pt idx="0">
                  <c:v>Cuidado del ambiente</c:v>
                </c:pt>
                <c:pt idx="1">
                  <c:v>Autonomía en movilidad</c:v>
                </c:pt>
                <c:pt idx="2">
                  <c:v>Me siento libre</c:v>
                </c:pt>
                <c:pt idx="3">
                  <c:v>Mi círculo social cercano se moviliza en bicicleta</c:v>
                </c:pt>
                <c:pt idx="4">
                  <c:v>Hace parte de mi estilo de vida</c:v>
                </c:pt>
                <c:pt idx="5">
                  <c:v>Es más fácil moverse por la ciudad en bicicleta que en vehículos automotores</c:v>
                </c:pt>
                <c:pt idx="6">
                  <c:v>Ahorro dinero</c:v>
                </c:pt>
                <c:pt idx="7">
                  <c:v>Cuido mi salud</c:v>
                </c:pt>
              </c:strCache>
            </c:strRef>
          </c:cat>
          <c:val>
            <c:numRef>
              <c:f>Hoja2!$G$193:$G$200</c:f>
              <c:numCache>
                <c:formatCode>0%</c:formatCode>
                <c:ptCount val="8"/>
                <c:pt idx="0">
                  <c:v>0.34019290066558788</c:v>
                </c:pt>
                <c:pt idx="1">
                  <c:v>0.29648126642691602</c:v>
                </c:pt>
                <c:pt idx="2">
                  <c:v>0.22659519383928411</c:v>
                </c:pt>
                <c:pt idx="3">
                  <c:v>5.8159106638219903E-2</c:v>
                </c:pt>
                <c:pt idx="4">
                  <c:v>0.46243171412445672</c:v>
                </c:pt>
                <c:pt idx="5">
                  <c:v>0.41930746124975571</c:v>
                </c:pt>
                <c:pt idx="6">
                  <c:v>0.18620052303564194</c:v>
                </c:pt>
                <c:pt idx="7">
                  <c:v>0.30288776132821588</c:v>
                </c:pt>
              </c:numCache>
            </c:numRef>
          </c:val>
          <c:extLst>
            <c:ext xmlns:c16="http://schemas.microsoft.com/office/drawing/2014/chart" uri="{C3380CC4-5D6E-409C-BE32-E72D297353CC}">
              <c16:uniqueId val="{00000003-840D-410B-8685-C8981B9891BE}"/>
            </c:ext>
          </c:extLst>
        </c:ser>
        <c:ser>
          <c:idx val="4"/>
          <c:order val="4"/>
          <c:tx>
            <c:strRef>
              <c:f>Hoja2!$H$192</c:f>
              <c:strCache>
                <c:ptCount val="1"/>
                <c:pt idx="0">
                  <c:v>56 o más</c:v>
                </c:pt>
              </c:strCache>
            </c:strRef>
          </c:tx>
          <c:spPr>
            <a:solidFill>
              <a:srgbClr val="FF3399"/>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Hoja2!$C$193:$C$200</c:f>
              <c:strCache>
                <c:ptCount val="8"/>
                <c:pt idx="0">
                  <c:v>Cuidado del ambiente</c:v>
                </c:pt>
                <c:pt idx="1">
                  <c:v>Autonomía en movilidad</c:v>
                </c:pt>
                <c:pt idx="2">
                  <c:v>Me siento libre</c:v>
                </c:pt>
                <c:pt idx="3">
                  <c:v>Mi círculo social cercano se moviliza en bicicleta</c:v>
                </c:pt>
                <c:pt idx="4">
                  <c:v>Hace parte de mi estilo de vida</c:v>
                </c:pt>
                <c:pt idx="5">
                  <c:v>Es más fácil moverse por la ciudad en bicicleta que en vehículos automotores</c:v>
                </c:pt>
                <c:pt idx="6">
                  <c:v>Ahorro dinero</c:v>
                </c:pt>
                <c:pt idx="7">
                  <c:v>Cuido mi salud</c:v>
                </c:pt>
              </c:strCache>
            </c:strRef>
          </c:cat>
          <c:val>
            <c:numRef>
              <c:f>Hoja2!$H$193:$H$200</c:f>
              <c:numCache>
                <c:formatCode>0%</c:formatCode>
                <c:ptCount val="8"/>
                <c:pt idx="0">
                  <c:v>0.51526440655644934</c:v>
                </c:pt>
                <c:pt idx="1">
                  <c:v>0.21389324433909651</c:v>
                </c:pt>
                <c:pt idx="2">
                  <c:v>9.5213649070260697E-2</c:v>
                </c:pt>
                <c:pt idx="3">
                  <c:v>4.9825140337419589E-2</c:v>
                </c:pt>
                <c:pt idx="4">
                  <c:v>0.46555014862131083</c:v>
                </c:pt>
                <c:pt idx="5">
                  <c:v>0.38864315685819356</c:v>
                </c:pt>
                <c:pt idx="6">
                  <c:v>0.18470933044854332</c:v>
                </c:pt>
                <c:pt idx="7">
                  <c:v>0.20318933908190429</c:v>
                </c:pt>
              </c:numCache>
            </c:numRef>
          </c:val>
          <c:extLst>
            <c:ext xmlns:c16="http://schemas.microsoft.com/office/drawing/2014/chart" uri="{C3380CC4-5D6E-409C-BE32-E72D297353CC}">
              <c16:uniqueId val="{00000004-840D-410B-8685-C8981B9891BE}"/>
            </c:ext>
          </c:extLst>
        </c:ser>
        <c:dLbls>
          <c:showLegendKey val="0"/>
          <c:showVal val="0"/>
          <c:showCatName val="0"/>
          <c:showSerName val="0"/>
          <c:showPercent val="0"/>
          <c:showBubbleSize val="0"/>
        </c:dLbls>
        <c:gapWidth val="219"/>
        <c:overlap val="-27"/>
        <c:axId val="781172176"/>
        <c:axId val="781174472"/>
      </c:barChart>
      <c:catAx>
        <c:axId val="781172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781174472"/>
        <c:crosses val="autoZero"/>
        <c:auto val="1"/>
        <c:lblAlgn val="ctr"/>
        <c:lblOffset val="100"/>
        <c:noMultiLvlLbl val="0"/>
      </c:catAx>
      <c:valAx>
        <c:axId val="781174472"/>
        <c:scaling>
          <c:orientation val="minMax"/>
        </c:scaling>
        <c:delete val="1"/>
        <c:axPos val="l"/>
        <c:numFmt formatCode="0%" sourceLinked="1"/>
        <c:majorTickMark val="none"/>
        <c:minorTickMark val="none"/>
        <c:tickLblPos val="nextTo"/>
        <c:crossAx val="78117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60839074803148"/>
          <c:y val="2.578124841404722E-2"/>
          <c:w val="0.83501660925196852"/>
          <c:h val="0.94843750317190556"/>
        </c:manualLayout>
      </c:layout>
      <c:doughnutChart>
        <c:varyColors val="1"/>
        <c:ser>
          <c:idx val="0"/>
          <c:order val="0"/>
          <c:tx>
            <c:strRef>
              <c:f>Hoja1!$B$1</c:f>
              <c:strCache>
                <c:ptCount val="1"/>
                <c:pt idx="0">
                  <c:v>Ventas</c:v>
                </c:pt>
              </c:strCache>
            </c:strRef>
          </c:tx>
          <c:spPr>
            <a:scene3d>
              <a:camera prst="orthographicFront"/>
              <a:lightRig rig="threePt" dir="t"/>
            </a:scene3d>
          </c:spPr>
          <c:dPt>
            <c:idx val="0"/>
            <c:bubble3D val="0"/>
            <c:spPr>
              <a:solidFill>
                <a:srgbClr val="FFC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1-F0D2-4AB7-BC1B-AD2B6477D89B}"/>
              </c:ext>
            </c:extLst>
          </c:dPt>
          <c:dPt>
            <c:idx val="1"/>
            <c:bubble3D val="0"/>
            <c:spPr>
              <a:solidFill>
                <a:srgbClr val="C00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3-F0D2-4AB7-BC1B-AD2B6477D89B}"/>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3-F0D2-4AB7-BC1B-AD2B6477D89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0.31</c:v>
                </c:pt>
                <c:pt idx="1">
                  <c:v>0.67800000000000005</c:v>
                </c:pt>
              </c:numCache>
            </c:numRef>
          </c:val>
          <c:extLst>
            <c:ext xmlns:c16="http://schemas.microsoft.com/office/drawing/2014/chart" uri="{C3380CC4-5D6E-409C-BE32-E72D297353CC}">
              <c16:uniqueId val="{00000004-F0D2-4AB7-BC1B-AD2B6477D89B}"/>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912990216803542"/>
          <c:y val="2.5143822272156603E-2"/>
          <c:w val="0.58577231743400193"/>
          <c:h val="0.79511542302949323"/>
        </c:manualLayout>
      </c:layout>
      <c:barChart>
        <c:barDir val="bar"/>
        <c:grouping val="stacked"/>
        <c:varyColors val="0"/>
        <c:ser>
          <c:idx val="0"/>
          <c:order val="0"/>
          <c:tx>
            <c:strRef>
              <c:f>Hoja1!$B$1</c:f>
              <c:strCache>
                <c:ptCount val="1"/>
                <c:pt idx="0">
                  <c:v> Muy hábil</c:v>
                </c:pt>
              </c:strCache>
            </c:strRef>
          </c:tx>
          <c:spPr>
            <a:solidFill>
              <a:srgbClr val="F5B0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Vehículos particulares</c:v>
                </c:pt>
                <c:pt idx="1">
                  <c:v>Conductores de taxi</c:v>
                </c:pt>
                <c:pt idx="2">
                  <c:v>Motociclistas</c:v>
                </c:pt>
                <c:pt idx="3">
                  <c:v>Conductores de buses</c:v>
                </c:pt>
                <c:pt idx="4">
                  <c:v>Ciclistas</c:v>
                </c:pt>
                <c:pt idx="5">
                  <c:v>Peatones</c:v>
                </c:pt>
                <c:pt idx="6">
                  <c:v>Conductores de vehículos de carga</c:v>
                </c:pt>
              </c:strCache>
            </c:strRef>
          </c:cat>
          <c:val>
            <c:numRef>
              <c:f>Hoja1!$B$2:$B$8</c:f>
              <c:numCache>
                <c:formatCode>0%</c:formatCode>
                <c:ptCount val="7"/>
                <c:pt idx="0">
                  <c:v>0.13900000000000001</c:v>
                </c:pt>
                <c:pt idx="1">
                  <c:v>0.13</c:v>
                </c:pt>
                <c:pt idx="2">
                  <c:v>0.157</c:v>
                </c:pt>
                <c:pt idx="3">
                  <c:v>0.121</c:v>
                </c:pt>
                <c:pt idx="4">
                  <c:v>0.20200000000000001</c:v>
                </c:pt>
                <c:pt idx="5">
                  <c:v>0.17100000000000001</c:v>
                </c:pt>
                <c:pt idx="6">
                  <c:v>0.22700000000000001</c:v>
                </c:pt>
              </c:numCache>
            </c:numRef>
          </c:val>
          <c:extLst>
            <c:ext xmlns:c16="http://schemas.microsoft.com/office/drawing/2014/chart" uri="{C3380CC4-5D6E-409C-BE32-E72D297353CC}">
              <c16:uniqueId val="{00000000-32E4-49D7-9419-44B9E76523F7}"/>
            </c:ext>
          </c:extLst>
        </c:ser>
        <c:ser>
          <c:idx val="1"/>
          <c:order val="1"/>
          <c:tx>
            <c:strRef>
              <c:f>Hoja1!$C$1</c:f>
              <c:strCache>
                <c:ptCount val="1"/>
                <c:pt idx="0">
                  <c:v>Algo hábil</c:v>
                </c:pt>
              </c:strCache>
            </c:strRef>
          </c:tx>
          <c:spPr>
            <a:solidFill>
              <a:srgbClr val="DA0F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Vehículos particulares</c:v>
                </c:pt>
                <c:pt idx="1">
                  <c:v>Conductores de taxi</c:v>
                </c:pt>
                <c:pt idx="2">
                  <c:v>Motociclistas</c:v>
                </c:pt>
                <c:pt idx="3">
                  <c:v>Conductores de buses</c:v>
                </c:pt>
                <c:pt idx="4">
                  <c:v>Ciclistas</c:v>
                </c:pt>
                <c:pt idx="5">
                  <c:v>Peatones</c:v>
                </c:pt>
                <c:pt idx="6">
                  <c:v>Conductores de vehículos de carga</c:v>
                </c:pt>
              </c:strCache>
            </c:strRef>
          </c:cat>
          <c:val>
            <c:numRef>
              <c:f>Hoja1!$C$2:$C$8</c:f>
              <c:numCache>
                <c:formatCode>0%</c:formatCode>
                <c:ptCount val="7"/>
                <c:pt idx="0">
                  <c:v>0.45800000000000002</c:v>
                </c:pt>
                <c:pt idx="1">
                  <c:v>0.29599999999999999</c:v>
                </c:pt>
                <c:pt idx="2">
                  <c:v>0.28599999999999998</c:v>
                </c:pt>
                <c:pt idx="3">
                  <c:v>0.24299999999999999</c:v>
                </c:pt>
                <c:pt idx="4">
                  <c:v>0.37</c:v>
                </c:pt>
                <c:pt idx="5">
                  <c:v>0.374</c:v>
                </c:pt>
                <c:pt idx="6">
                  <c:v>0.30399999999999999</c:v>
                </c:pt>
              </c:numCache>
            </c:numRef>
          </c:val>
          <c:extLst>
            <c:ext xmlns:c16="http://schemas.microsoft.com/office/drawing/2014/chart" uri="{C3380CC4-5D6E-409C-BE32-E72D297353CC}">
              <c16:uniqueId val="{00000001-32E4-49D7-9419-44B9E76523F7}"/>
            </c:ext>
          </c:extLst>
        </c:ser>
        <c:ser>
          <c:idx val="2"/>
          <c:order val="2"/>
          <c:tx>
            <c:strRef>
              <c:f>Hoja1!$D$1</c:f>
              <c:strCache>
                <c:ptCount val="1"/>
                <c:pt idx="0">
                  <c:v>Poco hábil</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Vehículos particulares</c:v>
                </c:pt>
                <c:pt idx="1">
                  <c:v>Conductores de taxi</c:v>
                </c:pt>
                <c:pt idx="2">
                  <c:v>Motociclistas</c:v>
                </c:pt>
                <c:pt idx="3">
                  <c:v>Conductores de buses</c:v>
                </c:pt>
                <c:pt idx="4">
                  <c:v>Ciclistas</c:v>
                </c:pt>
                <c:pt idx="5">
                  <c:v>Peatones</c:v>
                </c:pt>
                <c:pt idx="6">
                  <c:v>Conductores de vehículos de carga</c:v>
                </c:pt>
              </c:strCache>
            </c:strRef>
          </c:cat>
          <c:val>
            <c:numRef>
              <c:f>Hoja1!$D$2:$D$8</c:f>
              <c:numCache>
                <c:formatCode>0%</c:formatCode>
                <c:ptCount val="7"/>
                <c:pt idx="0">
                  <c:v>0.32800000000000001</c:v>
                </c:pt>
                <c:pt idx="1">
                  <c:v>0.40300000000000002</c:v>
                </c:pt>
                <c:pt idx="2">
                  <c:v>0.36899999999999999</c:v>
                </c:pt>
                <c:pt idx="3">
                  <c:v>0.41299999999999998</c:v>
                </c:pt>
                <c:pt idx="4">
                  <c:v>0.32600000000000001</c:v>
                </c:pt>
                <c:pt idx="5">
                  <c:v>0.31900000000000001</c:v>
                </c:pt>
                <c:pt idx="6">
                  <c:v>0.32300000000000001</c:v>
                </c:pt>
              </c:numCache>
            </c:numRef>
          </c:val>
          <c:extLst>
            <c:ext xmlns:c16="http://schemas.microsoft.com/office/drawing/2014/chart" uri="{C3380CC4-5D6E-409C-BE32-E72D297353CC}">
              <c16:uniqueId val="{00000002-32E4-49D7-9419-44B9E76523F7}"/>
            </c:ext>
          </c:extLst>
        </c:ser>
        <c:ser>
          <c:idx val="3"/>
          <c:order val="3"/>
          <c:tx>
            <c:strRef>
              <c:f>Hoja1!$E$1</c:f>
              <c:strCache>
                <c:ptCount val="1"/>
                <c:pt idx="0">
                  <c:v>Nada hábil</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Vehículos particulares</c:v>
                </c:pt>
                <c:pt idx="1">
                  <c:v>Conductores de taxi</c:v>
                </c:pt>
                <c:pt idx="2">
                  <c:v>Motociclistas</c:v>
                </c:pt>
                <c:pt idx="3">
                  <c:v>Conductores de buses</c:v>
                </c:pt>
                <c:pt idx="4">
                  <c:v>Ciclistas</c:v>
                </c:pt>
                <c:pt idx="5">
                  <c:v>Peatones</c:v>
                </c:pt>
                <c:pt idx="6">
                  <c:v>Conductores de vehículos de carga</c:v>
                </c:pt>
              </c:strCache>
            </c:strRef>
          </c:cat>
          <c:val>
            <c:numRef>
              <c:f>Hoja1!$E$2:$E$8</c:f>
              <c:numCache>
                <c:formatCode>0%</c:formatCode>
                <c:ptCount val="7"/>
                <c:pt idx="0">
                  <c:v>7.5999999999999998E-2</c:v>
                </c:pt>
                <c:pt idx="1">
                  <c:v>0.17100000000000001</c:v>
                </c:pt>
                <c:pt idx="2">
                  <c:v>0.188</c:v>
                </c:pt>
                <c:pt idx="3">
                  <c:v>0.223</c:v>
                </c:pt>
                <c:pt idx="4">
                  <c:v>0.10100000000000001</c:v>
                </c:pt>
                <c:pt idx="5">
                  <c:v>0.13300000000000001</c:v>
                </c:pt>
                <c:pt idx="6">
                  <c:v>0.13700000000000001</c:v>
                </c:pt>
              </c:numCache>
            </c:numRef>
          </c:val>
          <c:extLst>
            <c:ext xmlns:c16="http://schemas.microsoft.com/office/drawing/2014/chart" uri="{C3380CC4-5D6E-409C-BE32-E72D297353CC}">
              <c16:uniqueId val="{00000004-32E4-49D7-9419-44B9E76523F7}"/>
            </c:ext>
          </c:extLst>
        </c:ser>
        <c:dLbls>
          <c:dLblPos val="ctr"/>
          <c:showLegendKey val="0"/>
          <c:showVal val="1"/>
          <c:showCatName val="0"/>
          <c:showSerName val="0"/>
          <c:showPercent val="0"/>
          <c:showBubbleSize val="0"/>
        </c:dLbls>
        <c:gapWidth val="45"/>
        <c:overlap val="100"/>
        <c:axId val="137429376"/>
        <c:axId val="137430912"/>
      </c:barChart>
      <c:catAx>
        <c:axId val="137429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37430912"/>
        <c:crosses val="autoZero"/>
        <c:auto val="1"/>
        <c:lblAlgn val="ctr"/>
        <c:lblOffset val="100"/>
        <c:noMultiLvlLbl val="0"/>
      </c:catAx>
      <c:valAx>
        <c:axId val="137430912"/>
        <c:scaling>
          <c:orientation val="minMax"/>
          <c:max val="1"/>
          <c:min val="0"/>
        </c:scaling>
        <c:delete val="1"/>
        <c:axPos val="b"/>
        <c:numFmt formatCode="0%" sourceLinked="1"/>
        <c:majorTickMark val="out"/>
        <c:minorTickMark val="none"/>
        <c:tickLblPos val="nextTo"/>
        <c:crossAx val="137429376"/>
        <c:crosses val="autoZero"/>
        <c:crossBetween val="between"/>
      </c:valAx>
      <c:spPr>
        <a:noFill/>
        <a:ln>
          <a:noFill/>
        </a:ln>
        <a:effectLst/>
      </c:spPr>
    </c:plotArea>
    <c:legend>
      <c:legendPos val="b"/>
      <c:layout>
        <c:manualLayout>
          <c:xMode val="edge"/>
          <c:yMode val="edge"/>
          <c:x val="0.29587158255617607"/>
          <c:y val="0.86591994170800624"/>
          <c:w val="0.67839003584947677"/>
          <c:h val="6.490673099443164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66403150360308E-2"/>
          <c:y val="3.0357443358269465E-3"/>
          <c:w val="0.95302837529958284"/>
          <c:h val="0.78207118289592603"/>
        </c:manualLayout>
      </c:layout>
      <c:barChart>
        <c:barDir val="col"/>
        <c:grouping val="clustered"/>
        <c:varyColors val="0"/>
        <c:ser>
          <c:idx val="0"/>
          <c:order val="0"/>
          <c:spPr>
            <a:solidFill>
              <a:srgbClr val="DA0F2B"/>
            </a:solidFill>
            <a:ln>
              <a:noFill/>
            </a:ln>
            <a:effectLst/>
          </c:spPr>
          <c:invertIfNegative val="0"/>
          <c:dPt>
            <c:idx val="0"/>
            <c:invertIfNegative val="0"/>
            <c:bubble3D val="0"/>
            <c:spPr>
              <a:solidFill>
                <a:srgbClr val="F5B02B"/>
              </a:solidFill>
              <a:ln>
                <a:noFill/>
              </a:ln>
              <a:effectLst/>
            </c:spPr>
            <c:extLst>
              <c:ext xmlns:c16="http://schemas.microsoft.com/office/drawing/2014/chart" uri="{C3380CC4-5D6E-409C-BE32-E72D297353CC}">
                <c16:uniqueId val="{00000004-B6A9-46B2-8AEC-3A509B2D4119}"/>
              </c:ext>
            </c:extLst>
          </c:dPt>
          <c:dPt>
            <c:idx val="2"/>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B6A9-46B2-8AEC-3A509B2D4119}"/>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2-B6A9-46B2-8AEC-3A509B2D4119}"/>
              </c:ext>
            </c:extLst>
          </c:dPt>
          <c:dPt>
            <c:idx val="4"/>
            <c:invertIfNegative val="0"/>
            <c:bubble3D val="0"/>
            <c:spPr>
              <a:solidFill>
                <a:srgbClr val="C3D69B"/>
              </a:solidFill>
              <a:ln>
                <a:noFill/>
              </a:ln>
              <a:effectLst/>
            </c:spPr>
            <c:extLst>
              <c:ext xmlns:c16="http://schemas.microsoft.com/office/drawing/2014/chart" uri="{C3380CC4-5D6E-409C-BE32-E72D297353CC}">
                <c16:uniqueId val="{00000003-B6A9-46B2-8AEC-3A509B2D411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Confío completamente</c:v>
                </c:pt>
                <c:pt idx="1">
                  <c:v>Confío algo  </c:v>
                </c:pt>
                <c:pt idx="2">
                  <c:v>Confío poco</c:v>
                </c:pt>
                <c:pt idx="3">
                  <c:v>No confío para nada </c:v>
                </c:pt>
              </c:strCache>
            </c:strRef>
          </c:cat>
          <c:val>
            <c:numRef>
              <c:f>Hoja1!$B$2:$B$5</c:f>
              <c:numCache>
                <c:formatCode>0%</c:formatCode>
                <c:ptCount val="4"/>
                <c:pt idx="0">
                  <c:v>3.6999999999999998E-2</c:v>
                </c:pt>
                <c:pt idx="1">
                  <c:v>0.36</c:v>
                </c:pt>
                <c:pt idx="2">
                  <c:v>0.44600000000000001</c:v>
                </c:pt>
                <c:pt idx="3">
                  <c:v>0.153</c:v>
                </c:pt>
              </c:numCache>
            </c:numRef>
          </c:val>
          <c:extLst>
            <c:ext xmlns:c16="http://schemas.microsoft.com/office/drawing/2014/chart" uri="{C3380CC4-5D6E-409C-BE32-E72D297353CC}">
              <c16:uniqueId val="{00000000-B2CA-4533-88AE-83204B58B4D4}"/>
            </c:ext>
          </c:extLst>
        </c:ser>
        <c:dLbls>
          <c:dLblPos val="outEnd"/>
          <c:showLegendKey val="0"/>
          <c:showVal val="1"/>
          <c:showCatName val="0"/>
          <c:showSerName val="0"/>
          <c:showPercent val="0"/>
          <c:showBubbleSize val="0"/>
        </c:dLbls>
        <c:gapWidth val="100"/>
        <c:overlap val="100"/>
        <c:axId val="137664000"/>
        <c:axId val="137665536"/>
      </c:barChart>
      <c:catAx>
        <c:axId val="13766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137665536"/>
        <c:crosses val="autoZero"/>
        <c:auto val="1"/>
        <c:lblAlgn val="ctr"/>
        <c:lblOffset val="100"/>
        <c:noMultiLvlLbl val="0"/>
      </c:catAx>
      <c:valAx>
        <c:axId val="137665536"/>
        <c:scaling>
          <c:orientation val="minMax"/>
          <c:max val="1"/>
        </c:scaling>
        <c:delete val="1"/>
        <c:axPos val="l"/>
        <c:numFmt formatCode="0%" sourceLinked="1"/>
        <c:majorTickMark val="none"/>
        <c:minorTickMark val="none"/>
        <c:tickLblPos val="nextTo"/>
        <c:crossAx val="13766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274394864829181E-2"/>
          <c:y val="4.0662390588984014E-2"/>
          <c:w val="0.96811182272157548"/>
          <c:h val="0.8105551290642995"/>
        </c:manualLayout>
      </c:layout>
      <c:barChart>
        <c:barDir val="col"/>
        <c:grouping val="clustered"/>
        <c:varyColors val="0"/>
        <c:ser>
          <c:idx val="0"/>
          <c:order val="0"/>
          <c:spPr>
            <a:solidFill>
              <a:srgbClr val="F5B02B"/>
            </a:solidFill>
          </c:spPr>
          <c:invertIfNegative val="0"/>
          <c:dPt>
            <c:idx val="1"/>
            <c:invertIfNegative val="0"/>
            <c:bubble3D val="0"/>
            <c:spPr>
              <a:solidFill>
                <a:srgbClr val="DA0F2B"/>
              </a:solidFill>
            </c:spPr>
            <c:extLst>
              <c:ext xmlns:c16="http://schemas.microsoft.com/office/drawing/2014/chart" uri="{C3380CC4-5D6E-409C-BE32-E72D297353CC}">
                <c16:uniqueId val="{00000006-B459-4B6C-A99E-D9D6186D9510}"/>
              </c:ext>
            </c:extLst>
          </c:dPt>
          <c:dPt>
            <c:idx val="2"/>
            <c:invertIfNegative val="0"/>
            <c:bubble3D val="0"/>
            <c:spPr>
              <a:solidFill>
                <a:schemeClr val="accent4"/>
              </a:solidFill>
            </c:spPr>
            <c:extLst>
              <c:ext xmlns:c16="http://schemas.microsoft.com/office/drawing/2014/chart" uri="{C3380CC4-5D6E-409C-BE32-E72D297353CC}">
                <c16:uniqueId val="{00000002-B459-4B6C-A99E-D9D6186D9510}"/>
              </c:ext>
            </c:extLst>
          </c:dPt>
          <c:dPt>
            <c:idx val="3"/>
            <c:invertIfNegative val="0"/>
            <c:bubble3D val="0"/>
            <c:spPr>
              <a:solidFill>
                <a:schemeClr val="accent1">
                  <a:lumMod val="60000"/>
                  <a:lumOff val="40000"/>
                </a:schemeClr>
              </a:solidFill>
            </c:spPr>
            <c:extLst>
              <c:ext xmlns:c16="http://schemas.microsoft.com/office/drawing/2014/chart" uri="{C3380CC4-5D6E-409C-BE32-E72D297353CC}">
                <c16:uniqueId val="{00000003-B459-4B6C-A99E-D9D6186D9510}"/>
              </c:ext>
            </c:extLst>
          </c:dPt>
          <c:dPt>
            <c:idx val="4"/>
            <c:invertIfNegative val="0"/>
            <c:bubble3D val="0"/>
            <c:spPr>
              <a:solidFill>
                <a:schemeClr val="bg1">
                  <a:lumMod val="65000"/>
                </a:schemeClr>
              </a:solidFill>
            </c:spPr>
            <c:extLst>
              <c:ext xmlns:c16="http://schemas.microsoft.com/office/drawing/2014/chart" uri="{C3380CC4-5D6E-409C-BE32-E72D297353CC}">
                <c16:uniqueId val="{00000004-B459-4B6C-A99E-D9D6186D9510}"/>
              </c:ext>
            </c:extLst>
          </c:dPt>
          <c:dPt>
            <c:idx val="5"/>
            <c:invertIfNegative val="0"/>
            <c:bubble3D val="0"/>
            <c:spPr>
              <a:solidFill>
                <a:srgbClr val="C3D69B"/>
              </a:solidFill>
            </c:spPr>
            <c:extLst>
              <c:ext xmlns:c16="http://schemas.microsoft.com/office/drawing/2014/chart" uri="{C3380CC4-5D6E-409C-BE32-E72D297353CC}">
                <c16:uniqueId val="{00000005-B459-4B6C-A99E-D9D6186D9510}"/>
              </c:ext>
            </c:extLst>
          </c:dPt>
          <c:dLbls>
            <c:dLbl>
              <c:idx val="0"/>
              <c:layout>
                <c:manualLayout>
                  <c:x val="-1.315979333104855E-17"/>
                  <c:y val="1.12428677649698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3D-44D4-9432-B5C2F49A4B84}"/>
                </c:ext>
              </c:extLst>
            </c:dLbl>
            <c:dLbl>
              <c:idx val="1"/>
              <c:layout>
                <c:manualLayout>
                  <c:x val="1.4356304022658996E-3"/>
                  <c:y val="-1.1440145626035144E-3"/>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459-4B6C-A99E-D9D6186D9510}"/>
                </c:ext>
              </c:extLst>
            </c:dLbl>
            <c:dLbl>
              <c:idx val="2"/>
              <c:layout>
                <c:manualLayout>
                  <c:x val="-7.1781520113294974E-3"/>
                  <c:y val="2.10643990303091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459-4B6C-A99E-D9D6186D9510}"/>
                </c:ext>
              </c:extLst>
            </c:dLbl>
            <c:dLbl>
              <c:idx val="3"/>
              <c:layout>
                <c:manualLayout>
                  <c:x val="-4.3068912067976989E-3"/>
                  <c:y val="-4.0026963770573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59-4B6C-A99E-D9D6186D9510}"/>
                </c:ext>
              </c:extLst>
            </c:dLbl>
            <c:dLbl>
              <c:idx val="4"/>
              <c:layout>
                <c:manualLayout>
                  <c:x val="2.8712608045319042E-3"/>
                  <c:y val="-7.65024334630539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459-4B6C-A99E-D9D6186D951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Completamente de acuerdo </c:v>
                </c:pt>
                <c:pt idx="1">
                  <c:v>Algo de acuerdo</c:v>
                </c:pt>
                <c:pt idx="2">
                  <c:v>Me es indiferente</c:v>
                </c:pt>
                <c:pt idx="3">
                  <c:v>En desacuerdo</c:v>
                </c:pt>
                <c:pt idx="4">
                  <c:v>Completamente en desacuerdo</c:v>
                </c:pt>
              </c:strCache>
            </c:strRef>
          </c:cat>
          <c:val>
            <c:numRef>
              <c:f>Hoja1!$B$2:$B$6</c:f>
              <c:numCache>
                <c:formatCode>0%</c:formatCode>
                <c:ptCount val="5"/>
                <c:pt idx="0">
                  <c:v>0.373</c:v>
                </c:pt>
                <c:pt idx="1">
                  <c:v>0.32700000000000001</c:v>
                </c:pt>
                <c:pt idx="2">
                  <c:v>5.2999999999999999E-2</c:v>
                </c:pt>
                <c:pt idx="3">
                  <c:v>0.127</c:v>
                </c:pt>
                <c:pt idx="4">
                  <c:v>0.11799999999999999</c:v>
                </c:pt>
              </c:numCache>
            </c:numRef>
          </c:val>
          <c:extLst>
            <c:ext xmlns:c16="http://schemas.microsoft.com/office/drawing/2014/chart" uri="{C3380CC4-5D6E-409C-BE32-E72D297353CC}">
              <c16:uniqueId val="{00000000-DBB4-4C7C-A8FF-32F08F7C78D5}"/>
            </c:ext>
          </c:extLst>
        </c:ser>
        <c:dLbls>
          <c:dLblPos val="ctr"/>
          <c:showLegendKey val="0"/>
          <c:showVal val="1"/>
          <c:showCatName val="0"/>
          <c:showSerName val="0"/>
          <c:showPercent val="0"/>
          <c:showBubbleSize val="0"/>
        </c:dLbls>
        <c:gapWidth val="100"/>
        <c:axId val="137534848"/>
        <c:axId val="137544832"/>
      </c:barChart>
      <c:catAx>
        <c:axId val="13753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37544832"/>
        <c:crosses val="autoZero"/>
        <c:auto val="1"/>
        <c:lblAlgn val="ctr"/>
        <c:lblOffset val="100"/>
        <c:noMultiLvlLbl val="0"/>
      </c:catAx>
      <c:valAx>
        <c:axId val="137544832"/>
        <c:scaling>
          <c:orientation val="minMax"/>
          <c:max val="1"/>
        </c:scaling>
        <c:delete val="1"/>
        <c:axPos val="l"/>
        <c:numFmt formatCode="0%" sourceLinked="1"/>
        <c:majorTickMark val="out"/>
        <c:minorTickMark val="none"/>
        <c:tickLblPos val="nextTo"/>
        <c:crossAx val="13753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769744291088539E-2"/>
          <c:y val="3.8967595808124339E-2"/>
          <c:w val="0.94846051141782295"/>
          <c:h val="0.61367694935406858"/>
        </c:manualLayout>
      </c:layout>
      <c:barChart>
        <c:barDir val="col"/>
        <c:grouping val="percentStacked"/>
        <c:varyColors val="0"/>
        <c:ser>
          <c:idx val="0"/>
          <c:order val="0"/>
          <c:tx>
            <c:strRef>
              <c:f>Hoja2!$C$19</c:f>
              <c:strCache>
                <c:ptCount val="1"/>
                <c:pt idx="0">
                  <c:v>SÍ</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Hoja2!$D$18:$H$18</c:f>
              <c:strCache>
                <c:ptCount val="5"/>
                <c:pt idx="0">
                  <c:v>13 a 17</c:v>
                </c:pt>
                <c:pt idx="1">
                  <c:v>18 a 25</c:v>
                </c:pt>
                <c:pt idx="2">
                  <c:v>26 a 40</c:v>
                </c:pt>
                <c:pt idx="3">
                  <c:v>41 a 55</c:v>
                </c:pt>
                <c:pt idx="4">
                  <c:v>56 o más</c:v>
                </c:pt>
              </c:strCache>
            </c:strRef>
          </c:cat>
          <c:val>
            <c:numRef>
              <c:f>Hoja2!$D$19:$H$19</c:f>
              <c:numCache>
                <c:formatCode>0%</c:formatCode>
                <c:ptCount val="5"/>
                <c:pt idx="0">
                  <c:v>0.4512041610431673</c:v>
                </c:pt>
                <c:pt idx="1">
                  <c:v>0.49407141944650623</c:v>
                </c:pt>
                <c:pt idx="2">
                  <c:v>0.49258696200785501</c:v>
                </c:pt>
                <c:pt idx="3">
                  <c:v>0.40578940856270806</c:v>
                </c:pt>
                <c:pt idx="4">
                  <c:v>0.21992349877181216</c:v>
                </c:pt>
              </c:numCache>
            </c:numRef>
          </c:val>
          <c:extLst>
            <c:ext xmlns:c16="http://schemas.microsoft.com/office/drawing/2014/chart" uri="{C3380CC4-5D6E-409C-BE32-E72D297353CC}">
              <c16:uniqueId val="{00000000-795D-40D2-898F-7038A068A62E}"/>
            </c:ext>
          </c:extLst>
        </c:ser>
        <c:ser>
          <c:idx val="1"/>
          <c:order val="1"/>
          <c:tx>
            <c:strRef>
              <c:f>Hoja2!$C$20</c:f>
              <c:strCache>
                <c:ptCount val="1"/>
                <c:pt idx="0">
                  <c:v>NO</c:v>
                </c:pt>
              </c:strCache>
            </c:strRef>
          </c:tx>
          <c:spPr>
            <a:solidFill>
              <a:schemeClr val="bg1"/>
            </a:solidFill>
            <a:ln>
              <a:solidFill>
                <a:schemeClr val="bg1">
                  <a:lumMod val="65000"/>
                </a:schemeClr>
              </a:solidFill>
              <a:prstDash val="sysDot"/>
            </a:ln>
            <a:effectLst/>
          </c:spPr>
          <c:invertIfNegative val="0"/>
          <c:cat>
            <c:strRef>
              <c:f>Hoja2!$D$18:$H$18</c:f>
              <c:strCache>
                <c:ptCount val="5"/>
                <c:pt idx="0">
                  <c:v>13 a 17</c:v>
                </c:pt>
                <c:pt idx="1">
                  <c:v>18 a 25</c:v>
                </c:pt>
                <c:pt idx="2">
                  <c:v>26 a 40</c:v>
                </c:pt>
                <c:pt idx="3">
                  <c:v>41 a 55</c:v>
                </c:pt>
                <c:pt idx="4">
                  <c:v>56 o más</c:v>
                </c:pt>
              </c:strCache>
            </c:strRef>
          </c:cat>
          <c:val>
            <c:numRef>
              <c:f>Hoja2!$D$20:$H$20</c:f>
              <c:numCache>
                <c:formatCode>0%</c:formatCode>
                <c:ptCount val="5"/>
                <c:pt idx="0">
                  <c:v>0.54879583895683315</c:v>
                </c:pt>
                <c:pt idx="1">
                  <c:v>0.50592858055348988</c:v>
                </c:pt>
                <c:pt idx="2">
                  <c:v>0.50741303799214776</c:v>
                </c:pt>
                <c:pt idx="3">
                  <c:v>0.59421059143729205</c:v>
                </c:pt>
                <c:pt idx="4">
                  <c:v>0.78007650122818806</c:v>
                </c:pt>
              </c:numCache>
            </c:numRef>
          </c:val>
          <c:extLst>
            <c:ext xmlns:c16="http://schemas.microsoft.com/office/drawing/2014/chart" uri="{C3380CC4-5D6E-409C-BE32-E72D297353CC}">
              <c16:uniqueId val="{00000001-795D-40D2-898F-7038A068A62E}"/>
            </c:ext>
          </c:extLst>
        </c:ser>
        <c:dLbls>
          <c:showLegendKey val="0"/>
          <c:showVal val="0"/>
          <c:showCatName val="0"/>
          <c:showSerName val="0"/>
          <c:showPercent val="0"/>
          <c:showBubbleSize val="0"/>
        </c:dLbls>
        <c:gapWidth val="100"/>
        <c:overlap val="100"/>
        <c:axId val="539726576"/>
        <c:axId val="539724608"/>
      </c:barChart>
      <c:catAx>
        <c:axId val="53972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539724608"/>
        <c:crosses val="autoZero"/>
        <c:auto val="1"/>
        <c:lblAlgn val="ctr"/>
        <c:lblOffset val="100"/>
        <c:noMultiLvlLbl val="0"/>
      </c:catAx>
      <c:valAx>
        <c:axId val="539724608"/>
        <c:scaling>
          <c:orientation val="minMax"/>
        </c:scaling>
        <c:delete val="1"/>
        <c:axPos val="l"/>
        <c:numFmt formatCode="0%" sourceLinked="1"/>
        <c:majorTickMark val="none"/>
        <c:minorTickMark val="none"/>
        <c:tickLblPos val="nextTo"/>
        <c:crossAx val="539726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06627494504026E-2"/>
          <c:y val="1.4727948640357799E-3"/>
          <c:w val="0.95416666666666672"/>
          <c:h val="0.49132146128069237"/>
        </c:manualLayout>
      </c:layout>
      <c:barChart>
        <c:barDir val="col"/>
        <c:grouping val="clustered"/>
        <c:varyColors val="0"/>
        <c:ser>
          <c:idx val="0"/>
          <c:order val="0"/>
          <c:tx>
            <c:strRef>
              <c:f>Hoja1!$B$1</c:f>
              <c:strCache>
                <c:ptCount val="1"/>
                <c:pt idx="0">
                  <c:v>Hombre</c:v>
                </c:pt>
              </c:strCache>
            </c:strRef>
          </c:tx>
          <c:spPr>
            <a:solidFill>
              <a:srgbClr val="C00000"/>
            </a:solidFill>
          </c:spPr>
          <c:invertIfNegative val="0"/>
          <c:dLbls>
            <c:spPr>
              <a:noFill/>
              <a:ln>
                <a:noFill/>
              </a:ln>
              <a:effectLst/>
            </c:spPr>
            <c:txPr>
              <a:bodyPr/>
              <a:lstStyle/>
              <a:p>
                <a:pPr>
                  <a:defRPr sz="1200">
                    <a:latin typeface="+mn-lt"/>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Completamente de acuerdo</c:v>
                </c:pt>
                <c:pt idx="1">
                  <c:v>Algo de acuerdo</c:v>
                </c:pt>
                <c:pt idx="2">
                  <c:v>Me es indiferente</c:v>
                </c:pt>
                <c:pt idx="3">
                  <c:v>En desacuerdo</c:v>
                </c:pt>
                <c:pt idx="4">
                  <c:v>Completamente en desacuerdo</c:v>
                </c:pt>
              </c:strCache>
            </c:strRef>
          </c:cat>
          <c:val>
            <c:numRef>
              <c:f>Hoja1!$B$2:$B$6</c:f>
              <c:numCache>
                <c:formatCode>0%</c:formatCode>
                <c:ptCount val="5"/>
                <c:pt idx="0">
                  <c:v>0.42494610467540678</c:v>
                </c:pt>
                <c:pt idx="1">
                  <c:v>0.44915350002746546</c:v>
                </c:pt>
                <c:pt idx="2">
                  <c:v>0.52319457110323098</c:v>
                </c:pt>
                <c:pt idx="3">
                  <c:v>0.49974870555116191</c:v>
                </c:pt>
                <c:pt idx="4">
                  <c:v>0.65957351661157571</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Mujer</c:v>
                </c:pt>
              </c:strCache>
            </c:strRef>
          </c:tx>
          <c:spPr>
            <a:solidFill>
              <a:srgbClr val="FFC000"/>
            </a:solidFill>
          </c:spPr>
          <c:invertIfNegative val="0"/>
          <c:dLbls>
            <c:dLbl>
              <c:idx val="4"/>
              <c:layout>
                <c:manualLayout>
                  <c:x val="1.463399008068974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54-467D-9F59-67177B4CE8A8}"/>
                </c:ext>
              </c:extLst>
            </c:dLbl>
            <c:spPr>
              <a:noFill/>
              <a:ln>
                <a:noFill/>
              </a:ln>
              <a:effectLst/>
            </c:spPr>
            <c:txPr>
              <a:bodyPr/>
              <a:lstStyle/>
              <a:p>
                <a:pPr>
                  <a:defRPr sz="12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Completamente de acuerdo</c:v>
                </c:pt>
                <c:pt idx="1">
                  <c:v>Algo de acuerdo</c:v>
                </c:pt>
                <c:pt idx="2">
                  <c:v>Me es indiferente</c:v>
                </c:pt>
                <c:pt idx="3">
                  <c:v>En desacuerdo</c:v>
                </c:pt>
                <c:pt idx="4">
                  <c:v>Completamente en desacuerdo</c:v>
                </c:pt>
              </c:strCache>
            </c:strRef>
          </c:cat>
          <c:val>
            <c:numRef>
              <c:f>Hoja1!$C$2:$C$6</c:f>
              <c:numCache>
                <c:formatCode>0%</c:formatCode>
                <c:ptCount val="5"/>
                <c:pt idx="0">
                  <c:v>0.57505389532459328</c:v>
                </c:pt>
                <c:pt idx="1">
                  <c:v>0.55084649997253465</c:v>
                </c:pt>
                <c:pt idx="2">
                  <c:v>0.47680542889676902</c:v>
                </c:pt>
                <c:pt idx="3">
                  <c:v>0.50025129444883809</c:v>
                </c:pt>
                <c:pt idx="4">
                  <c:v>0.34042648338842435</c:v>
                </c:pt>
              </c:numCache>
            </c:numRef>
          </c:val>
          <c:extLst>
            <c:ext xmlns:c16="http://schemas.microsoft.com/office/drawing/2014/chart" uri="{C3380CC4-5D6E-409C-BE32-E72D297353CC}">
              <c16:uniqueId val="{00000001-93B2-4FB0-9178-366F8FB887F5}"/>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txPr>
          <a:bodyPr/>
          <a:lstStyle/>
          <a:p>
            <a:pPr>
              <a:defRPr sz="1200"/>
            </a:pPr>
            <a:endParaRPr lang="es-CO"/>
          </a:p>
        </c:txPr>
        <c:crossAx val="224760576"/>
        <c:crosses val="autoZero"/>
        <c:auto val="1"/>
        <c:lblAlgn val="ctr"/>
        <c:lblOffset val="100"/>
        <c:noMultiLvlLbl val="0"/>
      </c:catAx>
      <c:valAx>
        <c:axId val="224760576"/>
        <c:scaling>
          <c:orientation val="minMax"/>
          <c:max val="1"/>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2215145926231319"/>
          <c:y val="0.66189402927102514"/>
          <c:w val="0.53758780682119078"/>
          <c:h val="0.18627501235259458"/>
        </c:manualLayout>
      </c:layout>
      <c:overlay val="0"/>
      <c:txPr>
        <a:bodyPr/>
        <a:lstStyle/>
        <a:p>
          <a:pPr>
            <a:defRPr sz="1400"/>
          </a:pPr>
          <a:endParaRPr lang="es-CO"/>
        </a:p>
      </c:txPr>
    </c:legend>
    <c:plotVisOnly val="1"/>
    <c:dispBlanksAs val="gap"/>
    <c:showDLblsOverMax val="0"/>
  </c:chart>
  <c:txPr>
    <a:bodyPr/>
    <a:lstStyle/>
    <a:p>
      <a:pPr>
        <a:defRPr sz="1800"/>
      </a:pPr>
      <a:endParaRPr lang="es-CO"/>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Hoja2!$M$90</c:f>
              <c:strCache>
                <c:ptCount val="1"/>
                <c:pt idx="0">
                  <c:v>Zona 1</c:v>
                </c:pt>
              </c:strCache>
            </c:strRef>
          </c:tx>
          <c:spPr>
            <a:solidFill>
              <a:srgbClr val="FF0000"/>
            </a:solidFill>
            <a:ln>
              <a:noFill/>
            </a:ln>
            <a:effectLst/>
          </c:spPr>
          <c:invertIfNegative val="0"/>
          <c:dLbls>
            <c:dLbl>
              <c:idx val="1"/>
              <c:layout>
                <c:manualLayout>
                  <c:x val="3.8797284190106693E-3"/>
                  <c:y val="-5.0409577819786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1C-49C7-A856-5D06872F59E3}"/>
                </c:ext>
              </c:extLst>
            </c:dLbl>
            <c:dLbl>
              <c:idx val="4"/>
              <c:layout>
                <c:manualLayout>
                  <c:x val="2.58648561267377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DA-4C49-B631-74AA340BFF71}"/>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Hoja2!$L$91:$L$95</c:f>
              <c:strCache>
                <c:ptCount val="5"/>
                <c:pt idx="0">
                  <c:v>Completamente de acuerdo</c:v>
                </c:pt>
                <c:pt idx="1">
                  <c:v>Algo de acuerdo</c:v>
                </c:pt>
                <c:pt idx="2">
                  <c:v>Me es indiferente</c:v>
                </c:pt>
                <c:pt idx="3">
                  <c:v>En desacuerdo</c:v>
                </c:pt>
                <c:pt idx="4">
                  <c:v>Completamente en desacuerdo</c:v>
                </c:pt>
              </c:strCache>
            </c:strRef>
          </c:cat>
          <c:val>
            <c:numRef>
              <c:f>Hoja2!$M$91:$M$95</c:f>
              <c:numCache>
                <c:formatCode>0%</c:formatCode>
                <c:ptCount val="5"/>
                <c:pt idx="0">
                  <c:v>0.1210613842193913</c:v>
                </c:pt>
                <c:pt idx="1">
                  <c:v>0.11271387965359816</c:v>
                </c:pt>
                <c:pt idx="2">
                  <c:v>9.569345287128242E-2</c:v>
                </c:pt>
                <c:pt idx="3">
                  <c:v>0.16652477010985661</c:v>
                </c:pt>
                <c:pt idx="4">
                  <c:v>0.10903002844861404</c:v>
                </c:pt>
              </c:numCache>
            </c:numRef>
          </c:val>
          <c:extLst>
            <c:ext xmlns:c16="http://schemas.microsoft.com/office/drawing/2014/chart" uri="{C3380CC4-5D6E-409C-BE32-E72D297353CC}">
              <c16:uniqueId val="{00000000-0F1C-49C7-A856-5D06872F59E3}"/>
            </c:ext>
          </c:extLst>
        </c:ser>
        <c:ser>
          <c:idx val="1"/>
          <c:order val="1"/>
          <c:tx>
            <c:strRef>
              <c:f>Hoja2!$N$90</c:f>
              <c:strCache>
                <c:ptCount val="1"/>
                <c:pt idx="0">
                  <c:v>Zona 2</c:v>
                </c:pt>
              </c:strCache>
            </c:strRef>
          </c:tx>
          <c:spPr>
            <a:solidFill>
              <a:srgbClr val="F5B02B"/>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Hoja2!$L$91:$L$95</c:f>
              <c:strCache>
                <c:ptCount val="5"/>
                <c:pt idx="0">
                  <c:v>Completamente de acuerdo</c:v>
                </c:pt>
                <c:pt idx="1">
                  <c:v>Algo de acuerdo</c:v>
                </c:pt>
                <c:pt idx="2">
                  <c:v>Me es indiferente</c:v>
                </c:pt>
                <c:pt idx="3">
                  <c:v>En desacuerdo</c:v>
                </c:pt>
                <c:pt idx="4">
                  <c:v>Completamente en desacuerdo</c:v>
                </c:pt>
              </c:strCache>
            </c:strRef>
          </c:cat>
          <c:val>
            <c:numRef>
              <c:f>Hoja2!$N$91:$N$95</c:f>
              <c:numCache>
                <c:formatCode>0%</c:formatCode>
                <c:ptCount val="5"/>
                <c:pt idx="0">
                  <c:v>0.26224211313421497</c:v>
                </c:pt>
                <c:pt idx="1">
                  <c:v>0.31156717389538607</c:v>
                </c:pt>
                <c:pt idx="2">
                  <c:v>0.29070875428219217</c:v>
                </c:pt>
                <c:pt idx="3">
                  <c:v>0.25712178928754742</c:v>
                </c:pt>
                <c:pt idx="4">
                  <c:v>0.26026243976642671</c:v>
                </c:pt>
              </c:numCache>
            </c:numRef>
          </c:val>
          <c:extLst>
            <c:ext xmlns:c16="http://schemas.microsoft.com/office/drawing/2014/chart" uri="{C3380CC4-5D6E-409C-BE32-E72D297353CC}">
              <c16:uniqueId val="{00000001-0F1C-49C7-A856-5D06872F59E3}"/>
            </c:ext>
          </c:extLst>
        </c:ser>
        <c:ser>
          <c:idx val="2"/>
          <c:order val="2"/>
          <c:tx>
            <c:strRef>
              <c:f>Hoja2!$O$90</c:f>
              <c:strCache>
                <c:ptCount val="1"/>
                <c:pt idx="0">
                  <c:v>Zona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Hoja2!$L$91:$L$95</c:f>
              <c:strCache>
                <c:ptCount val="5"/>
                <c:pt idx="0">
                  <c:v>Completamente de acuerdo</c:v>
                </c:pt>
                <c:pt idx="1">
                  <c:v>Algo de acuerdo</c:v>
                </c:pt>
                <c:pt idx="2">
                  <c:v>Me es indiferente</c:v>
                </c:pt>
                <c:pt idx="3">
                  <c:v>En desacuerdo</c:v>
                </c:pt>
                <c:pt idx="4">
                  <c:v>Completamente en desacuerdo</c:v>
                </c:pt>
              </c:strCache>
            </c:strRef>
          </c:cat>
          <c:val>
            <c:numRef>
              <c:f>Hoja2!$O$91:$O$95</c:f>
              <c:numCache>
                <c:formatCode>0%</c:formatCode>
                <c:ptCount val="5"/>
                <c:pt idx="0">
                  <c:v>0.26237503501148213</c:v>
                </c:pt>
                <c:pt idx="1">
                  <c:v>0.32980151619625891</c:v>
                </c:pt>
                <c:pt idx="2">
                  <c:v>0.29752674233006909</c:v>
                </c:pt>
                <c:pt idx="3">
                  <c:v>0.32016862479758734</c:v>
                </c:pt>
                <c:pt idx="4">
                  <c:v>0.27610667619859475</c:v>
                </c:pt>
              </c:numCache>
            </c:numRef>
          </c:val>
          <c:extLst>
            <c:ext xmlns:c16="http://schemas.microsoft.com/office/drawing/2014/chart" uri="{C3380CC4-5D6E-409C-BE32-E72D297353CC}">
              <c16:uniqueId val="{00000002-0F1C-49C7-A856-5D06872F59E3}"/>
            </c:ext>
          </c:extLst>
        </c:ser>
        <c:ser>
          <c:idx val="3"/>
          <c:order val="3"/>
          <c:tx>
            <c:strRef>
              <c:f>Hoja2!$P$90</c:f>
              <c:strCache>
                <c:ptCount val="1"/>
                <c:pt idx="0">
                  <c:v>Zona 4</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Hoja2!$L$91:$L$95</c:f>
              <c:strCache>
                <c:ptCount val="5"/>
                <c:pt idx="0">
                  <c:v>Completamente de acuerdo</c:v>
                </c:pt>
                <c:pt idx="1">
                  <c:v>Algo de acuerdo</c:v>
                </c:pt>
                <c:pt idx="2">
                  <c:v>Me es indiferente</c:v>
                </c:pt>
                <c:pt idx="3">
                  <c:v>En desacuerdo</c:v>
                </c:pt>
                <c:pt idx="4">
                  <c:v>Completamente en desacuerdo</c:v>
                </c:pt>
              </c:strCache>
            </c:strRef>
          </c:cat>
          <c:val>
            <c:numRef>
              <c:f>Hoja2!$P$91:$P$95</c:f>
              <c:numCache>
                <c:formatCode>0%</c:formatCode>
                <c:ptCount val="5"/>
                <c:pt idx="0">
                  <c:v>0.305173573699692</c:v>
                </c:pt>
                <c:pt idx="1">
                  <c:v>0.18057594851219619</c:v>
                </c:pt>
                <c:pt idx="2">
                  <c:v>0.17259176658101194</c:v>
                </c:pt>
                <c:pt idx="3">
                  <c:v>0.19795444163726111</c:v>
                </c:pt>
                <c:pt idx="4">
                  <c:v>0.29427404440892402</c:v>
                </c:pt>
              </c:numCache>
            </c:numRef>
          </c:val>
          <c:extLst>
            <c:ext xmlns:c16="http://schemas.microsoft.com/office/drawing/2014/chart" uri="{C3380CC4-5D6E-409C-BE32-E72D297353CC}">
              <c16:uniqueId val="{00000001-0E3E-4A17-8DC1-0F95042C3534}"/>
            </c:ext>
          </c:extLst>
        </c:ser>
        <c:ser>
          <c:idx val="4"/>
          <c:order val="4"/>
          <c:tx>
            <c:strRef>
              <c:f>Hoja2!$Q$90</c:f>
              <c:strCache>
                <c:ptCount val="1"/>
                <c:pt idx="0">
                  <c:v>Zona 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Hoja2!$L$91:$L$95</c:f>
              <c:strCache>
                <c:ptCount val="5"/>
                <c:pt idx="0">
                  <c:v>Completamente de acuerdo</c:v>
                </c:pt>
                <c:pt idx="1">
                  <c:v>Algo de acuerdo</c:v>
                </c:pt>
                <c:pt idx="2">
                  <c:v>Me es indiferente</c:v>
                </c:pt>
                <c:pt idx="3">
                  <c:v>En desacuerdo</c:v>
                </c:pt>
                <c:pt idx="4">
                  <c:v>Completamente en desacuerdo</c:v>
                </c:pt>
              </c:strCache>
            </c:strRef>
          </c:cat>
          <c:val>
            <c:numRef>
              <c:f>Hoja2!$Q$91:$Q$95</c:f>
              <c:numCache>
                <c:formatCode>0%</c:formatCode>
                <c:ptCount val="5"/>
                <c:pt idx="0">
                  <c:v>4.9147893935219442E-2</c:v>
                </c:pt>
                <c:pt idx="1">
                  <c:v>6.5341481742560659E-2</c:v>
                </c:pt>
                <c:pt idx="2">
                  <c:v>0.14347928393544437</c:v>
                </c:pt>
                <c:pt idx="3">
                  <c:v>5.8230374167747484E-2</c:v>
                </c:pt>
                <c:pt idx="4">
                  <c:v>6.0326811177440431E-2</c:v>
                </c:pt>
              </c:numCache>
            </c:numRef>
          </c:val>
          <c:extLst>
            <c:ext xmlns:c16="http://schemas.microsoft.com/office/drawing/2014/chart" uri="{C3380CC4-5D6E-409C-BE32-E72D297353CC}">
              <c16:uniqueId val="{00000002-0E3E-4A17-8DC1-0F95042C3534}"/>
            </c:ext>
          </c:extLst>
        </c:ser>
        <c:dLbls>
          <c:showLegendKey val="0"/>
          <c:showVal val="0"/>
          <c:showCatName val="0"/>
          <c:showSerName val="0"/>
          <c:showPercent val="0"/>
          <c:showBubbleSize val="0"/>
        </c:dLbls>
        <c:gapWidth val="150"/>
        <c:overlap val="100"/>
        <c:axId val="831679232"/>
        <c:axId val="803303360"/>
      </c:barChart>
      <c:catAx>
        <c:axId val="831679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803303360"/>
        <c:crosses val="autoZero"/>
        <c:auto val="1"/>
        <c:lblAlgn val="ctr"/>
        <c:lblOffset val="100"/>
        <c:noMultiLvlLbl val="0"/>
      </c:catAx>
      <c:valAx>
        <c:axId val="803303360"/>
        <c:scaling>
          <c:orientation val="minMax"/>
        </c:scaling>
        <c:delete val="1"/>
        <c:axPos val="b"/>
        <c:numFmt formatCode="0%" sourceLinked="1"/>
        <c:majorTickMark val="none"/>
        <c:minorTickMark val="none"/>
        <c:tickLblPos val="nextTo"/>
        <c:crossAx val="83167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defRPr>
      </a:pPr>
      <a:endParaRPr lang="es-CO"/>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7331103709828665E-2"/>
          <c:w val="0.86990585039329793"/>
          <c:h val="0.86660038340319068"/>
        </c:manualLayout>
      </c:layout>
      <c:barChart>
        <c:barDir val="col"/>
        <c:grouping val="clustered"/>
        <c:varyColors val="0"/>
        <c:ser>
          <c:idx val="0"/>
          <c:order val="0"/>
          <c:spPr>
            <a:noFill/>
            <a:ln>
              <a:solidFill>
                <a:schemeClr val="bg1">
                  <a:lumMod val="75000"/>
                </a:schemeClr>
              </a:solidFill>
              <a:prstDash val="solid"/>
            </a:ln>
            <a:effectLst/>
          </c:spPr>
          <c:invertIfNegative val="0"/>
          <c:dPt>
            <c:idx val="0"/>
            <c:invertIfNegative val="0"/>
            <c:bubble3D val="0"/>
            <c:spPr>
              <a:solidFill>
                <a:srgbClr val="F5B02B"/>
              </a:solidFill>
              <a:ln>
                <a:solidFill>
                  <a:schemeClr val="bg1">
                    <a:lumMod val="75000"/>
                  </a:schemeClr>
                </a:solidFill>
                <a:prstDash val="solid"/>
              </a:ln>
              <a:effectLst/>
            </c:spPr>
            <c:extLst>
              <c:ext xmlns:c16="http://schemas.microsoft.com/office/drawing/2014/chart" uri="{C3380CC4-5D6E-409C-BE32-E72D297353CC}">
                <c16:uniqueId val="{00000004-C92A-48A3-9BB9-91AF13FB54D3}"/>
              </c:ext>
            </c:extLst>
          </c:dPt>
          <c:dPt>
            <c:idx val="1"/>
            <c:invertIfNegative val="0"/>
            <c:bubble3D val="0"/>
            <c:spPr>
              <a:solidFill>
                <a:srgbClr val="DA0F2B"/>
              </a:solidFill>
              <a:ln>
                <a:solidFill>
                  <a:schemeClr val="bg1">
                    <a:lumMod val="75000"/>
                  </a:schemeClr>
                </a:solidFill>
                <a:prstDash val="solid"/>
              </a:ln>
              <a:effectLst/>
            </c:spPr>
            <c:extLst>
              <c:ext xmlns:c16="http://schemas.microsoft.com/office/drawing/2014/chart" uri="{C3380CC4-5D6E-409C-BE32-E72D297353CC}">
                <c16:uniqueId val="{00000005-C92A-48A3-9BB9-91AF13FB54D3}"/>
              </c:ext>
            </c:extLst>
          </c:dPt>
          <c:dPt>
            <c:idx val="2"/>
            <c:invertIfNegative val="0"/>
            <c:bubble3D val="0"/>
            <c:spPr>
              <a:solidFill>
                <a:schemeClr val="accent1">
                  <a:lumMod val="60000"/>
                  <a:lumOff val="40000"/>
                </a:schemeClr>
              </a:solidFill>
              <a:ln>
                <a:solidFill>
                  <a:schemeClr val="bg1">
                    <a:lumMod val="75000"/>
                  </a:schemeClr>
                </a:solidFill>
                <a:prstDash val="solid"/>
              </a:ln>
              <a:effectLst/>
            </c:spPr>
            <c:extLst>
              <c:ext xmlns:c16="http://schemas.microsoft.com/office/drawing/2014/chart" uri="{C3380CC4-5D6E-409C-BE32-E72D297353CC}">
                <c16:uniqueId val="{00000006-C92A-48A3-9BB9-91AF13FB54D3}"/>
              </c:ext>
            </c:extLst>
          </c:dPt>
          <c:dPt>
            <c:idx val="3"/>
            <c:invertIfNegative val="0"/>
            <c:bubble3D val="0"/>
            <c:spPr>
              <a:solidFill>
                <a:schemeClr val="bg1">
                  <a:lumMod val="65000"/>
                </a:schemeClr>
              </a:solidFill>
              <a:ln>
                <a:solidFill>
                  <a:schemeClr val="bg1">
                    <a:lumMod val="75000"/>
                  </a:schemeClr>
                </a:solidFill>
                <a:prstDash val="solid"/>
              </a:ln>
              <a:effectLst/>
            </c:spPr>
            <c:extLst>
              <c:ext xmlns:c16="http://schemas.microsoft.com/office/drawing/2014/chart" uri="{C3380CC4-5D6E-409C-BE32-E72D297353CC}">
                <c16:uniqueId val="{00000007-E043-4A6D-9EAE-224CBC05BB51}"/>
              </c:ext>
            </c:extLst>
          </c:dPt>
          <c:dPt>
            <c:idx val="4"/>
            <c:invertIfNegative val="0"/>
            <c:bubble3D val="0"/>
            <c:spPr>
              <a:solidFill>
                <a:srgbClr val="C3D69B"/>
              </a:solidFill>
              <a:ln>
                <a:noFill/>
              </a:ln>
              <a:effectLst/>
            </c:spPr>
            <c:extLst>
              <c:ext xmlns:c16="http://schemas.microsoft.com/office/drawing/2014/chart" uri="{C3380CC4-5D6E-409C-BE32-E72D297353CC}">
                <c16:uniqueId val="{00000008-E043-4A6D-9EAE-224CBC05BB5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Muy hábiles (manejan sin poner en riesgo la seguridad de los demás actores en la vía)</c:v>
                </c:pt>
                <c:pt idx="1">
                  <c:v>Algo hábiles</c:v>
                </c:pt>
                <c:pt idx="2">
                  <c:v>Poco hábiles</c:v>
                </c:pt>
                <c:pt idx="3">
                  <c:v>Nada hábiles (Cuando manejan ponen en riesgo la seguridad de los actores en la vía)</c:v>
                </c:pt>
              </c:strCache>
            </c:strRef>
          </c:cat>
          <c:val>
            <c:numRef>
              <c:f>Hoja1!$B$2:$B$5</c:f>
              <c:numCache>
                <c:formatCode>0%</c:formatCode>
                <c:ptCount val="4"/>
                <c:pt idx="0">
                  <c:v>0.11</c:v>
                </c:pt>
                <c:pt idx="1">
                  <c:v>0.43</c:v>
                </c:pt>
                <c:pt idx="2">
                  <c:v>0.33400000000000002</c:v>
                </c:pt>
                <c:pt idx="3">
                  <c:v>0.125</c:v>
                </c:pt>
              </c:numCache>
            </c:numRef>
          </c:val>
          <c:extLst>
            <c:ext xmlns:c16="http://schemas.microsoft.com/office/drawing/2014/chart" uri="{C3380CC4-5D6E-409C-BE32-E72D297353CC}">
              <c16:uniqueId val="{00000000-C92A-48A3-9BB9-91AF13FB54D3}"/>
            </c:ext>
          </c:extLst>
        </c:ser>
        <c:dLbls>
          <c:dLblPos val="inEnd"/>
          <c:showLegendKey val="0"/>
          <c:showVal val="1"/>
          <c:showCatName val="0"/>
          <c:showSerName val="0"/>
          <c:showPercent val="0"/>
          <c:showBubbleSize val="0"/>
        </c:dLbls>
        <c:gapWidth val="100"/>
        <c:overlap val="100"/>
        <c:axId val="97392896"/>
        <c:axId val="97406976"/>
      </c:barChart>
      <c:catAx>
        <c:axId val="973928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97406976"/>
        <c:crosses val="autoZero"/>
        <c:auto val="1"/>
        <c:lblAlgn val="ctr"/>
        <c:lblOffset val="100"/>
        <c:noMultiLvlLbl val="0"/>
      </c:catAx>
      <c:valAx>
        <c:axId val="97406976"/>
        <c:scaling>
          <c:orientation val="minMax"/>
          <c:max val="1"/>
        </c:scaling>
        <c:delete val="1"/>
        <c:axPos val="l"/>
        <c:numFmt formatCode="0%" sourceLinked="0"/>
        <c:majorTickMark val="out"/>
        <c:minorTickMark val="none"/>
        <c:tickLblPos val="nextTo"/>
        <c:crossAx val="9739289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rgbClr val="DA0F2B"/>
            </a:solidFill>
            <a:ln>
              <a:noFill/>
            </a:ln>
            <a:effectLst/>
            <a:scene3d>
              <a:camera prst="orthographicFront"/>
              <a:lightRig rig="threePt" dir="t"/>
            </a:scene3d>
          </c:spPr>
          <c:invertIfNegative val="0"/>
          <c:dLbls>
            <c:dLbl>
              <c:idx val="1"/>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0-A7DD-4F1A-835F-B311FE0B68EF}"/>
                </c:ext>
              </c:extLst>
            </c:dLbl>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Hoja1!$A$3:$A$10</c:f>
              <c:strCache>
                <c:ptCount val="8"/>
                <c:pt idx="0">
                  <c:v>Otro </c:v>
                </c:pt>
                <c:pt idx="1">
                  <c:v>Llevar elementos que interfieran con la circulación de los demás ciclistas</c:v>
                </c:pt>
                <c:pt idx="2">
                  <c:v>Ir en contravía o por senderos peatonales</c:v>
                </c:pt>
                <c:pt idx="3">
                  <c:v>Exceso de velocidad</c:v>
                </c:pt>
                <c:pt idx="4">
                  <c:v>Circular por los carriles del transporte masivo</c:v>
                </c:pt>
                <c:pt idx="5">
                  <c:v>No usar las ciclorrutas cuando están disponibles</c:v>
                </c:pt>
                <c:pt idx="6">
                  <c:v>No respetar la señales de tránsito de alto y los semáforos</c:v>
                </c:pt>
                <c:pt idx="7">
                  <c:v>No usar el equipo de protección  (Casco, luces, chaleco reflectivo, etc.)</c:v>
                </c:pt>
              </c:strCache>
            </c:strRef>
          </c:cat>
          <c:val>
            <c:numRef>
              <c:f>Hoja1!$B$3:$B$10</c:f>
              <c:numCache>
                <c:formatCode>0%</c:formatCode>
                <c:ptCount val="8"/>
                <c:pt idx="0">
                  <c:v>7.0999999999999994E-2</c:v>
                </c:pt>
                <c:pt idx="1">
                  <c:v>0.02</c:v>
                </c:pt>
                <c:pt idx="2">
                  <c:v>5.2999999999999999E-2</c:v>
                </c:pt>
                <c:pt idx="3">
                  <c:v>6.4000000000000001E-2</c:v>
                </c:pt>
                <c:pt idx="4">
                  <c:v>7.2999999999999995E-2</c:v>
                </c:pt>
                <c:pt idx="5">
                  <c:v>0.18099999999999999</c:v>
                </c:pt>
                <c:pt idx="6">
                  <c:v>0.217</c:v>
                </c:pt>
                <c:pt idx="7">
                  <c:v>0.32</c:v>
                </c:pt>
              </c:numCache>
            </c:numRef>
          </c:val>
          <c:extLst>
            <c:ext xmlns:c16="http://schemas.microsoft.com/office/drawing/2014/chart" uri="{C3380CC4-5D6E-409C-BE32-E72D297353CC}">
              <c16:uniqueId val="{00000000-AAAF-4A11-B823-474FF8FB8E27}"/>
            </c:ext>
          </c:extLst>
        </c:ser>
        <c:dLbls>
          <c:dLblPos val="ctr"/>
          <c:showLegendKey val="0"/>
          <c:showVal val="1"/>
          <c:showCatName val="0"/>
          <c:showSerName val="0"/>
          <c:showPercent val="0"/>
          <c:showBubbleSize val="0"/>
        </c:dLbls>
        <c:gapWidth val="50"/>
        <c:axId val="118886784"/>
        <c:axId val="118888320"/>
      </c:barChart>
      <c:catAx>
        <c:axId val="118886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18888320"/>
        <c:crosses val="autoZero"/>
        <c:auto val="1"/>
        <c:lblAlgn val="ctr"/>
        <c:lblOffset val="100"/>
        <c:noMultiLvlLbl val="0"/>
      </c:catAx>
      <c:valAx>
        <c:axId val="118888320"/>
        <c:scaling>
          <c:orientation val="minMax"/>
          <c:max val="1"/>
        </c:scaling>
        <c:delete val="0"/>
        <c:axPos val="b"/>
        <c:numFmt formatCode="0%" sourceLinked="1"/>
        <c:majorTickMark val="out"/>
        <c:minorTickMark val="none"/>
        <c:tickLblPos val="nextTo"/>
        <c:txPr>
          <a:bodyPr/>
          <a:lstStyle/>
          <a:p>
            <a:pPr>
              <a:defRPr>
                <a:solidFill>
                  <a:schemeClr val="bg1"/>
                </a:solidFill>
              </a:defRPr>
            </a:pPr>
            <a:endParaRPr lang="es-CO"/>
          </a:p>
        </c:txPr>
        <c:crossAx val="118886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Columna1</c:v>
                </c:pt>
              </c:strCache>
            </c:strRef>
          </c:tx>
          <c:spPr>
            <a:solidFill>
              <a:srgbClr val="FFC000"/>
            </a:solidFill>
            <a:ln w="38100">
              <a:solidFill>
                <a:schemeClr val="bg1"/>
              </a:solidFill>
            </a:ln>
          </c:spPr>
          <c:dPt>
            <c:idx val="0"/>
            <c:bubble3D val="0"/>
            <c:spPr>
              <a:solidFill>
                <a:srgbClr val="FFC000"/>
              </a:solidFill>
              <a:ln w="38100">
                <a:solidFill>
                  <a:schemeClr val="bg1"/>
                </a:solidFill>
              </a:ln>
              <a:effectLst/>
            </c:spPr>
            <c:extLst>
              <c:ext xmlns:c16="http://schemas.microsoft.com/office/drawing/2014/chart" uri="{C3380CC4-5D6E-409C-BE32-E72D297353CC}">
                <c16:uniqueId val="{00000001-917C-4A83-BACB-15883B82B9DE}"/>
              </c:ext>
            </c:extLst>
          </c:dPt>
          <c:dPt>
            <c:idx val="1"/>
            <c:bubble3D val="0"/>
            <c:spPr>
              <a:solidFill>
                <a:srgbClr val="C00000"/>
              </a:solidFill>
              <a:ln w="38100">
                <a:solidFill>
                  <a:schemeClr val="bg1"/>
                </a:solidFill>
              </a:ln>
              <a:effectLst/>
            </c:spPr>
            <c:extLst>
              <c:ext xmlns:c16="http://schemas.microsoft.com/office/drawing/2014/chart" uri="{C3380CC4-5D6E-409C-BE32-E72D297353CC}">
                <c16:uniqueId val="{00000003-917C-4A83-BACB-15883B82B9DE}"/>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1-917C-4A83-BACB-15883B82B9DE}"/>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FFFF"/>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3-917C-4A83-BACB-15883B82B9D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0.29799999999999999</c:v>
                </c:pt>
                <c:pt idx="1">
                  <c:v>0.70199999999999996</c:v>
                </c:pt>
              </c:numCache>
            </c:numRef>
          </c:val>
          <c:extLst>
            <c:ext xmlns:c16="http://schemas.microsoft.com/office/drawing/2014/chart" uri="{C3380CC4-5D6E-409C-BE32-E72D297353CC}">
              <c16:uniqueId val="{0000000A-917C-4A83-BACB-15883B82B9D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rgbClr val="F5B02B"/>
            </a:solidFill>
            <a:ln>
              <a:noFill/>
            </a:ln>
            <a:effectLst/>
            <a:scene3d>
              <a:camera prst="orthographicFront"/>
              <a:lightRig rig="threePt" dir="t"/>
            </a:scene3d>
          </c:spPr>
          <c:invertIfNegative val="0"/>
          <c:dLbls>
            <c:spPr>
              <a:noFill/>
              <a:ln>
                <a:noFill/>
              </a:ln>
              <a:effectLst/>
            </c:spPr>
            <c:txPr>
              <a:bodyPr/>
              <a:lstStyle/>
              <a:p>
                <a:pPr>
                  <a:defRPr sz="1600" b="1">
                    <a:solidFill>
                      <a:schemeClr val="tx1"/>
                    </a:solidFill>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Menos de una vez al mes</c:v>
                </c:pt>
                <c:pt idx="1">
                  <c:v>Una vez al mes</c:v>
                </c:pt>
                <c:pt idx="2">
                  <c:v>Una vez a la semana</c:v>
                </c:pt>
                <c:pt idx="3">
                  <c:v>Todos los días de la semana</c:v>
                </c:pt>
                <c:pt idx="4">
                  <c:v>Más de una vez por semana</c:v>
                </c:pt>
              </c:strCache>
            </c:strRef>
          </c:cat>
          <c:val>
            <c:numRef>
              <c:f>Hoja1!$B$2:$B$6</c:f>
              <c:numCache>
                <c:formatCode>0%</c:formatCode>
                <c:ptCount val="5"/>
                <c:pt idx="0">
                  <c:v>0.10199999999999999</c:v>
                </c:pt>
                <c:pt idx="1">
                  <c:v>0.159</c:v>
                </c:pt>
                <c:pt idx="2">
                  <c:v>0.20899999999999999</c:v>
                </c:pt>
                <c:pt idx="3">
                  <c:v>0.246</c:v>
                </c:pt>
                <c:pt idx="4">
                  <c:v>0.28499999999999998</c:v>
                </c:pt>
              </c:numCache>
            </c:numRef>
          </c:val>
          <c:extLst>
            <c:ext xmlns:c16="http://schemas.microsoft.com/office/drawing/2014/chart" uri="{C3380CC4-5D6E-409C-BE32-E72D297353CC}">
              <c16:uniqueId val="{00000000-F2C2-41BA-A006-5C11171250D2}"/>
            </c:ext>
          </c:extLst>
        </c:ser>
        <c:dLbls>
          <c:dLblPos val="ctr"/>
          <c:showLegendKey val="0"/>
          <c:showVal val="1"/>
          <c:showCatName val="0"/>
          <c:showSerName val="0"/>
          <c:showPercent val="0"/>
          <c:showBubbleSize val="0"/>
        </c:dLbls>
        <c:gapWidth val="100"/>
        <c:axId val="85138048"/>
        <c:axId val="85152128"/>
      </c:barChart>
      <c:catAx>
        <c:axId val="85138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5152128"/>
        <c:crosses val="autoZero"/>
        <c:auto val="1"/>
        <c:lblAlgn val="ctr"/>
        <c:lblOffset val="100"/>
        <c:noMultiLvlLbl val="0"/>
      </c:catAx>
      <c:valAx>
        <c:axId val="85152128"/>
        <c:scaling>
          <c:orientation val="minMax"/>
          <c:max val="1"/>
        </c:scaling>
        <c:delete val="0"/>
        <c:axPos val="b"/>
        <c:numFmt formatCode="0%" sourceLinked="1"/>
        <c:majorTickMark val="out"/>
        <c:minorTickMark val="none"/>
        <c:tickLblPos val="nextTo"/>
        <c:txPr>
          <a:bodyPr/>
          <a:lstStyle/>
          <a:p>
            <a:pPr>
              <a:defRPr>
                <a:solidFill>
                  <a:schemeClr val="bg1"/>
                </a:solidFill>
              </a:defRPr>
            </a:pPr>
            <a:endParaRPr lang="es-CO"/>
          </a:p>
        </c:txPr>
        <c:crossAx val="85138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60839074803148"/>
          <c:y val="2.578124841404722E-2"/>
          <c:w val="0.83501660925196852"/>
          <c:h val="0.94843750317190556"/>
        </c:manualLayout>
      </c:layout>
      <c:doughnutChart>
        <c:varyColors val="1"/>
        <c:ser>
          <c:idx val="0"/>
          <c:order val="0"/>
          <c:tx>
            <c:strRef>
              <c:f>Hoja1!$B$1</c:f>
              <c:strCache>
                <c:ptCount val="1"/>
                <c:pt idx="0">
                  <c:v>Ventas</c:v>
                </c:pt>
              </c:strCache>
            </c:strRef>
          </c:tx>
          <c:spPr>
            <a:scene3d>
              <a:camera prst="orthographicFront"/>
              <a:lightRig rig="threePt" dir="t"/>
            </a:scene3d>
          </c:spPr>
          <c:dPt>
            <c:idx val="0"/>
            <c:bubble3D val="0"/>
            <c:spPr>
              <a:solidFill>
                <a:srgbClr val="FFC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4-94BF-4AFF-AD92-A74B0420CCED}"/>
              </c:ext>
            </c:extLst>
          </c:dPt>
          <c:dPt>
            <c:idx val="1"/>
            <c:bubble3D val="0"/>
            <c:spPr>
              <a:solidFill>
                <a:srgbClr val="C00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3-94BF-4AFF-AD92-A74B0420CCED}"/>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3-94BF-4AFF-AD92-A74B0420CCE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0.83199999999999996</c:v>
                </c:pt>
                <c:pt idx="1">
                  <c:v>0.16800000000000001</c:v>
                </c:pt>
              </c:numCache>
            </c:numRef>
          </c:val>
          <c:extLst>
            <c:ext xmlns:c16="http://schemas.microsoft.com/office/drawing/2014/chart" uri="{C3380CC4-5D6E-409C-BE32-E72D297353CC}">
              <c16:uniqueId val="{00000000-94BF-4AFF-AD92-A74B0420CCED}"/>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912990216803542"/>
          <c:y val="2.5143822272156603E-2"/>
          <c:w val="0.58577231743400193"/>
          <c:h val="0.80536332336987282"/>
        </c:manualLayout>
      </c:layout>
      <c:barChart>
        <c:barDir val="bar"/>
        <c:grouping val="stacked"/>
        <c:varyColors val="0"/>
        <c:ser>
          <c:idx val="0"/>
          <c:order val="0"/>
          <c:tx>
            <c:strRef>
              <c:f>Hoja1!$B$1</c:f>
              <c:strCache>
                <c:ptCount val="1"/>
                <c:pt idx="0">
                  <c:v>Mucho</c:v>
                </c:pt>
              </c:strCache>
            </c:strRef>
          </c:tx>
          <c:spPr>
            <a:solidFill>
              <a:srgbClr val="F5B02B"/>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Conductores de vehículo particular</c:v>
                </c:pt>
                <c:pt idx="1">
                  <c:v>Conductores de Buses y SITP</c:v>
                </c:pt>
                <c:pt idx="2">
                  <c:v>Conductores de Transmilenio</c:v>
                </c:pt>
                <c:pt idx="3">
                  <c:v>Conductores de Taxi</c:v>
                </c:pt>
                <c:pt idx="4">
                  <c:v>Conductores de Vehículos de carga pesada</c:v>
                </c:pt>
                <c:pt idx="5">
                  <c:v>Conductores de motos</c:v>
                </c:pt>
                <c:pt idx="6">
                  <c:v>Peatones</c:v>
                </c:pt>
              </c:strCache>
            </c:strRef>
          </c:cat>
          <c:val>
            <c:numRef>
              <c:f>Hoja1!$B$2:$B$8</c:f>
              <c:numCache>
                <c:formatCode>0%</c:formatCode>
                <c:ptCount val="7"/>
                <c:pt idx="0">
                  <c:v>8.2000000000000003E-2</c:v>
                </c:pt>
                <c:pt idx="1">
                  <c:v>3.5000000000000003E-2</c:v>
                </c:pt>
                <c:pt idx="2">
                  <c:v>0.189</c:v>
                </c:pt>
                <c:pt idx="3">
                  <c:v>3.6999999999999998E-2</c:v>
                </c:pt>
                <c:pt idx="4">
                  <c:v>0.104</c:v>
                </c:pt>
                <c:pt idx="5">
                  <c:v>3.7999999999999999E-2</c:v>
                </c:pt>
                <c:pt idx="6">
                  <c:v>9.6000000000000002E-2</c:v>
                </c:pt>
              </c:numCache>
            </c:numRef>
          </c:val>
          <c:extLst>
            <c:ext xmlns:c16="http://schemas.microsoft.com/office/drawing/2014/chart" uri="{C3380CC4-5D6E-409C-BE32-E72D297353CC}">
              <c16:uniqueId val="{00000000-04AA-4C27-9648-E2799E1A78BF}"/>
            </c:ext>
          </c:extLst>
        </c:ser>
        <c:ser>
          <c:idx val="1"/>
          <c:order val="1"/>
          <c:tx>
            <c:strRef>
              <c:f>Hoja1!$C$1</c:f>
              <c:strCache>
                <c:ptCount val="1"/>
                <c:pt idx="0">
                  <c:v>Algo </c:v>
                </c:pt>
              </c:strCache>
            </c:strRef>
          </c:tx>
          <c:spPr>
            <a:solidFill>
              <a:srgbClr val="DA0F2B"/>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Conductores de vehículo particular</c:v>
                </c:pt>
                <c:pt idx="1">
                  <c:v>Conductores de Buses y SITP</c:v>
                </c:pt>
                <c:pt idx="2">
                  <c:v>Conductores de Transmilenio</c:v>
                </c:pt>
                <c:pt idx="3">
                  <c:v>Conductores de Taxi</c:v>
                </c:pt>
                <c:pt idx="4">
                  <c:v>Conductores de Vehículos de carga pesada</c:v>
                </c:pt>
                <c:pt idx="5">
                  <c:v>Conductores de motos</c:v>
                </c:pt>
                <c:pt idx="6">
                  <c:v>Peatones</c:v>
                </c:pt>
              </c:strCache>
            </c:strRef>
          </c:cat>
          <c:val>
            <c:numRef>
              <c:f>Hoja1!$C$2:$C$8</c:f>
              <c:numCache>
                <c:formatCode>0%</c:formatCode>
                <c:ptCount val="7"/>
                <c:pt idx="0">
                  <c:v>0.46899999999999997</c:v>
                </c:pt>
                <c:pt idx="1">
                  <c:v>0.23400000000000001</c:v>
                </c:pt>
                <c:pt idx="2">
                  <c:v>0.39700000000000002</c:v>
                </c:pt>
                <c:pt idx="3">
                  <c:v>0.27900000000000003</c:v>
                </c:pt>
                <c:pt idx="4">
                  <c:v>0.33900000000000002</c:v>
                </c:pt>
                <c:pt idx="5">
                  <c:v>0.252</c:v>
                </c:pt>
                <c:pt idx="6">
                  <c:v>0.42599999999999999</c:v>
                </c:pt>
              </c:numCache>
            </c:numRef>
          </c:val>
          <c:extLst>
            <c:ext xmlns:c16="http://schemas.microsoft.com/office/drawing/2014/chart" uri="{C3380CC4-5D6E-409C-BE32-E72D297353CC}">
              <c16:uniqueId val="{00000001-04AA-4C27-9648-E2799E1A78BF}"/>
            </c:ext>
          </c:extLst>
        </c:ser>
        <c:ser>
          <c:idx val="2"/>
          <c:order val="2"/>
          <c:tx>
            <c:strRef>
              <c:f>Hoja1!$D$1</c:f>
              <c:strCache>
                <c:ptCount val="1"/>
                <c:pt idx="0">
                  <c:v>Poco</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Conductores de vehículo particular</c:v>
                </c:pt>
                <c:pt idx="1">
                  <c:v>Conductores de Buses y SITP</c:v>
                </c:pt>
                <c:pt idx="2">
                  <c:v>Conductores de Transmilenio</c:v>
                </c:pt>
                <c:pt idx="3">
                  <c:v>Conductores de Taxi</c:v>
                </c:pt>
                <c:pt idx="4">
                  <c:v>Conductores de Vehículos de carga pesada</c:v>
                </c:pt>
                <c:pt idx="5">
                  <c:v>Conductores de motos</c:v>
                </c:pt>
                <c:pt idx="6">
                  <c:v>Peatones</c:v>
                </c:pt>
              </c:strCache>
            </c:strRef>
          </c:cat>
          <c:val>
            <c:numRef>
              <c:f>Hoja1!$D$2:$D$8</c:f>
              <c:numCache>
                <c:formatCode>0%</c:formatCode>
                <c:ptCount val="7"/>
                <c:pt idx="0">
                  <c:v>0.373</c:v>
                </c:pt>
                <c:pt idx="1">
                  <c:v>0.39500000000000002</c:v>
                </c:pt>
                <c:pt idx="2">
                  <c:v>0.26700000000000002</c:v>
                </c:pt>
                <c:pt idx="3">
                  <c:v>0.41899999999999998</c:v>
                </c:pt>
                <c:pt idx="4">
                  <c:v>0.35899999999999999</c:v>
                </c:pt>
                <c:pt idx="5">
                  <c:v>0.41</c:v>
                </c:pt>
                <c:pt idx="6">
                  <c:v>0.35899999999999999</c:v>
                </c:pt>
              </c:numCache>
            </c:numRef>
          </c:val>
          <c:extLst>
            <c:ext xmlns:c16="http://schemas.microsoft.com/office/drawing/2014/chart" uri="{C3380CC4-5D6E-409C-BE32-E72D297353CC}">
              <c16:uniqueId val="{00000002-04AA-4C27-9648-E2799E1A78BF}"/>
            </c:ext>
          </c:extLst>
        </c:ser>
        <c:ser>
          <c:idx val="3"/>
          <c:order val="3"/>
          <c:tx>
            <c:strRef>
              <c:f>Hoja1!$E$1</c:f>
              <c:strCache>
                <c:ptCount val="1"/>
                <c:pt idx="0">
                  <c:v>Nada</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Conductores de vehículo particular</c:v>
                </c:pt>
                <c:pt idx="1">
                  <c:v>Conductores de Buses y SITP</c:v>
                </c:pt>
                <c:pt idx="2">
                  <c:v>Conductores de Transmilenio</c:v>
                </c:pt>
                <c:pt idx="3">
                  <c:v>Conductores de Taxi</c:v>
                </c:pt>
                <c:pt idx="4">
                  <c:v>Conductores de Vehículos de carga pesada</c:v>
                </c:pt>
                <c:pt idx="5">
                  <c:v>Conductores de motos</c:v>
                </c:pt>
                <c:pt idx="6">
                  <c:v>Peatones</c:v>
                </c:pt>
              </c:strCache>
            </c:strRef>
          </c:cat>
          <c:val>
            <c:numRef>
              <c:f>Hoja1!$E$2:$E$8</c:f>
              <c:numCache>
                <c:formatCode>0%</c:formatCode>
                <c:ptCount val="7"/>
                <c:pt idx="0">
                  <c:v>7.5999999999999998E-2</c:v>
                </c:pt>
                <c:pt idx="1">
                  <c:v>0.33600000000000002</c:v>
                </c:pt>
                <c:pt idx="2">
                  <c:v>0.14699999999999999</c:v>
                </c:pt>
                <c:pt idx="3">
                  <c:v>0.26500000000000001</c:v>
                </c:pt>
                <c:pt idx="4">
                  <c:v>0.19800000000000001</c:v>
                </c:pt>
                <c:pt idx="5">
                  <c:v>0.3</c:v>
                </c:pt>
                <c:pt idx="6">
                  <c:v>0.11899999999999999</c:v>
                </c:pt>
              </c:numCache>
            </c:numRef>
          </c:val>
          <c:extLst>
            <c:ext xmlns:c16="http://schemas.microsoft.com/office/drawing/2014/chart" uri="{C3380CC4-5D6E-409C-BE32-E72D297353CC}">
              <c16:uniqueId val="{00000003-04AA-4C27-9648-E2799E1A78BF}"/>
            </c:ext>
          </c:extLst>
        </c:ser>
        <c:dLbls>
          <c:dLblPos val="ctr"/>
          <c:showLegendKey val="0"/>
          <c:showVal val="1"/>
          <c:showCatName val="0"/>
          <c:showSerName val="0"/>
          <c:showPercent val="0"/>
          <c:showBubbleSize val="0"/>
        </c:dLbls>
        <c:gapWidth val="61"/>
        <c:overlap val="100"/>
        <c:axId val="85061632"/>
        <c:axId val="85063168"/>
      </c:barChart>
      <c:catAx>
        <c:axId val="85061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CO"/>
          </a:p>
        </c:txPr>
        <c:crossAx val="85063168"/>
        <c:crosses val="autoZero"/>
        <c:auto val="1"/>
        <c:lblAlgn val="ctr"/>
        <c:lblOffset val="100"/>
        <c:noMultiLvlLbl val="0"/>
      </c:catAx>
      <c:valAx>
        <c:axId val="85063168"/>
        <c:scaling>
          <c:orientation val="minMax"/>
          <c:max val="1"/>
          <c:min val="0"/>
        </c:scaling>
        <c:delete val="1"/>
        <c:axPos val="b"/>
        <c:numFmt formatCode="0%" sourceLinked="1"/>
        <c:majorTickMark val="out"/>
        <c:minorTickMark val="none"/>
        <c:tickLblPos val="nextTo"/>
        <c:crossAx val="85061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s-CO"/>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rgbClr val="F5B02B"/>
            </a:solidFill>
            <a:ln>
              <a:noFill/>
            </a:ln>
            <a:effectLst/>
            <a:scene3d>
              <a:camera prst="orthographicFront"/>
              <a:lightRig rig="threePt" dir="t"/>
            </a:scene3d>
          </c:spPr>
          <c:invertIfNegative val="0"/>
          <c:dLbls>
            <c:dLbl>
              <c:idx val="0"/>
              <c:layout>
                <c:manualLayout>
                  <c:x val="4.6734850997270311E-3"/>
                  <c:y val="-1.34985183516077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8A-40E4-B9E8-A61E20C4B66D}"/>
                </c:ext>
              </c:extLst>
            </c:dLbl>
            <c:dLbl>
              <c:idx val="1"/>
              <c:layout>
                <c:manualLayout>
                  <c:x val="-7.584011077307007E-3"/>
                  <c:y val="8.09911101096462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8A-40E4-B9E8-A61E20C4B66D}"/>
                </c:ext>
              </c:extLst>
            </c:dLbl>
            <c:dLbl>
              <c:idx val="2"/>
              <c:layout>
                <c:manualLayout>
                  <c:x val="-8.8492644714434111E-3"/>
                  <c:y val="5.3994073406430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8A-40E4-B9E8-A61E20C4B66D}"/>
                </c:ext>
              </c:extLst>
            </c:dLbl>
            <c:dLbl>
              <c:idx val="3"/>
              <c:layout>
                <c:manualLayout>
                  <c:x val="-7.7737129142757544E-3"/>
                  <c:y val="-5.399407340643082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8A-40E4-B9E8-A61E20C4B66D}"/>
                </c:ext>
              </c:extLst>
            </c:dLbl>
            <c:dLbl>
              <c:idx val="4"/>
              <c:layout>
                <c:manualLayout>
                  <c:x val="-4.8761127594612716E-4"/>
                  <c:y val="-2.699703670321541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8A-40E4-B9E8-A61E20C4B66D}"/>
                </c:ext>
              </c:extLst>
            </c:dLbl>
            <c:dLbl>
              <c:idx val="5"/>
              <c:layout>
                <c:manualLayout>
                  <c:x val="4.801142987421082E-3"/>
                  <c:y val="-2.699703670321541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8A-40E4-B9E8-A61E20C4B66D}"/>
                </c:ext>
              </c:extLst>
            </c:dLbl>
            <c:dLbl>
              <c:idx val="6"/>
              <c:layout>
                <c:manualLayout>
                  <c:x val="-8.16530379253488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8A-40E4-B9E8-A61E20C4B66D}"/>
                </c:ext>
              </c:extLst>
            </c:dLbl>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Usar siempre la cicloruta en dónde estén disponibles.</c:v>
                </c:pt>
                <c:pt idx="1">
                  <c:v>No pasarse los semáforos y las señales de alto.</c:v>
                </c:pt>
                <c:pt idx="2">
                  <c:v>Usar siempre el casco.</c:v>
                </c:pt>
                <c:pt idx="3">
                  <c:v>No transitar entre los vehículos.</c:v>
                </c:pt>
                <c:pt idx="4">
                  <c:v>Usar normas de transito</c:v>
                </c:pt>
                <c:pt idx="5">
                  <c:v>Usar el equipo de protección</c:v>
                </c:pt>
                <c:pt idx="6">
                  <c:v>No exceder el límite de velocidad permitido.</c:v>
                </c:pt>
              </c:strCache>
            </c:strRef>
          </c:cat>
          <c:val>
            <c:numRef>
              <c:f>Hoja1!$B$2:$B$8</c:f>
              <c:numCache>
                <c:formatCode>0%</c:formatCode>
                <c:ptCount val="7"/>
                <c:pt idx="0">
                  <c:v>0.27400000000000002</c:v>
                </c:pt>
                <c:pt idx="1">
                  <c:v>0.26400000000000001</c:v>
                </c:pt>
                <c:pt idx="2">
                  <c:v>0.11899999999999999</c:v>
                </c:pt>
                <c:pt idx="3">
                  <c:v>0.111</c:v>
                </c:pt>
                <c:pt idx="4">
                  <c:v>6.3E-2</c:v>
                </c:pt>
                <c:pt idx="5">
                  <c:v>5.2999999999999999E-2</c:v>
                </c:pt>
                <c:pt idx="6">
                  <c:v>4.4999999999999998E-2</c:v>
                </c:pt>
              </c:numCache>
            </c:numRef>
          </c:val>
          <c:extLst>
            <c:ext xmlns:c16="http://schemas.microsoft.com/office/drawing/2014/chart" uri="{C3380CC4-5D6E-409C-BE32-E72D297353CC}">
              <c16:uniqueId val="{00000001-4526-43B4-812E-60F03445A772}"/>
            </c:ext>
          </c:extLst>
        </c:ser>
        <c:dLbls>
          <c:dLblPos val="ctr"/>
          <c:showLegendKey val="0"/>
          <c:showVal val="1"/>
          <c:showCatName val="0"/>
          <c:showSerName val="0"/>
          <c:showPercent val="0"/>
          <c:showBubbleSize val="0"/>
        </c:dLbls>
        <c:gapWidth val="50"/>
        <c:axId val="85327232"/>
        <c:axId val="85329024"/>
      </c:barChart>
      <c:catAx>
        <c:axId val="853272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5329024"/>
        <c:crosses val="autoZero"/>
        <c:auto val="1"/>
        <c:lblAlgn val="ctr"/>
        <c:lblOffset val="100"/>
        <c:noMultiLvlLbl val="0"/>
      </c:catAx>
      <c:valAx>
        <c:axId val="85329024"/>
        <c:scaling>
          <c:orientation val="minMax"/>
          <c:max val="1"/>
        </c:scaling>
        <c:delete val="1"/>
        <c:axPos val="t"/>
        <c:numFmt formatCode="0%" sourceLinked="1"/>
        <c:majorTickMark val="out"/>
        <c:minorTickMark val="none"/>
        <c:tickLblPos val="nextTo"/>
        <c:crossAx val="85327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63850551454342E-2"/>
          <c:y val="2.5597903196109651E-2"/>
          <c:w val="0.86990585039329793"/>
          <c:h val="0.86660038340319068"/>
        </c:manualLayout>
      </c:layout>
      <c:barChart>
        <c:barDir val="col"/>
        <c:grouping val="clustered"/>
        <c:varyColors val="0"/>
        <c:ser>
          <c:idx val="0"/>
          <c:order val="0"/>
          <c:tx>
            <c:strRef>
              <c:f>Hoja1!$B$1</c:f>
              <c:strCache>
                <c:ptCount val="1"/>
                <c:pt idx="0">
                  <c:v>Serie 1</c:v>
                </c:pt>
              </c:strCache>
            </c:strRef>
          </c:tx>
          <c:spPr>
            <a:solidFill>
              <a:srgbClr val="DA0F2B"/>
            </a:solidFill>
            <a:ln>
              <a:noFill/>
            </a:ln>
            <a:effectLst/>
          </c:spPr>
          <c:invertIfNegative val="0"/>
          <c:dPt>
            <c:idx val="0"/>
            <c:invertIfNegative val="0"/>
            <c:bubble3D val="0"/>
            <c:spPr>
              <a:solidFill>
                <a:srgbClr val="DA0F2B"/>
              </a:solidFill>
              <a:ln>
                <a:noFill/>
              </a:ln>
              <a:effectLst/>
            </c:spPr>
            <c:extLst>
              <c:ext xmlns:c16="http://schemas.microsoft.com/office/drawing/2014/chart" uri="{C3380CC4-5D6E-409C-BE32-E72D297353CC}">
                <c16:uniqueId val="{00000001-39FF-4917-A51F-FA56BB7EA4BA}"/>
              </c:ext>
            </c:extLst>
          </c:dPt>
          <c:dPt>
            <c:idx val="1"/>
            <c:invertIfNegative val="0"/>
            <c:bubble3D val="0"/>
            <c:extLst>
              <c:ext xmlns:c16="http://schemas.microsoft.com/office/drawing/2014/chart" uri="{C3380CC4-5D6E-409C-BE32-E72D297353CC}">
                <c16:uniqueId val="{00000003-39FF-4917-A51F-FA56BB7EA4BA}"/>
              </c:ext>
            </c:extLst>
          </c:dPt>
          <c:dPt>
            <c:idx val="2"/>
            <c:invertIfNegative val="0"/>
            <c:bubble3D val="0"/>
            <c:extLst>
              <c:ext xmlns:c16="http://schemas.microsoft.com/office/drawing/2014/chart" uri="{C3380CC4-5D6E-409C-BE32-E72D297353CC}">
                <c16:uniqueId val="{00000005-39FF-4917-A51F-FA56BB7EA4BA}"/>
              </c:ext>
            </c:extLst>
          </c:dPt>
          <c:dPt>
            <c:idx val="3"/>
            <c:invertIfNegative val="0"/>
            <c:bubble3D val="0"/>
            <c:extLst>
              <c:ext xmlns:c16="http://schemas.microsoft.com/office/drawing/2014/chart" uri="{C3380CC4-5D6E-409C-BE32-E72D297353CC}">
                <c16:uniqueId val="{00000007-39FF-4917-A51F-FA56BB7EA4BA}"/>
              </c:ext>
            </c:extLst>
          </c:dPt>
          <c:dPt>
            <c:idx val="4"/>
            <c:invertIfNegative val="0"/>
            <c:bubble3D val="0"/>
            <c:extLst>
              <c:ext xmlns:c16="http://schemas.microsoft.com/office/drawing/2014/chart" uri="{C3380CC4-5D6E-409C-BE32-E72D297353CC}">
                <c16:uniqueId val="{00000009-39FF-4917-A51F-FA56BB7EA4B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Hoja1!$B$2:$B$12</c:f>
              <c:numCache>
                <c:formatCode>0%</c:formatCode>
                <c:ptCount val="11"/>
                <c:pt idx="0">
                  <c:v>2.7E-2</c:v>
                </c:pt>
                <c:pt idx="1">
                  <c:v>5.0000000000000001E-3</c:v>
                </c:pt>
                <c:pt idx="2">
                  <c:v>1.2E-2</c:v>
                </c:pt>
                <c:pt idx="3">
                  <c:v>2.3E-2</c:v>
                </c:pt>
                <c:pt idx="4">
                  <c:v>4.7E-2</c:v>
                </c:pt>
                <c:pt idx="5">
                  <c:v>0.13700000000000001</c:v>
                </c:pt>
                <c:pt idx="6">
                  <c:v>9.8000000000000004E-2</c:v>
                </c:pt>
                <c:pt idx="7">
                  <c:v>0.159</c:v>
                </c:pt>
                <c:pt idx="8">
                  <c:v>0.21299999999999999</c:v>
                </c:pt>
                <c:pt idx="9">
                  <c:v>7.2999999999999995E-2</c:v>
                </c:pt>
                <c:pt idx="10">
                  <c:v>0.20799999999999999</c:v>
                </c:pt>
              </c:numCache>
            </c:numRef>
          </c:val>
          <c:extLst>
            <c:ext xmlns:c16="http://schemas.microsoft.com/office/drawing/2014/chart" uri="{C3380CC4-5D6E-409C-BE32-E72D297353CC}">
              <c16:uniqueId val="{0000000A-39FF-4917-A51F-FA56BB7EA4BA}"/>
            </c:ext>
          </c:extLst>
        </c:ser>
        <c:ser>
          <c:idx val="1"/>
          <c:order val="1"/>
          <c:tx>
            <c:strRef>
              <c:f>Hoja1!$C$1</c:f>
              <c:strCache>
                <c:ptCount val="1"/>
                <c:pt idx="0">
                  <c:v>Serie 2</c:v>
                </c:pt>
              </c:strCache>
            </c:strRef>
          </c:tx>
          <c:spPr>
            <a:noFill/>
            <a:ln>
              <a:noFill/>
              <a:prstDash val="solid"/>
            </a:ln>
            <a:effectLst/>
          </c:spPr>
          <c:invertIfNegative val="0"/>
          <c:dLbls>
            <c:delete val="1"/>
          </c:dLbls>
          <c:cat>
            <c:numRef>
              <c:f>Hoja1!$A$2:$A$12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Hoja1!$C$2:$C$12</c:f>
              <c:numCache>
                <c:formatCode>0%</c:formatCode>
                <c:ptCount val="11"/>
                <c:pt idx="0">
                  <c:v>1</c:v>
                </c:pt>
                <c:pt idx="1">
                  <c:v>1</c:v>
                </c:pt>
                <c:pt idx="2">
                  <c:v>1</c:v>
                </c:pt>
                <c:pt idx="3">
                  <c:v>1</c:v>
                </c:pt>
                <c:pt idx="4">
                  <c:v>1</c:v>
                </c:pt>
                <c:pt idx="5">
                  <c:v>1</c:v>
                </c:pt>
                <c:pt idx="6">
                  <c:v>1</c:v>
                </c:pt>
                <c:pt idx="7">
                  <c:v>1</c:v>
                </c:pt>
                <c:pt idx="8">
                  <c:v>1</c:v>
                </c:pt>
                <c:pt idx="9">
                  <c:v>1</c:v>
                </c:pt>
                <c:pt idx="10">
                  <c:v>1</c:v>
                </c:pt>
              </c:numCache>
            </c:numRef>
          </c:val>
          <c:extLst>
            <c:ext xmlns:c16="http://schemas.microsoft.com/office/drawing/2014/chart" uri="{C3380CC4-5D6E-409C-BE32-E72D297353CC}">
              <c16:uniqueId val="{0000000B-39FF-4917-A51F-FA56BB7EA4BA}"/>
            </c:ext>
          </c:extLst>
        </c:ser>
        <c:dLbls>
          <c:dLblPos val="inEnd"/>
          <c:showLegendKey val="0"/>
          <c:showVal val="1"/>
          <c:showCatName val="0"/>
          <c:showSerName val="0"/>
          <c:showPercent val="0"/>
          <c:showBubbleSize val="0"/>
        </c:dLbls>
        <c:gapWidth val="50"/>
        <c:overlap val="100"/>
        <c:axId val="84914176"/>
        <c:axId val="84915712"/>
      </c:barChart>
      <c:catAx>
        <c:axId val="84914176"/>
        <c:scaling>
          <c:orientation val="maxMin"/>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crossAx val="84915712"/>
        <c:crosses val="autoZero"/>
        <c:auto val="1"/>
        <c:lblAlgn val="ctr"/>
        <c:lblOffset val="100"/>
        <c:noMultiLvlLbl val="0"/>
      </c:catAx>
      <c:valAx>
        <c:axId val="84915712"/>
        <c:scaling>
          <c:orientation val="minMax"/>
          <c:max val="1"/>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849141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650560222359699E-2"/>
          <c:y val="0.14806354943496361"/>
          <c:w val="0.95069887955528065"/>
          <c:h val="0.59724802122889697"/>
        </c:manualLayout>
      </c:layout>
      <c:barChart>
        <c:barDir val="col"/>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Hoja2!$D$33:$H$33</c:f>
              <c:strCache>
                <c:ptCount val="5"/>
                <c:pt idx="0">
                  <c:v>Zona 1</c:v>
                </c:pt>
                <c:pt idx="1">
                  <c:v>Zona 2</c:v>
                </c:pt>
                <c:pt idx="2">
                  <c:v>Zona 3</c:v>
                </c:pt>
                <c:pt idx="3">
                  <c:v>Zona 4</c:v>
                </c:pt>
                <c:pt idx="4">
                  <c:v>Zona 5</c:v>
                </c:pt>
              </c:strCache>
            </c:strRef>
          </c:cat>
          <c:val>
            <c:numRef>
              <c:f>Hoja2!$D$34:$H$34</c:f>
              <c:numCache>
                <c:formatCode>0%</c:formatCode>
                <c:ptCount val="5"/>
                <c:pt idx="0">
                  <c:v>0.45495180142050451</c:v>
                </c:pt>
                <c:pt idx="1">
                  <c:v>0.45913645586811036</c:v>
                </c:pt>
                <c:pt idx="2">
                  <c:v>0.39026544677694291</c:v>
                </c:pt>
                <c:pt idx="3">
                  <c:v>0.33172731505165531</c:v>
                </c:pt>
                <c:pt idx="4">
                  <c:v>0.43982473175606585</c:v>
                </c:pt>
              </c:numCache>
            </c:numRef>
          </c:val>
          <c:extLst>
            <c:ext xmlns:c16="http://schemas.microsoft.com/office/drawing/2014/chart" uri="{C3380CC4-5D6E-409C-BE32-E72D297353CC}">
              <c16:uniqueId val="{00000000-E8A6-4330-A215-9BEC6DA0FC28}"/>
            </c:ext>
          </c:extLst>
        </c:ser>
        <c:dLbls>
          <c:showLegendKey val="0"/>
          <c:showVal val="0"/>
          <c:showCatName val="0"/>
          <c:showSerName val="0"/>
          <c:showPercent val="0"/>
          <c:showBubbleSize val="0"/>
        </c:dLbls>
        <c:gapWidth val="100"/>
        <c:overlap val="-27"/>
        <c:axId val="732260984"/>
        <c:axId val="732261640"/>
      </c:barChart>
      <c:catAx>
        <c:axId val="732260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732261640"/>
        <c:crosses val="autoZero"/>
        <c:auto val="1"/>
        <c:lblAlgn val="ctr"/>
        <c:lblOffset val="100"/>
        <c:noMultiLvlLbl val="0"/>
      </c:catAx>
      <c:valAx>
        <c:axId val="732261640"/>
        <c:scaling>
          <c:orientation val="minMax"/>
        </c:scaling>
        <c:delete val="1"/>
        <c:axPos val="l"/>
        <c:numFmt formatCode="0%" sourceLinked="1"/>
        <c:majorTickMark val="none"/>
        <c:minorTickMark val="none"/>
        <c:tickLblPos val="nextTo"/>
        <c:crossAx val="732260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pPr>
      <a:endParaRPr lang="es-CO"/>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63850551454342E-2"/>
          <c:y val="2.5597903196109651E-2"/>
          <c:w val="0.86990585039329793"/>
          <c:h val="0.86660038340319068"/>
        </c:manualLayout>
      </c:layout>
      <c:barChart>
        <c:barDir val="col"/>
        <c:grouping val="clustered"/>
        <c:varyColors val="0"/>
        <c:ser>
          <c:idx val="0"/>
          <c:order val="0"/>
          <c:tx>
            <c:strRef>
              <c:f>Hoja1!$B$1</c:f>
              <c:strCache>
                <c:ptCount val="1"/>
                <c:pt idx="0">
                  <c:v>Serie 1</c:v>
                </c:pt>
              </c:strCache>
            </c:strRef>
          </c:tx>
          <c:spPr>
            <a:solidFill>
              <a:srgbClr val="F5B02B"/>
            </a:solidFill>
            <a:ln>
              <a:noFill/>
            </a:ln>
            <a:effectLst/>
          </c:spPr>
          <c:invertIfNegative val="0"/>
          <c:dPt>
            <c:idx val="0"/>
            <c:invertIfNegative val="0"/>
            <c:bubble3D val="0"/>
            <c:spPr>
              <a:solidFill>
                <a:srgbClr val="F5B02B"/>
              </a:solidFill>
              <a:ln>
                <a:noFill/>
              </a:ln>
              <a:effectLst/>
            </c:spPr>
            <c:extLst>
              <c:ext xmlns:c16="http://schemas.microsoft.com/office/drawing/2014/chart" uri="{C3380CC4-5D6E-409C-BE32-E72D297353CC}">
                <c16:uniqueId val="{00000001-39FF-4917-A51F-FA56BB7EA4BA}"/>
              </c:ext>
            </c:extLst>
          </c:dPt>
          <c:dPt>
            <c:idx val="1"/>
            <c:invertIfNegative val="0"/>
            <c:bubble3D val="0"/>
            <c:extLst>
              <c:ext xmlns:c16="http://schemas.microsoft.com/office/drawing/2014/chart" uri="{C3380CC4-5D6E-409C-BE32-E72D297353CC}">
                <c16:uniqueId val="{00000003-39FF-4917-A51F-FA56BB7EA4BA}"/>
              </c:ext>
            </c:extLst>
          </c:dPt>
          <c:dPt>
            <c:idx val="2"/>
            <c:invertIfNegative val="0"/>
            <c:bubble3D val="0"/>
            <c:extLst>
              <c:ext xmlns:c16="http://schemas.microsoft.com/office/drawing/2014/chart" uri="{C3380CC4-5D6E-409C-BE32-E72D297353CC}">
                <c16:uniqueId val="{00000005-39FF-4917-A51F-FA56BB7EA4BA}"/>
              </c:ext>
            </c:extLst>
          </c:dPt>
          <c:dPt>
            <c:idx val="3"/>
            <c:invertIfNegative val="0"/>
            <c:bubble3D val="0"/>
            <c:extLst>
              <c:ext xmlns:c16="http://schemas.microsoft.com/office/drawing/2014/chart" uri="{C3380CC4-5D6E-409C-BE32-E72D297353CC}">
                <c16:uniqueId val="{00000007-39FF-4917-A51F-FA56BB7EA4BA}"/>
              </c:ext>
            </c:extLst>
          </c:dPt>
          <c:dPt>
            <c:idx val="4"/>
            <c:invertIfNegative val="0"/>
            <c:bubble3D val="0"/>
            <c:extLst>
              <c:ext xmlns:c16="http://schemas.microsoft.com/office/drawing/2014/chart" uri="{C3380CC4-5D6E-409C-BE32-E72D297353CC}">
                <c16:uniqueId val="{00000009-39FF-4917-A51F-FA56BB7EA4B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Hoja1!$B$2:$B$12</c:f>
              <c:numCache>
                <c:formatCode>0%</c:formatCode>
                <c:ptCount val="11"/>
                <c:pt idx="0">
                  <c:v>2.1999999999999999E-2</c:v>
                </c:pt>
                <c:pt idx="1">
                  <c:v>8.0000000000000002E-3</c:v>
                </c:pt>
                <c:pt idx="2">
                  <c:v>1.7999999999999999E-2</c:v>
                </c:pt>
                <c:pt idx="3">
                  <c:v>4.2999999999999997E-2</c:v>
                </c:pt>
                <c:pt idx="4">
                  <c:v>4.2999999999999997E-2</c:v>
                </c:pt>
                <c:pt idx="5">
                  <c:v>0.121</c:v>
                </c:pt>
                <c:pt idx="6">
                  <c:v>0.10199999999999999</c:v>
                </c:pt>
                <c:pt idx="7">
                  <c:v>0.13300000000000001</c:v>
                </c:pt>
                <c:pt idx="8">
                  <c:v>0.218</c:v>
                </c:pt>
                <c:pt idx="9">
                  <c:v>7.1999999999999995E-2</c:v>
                </c:pt>
                <c:pt idx="10">
                  <c:v>0.222</c:v>
                </c:pt>
              </c:numCache>
            </c:numRef>
          </c:val>
          <c:extLst>
            <c:ext xmlns:c16="http://schemas.microsoft.com/office/drawing/2014/chart" uri="{C3380CC4-5D6E-409C-BE32-E72D297353CC}">
              <c16:uniqueId val="{0000000A-39FF-4917-A51F-FA56BB7EA4BA}"/>
            </c:ext>
          </c:extLst>
        </c:ser>
        <c:ser>
          <c:idx val="1"/>
          <c:order val="1"/>
          <c:tx>
            <c:strRef>
              <c:f>Hoja1!$C$1</c:f>
              <c:strCache>
                <c:ptCount val="1"/>
                <c:pt idx="0">
                  <c:v>Serie 2</c:v>
                </c:pt>
              </c:strCache>
            </c:strRef>
          </c:tx>
          <c:spPr>
            <a:noFill/>
            <a:ln>
              <a:noFill/>
              <a:prstDash val="solid"/>
            </a:ln>
            <a:effectLst/>
          </c:spPr>
          <c:invertIfNegative val="0"/>
          <c:dLbls>
            <c:delete val="1"/>
          </c:dLbls>
          <c:cat>
            <c:numRef>
              <c:f>Hoja1!$A$2:$A$12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Hoja1!$C$2:$C$12</c:f>
              <c:numCache>
                <c:formatCode>0%</c:formatCode>
                <c:ptCount val="11"/>
                <c:pt idx="0">
                  <c:v>1</c:v>
                </c:pt>
                <c:pt idx="1">
                  <c:v>1</c:v>
                </c:pt>
                <c:pt idx="2">
                  <c:v>1</c:v>
                </c:pt>
                <c:pt idx="3">
                  <c:v>1</c:v>
                </c:pt>
                <c:pt idx="4">
                  <c:v>1</c:v>
                </c:pt>
                <c:pt idx="5">
                  <c:v>1</c:v>
                </c:pt>
                <c:pt idx="6">
                  <c:v>1</c:v>
                </c:pt>
                <c:pt idx="7">
                  <c:v>1</c:v>
                </c:pt>
                <c:pt idx="8">
                  <c:v>1</c:v>
                </c:pt>
                <c:pt idx="9">
                  <c:v>1</c:v>
                </c:pt>
                <c:pt idx="10">
                  <c:v>1</c:v>
                </c:pt>
              </c:numCache>
            </c:numRef>
          </c:val>
          <c:extLst>
            <c:ext xmlns:c16="http://schemas.microsoft.com/office/drawing/2014/chart" uri="{C3380CC4-5D6E-409C-BE32-E72D297353CC}">
              <c16:uniqueId val="{0000000B-39FF-4917-A51F-FA56BB7EA4BA}"/>
            </c:ext>
          </c:extLst>
        </c:ser>
        <c:dLbls>
          <c:dLblPos val="inEnd"/>
          <c:showLegendKey val="0"/>
          <c:showVal val="1"/>
          <c:showCatName val="0"/>
          <c:showSerName val="0"/>
          <c:showPercent val="0"/>
          <c:showBubbleSize val="0"/>
        </c:dLbls>
        <c:gapWidth val="50"/>
        <c:overlap val="100"/>
        <c:axId val="84815232"/>
        <c:axId val="84841600"/>
      </c:barChart>
      <c:catAx>
        <c:axId val="84815232"/>
        <c:scaling>
          <c:orientation val="maxMin"/>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crossAx val="84841600"/>
        <c:crosses val="autoZero"/>
        <c:auto val="1"/>
        <c:lblAlgn val="ctr"/>
        <c:lblOffset val="100"/>
        <c:noMultiLvlLbl val="0"/>
      </c:catAx>
      <c:valAx>
        <c:axId val="84841600"/>
        <c:scaling>
          <c:orientation val="minMax"/>
          <c:max val="1"/>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848152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912990216803542"/>
          <c:y val="2.5143822272156603E-2"/>
          <c:w val="0.58577231743400193"/>
          <c:h val="0.71825616890648569"/>
        </c:manualLayout>
      </c:layout>
      <c:barChart>
        <c:barDir val="bar"/>
        <c:grouping val="stacked"/>
        <c:varyColors val="0"/>
        <c:ser>
          <c:idx val="0"/>
          <c:order val="0"/>
          <c:tx>
            <c:strRef>
              <c:f>Hoja1!$B$1</c:f>
              <c:strCache>
                <c:ptCount val="1"/>
                <c:pt idx="0">
                  <c:v>4</c:v>
                </c:pt>
              </c:strCache>
            </c:strRef>
          </c:tx>
          <c:spPr>
            <a:solidFill>
              <a:srgbClr val="F5B0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Los conductores de buses valoran la vida de los ciclistas.</c:v>
                </c:pt>
                <c:pt idx="1">
                  <c:v>Los conductores de vehículos con motor respetan la distancia de 1.5 metros para salvar la vida de los ciclistas.</c:v>
                </c:pt>
                <c:pt idx="2">
                  <c:v>Los conductores de servicio público pueden mejorar su comportamiento con ciclistas  en las vías</c:v>
                </c:pt>
                <c:pt idx="3">
                  <c:v>Los conductores de vehículos de motor están dispuestos a compartir la vía con los ciclistas.</c:v>
                </c:pt>
                <c:pt idx="4">
                  <c:v>La vida de los  ciclistas está  por encima de otros actores viales de la vía.  </c:v>
                </c:pt>
              </c:strCache>
            </c:strRef>
          </c:cat>
          <c:val>
            <c:numRef>
              <c:f>Hoja1!$B$2:$B$6</c:f>
              <c:numCache>
                <c:formatCode>0%</c:formatCode>
                <c:ptCount val="5"/>
                <c:pt idx="0">
                  <c:v>9.7000000000000003E-2</c:v>
                </c:pt>
                <c:pt idx="1">
                  <c:v>7.1999999999999995E-2</c:v>
                </c:pt>
                <c:pt idx="2">
                  <c:v>0.443</c:v>
                </c:pt>
                <c:pt idx="3">
                  <c:v>9.2999999999999999E-2</c:v>
                </c:pt>
                <c:pt idx="4">
                  <c:v>0.45900000000000002</c:v>
                </c:pt>
              </c:numCache>
            </c:numRef>
          </c:val>
          <c:extLst>
            <c:ext xmlns:c16="http://schemas.microsoft.com/office/drawing/2014/chart" uri="{C3380CC4-5D6E-409C-BE32-E72D297353CC}">
              <c16:uniqueId val="{00000000-F12C-452C-ACEF-B00EB1B29B00}"/>
            </c:ext>
          </c:extLst>
        </c:ser>
        <c:ser>
          <c:idx val="1"/>
          <c:order val="1"/>
          <c:tx>
            <c:strRef>
              <c:f>Hoja1!$C$1</c:f>
              <c:strCache>
                <c:ptCount val="1"/>
                <c:pt idx="0">
                  <c:v>3</c:v>
                </c:pt>
              </c:strCache>
            </c:strRef>
          </c:tx>
          <c:spPr>
            <a:solidFill>
              <a:srgbClr val="DA0F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Los conductores de buses valoran la vida de los ciclistas.</c:v>
                </c:pt>
                <c:pt idx="1">
                  <c:v>Los conductores de vehículos con motor respetan la distancia de 1.5 metros para salvar la vida de los ciclistas.</c:v>
                </c:pt>
                <c:pt idx="2">
                  <c:v>Los conductores de servicio público pueden mejorar su comportamiento con ciclistas  en las vías</c:v>
                </c:pt>
                <c:pt idx="3">
                  <c:v>Los conductores de vehículos de motor están dispuestos a compartir la vía con los ciclistas.</c:v>
                </c:pt>
                <c:pt idx="4">
                  <c:v>La vida de los  ciclistas está  por encima de otros actores viales de la vía.  </c:v>
                </c:pt>
              </c:strCache>
            </c:strRef>
          </c:cat>
          <c:val>
            <c:numRef>
              <c:f>Hoja1!$C$2:$C$6</c:f>
              <c:numCache>
                <c:formatCode>0%</c:formatCode>
                <c:ptCount val="5"/>
                <c:pt idx="0">
                  <c:v>0.224</c:v>
                </c:pt>
                <c:pt idx="1">
                  <c:v>0.122</c:v>
                </c:pt>
                <c:pt idx="2">
                  <c:v>0.31</c:v>
                </c:pt>
                <c:pt idx="3">
                  <c:v>0.192</c:v>
                </c:pt>
                <c:pt idx="4">
                  <c:v>0.19900000000000001</c:v>
                </c:pt>
              </c:numCache>
            </c:numRef>
          </c:val>
          <c:extLst>
            <c:ext xmlns:c16="http://schemas.microsoft.com/office/drawing/2014/chart" uri="{C3380CC4-5D6E-409C-BE32-E72D297353CC}">
              <c16:uniqueId val="{00000001-F12C-452C-ACEF-B00EB1B29B00}"/>
            </c:ext>
          </c:extLst>
        </c:ser>
        <c:ser>
          <c:idx val="2"/>
          <c:order val="2"/>
          <c:tx>
            <c:strRef>
              <c:f>Hoja1!$D$1</c:f>
              <c:strCache>
                <c:ptCount val="1"/>
                <c:pt idx="0">
                  <c:v>2</c:v>
                </c:pt>
              </c:strCache>
            </c:strRef>
          </c:tx>
          <c:spPr>
            <a:solidFill>
              <a:srgbClr val="95B3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Los conductores de buses valoran la vida de los ciclistas.</c:v>
                </c:pt>
                <c:pt idx="1">
                  <c:v>Los conductores de vehículos con motor respetan la distancia de 1.5 metros para salvar la vida de los ciclistas.</c:v>
                </c:pt>
                <c:pt idx="2">
                  <c:v>Los conductores de servicio público pueden mejorar su comportamiento con ciclistas  en las vías</c:v>
                </c:pt>
                <c:pt idx="3">
                  <c:v>Los conductores de vehículos de motor están dispuestos a compartir la vía con los ciclistas.</c:v>
                </c:pt>
                <c:pt idx="4">
                  <c:v>La vida de los  ciclistas está  por encima de otros actores viales de la vía.  </c:v>
                </c:pt>
              </c:strCache>
            </c:strRef>
          </c:cat>
          <c:val>
            <c:numRef>
              <c:f>Hoja1!$D$2:$D$6</c:f>
              <c:numCache>
                <c:formatCode>0%</c:formatCode>
                <c:ptCount val="5"/>
                <c:pt idx="0">
                  <c:v>0.3</c:v>
                </c:pt>
                <c:pt idx="1">
                  <c:v>0.33</c:v>
                </c:pt>
                <c:pt idx="2">
                  <c:v>0.16300000000000001</c:v>
                </c:pt>
                <c:pt idx="3">
                  <c:v>0.30599999999999999</c:v>
                </c:pt>
                <c:pt idx="4">
                  <c:v>0.13600000000000001</c:v>
                </c:pt>
              </c:numCache>
            </c:numRef>
          </c:val>
          <c:extLst>
            <c:ext xmlns:c16="http://schemas.microsoft.com/office/drawing/2014/chart" uri="{C3380CC4-5D6E-409C-BE32-E72D297353CC}">
              <c16:uniqueId val="{00000002-F12C-452C-ACEF-B00EB1B29B00}"/>
            </c:ext>
          </c:extLst>
        </c:ser>
        <c:ser>
          <c:idx val="3"/>
          <c:order val="3"/>
          <c:tx>
            <c:strRef>
              <c:f>Hoja1!$E$1</c:f>
              <c:strCache>
                <c:ptCount val="1"/>
                <c:pt idx="0">
                  <c:v>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Los conductores de buses valoran la vida de los ciclistas.</c:v>
                </c:pt>
                <c:pt idx="1">
                  <c:v>Los conductores de vehículos con motor respetan la distancia de 1.5 metros para salvar la vida de los ciclistas.</c:v>
                </c:pt>
                <c:pt idx="2">
                  <c:v>Los conductores de servicio público pueden mejorar su comportamiento con ciclistas  en las vías</c:v>
                </c:pt>
                <c:pt idx="3">
                  <c:v>Los conductores de vehículos de motor están dispuestos a compartir la vía con los ciclistas.</c:v>
                </c:pt>
                <c:pt idx="4">
                  <c:v>La vida de los  ciclistas está  por encima de otros actores viales de la vía.  </c:v>
                </c:pt>
              </c:strCache>
            </c:strRef>
          </c:cat>
          <c:val>
            <c:numRef>
              <c:f>Hoja1!$E$2:$E$6</c:f>
              <c:numCache>
                <c:formatCode>0%</c:formatCode>
                <c:ptCount val="5"/>
                <c:pt idx="0">
                  <c:v>0.379</c:v>
                </c:pt>
                <c:pt idx="1">
                  <c:v>0.47499999999999998</c:v>
                </c:pt>
                <c:pt idx="2">
                  <c:v>8.4000000000000005E-2</c:v>
                </c:pt>
                <c:pt idx="3">
                  <c:v>0.40899999999999997</c:v>
                </c:pt>
                <c:pt idx="4">
                  <c:v>0.20499999999999999</c:v>
                </c:pt>
              </c:numCache>
            </c:numRef>
          </c:val>
          <c:extLst>
            <c:ext xmlns:c16="http://schemas.microsoft.com/office/drawing/2014/chart" uri="{C3380CC4-5D6E-409C-BE32-E72D297353CC}">
              <c16:uniqueId val="{00000003-F12C-452C-ACEF-B00EB1B29B00}"/>
            </c:ext>
          </c:extLst>
        </c:ser>
        <c:dLbls>
          <c:dLblPos val="ctr"/>
          <c:showLegendKey val="0"/>
          <c:showVal val="1"/>
          <c:showCatName val="0"/>
          <c:showSerName val="0"/>
          <c:showPercent val="0"/>
          <c:showBubbleSize val="0"/>
        </c:dLbls>
        <c:gapWidth val="56"/>
        <c:overlap val="100"/>
        <c:axId val="84996864"/>
        <c:axId val="84998400"/>
      </c:barChart>
      <c:catAx>
        <c:axId val="84996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crossAx val="84998400"/>
        <c:crosses val="autoZero"/>
        <c:auto val="1"/>
        <c:lblAlgn val="ctr"/>
        <c:lblOffset val="100"/>
        <c:noMultiLvlLbl val="0"/>
      </c:catAx>
      <c:valAx>
        <c:axId val="84998400"/>
        <c:scaling>
          <c:orientation val="minMax"/>
          <c:max val="1"/>
          <c:min val="0"/>
        </c:scaling>
        <c:delete val="1"/>
        <c:axPos val="b"/>
        <c:numFmt formatCode="0%" sourceLinked="1"/>
        <c:majorTickMark val="out"/>
        <c:minorTickMark val="none"/>
        <c:tickLblPos val="nextTo"/>
        <c:crossAx val="84996864"/>
        <c:crosses val="autoZero"/>
        <c:crossBetween val="between"/>
      </c:valAx>
      <c:spPr>
        <a:noFill/>
        <a:ln>
          <a:noFill/>
        </a:ln>
        <a:effectLst/>
      </c:spPr>
    </c:plotArea>
    <c:legend>
      <c:legendPos val="b"/>
      <c:layout>
        <c:manualLayout>
          <c:xMode val="edge"/>
          <c:yMode val="edge"/>
          <c:x val="0.52919224765635542"/>
          <c:y val="0.74806908779364112"/>
          <c:w val="0.30450528670227611"/>
          <c:h val="0.1212701828665192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rgbClr val="DA0F2B"/>
            </a:solidFill>
            <a:ln>
              <a:noFill/>
            </a:ln>
            <a:effectLst/>
            <a:scene3d>
              <a:camera prst="orthographicFront"/>
              <a:lightRig rig="threePt" dir="t"/>
            </a:scene3d>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0-FA72-4F74-B472-05C26304F944}"/>
                </c:ext>
              </c:extLst>
            </c:dLbl>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Pertenezco a un grupo con el que me identifico</c:v>
                </c:pt>
                <c:pt idx="1">
                  <c:v>Soy pionero y hago parte de un cambio en mi comunidad</c:v>
                </c:pt>
                <c:pt idx="2">
                  <c:v>Me siento autónomo y libre</c:v>
                </c:pt>
                <c:pt idx="3">
                  <c:v>Aportó a la movilidad y el medio ambiente</c:v>
                </c:pt>
                <c:pt idx="4">
                  <c:v>Contribuye con mi salud y me mantiene en buena forma</c:v>
                </c:pt>
              </c:strCache>
            </c:strRef>
          </c:cat>
          <c:val>
            <c:numRef>
              <c:f>Hoja1!$B$2:$B$6</c:f>
              <c:numCache>
                <c:formatCode>0%</c:formatCode>
                <c:ptCount val="5"/>
                <c:pt idx="0">
                  <c:v>2.5999999999999999E-2</c:v>
                </c:pt>
                <c:pt idx="1">
                  <c:v>8.3000000000000004E-2</c:v>
                </c:pt>
                <c:pt idx="2">
                  <c:v>0.153</c:v>
                </c:pt>
                <c:pt idx="3">
                  <c:v>0.32700000000000001</c:v>
                </c:pt>
                <c:pt idx="4">
                  <c:v>0.41099999999999998</c:v>
                </c:pt>
              </c:numCache>
            </c:numRef>
          </c:val>
          <c:extLst>
            <c:ext xmlns:c16="http://schemas.microsoft.com/office/drawing/2014/chart" uri="{C3380CC4-5D6E-409C-BE32-E72D297353CC}">
              <c16:uniqueId val="{00000001-4526-43B4-812E-60F03445A772}"/>
            </c:ext>
          </c:extLst>
        </c:ser>
        <c:dLbls>
          <c:dLblPos val="ctr"/>
          <c:showLegendKey val="0"/>
          <c:showVal val="1"/>
          <c:showCatName val="0"/>
          <c:showSerName val="0"/>
          <c:showPercent val="0"/>
          <c:showBubbleSize val="0"/>
        </c:dLbls>
        <c:gapWidth val="50"/>
        <c:axId val="115708672"/>
        <c:axId val="115710208"/>
      </c:barChart>
      <c:catAx>
        <c:axId val="11570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15710208"/>
        <c:crosses val="autoZero"/>
        <c:auto val="1"/>
        <c:lblAlgn val="ctr"/>
        <c:lblOffset val="100"/>
        <c:noMultiLvlLbl val="0"/>
      </c:catAx>
      <c:valAx>
        <c:axId val="115710208"/>
        <c:scaling>
          <c:orientation val="minMax"/>
          <c:max val="1"/>
        </c:scaling>
        <c:delete val="1"/>
        <c:axPos val="b"/>
        <c:numFmt formatCode="0%" sourceLinked="1"/>
        <c:majorTickMark val="out"/>
        <c:minorTickMark val="none"/>
        <c:tickLblPos val="nextTo"/>
        <c:crossAx val="115708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944087841155937E-2"/>
          <c:y val="0.10337550681906239"/>
          <c:w val="0.97411182431768817"/>
          <c:h val="0.56584868616591522"/>
        </c:manualLayout>
      </c:layout>
      <c:barChart>
        <c:barDir val="col"/>
        <c:grouping val="clustered"/>
        <c:varyColors val="0"/>
        <c:ser>
          <c:idx val="0"/>
          <c:order val="0"/>
          <c:tx>
            <c:strRef>
              <c:f>Hoja2!$D$128</c:f>
              <c:strCache>
                <c:ptCount val="1"/>
                <c:pt idx="0">
                  <c:v>Hombres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Hoja2!$C$129:$C$133</c:f>
              <c:strCache>
                <c:ptCount val="5"/>
                <c:pt idx="0">
                  <c:v>Aportó a la movilidad y el medio ambiente</c:v>
                </c:pt>
                <c:pt idx="1">
                  <c:v>Contribuye con mi salud y me mantiene en buena forma</c:v>
                </c:pt>
                <c:pt idx="2">
                  <c:v>Me siento autónomo y libre</c:v>
                </c:pt>
                <c:pt idx="3">
                  <c:v>Pertenezco a un grupo con el que me identifico</c:v>
                </c:pt>
                <c:pt idx="4">
                  <c:v>Soy pionero y hago parte de un cambio en mi comunidad</c:v>
                </c:pt>
              </c:strCache>
            </c:strRef>
          </c:cat>
          <c:val>
            <c:numRef>
              <c:f>Hoja2!$D$129:$D$133</c:f>
              <c:numCache>
                <c:formatCode>0%</c:formatCode>
                <c:ptCount val="5"/>
                <c:pt idx="0">
                  <c:v>0.32998260136899654</c:v>
                </c:pt>
                <c:pt idx="1">
                  <c:v>0.40799210469813807</c:v>
                </c:pt>
                <c:pt idx="2">
                  <c:v>0.14416345189784038</c:v>
                </c:pt>
                <c:pt idx="3">
                  <c:v>3.4748833355732894E-2</c:v>
                </c:pt>
                <c:pt idx="4">
                  <c:v>8.3113008679289418E-2</c:v>
                </c:pt>
              </c:numCache>
            </c:numRef>
          </c:val>
          <c:extLst>
            <c:ext xmlns:c16="http://schemas.microsoft.com/office/drawing/2014/chart" uri="{C3380CC4-5D6E-409C-BE32-E72D297353CC}">
              <c16:uniqueId val="{00000000-9A8E-4E5F-BC5D-5BAC6ABCD56A}"/>
            </c:ext>
          </c:extLst>
        </c:ser>
        <c:ser>
          <c:idx val="1"/>
          <c:order val="1"/>
          <c:tx>
            <c:strRef>
              <c:f>Hoja2!$E$128</c:f>
              <c:strCache>
                <c:ptCount val="1"/>
                <c:pt idx="0">
                  <c:v>Mujeres</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Hoja2!$C$129:$C$133</c:f>
              <c:strCache>
                <c:ptCount val="5"/>
                <c:pt idx="0">
                  <c:v>Aportó a la movilidad y el medio ambiente</c:v>
                </c:pt>
                <c:pt idx="1">
                  <c:v>Contribuye con mi salud y me mantiene en buena forma</c:v>
                </c:pt>
                <c:pt idx="2">
                  <c:v>Me siento autónomo y libre</c:v>
                </c:pt>
                <c:pt idx="3">
                  <c:v>Pertenezco a un grupo con el que me identifico</c:v>
                </c:pt>
                <c:pt idx="4">
                  <c:v>Soy pionero y hago parte de un cambio en mi comunidad</c:v>
                </c:pt>
              </c:strCache>
            </c:strRef>
          </c:cat>
          <c:val>
            <c:numRef>
              <c:f>Hoja2!$E$129:$E$133</c:f>
              <c:numCache>
                <c:formatCode>0%</c:formatCode>
                <c:ptCount val="5"/>
                <c:pt idx="0">
                  <c:v>0.32181744892609288</c:v>
                </c:pt>
                <c:pt idx="1">
                  <c:v>0.41662382495017197</c:v>
                </c:pt>
                <c:pt idx="2">
                  <c:v>0.16787893068246981</c:v>
                </c:pt>
                <c:pt idx="3">
                  <c:v>1.182658414298441E-2</c:v>
                </c:pt>
                <c:pt idx="4">
                  <c:v>8.1853211298277134E-2</c:v>
                </c:pt>
              </c:numCache>
            </c:numRef>
          </c:val>
          <c:extLst>
            <c:ext xmlns:c16="http://schemas.microsoft.com/office/drawing/2014/chart" uri="{C3380CC4-5D6E-409C-BE32-E72D297353CC}">
              <c16:uniqueId val="{00000001-9A8E-4E5F-BC5D-5BAC6ABCD56A}"/>
            </c:ext>
          </c:extLst>
        </c:ser>
        <c:dLbls>
          <c:showLegendKey val="0"/>
          <c:showVal val="0"/>
          <c:showCatName val="0"/>
          <c:showSerName val="0"/>
          <c:showPercent val="0"/>
          <c:showBubbleSize val="0"/>
        </c:dLbls>
        <c:gapWidth val="219"/>
        <c:overlap val="-27"/>
        <c:axId val="680933416"/>
        <c:axId val="680934072"/>
      </c:barChart>
      <c:catAx>
        <c:axId val="680933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crossAx val="680934072"/>
        <c:crosses val="autoZero"/>
        <c:auto val="1"/>
        <c:lblAlgn val="ctr"/>
        <c:lblOffset val="100"/>
        <c:noMultiLvlLbl val="0"/>
      </c:catAx>
      <c:valAx>
        <c:axId val="680934072"/>
        <c:scaling>
          <c:orientation val="minMax"/>
        </c:scaling>
        <c:delete val="1"/>
        <c:axPos val="l"/>
        <c:numFmt formatCode="0%" sourceLinked="1"/>
        <c:majorTickMark val="none"/>
        <c:minorTickMark val="none"/>
        <c:tickLblPos val="nextTo"/>
        <c:crossAx val="680933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843238587424634E-2"/>
          <c:y val="3.1718569780853516E-2"/>
          <c:w val="0.97631352282515071"/>
          <c:h val="0.64365174508895728"/>
        </c:manualLayout>
      </c:layout>
      <c:barChart>
        <c:barDir val="col"/>
        <c:grouping val="clustered"/>
        <c:varyColors val="0"/>
        <c:ser>
          <c:idx val="0"/>
          <c:order val="0"/>
          <c:tx>
            <c:strRef>
              <c:f>Hoja2!$D$137</c:f>
              <c:strCache>
                <c:ptCount val="1"/>
                <c:pt idx="0">
                  <c:v>13 a 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Hoja2!$C$138:$C$142</c:f>
              <c:strCache>
                <c:ptCount val="5"/>
                <c:pt idx="0">
                  <c:v>Aportó a la movilidad y el medio ambiente</c:v>
                </c:pt>
                <c:pt idx="1">
                  <c:v>Contribuye con mi salud y me mantiene en buena forma</c:v>
                </c:pt>
                <c:pt idx="2">
                  <c:v>Me siento autónomo y libre</c:v>
                </c:pt>
                <c:pt idx="3">
                  <c:v>Pertenezco a un grupo con el que me identifico</c:v>
                </c:pt>
                <c:pt idx="4">
                  <c:v>Soy pionero y hago parte de un cambio en mi comunidad</c:v>
                </c:pt>
              </c:strCache>
            </c:strRef>
          </c:cat>
          <c:val>
            <c:numRef>
              <c:f>Hoja2!$D$138:$D$142</c:f>
              <c:numCache>
                <c:formatCode>0%</c:formatCode>
                <c:ptCount val="5"/>
                <c:pt idx="0">
                  <c:v>0.23232952910506266</c:v>
                </c:pt>
                <c:pt idx="1">
                  <c:v>0.45593899873825111</c:v>
                </c:pt>
                <c:pt idx="2">
                  <c:v>0.25133942288392896</c:v>
                </c:pt>
                <c:pt idx="3">
                  <c:v>1.9050844717960751E-2</c:v>
                </c:pt>
                <c:pt idx="4">
                  <c:v>4.1341204554796132E-2</c:v>
                </c:pt>
              </c:numCache>
            </c:numRef>
          </c:val>
          <c:extLst>
            <c:ext xmlns:c16="http://schemas.microsoft.com/office/drawing/2014/chart" uri="{C3380CC4-5D6E-409C-BE32-E72D297353CC}">
              <c16:uniqueId val="{00000000-4B7E-4750-B3B3-C13A204B271A}"/>
            </c:ext>
          </c:extLst>
        </c:ser>
        <c:ser>
          <c:idx val="1"/>
          <c:order val="1"/>
          <c:tx>
            <c:strRef>
              <c:f>Hoja2!$E$137</c:f>
              <c:strCache>
                <c:ptCount val="1"/>
                <c:pt idx="0">
                  <c:v>18 a 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Hoja2!$C$138:$C$142</c:f>
              <c:strCache>
                <c:ptCount val="5"/>
                <c:pt idx="0">
                  <c:v>Aportó a la movilidad y el medio ambiente</c:v>
                </c:pt>
                <c:pt idx="1">
                  <c:v>Contribuye con mi salud y me mantiene en buena forma</c:v>
                </c:pt>
                <c:pt idx="2">
                  <c:v>Me siento autónomo y libre</c:v>
                </c:pt>
                <c:pt idx="3">
                  <c:v>Pertenezco a un grupo con el que me identifico</c:v>
                </c:pt>
                <c:pt idx="4">
                  <c:v>Soy pionero y hago parte de un cambio en mi comunidad</c:v>
                </c:pt>
              </c:strCache>
            </c:strRef>
          </c:cat>
          <c:val>
            <c:numRef>
              <c:f>Hoja2!$E$138:$E$142</c:f>
              <c:numCache>
                <c:formatCode>0%</c:formatCode>
                <c:ptCount val="5"/>
                <c:pt idx="0">
                  <c:v>0.41307360700779128</c:v>
                </c:pt>
                <c:pt idx="1">
                  <c:v>0.29443194207248613</c:v>
                </c:pt>
                <c:pt idx="2">
                  <c:v>0.19277286581305306</c:v>
                </c:pt>
                <c:pt idx="3">
                  <c:v>2.7242438155736407E-2</c:v>
                </c:pt>
                <c:pt idx="4">
                  <c:v>7.2479146950936685E-2</c:v>
                </c:pt>
              </c:numCache>
            </c:numRef>
          </c:val>
          <c:extLst>
            <c:ext xmlns:c16="http://schemas.microsoft.com/office/drawing/2014/chart" uri="{C3380CC4-5D6E-409C-BE32-E72D297353CC}">
              <c16:uniqueId val="{00000001-4B7E-4750-B3B3-C13A204B271A}"/>
            </c:ext>
          </c:extLst>
        </c:ser>
        <c:ser>
          <c:idx val="2"/>
          <c:order val="2"/>
          <c:tx>
            <c:strRef>
              <c:f>Hoja2!$F$137</c:f>
              <c:strCache>
                <c:ptCount val="1"/>
                <c:pt idx="0">
                  <c:v>26 a 40</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Hoja2!$C$138:$C$142</c:f>
              <c:strCache>
                <c:ptCount val="5"/>
                <c:pt idx="0">
                  <c:v>Aportó a la movilidad y el medio ambiente</c:v>
                </c:pt>
                <c:pt idx="1">
                  <c:v>Contribuye con mi salud y me mantiene en buena forma</c:v>
                </c:pt>
                <c:pt idx="2">
                  <c:v>Me siento autónomo y libre</c:v>
                </c:pt>
                <c:pt idx="3">
                  <c:v>Pertenezco a un grupo con el que me identifico</c:v>
                </c:pt>
                <c:pt idx="4">
                  <c:v>Soy pionero y hago parte de un cambio en mi comunidad</c:v>
                </c:pt>
              </c:strCache>
            </c:strRef>
          </c:cat>
          <c:val>
            <c:numRef>
              <c:f>Hoja2!$F$138:$F$142</c:f>
              <c:numCache>
                <c:formatCode>0%</c:formatCode>
                <c:ptCount val="5"/>
                <c:pt idx="0">
                  <c:v>0.34628225043638566</c:v>
                </c:pt>
                <c:pt idx="1">
                  <c:v>0.36606603179428715</c:v>
                </c:pt>
                <c:pt idx="2">
                  <c:v>0.17926988828319154</c:v>
                </c:pt>
                <c:pt idx="3">
                  <c:v>1.4175461230271379E-2</c:v>
                </c:pt>
                <c:pt idx="4">
                  <c:v>9.4206368255862427E-2</c:v>
                </c:pt>
              </c:numCache>
            </c:numRef>
          </c:val>
          <c:extLst>
            <c:ext xmlns:c16="http://schemas.microsoft.com/office/drawing/2014/chart" uri="{C3380CC4-5D6E-409C-BE32-E72D297353CC}">
              <c16:uniqueId val="{00000002-4B7E-4750-B3B3-C13A204B271A}"/>
            </c:ext>
          </c:extLst>
        </c:ser>
        <c:ser>
          <c:idx val="3"/>
          <c:order val="3"/>
          <c:tx>
            <c:strRef>
              <c:f>Hoja2!$G$137</c:f>
              <c:strCache>
                <c:ptCount val="1"/>
                <c:pt idx="0">
                  <c:v>41 a 55</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Hoja2!$C$138:$C$142</c:f>
              <c:strCache>
                <c:ptCount val="5"/>
                <c:pt idx="0">
                  <c:v>Aportó a la movilidad y el medio ambiente</c:v>
                </c:pt>
                <c:pt idx="1">
                  <c:v>Contribuye con mi salud y me mantiene en buena forma</c:v>
                </c:pt>
                <c:pt idx="2">
                  <c:v>Me siento autónomo y libre</c:v>
                </c:pt>
                <c:pt idx="3">
                  <c:v>Pertenezco a un grupo con el que me identifico</c:v>
                </c:pt>
                <c:pt idx="4">
                  <c:v>Soy pionero y hago parte de un cambio en mi comunidad</c:v>
                </c:pt>
              </c:strCache>
            </c:strRef>
          </c:cat>
          <c:val>
            <c:numRef>
              <c:f>Hoja2!$G$138:$G$142</c:f>
              <c:numCache>
                <c:formatCode>0%</c:formatCode>
                <c:ptCount val="5"/>
                <c:pt idx="0">
                  <c:v>0.35226120947113493</c:v>
                </c:pt>
                <c:pt idx="1">
                  <c:v>0.46250472737761483</c:v>
                </c:pt>
                <c:pt idx="2">
                  <c:v>0.10892600336285599</c:v>
                </c:pt>
                <c:pt idx="3">
                  <c:v>3.4593227128298688E-2</c:v>
                </c:pt>
                <c:pt idx="4">
                  <c:v>4.1714832660096526E-2</c:v>
                </c:pt>
              </c:numCache>
            </c:numRef>
          </c:val>
          <c:extLst>
            <c:ext xmlns:c16="http://schemas.microsoft.com/office/drawing/2014/chart" uri="{C3380CC4-5D6E-409C-BE32-E72D297353CC}">
              <c16:uniqueId val="{00000003-4B7E-4750-B3B3-C13A204B271A}"/>
            </c:ext>
          </c:extLst>
        </c:ser>
        <c:ser>
          <c:idx val="4"/>
          <c:order val="4"/>
          <c:tx>
            <c:strRef>
              <c:f>Hoja2!$H$137</c:f>
              <c:strCache>
                <c:ptCount val="1"/>
                <c:pt idx="0">
                  <c:v>56 o más</c:v>
                </c:pt>
              </c:strCache>
            </c:strRef>
          </c:tx>
          <c:spPr>
            <a:solidFill>
              <a:srgbClr val="FF33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Hoja2!$C$138:$C$142</c:f>
              <c:strCache>
                <c:ptCount val="5"/>
                <c:pt idx="0">
                  <c:v>Aportó a la movilidad y el medio ambiente</c:v>
                </c:pt>
                <c:pt idx="1">
                  <c:v>Contribuye con mi salud y me mantiene en buena forma</c:v>
                </c:pt>
                <c:pt idx="2">
                  <c:v>Me siento autónomo y libre</c:v>
                </c:pt>
                <c:pt idx="3">
                  <c:v>Pertenezco a un grupo con el que me identifico</c:v>
                </c:pt>
                <c:pt idx="4">
                  <c:v>Soy pionero y hago parte de un cambio en mi comunidad</c:v>
                </c:pt>
              </c:strCache>
            </c:strRef>
          </c:cat>
          <c:val>
            <c:numRef>
              <c:f>Hoja2!$H$138:$H$142</c:f>
              <c:numCache>
                <c:formatCode>0%</c:formatCode>
                <c:ptCount val="5"/>
                <c:pt idx="0">
                  <c:v>0.18587570598495712</c:v>
                </c:pt>
                <c:pt idx="1">
                  <c:v>0.560295893218137</c:v>
                </c:pt>
                <c:pt idx="2">
                  <c:v>3.8259556333700845E-2</c:v>
                </c:pt>
                <c:pt idx="3">
                  <c:v>4.9412368575350377E-2</c:v>
                </c:pt>
                <c:pt idx="4">
                  <c:v>0.16615647588785445</c:v>
                </c:pt>
              </c:numCache>
            </c:numRef>
          </c:val>
          <c:extLst>
            <c:ext xmlns:c16="http://schemas.microsoft.com/office/drawing/2014/chart" uri="{C3380CC4-5D6E-409C-BE32-E72D297353CC}">
              <c16:uniqueId val="{00000004-4B7E-4750-B3B3-C13A204B271A}"/>
            </c:ext>
          </c:extLst>
        </c:ser>
        <c:dLbls>
          <c:showLegendKey val="0"/>
          <c:showVal val="0"/>
          <c:showCatName val="0"/>
          <c:showSerName val="0"/>
          <c:showPercent val="0"/>
          <c:showBubbleSize val="0"/>
        </c:dLbls>
        <c:gapWidth val="219"/>
        <c:overlap val="-27"/>
        <c:axId val="701846856"/>
        <c:axId val="701845216"/>
      </c:barChart>
      <c:catAx>
        <c:axId val="701846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crossAx val="701845216"/>
        <c:crosses val="autoZero"/>
        <c:auto val="1"/>
        <c:lblAlgn val="ctr"/>
        <c:lblOffset val="100"/>
        <c:noMultiLvlLbl val="0"/>
      </c:catAx>
      <c:valAx>
        <c:axId val="701845216"/>
        <c:scaling>
          <c:orientation val="minMax"/>
        </c:scaling>
        <c:delete val="1"/>
        <c:axPos val="l"/>
        <c:numFmt formatCode="0%" sourceLinked="1"/>
        <c:majorTickMark val="none"/>
        <c:minorTickMark val="none"/>
        <c:tickLblPos val="nextTo"/>
        <c:crossAx val="701846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rgbClr val="F5B02B"/>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0">
                <a:spAutoFit/>
              </a:bodyPr>
              <a:lstStyle/>
              <a:p>
                <a:pPr algn="l">
                  <a:defRPr sz="16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Todas las anteriores</c:v>
                </c:pt>
                <c:pt idx="1">
                  <c:v>Enfermarse a causa de la contaminación del aire</c:v>
                </c:pt>
                <c:pt idx="2">
                  <c:v>Vararse por una falla mecánica de la bici</c:v>
                </c:pt>
                <c:pt idx="3">
                  <c:v>Sufrir un accidente de tránsito</c:v>
                </c:pt>
                <c:pt idx="4">
                  <c:v>Ser víctima de un robo</c:v>
                </c:pt>
              </c:strCache>
            </c:strRef>
          </c:cat>
          <c:val>
            <c:numRef>
              <c:f>Hoja1!$B$2:$B$6</c:f>
              <c:numCache>
                <c:formatCode>0%</c:formatCode>
                <c:ptCount val="5"/>
                <c:pt idx="0">
                  <c:v>1.4E-2</c:v>
                </c:pt>
                <c:pt idx="1">
                  <c:v>2.7E-2</c:v>
                </c:pt>
                <c:pt idx="2">
                  <c:v>2.8000000000000001E-2</c:v>
                </c:pt>
                <c:pt idx="3">
                  <c:v>0.28499999999999998</c:v>
                </c:pt>
                <c:pt idx="4">
                  <c:v>0.64500000000000002</c:v>
                </c:pt>
              </c:numCache>
            </c:numRef>
          </c:val>
          <c:extLst>
            <c:ext xmlns:c16="http://schemas.microsoft.com/office/drawing/2014/chart" uri="{C3380CC4-5D6E-409C-BE32-E72D297353CC}">
              <c16:uniqueId val="{00000001-4526-43B4-812E-60F03445A772}"/>
            </c:ext>
          </c:extLst>
        </c:ser>
        <c:dLbls>
          <c:dLblPos val="ctr"/>
          <c:showLegendKey val="0"/>
          <c:showVal val="1"/>
          <c:showCatName val="0"/>
          <c:showSerName val="0"/>
          <c:showPercent val="0"/>
          <c:showBubbleSize val="0"/>
        </c:dLbls>
        <c:gapWidth val="50"/>
        <c:axId val="85725568"/>
        <c:axId val="85727104"/>
      </c:barChart>
      <c:catAx>
        <c:axId val="85725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5727104"/>
        <c:crosses val="autoZero"/>
        <c:auto val="1"/>
        <c:lblAlgn val="ctr"/>
        <c:lblOffset val="100"/>
        <c:noMultiLvlLbl val="0"/>
      </c:catAx>
      <c:valAx>
        <c:axId val="85727104"/>
        <c:scaling>
          <c:orientation val="minMax"/>
          <c:max val="1"/>
        </c:scaling>
        <c:delete val="1"/>
        <c:axPos val="b"/>
        <c:numFmt formatCode="0%" sourceLinked="1"/>
        <c:majorTickMark val="out"/>
        <c:minorTickMark val="none"/>
        <c:tickLblPos val="nextTo"/>
        <c:crossAx val="85725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rgbClr val="DA0F2B"/>
            </a:solidFill>
            <a:ln>
              <a:noFill/>
            </a:ln>
            <a:effectLst/>
            <a:scene3d>
              <a:camera prst="orthographicFront"/>
              <a:lightRig rig="threePt" dir="t"/>
            </a:scene3d>
          </c:spPr>
          <c:invertIfNegative val="0"/>
          <c:dLbls>
            <c:dLbl>
              <c:idx val="0"/>
              <c:layout>
                <c:manualLayout>
                  <c:x val="-2.7958251897679553E-3"/>
                  <c:y val="5.3994073406430825E-3"/>
                </c:manualLayout>
              </c:layout>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D5-4D16-8289-1EB61AC9CDFC}"/>
                </c:ext>
              </c:extLst>
            </c:dLbl>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Otra</c:v>
                </c:pt>
                <c:pt idx="1">
                  <c:v>El respeto a la ley</c:v>
                </c:pt>
                <c:pt idx="2">
                  <c:v>Dar ejemplo a otros ciclistas</c:v>
                </c:pt>
                <c:pt idx="3">
                  <c:v>La familia</c:v>
                </c:pt>
                <c:pt idx="4">
                  <c:v>Contribuir a la movilidad de la ciudad</c:v>
                </c:pt>
              </c:strCache>
            </c:strRef>
          </c:cat>
          <c:val>
            <c:numRef>
              <c:f>Hoja1!$B$2:$B$6</c:f>
              <c:numCache>
                <c:formatCode>0%</c:formatCode>
                <c:ptCount val="5"/>
                <c:pt idx="0">
                  <c:v>0.03</c:v>
                </c:pt>
                <c:pt idx="1">
                  <c:v>0.221</c:v>
                </c:pt>
                <c:pt idx="2">
                  <c:v>0.23699999999999999</c:v>
                </c:pt>
                <c:pt idx="3">
                  <c:v>0.252</c:v>
                </c:pt>
                <c:pt idx="4">
                  <c:v>0.26200000000000001</c:v>
                </c:pt>
              </c:numCache>
            </c:numRef>
          </c:val>
          <c:extLst>
            <c:ext xmlns:c16="http://schemas.microsoft.com/office/drawing/2014/chart" uri="{C3380CC4-5D6E-409C-BE32-E72D297353CC}">
              <c16:uniqueId val="{00000001-4526-43B4-812E-60F03445A772}"/>
            </c:ext>
          </c:extLst>
        </c:ser>
        <c:dLbls>
          <c:dLblPos val="ctr"/>
          <c:showLegendKey val="0"/>
          <c:showVal val="1"/>
          <c:showCatName val="0"/>
          <c:showSerName val="0"/>
          <c:showPercent val="0"/>
          <c:showBubbleSize val="0"/>
        </c:dLbls>
        <c:gapWidth val="50"/>
        <c:axId val="115838976"/>
        <c:axId val="115840512"/>
      </c:barChart>
      <c:catAx>
        <c:axId val="115838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15840512"/>
        <c:crosses val="autoZero"/>
        <c:auto val="1"/>
        <c:lblAlgn val="ctr"/>
        <c:lblOffset val="100"/>
        <c:noMultiLvlLbl val="0"/>
      </c:catAx>
      <c:valAx>
        <c:axId val="115840512"/>
        <c:scaling>
          <c:orientation val="minMax"/>
          <c:max val="1"/>
        </c:scaling>
        <c:delete val="1"/>
        <c:axPos val="b"/>
        <c:numFmt formatCode="0%" sourceLinked="1"/>
        <c:majorTickMark val="out"/>
        <c:minorTickMark val="none"/>
        <c:tickLblPos val="nextTo"/>
        <c:crossAx val="115838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60839074803148"/>
          <c:y val="2.578124841404722E-2"/>
          <c:w val="0.83501660925196852"/>
          <c:h val="0.94843750317190556"/>
        </c:manualLayout>
      </c:layout>
      <c:doughnutChart>
        <c:varyColors val="1"/>
        <c:ser>
          <c:idx val="0"/>
          <c:order val="0"/>
          <c:tx>
            <c:strRef>
              <c:f>Hoja1!$B$1</c:f>
              <c:strCache>
                <c:ptCount val="1"/>
                <c:pt idx="0">
                  <c:v>Ventas</c:v>
                </c:pt>
              </c:strCache>
            </c:strRef>
          </c:tx>
          <c:spPr>
            <a:scene3d>
              <a:camera prst="orthographicFront"/>
              <a:lightRig rig="threePt" dir="t"/>
            </a:scene3d>
          </c:spPr>
          <c:dPt>
            <c:idx val="0"/>
            <c:bubble3D val="0"/>
            <c:spPr>
              <a:solidFill>
                <a:srgbClr val="FFC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4-94BF-4AFF-AD92-A74B0420CCED}"/>
              </c:ext>
            </c:extLst>
          </c:dPt>
          <c:dPt>
            <c:idx val="1"/>
            <c:bubble3D val="0"/>
            <c:spPr>
              <a:solidFill>
                <a:srgbClr val="C00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3-94BF-4AFF-AD92-A74B0420CCED}"/>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3-94BF-4AFF-AD92-A74B0420CCE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6.5000000000000002E-2</c:v>
                </c:pt>
                <c:pt idx="1">
                  <c:v>0.93</c:v>
                </c:pt>
              </c:numCache>
            </c:numRef>
          </c:val>
          <c:extLst>
            <c:ext xmlns:c16="http://schemas.microsoft.com/office/drawing/2014/chart" uri="{C3380CC4-5D6E-409C-BE32-E72D297353CC}">
              <c16:uniqueId val="{00000000-94BF-4AFF-AD92-A74B0420CCED}"/>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4.8479994408653783E-2"/>
          <c:y val="0.50688839591760049"/>
          <c:w val="0.20063620453371289"/>
          <c:h val="0.35754805951653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C000"/>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NS/NR</c:v>
                </c:pt>
                <c:pt idx="1">
                  <c:v>Era de noche</c:v>
                </c:pt>
                <c:pt idx="2">
                  <c:v>Otros ciclistas lo hicieron </c:v>
                </c:pt>
                <c:pt idx="3">
                  <c:v>Iba tarde a mi destino</c:v>
                </c:pt>
                <c:pt idx="4">
                  <c:v>Estaba en una zona que me parece insegura</c:v>
                </c:pt>
              </c:strCache>
            </c:strRef>
          </c:cat>
          <c:val>
            <c:numRef>
              <c:f>Hoja1!$B$2:$B$6</c:f>
              <c:numCache>
                <c:formatCode>0%</c:formatCode>
                <c:ptCount val="5"/>
                <c:pt idx="0">
                  <c:v>0.04</c:v>
                </c:pt>
                <c:pt idx="1">
                  <c:v>0.127</c:v>
                </c:pt>
                <c:pt idx="2">
                  <c:v>0.127</c:v>
                </c:pt>
                <c:pt idx="3">
                  <c:v>0.25600000000000001</c:v>
                </c:pt>
                <c:pt idx="4">
                  <c:v>0.45100000000000001</c:v>
                </c:pt>
              </c:numCache>
            </c:numRef>
          </c:val>
          <c:extLst>
            <c:ext xmlns:c16="http://schemas.microsoft.com/office/drawing/2014/chart" uri="{C3380CC4-5D6E-409C-BE32-E72D297353CC}">
              <c16:uniqueId val="{00000000-1149-40E4-9A52-F8825AB561BE}"/>
            </c:ext>
          </c:extLst>
        </c:ser>
        <c:dLbls>
          <c:dLblPos val="ctr"/>
          <c:showLegendKey val="0"/>
          <c:showVal val="1"/>
          <c:showCatName val="0"/>
          <c:showSerName val="0"/>
          <c:showPercent val="0"/>
          <c:showBubbleSize val="0"/>
        </c:dLbls>
        <c:gapWidth val="62"/>
        <c:axId val="106627456"/>
        <c:axId val="106628608"/>
      </c:barChart>
      <c:catAx>
        <c:axId val="106627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06628608"/>
        <c:crosses val="autoZero"/>
        <c:auto val="1"/>
        <c:lblAlgn val="ctr"/>
        <c:lblOffset val="100"/>
        <c:noMultiLvlLbl val="0"/>
      </c:catAx>
      <c:valAx>
        <c:axId val="106628608"/>
        <c:scaling>
          <c:orientation val="minMax"/>
          <c:max val="1"/>
        </c:scaling>
        <c:delete val="1"/>
        <c:axPos val="b"/>
        <c:numFmt formatCode="0%" sourceLinked="1"/>
        <c:majorTickMark val="out"/>
        <c:minorTickMark val="none"/>
        <c:tickLblPos val="nextTo"/>
        <c:crossAx val="106627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Hoja2!$C$163</c:f>
              <c:strCache>
                <c:ptCount val="1"/>
                <c:pt idx="0">
                  <c:v>SÍ</c:v>
                </c:pt>
              </c:strCache>
            </c:strRef>
          </c:tx>
          <c:spPr>
            <a:solidFill>
              <a:srgbClr val="C00000"/>
            </a:solidFill>
            <a:ln>
              <a:solidFill>
                <a:schemeClr val="bg1">
                  <a:lumMod val="75000"/>
                </a:schemeClr>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Hoja2!$D$162:$F$162</c:f>
              <c:strCache>
                <c:ptCount val="3"/>
                <c:pt idx="0">
                  <c:v>Bajo</c:v>
                </c:pt>
                <c:pt idx="1">
                  <c:v>Medio</c:v>
                </c:pt>
                <c:pt idx="2">
                  <c:v>Alto</c:v>
                </c:pt>
              </c:strCache>
            </c:strRef>
          </c:cat>
          <c:val>
            <c:numRef>
              <c:f>Hoja2!$D$163:$F$163</c:f>
              <c:numCache>
                <c:formatCode>0%</c:formatCode>
                <c:ptCount val="3"/>
                <c:pt idx="0">
                  <c:v>0.36494617218191949</c:v>
                </c:pt>
                <c:pt idx="1">
                  <c:v>0.4640435885056412</c:v>
                </c:pt>
                <c:pt idx="2">
                  <c:v>0.38882930865331145</c:v>
                </c:pt>
              </c:numCache>
            </c:numRef>
          </c:val>
          <c:extLst>
            <c:ext xmlns:c16="http://schemas.microsoft.com/office/drawing/2014/chart" uri="{C3380CC4-5D6E-409C-BE32-E72D297353CC}">
              <c16:uniqueId val="{00000000-A734-441F-85B2-8DE4E42516F2}"/>
            </c:ext>
          </c:extLst>
        </c:ser>
        <c:ser>
          <c:idx val="1"/>
          <c:order val="1"/>
          <c:tx>
            <c:strRef>
              <c:f>Hoja2!$C$164</c:f>
              <c:strCache>
                <c:ptCount val="1"/>
                <c:pt idx="0">
                  <c:v>NO</c:v>
                </c:pt>
              </c:strCache>
            </c:strRef>
          </c:tx>
          <c:spPr>
            <a:solidFill>
              <a:schemeClr val="bg1"/>
            </a:solidFill>
            <a:ln>
              <a:solidFill>
                <a:schemeClr val="bg1">
                  <a:lumMod val="75000"/>
                </a:schemeClr>
              </a:solidFill>
            </a:ln>
            <a:effectLst/>
          </c:spPr>
          <c:invertIfNegative val="0"/>
          <c:cat>
            <c:strRef>
              <c:f>Hoja2!$D$162:$F$162</c:f>
              <c:strCache>
                <c:ptCount val="3"/>
                <c:pt idx="0">
                  <c:v>Bajo</c:v>
                </c:pt>
                <c:pt idx="1">
                  <c:v>Medio</c:v>
                </c:pt>
                <c:pt idx="2">
                  <c:v>Alto</c:v>
                </c:pt>
              </c:strCache>
            </c:strRef>
          </c:cat>
          <c:val>
            <c:numRef>
              <c:f>Hoja2!$D$164:$F$164</c:f>
              <c:numCache>
                <c:formatCode>0%</c:formatCode>
                <c:ptCount val="3"/>
                <c:pt idx="0">
                  <c:v>0.63505382781807806</c:v>
                </c:pt>
                <c:pt idx="1">
                  <c:v>0.53595641149435591</c:v>
                </c:pt>
                <c:pt idx="2">
                  <c:v>0.61117069134668744</c:v>
                </c:pt>
              </c:numCache>
            </c:numRef>
          </c:val>
          <c:extLst>
            <c:ext xmlns:c16="http://schemas.microsoft.com/office/drawing/2014/chart" uri="{C3380CC4-5D6E-409C-BE32-E72D297353CC}">
              <c16:uniqueId val="{00000001-A734-441F-85B2-8DE4E42516F2}"/>
            </c:ext>
          </c:extLst>
        </c:ser>
        <c:dLbls>
          <c:showLegendKey val="0"/>
          <c:showVal val="0"/>
          <c:showCatName val="0"/>
          <c:showSerName val="0"/>
          <c:showPercent val="0"/>
          <c:showBubbleSize val="0"/>
        </c:dLbls>
        <c:gapWidth val="219"/>
        <c:overlap val="100"/>
        <c:axId val="732202272"/>
        <c:axId val="732195056"/>
      </c:barChart>
      <c:catAx>
        <c:axId val="73220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732195056"/>
        <c:crosses val="autoZero"/>
        <c:auto val="1"/>
        <c:lblAlgn val="ctr"/>
        <c:lblOffset val="100"/>
        <c:noMultiLvlLbl val="0"/>
      </c:catAx>
      <c:valAx>
        <c:axId val="732195056"/>
        <c:scaling>
          <c:orientation val="minMax"/>
        </c:scaling>
        <c:delete val="1"/>
        <c:axPos val="l"/>
        <c:numFmt formatCode="0%" sourceLinked="1"/>
        <c:majorTickMark val="none"/>
        <c:minorTickMark val="none"/>
        <c:tickLblPos val="nextTo"/>
        <c:crossAx val="73220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pPr>
      <a:endParaRPr lang="es-CO"/>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60839074803148"/>
          <c:y val="2.578124841404722E-2"/>
          <c:w val="0.83501660925196852"/>
          <c:h val="0.94843750317190556"/>
        </c:manualLayout>
      </c:layout>
      <c:doughnutChart>
        <c:varyColors val="1"/>
        <c:ser>
          <c:idx val="0"/>
          <c:order val="0"/>
          <c:tx>
            <c:strRef>
              <c:f>Hoja1!$B$1</c:f>
              <c:strCache>
                <c:ptCount val="1"/>
                <c:pt idx="0">
                  <c:v>Ventas</c:v>
                </c:pt>
              </c:strCache>
            </c:strRef>
          </c:tx>
          <c:spPr>
            <a:scene3d>
              <a:camera prst="orthographicFront"/>
              <a:lightRig rig="threePt" dir="t"/>
            </a:scene3d>
          </c:spPr>
          <c:dPt>
            <c:idx val="0"/>
            <c:bubble3D val="0"/>
            <c:spPr>
              <a:solidFill>
                <a:srgbClr val="FFC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1-8775-4BFD-B7A3-D73E20E837DB}"/>
              </c:ext>
            </c:extLst>
          </c:dPt>
          <c:dPt>
            <c:idx val="1"/>
            <c:bubble3D val="0"/>
            <c:spPr>
              <a:solidFill>
                <a:srgbClr val="C00000"/>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3-8775-4BFD-B7A3-D73E20E837DB}"/>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3-8775-4BFD-B7A3-D73E20E837D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0.31</c:v>
                </c:pt>
                <c:pt idx="1">
                  <c:v>0.69</c:v>
                </c:pt>
              </c:numCache>
            </c:numRef>
          </c:val>
          <c:extLst>
            <c:ext xmlns:c16="http://schemas.microsoft.com/office/drawing/2014/chart" uri="{C3380CC4-5D6E-409C-BE32-E72D297353CC}">
              <c16:uniqueId val="{00000006-8775-4BFD-B7A3-D73E20E837DB}"/>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4.8479994408653783E-2"/>
          <c:y val="0.50688839591760049"/>
          <c:w val="0.20063620453371289"/>
          <c:h val="0.35754805951653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DA0F2B"/>
            </a:solidFill>
            <a:ln w="19050">
              <a:solidFill>
                <a:schemeClr val="lt1"/>
              </a:solidFill>
            </a:ln>
            <a:effectLst/>
          </c:spPr>
          <c:invertIfNegative val="0"/>
          <c:dPt>
            <c:idx val="0"/>
            <c:invertIfNegative val="0"/>
            <c:bubble3D val="0"/>
            <c:spPr>
              <a:solidFill>
                <a:srgbClr val="F5B02B"/>
              </a:solidFill>
              <a:ln w="19050">
                <a:solidFill>
                  <a:schemeClr val="lt1"/>
                </a:solidFill>
              </a:ln>
              <a:effectLst/>
            </c:spPr>
            <c:extLst>
              <c:ext xmlns:c16="http://schemas.microsoft.com/office/drawing/2014/chart" uri="{C3380CC4-5D6E-409C-BE32-E72D297353CC}">
                <c16:uniqueId val="{00000001-01F8-4A31-B810-4BBE3FCDDBF6}"/>
              </c:ext>
            </c:extLst>
          </c:dPt>
          <c:dPt>
            <c:idx val="1"/>
            <c:invertIfNegative val="0"/>
            <c:bubble3D val="0"/>
            <c:extLst>
              <c:ext xmlns:c16="http://schemas.microsoft.com/office/drawing/2014/chart" uri="{C3380CC4-5D6E-409C-BE32-E72D297353CC}">
                <c16:uniqueId val="{00000003-01F8-4A31-B810-4BBE3FCDDBF6}"/>
              </c:ext>
            </c:extLst>
          </c:dPt>
          <c:dPt>
            <c:idx val="2"/>
            <c:invertIfNegative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01F8-4A31-B810-4BBE3FCDDBF6}"/>
              </c:ext>
            </c:extLst>
          </c:dPt>
          <c:dPt>
            <c:idx val="3"/>
            <c:invertIfNegative val="0"/>
            <c:bubble3D val="0"/>
            <c:extLst>
              <c:ext xmlns:c16="http://schemas.microsoft.com/office/drawing/2014/chart" uri="{C3380CC4-5D6E-409C-BE32-E72D297353CC}">
                <c16:uniqueId val="{00000007-01F8-4A31-B810-4BBE3FCDDBF6}"/>
              </c:ext>
            </c:extLst>
          </c:dPt>
          <c:dPt>
            <c:idx val="4"/>
            <c:invertIfNegative val="0"/>
            <c:bubble3D val="0"/>
            <c:extLst>
              <c:ext xmlns:c16="http://schemas.microsoft.com/office/drawing/2014/chart" uri="{C3380CC4-5D6E-409C-BE32-E72D297353CC}">
                <c16:uniqueId val="{00000009-01F8-4A31-B810-4BBE3FCDDBF6}"/>
              </c:ext>
            </c:extLst>
          </c:dPt>
          <c:dLbls>
            <c:spPr>
              <a:noFill/>
              <a:ln>
                <a:noFill/>
              </a:ln>
              <a:effectLst/>
            </c:spPr>
            <c:txPr>
              <a:bodyPr/>
              <a:lstStyle/>
              <a:p>
                <a:pPr>
                  <a:defRPr sz="14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Operativo</c:v>
                </c:pt>
                <c:pt idx="1">
                  <c:v>Intermedio y/o coordinación</c:v>
                </c:pt>
                <c:pt idx="2">
                  <c:v>Ejecutivo / Gerencial</c:v>
                </c:pt>
              </c:strCache>
            </c:strRef>
          </c:cat>
          <c:val>
            <c:numRef>
              <c:f>Hoja1!$B$2:$B$4</c:f>
              <c:numCache>
                <c:formatCode>0%</c:formatCode>
                <c:ptCount val="3"/>
                <c:pt idx="0">
                  <c:v>0.48799999999999999</c:v>
                </c:pt>
                <c:pt idx="1">
                  <c:v>0.29199999999999998</c:v>
                </c:pt>
                <c:pt idx="2">
                  <c:v>0.221</c:v>
                </c:pt>
              </c:numCache>
            </c:numRef>
          </c:val>
          <c:extLst>
            <c:ext xmlns:c16="http://schemas.microsoft.com/office/drawing/2014/chart" uri="{C3380CC4-5D6E-409C-BE32-E72D297353CC}">
              <c16:uniqueId val="{0000000A-01F8-4A31-B810-4BBE3FCDDBF6}"/>
            </c:ext>
          </c:extLst>
        </c:ser>
        <c:dLbls>
          <c:showLegendKey val="0"/>
          <c:showVal val="0"/>
          <c:showCatName val="0"/>
          <c:showSerName val="0"/>
          <c:showPercent val="0"/>
          <c:showBubbleSize val="0"/>
        </c:dLbls>
        <c:gapWidth val="100"/>
        <c:overlap val="100"/>
        <c:axId val="36092928"/>
        <c:axId val="36098816"/>
      </c:barChart>
      <c:catAx>
        <c:axId val="360929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36098816"/>
        <c:crosses val="autoZero"/>
        <c:auto val="1"/>
        <c:lblAlgn val="ctr"/>
        <c:lblOffset val="100"/>
        <c:noMultiLvlLbl val="0"/>
      </c:catAx>
      <c:valAx>
        <c:axId val="36098816"/>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36092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rgbClr val="DA0F2B"/>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Hoja1!$A$2:$A$10</c:f>
              <c:strCache>
                <c:ptCount val="9"/>
                <c:pt idx="0">
                  <c:v>Contratista</c:v>
                </c:pt>
                <c:pt idx="1">
                  <c:v>Pensionado</c:v>
                </c:pt>
                <c:pt idx="2">
                  <c:v>Estudia y trabaja</c:v>
                </c:pt>
                <c:pt idx="3">
                  <c:v>Desempleado</c:v>
                </c:pt>
                <c:pt idx="4">
                  <c:v>Oficios del hogar</c:v>
                </c:pt>
                <c:pt idx="5">
                  <c:v>Independiente informal</c:v>
                </c:pt>
                <c:pt idx="6">
                  <c:v>Independiente formal</c:v>
                </c:pt>
                <c:pt idx="7">
                  <c:v>Estudiante</c:v>
                </c:pt>
                <c:pt idx="8">
                  <c:v>Empleado</c:v>
                </c:pt>
              </c:strCache>
            </c:strRef>
          </c:cat>
          <c:val>
            <c:numRef>
              <c:f>Hoja1!$B$2:$B$10</c:f>
              <c:numCache>
                <c:formatCode>0%</c:formatCode>
                <c:ptCount val="9"/>
                <c:pt idx="0">
                  <c:v>3.7999999999999999E-2</c:v>
                </c:pt>
                <c:pt idx="1">
                  <c:v>4.1000000000000002E-2</c:v>
                </c:pt>
                <c:pt idx="2">
                  <c:v>4.9000000000000002E-2</c:v>
                </c:pt>
                <c:pt idx="3">
                  <c:v>9.0999999999999998E-2</c:v>
                </c:pt>
                <c:pt idx="4">
                  <c:v>9.6000000000000002E-2</c:v>
                </c:pt>
                <c:pt idx="5">
                  <c:v>0.107</c:v>
                </c:pt>
                <c:pt idx="6">
                  <c:v>0.108</c:v>
                </c:pt>
                <c:pt idx="7">
                  <c:v>0.11700000000000001</c:v>
                </c:pt>
                <c:pt idx="8">
                  <c:v>0.35299999999999998</c:v>
                </c:pt>
              </c:numCache>
            </c:numRef>
          </c:val>
          <c:extLst>
            <c:ext xmlns:c16="http://schemas.microsoft.com/office/drawing/2014/chart" uri="{C3380CC4-5D6E-409C-BE32-E72D297353CC}">
              <c16:uniqueId val="{00000000-DEA0-4F37-9AFD-B36EE3906BE7}"/>
            </c:ext>
          </c:extLst>
        </c:ser>
        <c:dLbls>
          <c:dLblPos val="ctr"/>
          <c:showLegendKey val="0"/>
          <c:showVal val="1"/>
          <c:showCatName val="0"/>
          <c:showSerName val="0"/>
          <c:showPercent val="0"/>
          <c:showBubbleSize val="0"/>
        </c:dLbls>
        <c:gapWidth val="50"/>
        <c:axId val="36442112"/>
        <c:axId val="36444800"/>
      </c:barChart>
      <c:catAx>
        <c:axId val="36442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36444800"/>
        <c:crosses val="autoZero"/>
        <c:auto val="1"/>
        <c:lblAlgn val="ctr"/>
        <c:lblOffset val="100"/>
        <c:noMultiLvlLbl val="0"/>
      </c:catAx>
      <c:valAx>
        <c:axId val="36444800"/>
        <c:scaling>
          <c:orientation val="minMax"/>
          <c:max val="1"/>
        </c:scaling>
        <c:delete val="0"/>
        <c:axPos val="b"/>
        <c:numFmt formatCode="0%" sourceLinked="1"/>
        <c:majorTickMark val="out"/>
        <c:minorTickMark val="none"/>
        <c:tickLblPos val="nextTo"/>
        <c:txPr>
          <a:bodyPr/>
          <a:lstStyle/>
          <a:p>
            <a:pPr>
              <a:defRPr>
                <a:solidFill>
                  <a:schemeClr val="bg1"/>
                </a:solidFill>
              </a:defRPr>
            </a:pPr>
            <a:endParaRPr lang="es-CO"/>
          </a:p>
        </c:txPr>
        <c:crossAx val="36442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6433974051287981"/>
          <c:y val="3.0617124637777719E-2"/>
          <c:w val="0.29627556824908707"/>
          <c:h val="0.89965473000605334"/>
        </c:manualLayout>
      </c:layout>
      <c:barChart>
        <c:barDir val="bar"/>
        <c:grouping val="clustered"/>
        <c:varyColors val="0"/>
        <c:ser>
          <c:idx val="0"/>
          <c:order val="0"/>
          <c:tx>
            <c:strRef>
              <c:f>Hoja1!$B$1</c:f>
              <c:strCache>
                <c:ptCount val="1"/>
                <c:pt idx="0">
                  <c:v>Serie 1</c:v>
                </c:pt>
              </c:strCache>
            </c:strRef>
          </c:tx>
          <c:spPr>
            <a:solidFill>
              <a:srgbClr val="DA0F2B"/>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Hoja1!$A$2:$A$15</c:f>
              <c:strCache>
                <c:ptCount val="14"/>
                <c:pt idx="0">
                  <c:v>No lo tengo claro</c:v>
                </c:pt>
                <c:pt idx="1">
                  <c:v>Otros</c:v>
                </c:pt>
                <c:pt idx="2">
                  <c:v>Cuidado personal (Estética, peluquería, masajes, manicurista)</c:v>
                </c:pt>
                <c:pt idx="3">
                  <c:v>Cultura y entretenimiento</c:v>
                </c:pt>
                <c:pt idx="4">
                  <c:v>Domiciliarios y mensajería</c:v>
                </c:pt>
                <c:pt idx="5">
                  <c:v>Transporte</c:v>
                </c:pt>
                <c:pt idx="6">
                  <c:v>Financiero (Banca, cajeros, asesores financieros)</c:v>
                </c:pt>
                <c:pt idx="7">
                  <c:v>Salud (médicos, enfermería, odontología)</c:v>
                </c:pt>
                <c:pt idx="8">
                  <c:v>Logístico (Vigilancia, servicios generales, servicios domésticos)</c:v>
                </c:pt>
                <c:pt idx="9">
                  <c:v>Operador (Maquinaria, calzado, talleres, maquilas)</c:v>
                </c:pt>
                <c:pt idx="10">
                  <c:v>Educativo</c:v>
                </c:pt>
                <c:pt idx="11">
                  <c:v>Obras y construcción (obrero, maestros de obra, ingenieros)</c:v>
                </c:pt>
                <c:pt idx="12">
                  <c:v>Administrativo</c:v>
                </c:pt>
                <c:pt idx="13">
                  <c:v>Comercial (comercio al por mayor, distribución, ventas)</c:v>
                </c:pt>
              </c:strCache>
            </c:strRef>
          </c:cat>
          <c:val>
            <c:numRef>
              <c:f>Hoja1!$B$2:$B$15</c:f>
              <c:numCache>
                <c:formatCode>0%</c:formatCode>
                <c:ptCount val="14"/>
                <c:pt idx="0">
                  <c:v>4.7E-2</c:v>
                </c:pt>
                <c:pt idx="1">
                  <c:v>6.8000000000000005E-2</c:v>
                </c:pt>
                <c:pt idx="2">
                  <c:v>1.7999999999999999E-2</c:v>
                </c:pt>
                <c:pt idx="3">
                  <c:v>2.5999999999999999E-2</c:v>
                </c:pt>
                <c:pt idx="4">
                  <c:v>3.6999999999999998E-2</c:v>
                </c:pt>
                <c:pt idx="5">
                  <c:v>4.2999999999999997E-2</c:v>
                </c:pt>
                <c:pt idx="6">
                  <c:v>0.06</c:v>
                </c:pt>
                <c:pt idx="7">
                  <c:v>6.5000000000000002E-2</c:v>
                </c:pt>
                <c:pt idx="8">
                  <c:v>6.6000000000000003E-2</c:v>
                </c:pt>
                <c:pt idx="9">
                  <c:v>7.0999999999999994E-2</c:v>
                </c:pt>
                <c:pt idx="10">
                  <c:v>8.1000000000000003E-2</c:v>
                </c:pt>
                <c:pt idx="11">
                  <c:v>8.5000000000000006E-2</c:v>
                </c:pt>
                <c:pt idx="12">
                  <c:v>0.121</c:v>
                </c:pt>
                <c:pt idx="13">
                  <c:v>0.20699999999999999</c:v>
                </c:pt>
              </c:numCache>
            </c:numRef>
          </c:val>
          <c:extLst>
            <c:ext xmlns:c16="http://schemas.microsoft.com/office/drawing/2014/chart" uri="{C3380CC4-5D6E-409C-BE32-E72D297353CC}">
              <c16:uniqueId val="{00000000-7D38-4102-A8E7-3F619ECB3F8C}"/>
            </c:ext>
          </c:extLst>
        </c:ser>
        <c:dLbls>
          <c:dLblPos val="outEnd"/>
          <c:showLegendKey val="0"/>
          <c:showVal val="1"/>
          <c:showCatName val="0"/>
          <c:showSerName val="0"/>
          <c:showPercent val="0"/>
          <c:showBubbleSize val="0"/>
        </c:dLbls>
        <c:gapWidth val="30"/>
        <c:axId val="36484224"/>
        <c:axId val="36495360"/>
      </c:barChart>
      <c:catAx>
        <c:axId val="36484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1" i="0" u="none" strike="noStrike" kern="1200" baseline="0">
                <a:solidFill>
                  <a:schemeClr val="tx1">
                    <a:lumMod val="65000"/>
                    <a:lumOff val="35000"/>
                  </a:schemeClr>
                </a:solidFill>
                <a:latin typeface="+mn-lt"/>
                <a:ea typeface="+mn-ea"/>
                <a:cs typeface="+mn-cs"/>
              </a:defRPr>
            </a:pPr>
            <a:endParaRPr lang="es-CO"/>
          </a:p>
        </c:txPr>
        <c:crossAx val="36495360"/>
        <c:crosses val="autoZero"/>
        <c:auto val="1"/>
        <c:lblAlgn val="l"/>
        <c:lblOffset val="100"/>
        <c:noMultiLvlLbl val="0"/>
      </c:catAx>
      <c:valAx>
        <c:axId val="36495360"/>
        <c:scaling>
          <c:orientation val="minMax"/>
          <c:max val="1"/>
        </c:scaling>
        <c:delete val="0"/>
        <c:axPos val="b"/>
        <c:numFmt formatCode="0%" sourceLinked="1"/>
        <c:majorTickMark val="out"/>
        <c:minorTickMark val="none"/>
        <c:tickLblPos val="nextTo"/>
        <c:txPr>
          <a:bodyPr/>
          <a:lstStyle/>
          <a:p>
            <a:pPr>
              <a:defRPr>
                <a:solidFill>
                  <a:schemeClr val="bg1"/>
                </a:solidFill>
              </a:defRPr>
            </a:pPr>
            <a:endParaRPr lang="es-CO"/>
          </a:p>
        </c:txPr>
        <c:crossAx val="36484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023662172015954"/>
          <c:y val="3.0617124637777719E-2"/>
          <c:w val="0.39302040864441401"/>
          <c:h val="0.89965473000605334"/>
        </c:manualLayout>
      </c:layout>
      <c:barChart>
        <c:barDir val="bar"/>
        <c:grouping val="clustered"/>
        <c:varyColors val="0"/>
        <c:ser>
          <c:idx val="0"/>
          <c:order val="0"/>
          <c:tx>
            <c:strRef>
              <c:f>Hoja1!$B$1</c:f>
              <c:strCache>
                <c:ptCount val="1"/>
                <c:pt idx="0">
                  <c:v>Serie 1</c:v>
                </c:pt>
              </c:strCache>
            </c:strRef>
          </c:tx>
          <c:spPr>
            <a:solidFill>
              <a:srgbClr val="F5B02B"/>
            </a:solidFill>
            <a:ln>
              <a:noFill/>
            </a:ln>
            <a:effectLst/>
            <a:scene3d>
              <a:camera prst="orthographicFront"/>
              <a:lightRig rig="threePt" dir="t"/>
            </a:scene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2CE1-42EC-B233-26C0E001B7A1}"/>
                </c:ext>
              </c:extLst>
            </c:dLbl>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Hoja1!$A$2:$A$10</c:f>
              <c:strCache>
                <c:ptCount val="9"/>
                <c:pt idx="0">
                  <c:v>Ninguno</c:v>
                </c:pt>
                <c:pt idx="1">
                  <c:v>Transporte pedido por aplicación (uber, cabify, etc)</c:v>
                </c:pt>
                <c:pt idx="2">
                  <c:v>Taxi</c:v>
                </c:pt>
                <c:pt idx="3">
                  <c:v>A pie</c:v>
                </c:pt>
                <c:pt idx="4">
                  <c:v>Moto particular</c:v>
                </c:pt>
                <c:pt idx="5">
                  <c:v>Vehículo particular</c:v>
                </c:pt>
                <c:pt idx="6">
                  <c:v>Bicicleta</c:v>
                </c:pt>
                <c:pt idx="7">
                  <c:v>SITP</c:v>
                </c:pt>
                <c:pt idx="8">
                  <c:v>Transmilenio</c:v>
                </c:pt>
              </c:strCache>
            </c:strRef>
          </c:cat>
          <c:val>
            <c:numRef>
              <c:f>Hoja1!$B$2:$B$10</c:f>
              <c:numCache>
                <c:formatCode>0%</c:formatCode>
                <c:ptCount val="9"/>
                <c:pt idx="0">
                  <c:v>1E-3</c:v>
                </c:pt>
                <c:pt idx="1">
                  <c:v>1.4999999999999999E-2</c:v>
                </c:pt>
                <c:pt idx="2">
                  <c:v>1.7999999999999999E-2</c:v>
                </c:pt>
                <c:pt idx="3">
                  <c:v>5.7000000000000002E-2</c:v>
                </c:pt>
                <c:pt idx="4">
                  <c:v>7.1999999999999995E-2</c:v>
                </c:pt>
                <c:pt idx="5">
                  <c:v>0.13200000000000001</c:v>
                </c:pt>
                <c:pt idx="6">
                  <c:v>0.14699999999999999</c:v>
                </c:pt>
                <c:pt idx="7">
                  <c:v>0.221</c:v>
                </c:pt>
                <c:pt idx="8">
                  <c:v>0.33300000000000002</c:v>
                </c:pt>
              </c:numCache>
            </c:numRef>
          </c:val>
          <c:extLst>
            <c:ext xmlns:c16="http://schemas.microsoft.com/office/drawing/2014/chart" uri="{C3380CC4-5D6E-409C-BE32-E72D297353CC}">
              <c16:uniqueId val="{00000000-7D38-4102-A8E7-3F619ECB3F8C}"/>
            </c:ext>
          </c:extLst>
        </c:ser>
        <c:dLbls>
          <c:dLblPos val="outEnd"/>
          <c:showLegendKey val="0"/>
          <c:showVal val="1"/>
          <c:showCatName val="0"/>
          <c:showSerName val="0"/>
          <c:showPercent val="0"/>
          <c:showBubbleSize val="0"/>
        </c:dLbls>
        <c:gapWidth val="30"/>
        <c:axId val="36681984"/>
        <c:axId val="36689024"/>
      </c:barChart>
      <c:catAx>
        <c:axId val="36681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1" i="0" u="none" strike="noStrike" kern="1200" baseline="0">
                <a:solidFill>
                  <a:schemeClr val="tx1">
                    <a:lumMod val="65000"/>
                    <a:lumOff val="35000"/>
                  </a:schemeClr>
                </a:solidFill>
                <a:latin typeface="+mn-lt"/>
                <a:ea typeface="+mn-ea"/>
                <a:cs typeface="+mn-cs"/>
              </a:defRPr>
            </a:pPr>
            <a:endParaRPr lang="es-CO"/>
          </a:p>
        </c:txPr>
        <c:crossAx val="36689024"/>
        <c:crosses val="autoZero"/>
        <c:auto val="1"/>
        <c:lblAlgn val="l"/>
        <c:lblOffset val="100"/>
        <c:noMultiLvlLbl val="0"/>
      </c:catAx>
      <c:valAx>
        <c:axId val="36689024"/>
        <c:scaling>
          <c:orientation val="minMax"/>
          <c:max val="1"/>
        </c:scaling>
        <c:delete val="0"/>
        <c:axPos val="b"/>
        <c:numFmt formatCode="0%" sourceLinked="1"/>
        <c:majorTickMark val="out"/>
        <c:minorTickMark val="none"/>
        <c:tickLblPos val="nextTo"/>
        <c:txPr>
          <a:bodyPr/>
          <a:lstStyle/>
          <a:p>
            <a:pPr>
              <a:defRPr>
                <a:solidFill>
                  <a:schemeClr val="bg1"/>
                </a:solidFill>
              </a:defRPr>
            </a:pPr>
            <a:endParaRPr lang="es-CO"/>
          </a:p>
        </c:txPr>
        <c:crossAx val="36681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6809791568782975"/>
          <c:y val="3.0617124637777719E-2"/>
          <c:w val="0.39515911467674386"/>
          <c:h val="0.89965473000605334"/>
        </c:manualLayout>
      </c:layout>
      <c:barChart>
        <c:barDir val="bar"/>
        <c:grouping val="clustered"/>
        <c:varyColors val="0"/>
        <c:ser>
          <c:idx val="0"/>
          <c:order val="0"/>
          <c:tx>
            <c:strRef>
              <c:f>Hoja1!$B$1</c:f>
              <c:strCache>
                <c:ptCount val="1"/>
                <c:pt idx="0">
                  <c:v>Serie 1</c:v>
                </c:pt>
              </c:strCache>
            </c:strRef>
          </c:tx>
          <c:spPr>
            <a:solidFill>
              <a:srgbClr val="DA0F2B"/>
            </a:solidFill>
            <a:ln>
              <a:noFill/>
            </a:ln>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Hoja1!$A$2:$A$10</c:f>
              <c:strCache>
                <c:ptCount val="9"/>
                <c:pt idx="0">
                  <c:v>Ninguno</c:v>
                </c:pt>
                <c:pt idx="1">
                  <c:v>Transporte pedido por aplicación (uber, cabify, etc)</c:v>
                </c:pt>
                <c:pt idx="2">
                  <c:v>Taxi</c:v>
                </c:pt>
                <c:pt idx="3">
                  <c:v>A pie</c:v>
                </c:pt>
                <c:pt idx="4">
                  <c:v>Moto particular</c:v>
                </c:pt>
                <c:pt idx="5">
                  <c:v>Vehículo particular</c:v>
                </c:pt>
                <c:pt idx="6">
                  <c:v>Bicicleta</c:v>
                </c:pt>
                <c:pt idx="7">
                  <c:v>SITP</c:v>
                </c:pt>
                <c:pt idx="8">
                  <c:v>Transmilenio</c:v>
                </c:pt>
              </c:strCache>
            </c:strRef>
          </c:cat>
          <c:val>
            <c:numRef>
              <c:f>Hoja1!$B$2:$B$10</c:f>
              <c:numCache>
                <c:formatCode>0%</c:formatCode>
                <c:ptCount val="9"/>
                <c:pt idx="0">
                  <c:v>1.2E-2</c:v>
                </c:pt>
                <c:pt idx="1">
                  <c:v>3.5000000000000003E-2</c:v>
                </c:pt>
                <c:pt idx="2">
                  <c:v>3.7999999999999999E-2</c:v>
                </c:pt>
                <c:pt idx="3">
                  <c:v>0.13</c:v>
                </c:pt>
                <c:pt idx="4">
                  <c:v>7.5999999999999998E-2</c:v>
                </c:pt>
                <c:pt idx="5">
                  <c:v>0.17</c:v>
                </c:pt>
                <c:pt idx="6">
                  <c:v>0.254</c:v>
                </c:pt>
                <c:pt idx="7">
                  <c:v>0.111</c:v>
                </c:pt>
                <c:pt idx="8">
                  <c:v>0.16400000000000001</c:v>
                </c:pt>
              </c:numCache>
            </c:numRef>
          </c:val>
          <c:extLst>
            <c:ext xmlns:c16="http://schemas.microsoft.com/office/drawing/2014/chart" uri="{C3380CC4-5D6E-409C-BE32-E72D297353CC}">
              <c16:uniqueId val="{00000000-E7B3-472D-B115-7B970AC1901B}"/>
            </c:ext>
          </c:extLst>
        </c:ser>
        <c:dLbls>
          <c:dLblPos val="outEnd"/>
          <c:showLegendKey val="0"/>
          <c:showVal val="1"/>
          <c:showCatName val="0"/>
          <c:showSerName val="0"/>
          <c:showPercent val="0"/>
          <c:showBubbleSize val="0"/>
        </c:dLbls>
        <c:gapWidth val="30"/>
        <c:axId val="36602240"/>
        <c:axId val="36604928"/>
      </c:barChart>
      <c:catAx>
        <c:axId val="36602240"/>
        <c:scaling>
          <c:orientation val="minMax"/>
        </c:scaling>
        <c:delete val="1"/>
        <c:axPos val="l"/>
        <c:numFmt formatCode="General" sourceLinked="1"/>
        <c:majorTickMark val="none"/>
        <c:minorTickMark val="none"/>
        <c:tickLblPos val="nextTo"/>
        <c:crossAx val="36604928"/>
        <c:crosses val="autoZero"/>
        <c:auto val="1"/>
        <c:lblAlgn val="l"/>
        <c:lblOffset val="100"/>
        <c:noMultiLvlLbl val="0"/>
      </c:catAx>
      <c:valAx>
        <c:axId val="36604928"/>
        <c:scaling>
          <c:orientation val="minMax"/>
          <c:max val="1"/>
        </c:scaling>
        <c:delete val="0"/>
        <c:axPos val="b"/>
        <c:numFmt formatCode="0%" sourceLinked="1"/>
        <c:majorTickMark val="out"/>
        <c:minorTickMark val="none"/>
        <c:tickLblPos val="nextTo"/>
        <c:txPr>
          <a:bodyPr/>
          <a:lstStyle/>
          <a:p>
            <a:pPr>
              <a:defRPr>
                <a:solidFill>
                  <a:schemeClr val="bg1"/>
                </a:solidFill>
              </a:defRPr>
            </a:pPr>
            <a:endParaRPr lang="es-CO"/>
          </a:p>
        </c:txPr>
        <c:crossAx val="36602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95767716535431E-2"/>
          <c:y val="1.6410248096815148E-2"/>
          <c:w val="0.95040857019423719"/>
          <c:h val="0.53946842851540111"/>
        </c:manualLayout>
      </c:layout>
      <c:barChart>
        <c:barDir val="col"/>
        <c:grouping val="clustered"/>
        <c:varyColors val="0"/>
        <c:ser>
          <c:idx val="0"/>
          <c:order val="0"/>
          <c:tx>
            <c:strRef>
              <c:f>Hoja2!$D$78</c:f>
              <c:strCache>
                <c:ptCount val="1"/>
                <c:pt idx="0">
                  <c:v>Transmilenio</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Hoja2!$E$78:$F$78</c:f>
              <c:numCache>
                <c:formatCode>0%</c:formatCode>
                <c:ptCount val="2"/>
                <c:pt idx="0">
                  <c:v>0.24987845315469123</c:v>
                </c:pt>
                <c:pt idx="1">
                  <c:v>0.40833415556822655</c:v>
                </c:pt>
              </c:numCache>
            </c:numRef>
          </c:val>
          <c:extLst>
            <c:ext xmlns:c16="http://schemas.microsoft.com/office/drawing/2014/chart" uri="{C3380CC4-5D6E-409C-BE32-E72D297353CC}">
              <c16:uniqueId val="{00000000-C0DA-44EB-81DA-B8F3CA7DFC50}"/>
            </c:ext>
          </c:extLst>
        </c:ser>
        <c:ser>
          <c:idx val="1"/>
          <c:order val="1"/>
          <c:tx>
            <c:strRef>
              <c:f>Hoja2!$D$79</c:f>
              <c:strCache>
                <c:ptCount val="1"/>
                <c:pt idx="0">
                  <c:v>Bicicleta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Hoja2!$E$79:$F$79</c:f>
              <c:numCache>
                <c:formatCode>0%</c:formatCode>
                <c:ptCount val="2"/>
                <c:pt idx="0">
                  <c:v>0.20856272040716473</c:v>
                </c:pt>
                <c:pt idx="1">
                  <c:v>9.1859224894154212E-2</c:v>
                </c:pt>
              </c:numCache>
            </c:numRef>
          </c:val>
          <c:extLst>
            <c:ext xmlns:c16="http://schemas.microsoft.com/office/drawing/2014/chart" uri="{C3380CC4-5D6E-409C-BE32-E72D297353CC}">
              <c16:uniqueId val="{00000001-C0DA-44EB-81DA-B8F3CA7DFC50}"/>
            </c:ext>
          </c:extLst>
        </c:ser>
        <c:ser>
          <c:idx val="2"/>
          <c:order val="2"/>
          <c:tx>
            <c:strRef>
              <c:f>Hoja2!$D$80</c:f>
              <c:strCache>
                <c:ptCount val="1"/>
                <c:pt idx="0">
                  <c:v>SITP</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Hoja2!$E$80:$F$80</c:f>
              <c:numCache>
                <c:formatCode>0%</c:formatCode>
                <c:ptCount val="2"/>
                <c:pt idx="0">
                  <c:v>0.19641137693450308</c:v>
                </c:pt>
                <c:pt idx="1">
                  <c:v>0.24364744533990654</c:v>
                </c:pt>
              </c:numCache>
            </c:numRef>
          </c:val>
          <c:extLst>
            <c:ext xmlns:c16="http://schemas.microsoft.com/office/drawing/2014/chart" uri="{C3380CC4-5D6E-409C-BE32-E72D297353CC}">
              <c16:uniqueId val="{00000002-C0DA-44EB-81DA-B8F3CA7DFC50}"/>
            </c:ext>
          </c:extLst>
        </c:ser>
        <c:ser>
          <c:idx val="3"/>
          <c:order val="3"/>
          <c:tx>
            <c:strRef>
              <c:f>Hoja2!$D$81</c:f>
              <c:strCache>
                <c:ptCount val="1"/>
                <c:pt idx="0">
                  <c:v>Vehículo particular</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Hoja2!$E$81:$F$81</c:f>
              <c:numCache>
                <c:formatCode>0%</c:formatCode>
                <c:ptCount val="2"/>
                <c:pt idx="0">
                  <c:v>0.16456234979733853</c:v>
                </c:pt>
                <c:pt idx="1">
                  <c:v>0.1031606421889706</c:v>
                </c:pt>
              </c:numCache>
            </c:numRef>
          </c:val>
          <c:extLst>
            <c:ext xmlns:c16="http://schemas.microsoft.com/office/drawing/2014/chart" uri="{C3380CC4-5D6E-409C-BE32-E72D297353CC}">
              <c16:uniqueId val="{00000003-C0DA-44EB-81DA-B8F3CA7DFC50}"/>
            </c:ext>
          </c:extLst>
        </c:ser>
        <c:ser>
          <c:idx val="4"/>
          <c:order val="4"/>
          <c:tx>
            <c:strRef>
              <c:f>Hoja2!$D$82</c:f>
              <c:strCache>
                <c:ptCount val="1"/>
                <c:pt idx="0">
                  <c:v>Moto particular</c:v>
                </c:pt>
              </c:strCache>
            </c:strRef>
          </c:tx>
          <c:spPr>
            <a:solidFill>
              <a:srgbClr val="FF33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Hoja2!$E$82:$F$82</c:f>
              <c:numCache>
                <c:formatCode>0%</c:formatCode>
                <c:ptCount val="2"/>
                <c:pt idx="0">
                  <c:v>0.12049614503204306</c:v>
                </c:pt>
                <c:pt idx="1">
                  <c:v>2.8079893986785988E-2</c:v>
                </c:pt>
              </c:numCache>
            </c:numRef>
          </c:val>
          <c:extLst>
            <c:ext xmlns:c16="http://schemas.microsoft.com/office/drawing/2014/chart" uri="{C3380CC4-5D6E-409C-BE32-E72D297353CC}">
              <c16:uniqueId val="{00000004-C0DA-44EB-81DA-B8F3CA7DFC50}"/>
            </c:ext>
          </c:extLst>
        </c:ser>
        <c:ser>
          <c:idx val="5"/>
          <c:order val="5"/>
          <c:tx>
            <c:strRef>
              <c:f>Hoja2!$D$83</c:f>
              <c:strCache>
                <c:ptCount val="1"/>
                <c:pt idx="0">
                  <c:v>A pie</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Hoja2!$E$83:$F$83</c:f>
              <c:numCache>
                <c:formatCode>0%</c:formatCode>
                <c:ptCount val="2"/>
                <c:pt idx="0">
                  <c:v>3.7155607376228549E-2</c:v>
                </c:pt>
                <c:pt idx="1">
                  <c:v>7.4828994702891394E-2</c:v>
                </c:pt>
              </c:numCache>
            </c:numRef>
          </c:val>
          <c:extLst>
            <c:ext xmlns:c16="http://schemas.microsoft.com/office/drawing/2014/chart" uri="{C3380CC4-5D6E-409C-BE32-E72D297353CC}">
              <c16:uniqueId val="{00000005-C0DA-44EB-81DA-B8F3CA7DFC50}"/>
            </c:ext>
          </c:extLst>
        </c:ser>
        <c:ser>
          <c:idx val="6"/>
          <c:order val="6"/>
          <c:tx>
            <c:strRef>
              <c:f>Hoja2!$D$84</c:f>
              <c:strCache>
                <c:ptCount val="1"/>
                <c:pt idx="0">
                  <c:v>Taxi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Hoja2!$E$84:$F$84</c:f>
              <c:numCache>
                <c:formatCode>0%</c:formatCode>
                <c:ptCount val="2"/>
                <c:pt idx="0">
                  <c:v>1.1115525962875638E-2</c:v>
                </c:pt>
                <c:pt idx="1">
                  <c:v>2.4813384706946728E-2</c:v>
                </c:pt>
              </c:numCache>
            </c:numRef>
          </c:val>
          <c:extLst>
            <c:ext xmlns:c16="http://schemas.microsoft.com/office/drawing/2014/chart" uri="{C3380CC4-5D6E-409C-BE32-E72D297353CC}">
              <c16:uniqueId val="{00000006-C0DA-44EB-81DA-B8F3CA7DFC50}"/>
            </c:ext>
          </c:extLst>
        </c:ser>
        <c:ser>
          <c:idx val="7"/>
          <c:order val="7"/>
          <c:tx>
            <c:strRef>
              <c:f>Hoja2!$D$85</c:f>
              <c:strCache>
                <c:ptCount val="1"/>
                <c:pt idx="0">
                  <c:v>Transporte pedido por aplicación (uber, cabify, etc)</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Hoja2!$E$85:$F$85</c:f>
              <c:numCache>
                <c:formatCode>0%</c:formatCode>
                <c:ptCount val="2"/>
                <c:pt idx="0">
                  <c:v>1.0574729175696138E-2</c:v>
                </c:pt>
                <c:pt idx="1">
                  <c:v>1.8166169515427384E-2</c:v>
                </c:pt>
              </c:numCache>
            </c:numRef>
          </c:val>
          <c:extLst>
            <c:ext xmlns:c16="http://schemas.microsoft.com/office/drawing/2014/chart" uri="{C3380CC4-5D6E-409C-BE32-E72D297353CC}">
              <c16:uniqueId val="{00000007-C0DA-44EB-81DA-B8F3CA7DFC50}"/>
            </c:ext>
          </c:extLst>
        </c:ser>
        <c:dLbls>
          <c:showLegendKey val="0"/>
          <c:showVal val="0"/>
          <c:showCatName val="0"/>
          <c:showSerName val="0"/>
          <c:showPercent val="0"/>
          <c:showBubbleSize val="0"/>
        </c:dLbls>
        <c:gapWidth val="100"/>
        <c:overlap val="-27"/>
        <c:axId val="732234416"/>
        <c:axId val="732236056"/>
      </c:barChart>
      <c:catAx>
        <c:axId val="73223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732236056"/>
        <c:crosses val="autoZero"/>
        <c:auto val="1"/>
        <c:lblAlgn val="ctr"/>
        <c:lblOffset val="100"/>
        <c:noMultiLvlLbl val="0"/>
      </c:catAx>
      <c:valAx>
        <c:axId val="732236056"/>
        <c:scaling>
          <c:orientation val="minMax"/>
        </c:scaling>
        <c:delete val="1"/>
        <c:axPos val="l"/>
        <c:numFmt formatCode="0%" sourceLinked="1"/>
        <c:majorTickMark val="none"/>
        <c:minorTickMark val="none"/>
        <c:tickLblPos val="nextTo"/>
        <c:crossAx val="732234416"/>
        <c:crosses val="autoZero"/>
        <c:crossBetween val="between"/>
      </c:valAx>
      <c:spPr>
        <a:noFill/>
        <a:ln>
          <a:noFill/>
        </a:ln>
        <a:effectLst/>
      </c:spPr>
    </c:plotArea>
    <c:legend>
      <c:legendPos val="b"/>
      <c:layout>
        <c:manualLayout>
          <c:xMode val="edge"/>
          <c:yMode val="edge"/>
          <c:x val="2.4197670603674542E-2"/>
          <c:y val="0.6938849198683249"/>
          <c:w val="0.93424327427821519"/>
          <c:h val="0.2783371240219546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95714902881381E-2"/>
          <c:y val="4.2145593869731802E-2"/>
          <c:w val="0.95040857019423719"/>
          <c:h val="0.50487848104762689"/>
        </c:manualLayout>
      </c:layout>
      <c:barChart>
        <c:barDir val="col"/>
        <c:grouping val="clustered"/>
        <c:varyColors val="0"/>
        <c:ser>
          <c:idx val="0"/>
          <c:order val="0"/>
          <c:tx>
            <c:strRef>
              <c:f>Hoja2!$D$89</c:f>
              <c:strCache>
                <c:ptCount val="1"/>
                <c:pt idx="0">
                  <c:v>Bicicleta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Hoja2!$E$89:$F$89</c:f>
              <c:numCache>
                <c:formatCode>0%</c:formatCode>
                <c:ptCount val="2"/>
                <c:pt idx="0">
                  <c:v>0.31774412740129804</c:v>
                </c:pt>
                <c:pt idx="1">
                  <c:v>0.1972687454781665</c:v>
                </c:pt>
              </c:numCache>
            </c:numRef>
          </c:val>
          <c:extLst>
            <c:ext xmlns:c16="http://schemas.microsoft.com/office/drawing/2014/chart" uri="{C3380CC4-5D6E-409C-BE32-E72D297353CC}">
              <c16:uniqueId val="{00000000-66B8-4D95-B6FB-67620EDB9E2D}"/>
            </c:ext>
          </c:extLst>
        </c:ser>
        <c:ser>
          <c:idx val="1"/>
          <c:order val="1"/>
          <c:tx>
            <c:strRef>
              <c:f>Hoja2!$D$90</c:f>
              <c:strCache>
                <c:ptCount val="1"/>
                <c:pt idx="0">
                  <c:v>Vehículo particular</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Hoja2!$E$90:$F$90</c:f>
              <c:numCache>
                <c:formatCode>0%</c:formatCode>
                <c:ptCount val="2"/>
                <c:pt idx="0">
                  <c:v>0.19617350537765474</c:v>
                </c:pt>
                <c:pt idx="1">
                  <c:v>0.14716931524389198</c:v>
                </c:pt>
              </c:numCache>
            </c:numRef>
          </c:val>
          <c:extLst>
            <c:ext xmlns:c16="http://schemas.microsoft.com/office/drawing/2014/chart" uri="{C3380CC4-5D6E-409C-BE32-E72D297353CC}">
              <c16:uniqueId val="{00000001-66B8-4D95-B6FB-67620EDB9E2D}"/>
            </c:ext>
          </c:extLst>
        </c:ser>
        <c:ser>
          <c:idx val="2"/>
          <c:order val="2"/>
          <c:tx>
            <c:strRef>
              <c:f>Hoja2!$D$91</c:f>
              <c:strCache>
                <c:ptCount val="1"/>
                <c:pt idx="0">
                  <c:v>Transmilenio</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Hoja2!$E$91:$F$91</c:f>
              <c:numCache>
                <c:formatCode>0%</c:formatCode>
                <c:ptCount val="2"/>
                <c:pt idx="0">
                  <c:v>0.15035412613633375</c:v>
                </c:pt>
                <c:pt idx="1">
                  <c:v>0.17704440178285225</c:v>
                </c:pt>
              </c:numCache>
            </c:numRef>
          </c:val>
          <c:extLst>
            <c:ext xmlns:c16="http://schemas.microsoft.com/office/drawing/2014/chart" uri="{C3380CC4-5D6E-409C-BE32-E72D297353CC}">
              <c16:uniqueId val="{00000002-66B8-4D95-B6FB-67620EDB9E2D}"/>
            </c:ext>
          </c:extLst>
        </c:ser>
        <c:ser>
          <c:idx val="3"/>
          <c:order val="3"/>
          <c:tx>
            <c:strRef>
              <c:f>Hoja2!$D$92</c:f>
              <c:strCache>
                <c:ptCount val="1"/>
                <c:pt idx="0">
                  <c:v>Moto particular</c:v>
                </c:pt>
              </c:strCache>
            </c:strRef>
          </c:tx>
          <c:spPr>
            <a:solidFill>
              <a:srgbClr val="FF33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Hoja2!$E$92:$F$92</c:f>
              <c:numCache>
                <c:formatCode>0%</c:formatCode>
                <c:ptCount val="2"/>
                <c:pt idx="0">
                  <c:v>0.12146774091649934</c:v>
                </c:pt>
                <c:pt idx="1">
                  <c:v>3.5609622427563187E-2</c:v>
                </c:pt>
              </c:numCache>
            </c:numRef>
          </c:val>
          <c:extLst>
            <c:ext xmlns:c16="http://schemas.microsoft.com/office/drawing/2014/chart" uri="{C3380CC4-5D6E-409C-BE32-E72D297353CC}">
              <c16:uniqueId val="{00000003-66B8-4D95-B6FB-67620EDB9E2D}"/>
            </c:ext>
          </c:extLst>
        </c:ser>
        <c:ser>
          <c:idx val="4"/>
          <c:order val="4"/>
          <c:tx>
            <c:strRef>
              <c:f>Hoja2!$D$93</c:f>
              <c:strCache>
                <c:ptCount val="1"/>
                <c:pt idx="0">
                  <c:v>A pie</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Hoja2!$E$93:$F$93</c:f>
              <c:numCache>
                <c:formatCode>0%</c:formatCode>
                <c:ptCount val="2"/>
                <c:pt idx="0">
                  <c:v>6.9612510995900753E-2</c:v>
                </c:pt>
                <c:pt idx="1">
                  <c:v>0.1839690706693603</c:v>
                </c:pt>
              </c:numCache>
            </c:numRef>
          </c:val>
          <c:extLst>
            <c:ext xmlns:c16="http://schemas.microsoft.com/office/drawing/2014/chart" uri="{C3380CC4-5D6E-409C-BE32-E72D297353CC}">
              <c16:uniqueId val="{00000004-66B8-4D95-B6FB-67620EDB9E2D}"/>
            </c:ext>
          </c:extLst>
        </c:ser>
        <c:ser>
          <c:idx val="5"/>
          <c:order val="5"/>
          <c:tx>
            <c:strRef>
              <c:f>Hoja2!$D$94</c:f>
              <c:strCache>
                <c:ptCount val="1"/>
                <c:pt idx="0">
                  <c:v>SITP</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Hoja2!$E$94:$F$94</c:f>
              <c:numCache>
                <c:formatCode>0%</c:formatCode>
                <c:ptCount val="2"/>
                <c:pt idx="0">
                  <c:v>6.7317568448418685E-2</c:v>
                </c:pt>
                <c:pt idx="1">
                  <c:v>0.15103744196229973</c:v>
                </c:pt>
              </c:numCache>
            </c:numRef>
          </c:val>
          <c:extLst>
            <c:ext xmlns:c16="http://schemas.microsoft.com/office/drawing/2014/chart" uri="{C3380CC4-5D6E-409C-BE32-E72D297353CC}">
              <c16:uniqueId val="{00000005-66B8-4D95-B6FB-67620EDB9E2D}"/>
            </c:ext>
          </c:extLst>
        </c:ser>
        <c:ser>
          <c:idx val="6"/>
          <c:order val="6"/>
          <c:tx>
            <c:strRef>
              <c:f>Hoja2!$D$95</c:f>
              <c:strCache>
                <c:ptCount val="1"/>
                <c:pt idx="0">
                  <c:v>Taxi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Hoja2!$E$95:$F$95</c:f>
              <c:numCache>
                <c:formatCode>0%</c:formatCode>
                <c:ptCount val="2"/>
                <c:pt idx="0">
                  <c:v>2.6326579134255481E-2</c:v>
                </c:pt>
                <c:pt idx="1">
                  <c:v>4.7827208448916504E-2</c:v>
                </c:pt>
              </c:numCache>
            </c:numRef>
          </c:val>
          <c:extLst>
            <c:ext xmlns:c16="http://schemas.microsoft.com/office/drawing/2014/chart" uri="{C3380CC4-5D6E-409C-BE32-E72D297353CC}">
              <c16:uniqueId val="{00000006-66B8-4D95-B6FB-67620EDB9E2D}"/>
            </c:ext>
          </c:extLst>
        </c:ser>
        <c:ser>
          <c:idx val="7"/>
          <c:order val="7"/>
          <c:tx>
            <c:strRef>
              <c:f>Hoja2!$D$96</c:f>
              <c:strCache>
                <c:ptCount val="1"/>
                <c:pt idx="0">
                  <c:v>Transporte pedido por aplicación (uber, cabify, etc)</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Hoja2!$E$96:$F$96</c:f>
              <c:numCache>
                <c:formatCode>0%</c:formatCode>
                <c:ptCount val="2"/>
                <c:pt idx="0">
                  <c:v>2.375897954067592E-2</c:v>
                </c:pt>
                <c:pt idx="1">
                  <c:v>4.5305900909573135E-2</c:v>
                </c:pt>
              </c:numCache>
            </c:numRef>
          </c:val>
          <c:extLst>
            <c:ext xmlns:c16="http://schemas.microsoft.com/office/drawing/2014/chart" uri="{C3380CC4-5D6E-409C-BE32-E72D297353CC}">
              <c16:uniqueId val="{00000007-66B8-4D95-B6FB-67620EDB9E2D}"/>
            </c:ext>
          </c:extLst>
        </c:ser>
        <c:ser>
          <c:idx val="8"/>
          <c:order val="8"/>
          <c:tx>
            <c:strRef>
              <c:f>Hoja2!$D$97</c:f>
              <c:strCache>
                <c:ptCount val="1"/>
                <c:pt idx="0">
                  <c:v>Ninguno</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Hoja2!$E$77:$F$77</c:f>
              <c:strCache>
                <c:ptCount val="2"/>
                <c:pt idx="0">
                  <c:v>Hombres</c:v>
                </c:pt>
                <c:pt idx="1">
                  <c:v>Mujeres</c:v>
                </c:pt>
              </c:strCache>
            </c:strRef>
          </c:cat>
          <c:val>
            <c:numRef>
              <c:f>Hoja2!$E$97:$F$97</c:f>
              <c:numCache>
                <c:formatCode>0%</c:formatCode>
                <c:ptCount val="2"/>
                <c:pt idx="0">
                  <c:v>1.6698831873111029E-2</c:v>
                </c:pt>
                <c:pt idx="1">
                  <c:v>8.4460576061721783E-3</c:v>
                </c:pt>
              </c:numCache>
            </c:numRef>
          </c:val>
          <c:extLst>
            <c:ext xmlns:c16="http://schemas.microsoft.com/office/drawing/2014/chart" uri="{C3380CC4-5D6E-409C-BE32-E72D297353CC}">
              <c16:uniqueId val="{00000008-66B8-4D95-B6FB-67620EDB9E2D}"/>
            </c:ext>
          </c:extLst>
        </c:ser>
        <c:dLbls>
          <c:showLegendKey val="0"/>
          <c:showVal val="0"/>
          <c:showCatName val="0"/>
          <c:showSerName val="0"/>
          <c:showPercent val="0"/>
          <c:showBubbleSize val="0"/>
        </c:dLbls>
        <c:gapWidth val="100"/>
        <c:overlap val="-27"/>
        <c:axId val="732234416"/>
        <c:axId val="732236056"/>
      </c:barChart>
      <c:catAx>
        <c:axId val="73223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732236056"/>
        <c:crosses val="autoZero"/>
        <c:auto val="1"/>
        <c:lblAlgn val="ctr"/>
        <c:lblOffset val="100"/>
        <c:noMultiLvlLbl val="0"/>
      </c:catAx>
      <c:valAx>
        <c:axId val="732236056"/>
        <c:scaling>
          <c:orientation val="minMax"/>
        </c:scaling>
        <c:delete val="1"/>
        <c:axPos val="l"/>
        <c:numFmt formatCode="0%" sourceLinked="1"/>
        <c:majorTickMark val="none"/>
        <c:minorTickMark val="none"/>
        <c:tickLblPos val="nextTo"/>
        <c:crossAx val="732234416"/>
        <c:crosses val="autoZero"/>
        <c:crossBetween val="between"/>
      </c:valAx>
      <c:spPr>
        <a:noFill/>
        <a:ln>
          <a:noFill/>
        </a:ln>
        <a:effectLst/>
      </c:spPr>
    </c:plotArea>
    <c:legend>
      <c:legendPos val="b"/>
      <c:layout>
        <c:manualLayout>
          <c:xMode val="edge"/>
          <c:yMode val="edge"/>
          <c:x val="4.2947725284339461E-2"/>
          <c:y val="0.67453363440953085"/>
          <c:w val="0.88848708510663221"/>
          <c:h val="0.325466365590469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15773809523809523"/>
          <c:w val="0.9770833333333333"/>
          <c:h val="0.48638217097862768"/>
        </c:manualLayout>
      </c:layout>
      <c:barChart>
        <c:barDir val="col"/>
        <c:grouping val="clustered"/>
        <c:varyColors val="0"/>
        <c:ser>
          <c:idx val="0"/>
          <c:order val="0"/>
          <c:tx>
            <c:strRef>
              <c:f>Hoja2!$D$103</c:f>
              <c:strCache>
                <c:ptCount val="1"/>
                <c:pt idx="0">
                  <c:v>13 a 17</c:v>
                </c:pt>
              </c:strCache>
            </c:strRef>
          </c:tx>
          <c:spPr>
            <a:solidFill>
              <a:srgbClr val="00B0F0"/>
            </a:solidFill>
            <a:ln>
              <a:noFill/>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Hoja2!$C$104:$C$111</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Hoja2!$D$104:$D$111</c:f>
              <c:numCache>
                <c:formatCode>0%</c:formatCode>
                <c:ptCount val="8"/>
                <c:pt idx="0">
                  <c:v>0.14229009505944393</c:v>
                </c:pt>
                <c:pt idx="1">
                  <c:v>0.21724555942970253</c:v>
                </c:pt>
                <c:pt idx="2">
                  <c:v>1.9487418810305576E-2</c:v>
                </c:pt>
                <c:pt idx="3">
                  <c:v>0.17380934680958585</c:v>
                </c:pt>
                <c:pt idx="4">
                  <c:v>1.6418102844906895E-3</c:v>
                </c:pt>
                <c:pt idx="5">
                  <c:v>8.5958204081311353E-3</c:v>
                </c:pt>
                <c:pt idx="6">
                  <c:v>0.15326189982058303</c:v>
                </c:pt>
                <c:pt idx="7">
                  <c:v>0.28366804937775753</c:v>
                </c:pt>
              </c:numCache>
            </c:numRef>
          </c:val>
          <c:extLst>
            <c:ext xmlns:c16="http://schemas.microsoft.com/office/drawing/2014/chart" uri="{C3380CC4-5D6E-409C-BE32-E72D297353CC}">
              <c16:uniqueId val="{00000000-9955-4B1A-AFB1-4F2961BBF158}"/>
            </c:ext>
          </c:extLst>
        </c:ser>
        <c:ser>
          <c:idx val="1"/>
          <c:order val="1"/>
          <c:tx>
            <c:strRef>
              <c:f>Hoja2!$E$103</c:f>
              <c:strCache>
                <c:ptCount val="1"/>
                <c:pt idx="0">
                  <c:v>18 a 25</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Hoja2!$C$104:$C$111</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Hoja2!$E$104:$E$111</c:f>
              <c:numCache>
                <c:formatCode>0%</c:formatCode>
                <c:ptCount val="8"/>
                <c:pt idx="0">
                  <c:v>0.37494464001569588</c:v>
                </c:pt>
                <c:pt idx="1">
                  <c:v>0.23977093428897969</c:v>
                </c:pt>
                <c:pt idx="2">
                  <c:v>1.4484889209932496E-2</c:v>
                </c:pt>
                <c:pt idx="3">
                  <c:v>3.7510699381697273E-2</c:v>
                </c:pt>
                <c:pt idx="4">
                  <c:v>6.6465869691809051E-2</c:v>
                </c:pt>
                <c:pt idx="5">
                  <c:v>1.2187013564916671E-2</c:v>
                </c:pt>
                <c:pt idx="6">
                  <c:v>0.2103474149625072</c:v>
                </c:pt>
                <c:pt idx="7">
                  <c:v>3.5955177223864432E-2</c:v>
                </c:pt>
              </c:numCache>
            </c:numRef>
          </c:val>
          <c:extLst>
            <c:ext xmlns:c16="http://schemas.microsoft.com/office/drawing/2014/chart" uri="{C3380CC4-5D6E-409C-BE32-E72D297353CC}">
              <c16:uniqueId val="{00000001-9955-4B1A-AFB1-4F2961BBF158}"/>
            </c:ext>
          </c:extLst>
        </c:ser>
        <c:ser>
          <c:idx val="2"/>
          <c:order val="2"/>
          <c:tx>
            <c:strRef>
              <c:f>Hoja2!$F$103</c:f>
              <c:strCache>
                <c:ptCount val="1"/>
                <c:pt idx="0">
                  <c:v>26 a 40</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Hoja2!$C$104:$C$111</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Hoja2!$F$104:$F$111</c:f>
              <c:numCache>
                <c:formatCode>0%</c:formatCode>
                <c:ptCount val="8"/>
                <c:pt idx="0">
                  <c:v>0.33359474551066087</c:v>
                </c:pt>
                <c:pt idx="1">
                  <c:v>0.17493028995786497</c:v>
                </c:pt>
                <c:pt idx="2">
                  <c:v>1.3866662406558922E-2</c:v>
                </c:pt>
                <c:pt idx="3">
                  <c:v>0.10441914467210153</c:v>
                </c:pt>
                <c:pt idx="4">
                  <c:v>0.11199741916398663</c:v>
                </c:pt>
                <c:pt idx="5">
                  <c:v>2.3969629231044932E-2</c:v>
                </c:pt>
                <c:pt idx="6">
                  <c:v>0.19272713640254158</c:v>
                </c:pt>
                <c:pt idx="7">
                  <c:v>4.1419863932777815E-2</c:v>
                </c:pt>
              </c:numCache>
            </c:numRef>
          </c:val>
          <c:extLst>
            <c:ext xmlns:c16="http://schemas.microsoft.com/office/drawing/2014/chart" uri="{C3380CC4-5D6E-409C-BE32-E72D297353CC}">
              <c16:uniqueId val="{00000002-9955-4B1A-AFB1-4F2961BBF158}"/>
            </c:ext>
          </c:extLst>
        </c:ser>
        <c:ser>
          <c:idx val="3"/>
          <c:order val="3"/>
          <c:tx>
            <c:strRef>
              <c:f>Hoja2!$G$103</c:f>
              <c:strCache>
                <c:ptCount val="1"/>
                <c:pt idx="0">
                  <c:v>41 a 55</c:v>
                </c:pt>
              </c:strCache>
            </c:strRef>
          </c:tx>
          <c:spPr>
            <a:solidFill>
              <a:schemeClr val="accent4"/>
            </a:solidFill>
            <a:ln>
              <a:noFill/>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Hoja2!$C$104:$C$111</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Hoja2!$G$104:$G$111</c:f>
              <c:numCache>
                <c:formatCode>0%</c:formatCode>
                <c:ptCount val="8"/>
                <c:pt idx="0">
                  <c:v>0.33363509424337034</c:v>
                </c:pt>
                <c:pt idx="1">
                  <c:v>0.22940726039293022</c:v>
                </c:pt>
                <c:pt idx="2">
                  <c:v>2.0526166860725975E-2</c:v>
                </c:pt>
                <c:pt idx="3">
                  <c:v>0.14302491881901896</c:v>
                </c:pt>
                <c:pt idx="4">
                  <c:v>0.10383723556575138</c:v>
                </c:pt>
                <c:pt idx="5">
                  <c:v>1.0553625745539974E-2</c:v>
                </c:pt>
                <c:pt idx="6">
                  <c:v>0.12581859385824443</c:v>
                </c:pt>
                <c:pt idx="7">
                  <c:v>2.3436572465686721E-2</c:v>
                </c:pt>
              </c:numCache>
            </c:numRef>
          </c:val>
          <c:extLst>
            <c:ext xmlns:c16="http://schemas.microsoft.com/office/drawing/2014/chart" uri="{C3380CC4-5D6E-409C-BE32-E72D297353CC}">
              <c16:uniqueId val="{00000003-9955-4B1A-AFB1-4F2961BBF158}"/>
            </c:ext>
          </c:extLst>
        </c:ser>
        <c:ser>
          <c:idx val="4"/>
          <c:order val="4"/>
          <c:tx>
            <c:strRef>
              <c:f>Hoja2!$H$103</c:f>
              <c:strCache>
                <c:ptCount val="1"/>
                <c:pt idx="0">
                  <c:v>56 o más</c:v>
                </c:pt>
              </c:strCache>
            </c:strRef>
          </c:tx>
          <c:spPr>
            <a:solidFill>
              <a:srgbClr val="FF3399"/>
            </a:solidFill>
            <a:ln>
              <a:noFill/>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Hoja2!$C$104:$C$111</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Hoja2!$H$104:$H$111</c:f>
              <c:numCache>
                <c:formatCode>0%</c:formatCode>
                <c:ptCount val="8"/>
                <c:pt idx="0">
                  <c:v>0.38022679559375883</c:v>
                </c:pt>
                <c:pt idx="1">
                  <c:v>0.27204362434378976</c:v>
                </c:pt>
                <c:pt idx="2">
                  <c:v>2.4000022135763011E-2</c:v>
                </c:pt>
                <c:pt idx="3">
                  <c:v>0.19448280965884887</c:v>
                </c:pt>
                <c:pt idx="4">
                  <c:v>8.4141754903647361E-3</c:v>
                </c:pt>
                <c:pt idx="5">
                  <c:v>8.4878240437187471E-3</c:v>
                </c:pt>
                <c:pt idx="6">
                  <c:v>6.915652933006855E-2</c:v>
                </c:pt>
                <c:pt idx="7">
                  <c:v>4.3188219403687451E-2</c:v>
                </c:pt>
              </c:numCache>
            </c:numRef>
          </c:val>
          <c:extLst>
            <c:ext xmlns:c16="http://schemas.microsoft.com/office/drawing/2014/chart" uri="{C3380CC4-5D6E-409C-BE32-E72D297353CC}">
              <c16:uniqueId val="{00000004-9955-4B1A-AFB1-4F2961BBF158}"/>
            </c:ext>
          </c:extLst>
        </c:ser>
        <c:dLbls>
          <c:showLegendKey val="0"/>
          <c:showVal val="0"/>
          <c:showCatName val="0"/>
          <c:showSerName val="0"/>
          <c:showPercent val="0"/>
          <c:showBubbleSize val="0"/>
        </c:dLbls>
        <c:gapWidth val="219"/>
        <c:overlap val="-27"/>
        <c:axId val="539529120"/>
        <c:axId val="539532728"/>
      </c:barChart>
      <c:catAx>
        <c:axId val="53952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539532728"/>
        <c:crosses val="autoZero"/>
        <c:auto val="1"/>
        <c:lblAlgn val="ctr"/>
        <c:lblOffset val="100"/>
        <c:noMultiLvlLbl val="0"/>
      </c:catAx>
      <c:valAx>
        <c:axId val="539532728"/>
        <c:scaling>
          <c:orientation val="minMax"/>
        </c:scaling>
        <c:delete val="1"/>
        <c:axPos val="l"/>
        <c:numFmt formatCode="0%" sourceLinked="1"/>
        <c:majorTickMark val="none"/>
        <c:minorTickMark val="none"/>
        <c:tickLblPos val="nextTo"/>
        <c:crossAx val="539529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O"/>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Hoja2!$D$103</c:f>
              <c:strCache>
                <c:ptCount val="1"/>
                <c:pt idx="0">
                  <c:v>13 a 17</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Hoja2!$C$116:$C$123</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Hoja2!$D$116:$D$123</c:f>
              <c:numCache>
                <c:formatCode>0%</c:formatCode>
                <c:ptCount val="8"/>
                <c:pt idx="0">
                  <c:v>0.14650021421363368</c:v>
                </c:pt>
                <c:pt idx="1">
                  <c:v>4.5558830115158815E-2</c:v>
                </c:pt>
                <c:pt idx="2">
                  <c:v>3.4817440850336667E-2</c:v>
                </c:pt>
                <c:pt idx="3">
                  <c:v>0.1215143062282253</c:v>
                </c:pt>
                <c:pt idx="4">
                  <c:v>2.6989899988255947E-2</c:v>
                </c:pt>
                <c:pt idx="5">
                  <c:v>2.3956903305000284E-2</c:v>
                </c:pt>
                <c:pt idx="6">
                  <c:v>0.35578416664690715</c:v>
                </c:pt>
                <c:pt idx="7">
                  <c:v>0.2048840867790124</c:v>
                </c:pt>
              </c:numCache>
            </c:numRef>
          </c:val>
          <c:extLst>
            <c:ext xmlns:c16="http://schemas.microsoft.com/office/drawing/2014/chart" uri="{C3380CC4-5D6E-409C-BE32-E72D297353CC}">
              <c16:uniqueId val="{00000000-B248-45BF-822E-1104549F0CFC}"/>
            </c:ext>
          </c:extLst>
        </c:ser>
        <c:ser>
          <c:idx val="1"/>
          <c:order val="1"/>
          <c:tx>
            <c:strRef>
              <c:f>Hoja2!$E$103</c:f>
              <c:strCache>
                <c:ptCount val="1"/>
                <c:pt idx="0">
                  <c:v>18 a 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Hoja2!$C$116:$C$123</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Hoja2!$E$116:$E$123</c:f>
              <c:numCache>
                <c:formatCode>0%</c:formatCode>
                <c:ptCount val="8"/>
                <c:pt idx="0">
                  <c:v>0.18999618069124824</c:v>
                </c:pt>
                <c:pt idx="1">
                  <c:v>0.11116943505258087</c:v>
                </c:pt>
                <c:pt idx="2">
                  <c:v>1.8774892598499918E-2</c:v>
                </c:pt>
                <c:pt idx="3">
                  <c:v>9.6679461296404978E-2</c:v>
                </c:pt>
                <c:pt idx="4">
                  <c:v>8.7017400514823914E-2</c:v>
                </c:pt>
                <c:pt idx="5">
                  <c:v>2.7676224962670769E-2</c:v>
                </c:pt>
                <c:pt idx="6">
                  <c:v>0.34008053771945107</c:v>
                </c:pt>
                <c:pt idx="7">
                  <c:v>0.12272193315595559</c:v>
                </c:pt>
              </c:numCache>
            </c:numRef>
          </c:val>
          <c:extLst>
            <c:ext xmlns:c16="http://schemas.microsoft.com/office/drawing/2014/chart" uri="{C3380CC4-5D6E-409C-BE32-E72D297353CC}">
              <c16:uniqueId val="{00000001-B248-45BF-822E-1104549F0CFC}"/>
            </c:ext>
          </c:extLst>
        </c:ser>
        <c:ser>
          <c:idx val="2"/>
          <c:order val="2"/>
          <c:tx>
            <c:strRef>
              <c:f>Hoja2!$F$103</c:f>
              <c:strCache>
                <c:ptCount val="1"/>
                <c:pt idx="0">
                  <c:v>26 a 40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Hoja2!$C$116:$C$123</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Hoja2!$F$116:$F$123</c:f>
              <c:numCache>
                <c:formatCode>0%</c:formatCode>
                <c:ptCount val="8"/>
                <c:pt idx="0">
                  <c:v>0.1246316262492175</c:v>
                </c:pt>
                <c:pt idx="1">
                  <c:v>9.2900969048361648E-2</c:v>
                </c:pt>
                <c:pt idx="2">
                  <c:v>2.4807094110877791E-2</c:v>
                </c:pt>
                <c:pt idx="3">
                  <c:v>0.15852245303217519</c:v>
                </c:pt>
                <c:pt idx="4">
                  <c:v>0.10851115283002195</c:v>
                </c:pt>
                <c:pt idx="5">
                  <c:v>4.5417840283252714E-2</c:v>
                </c:pt>
                <c:pt idx="6">
                  <c:v>0.3137333846580187</c:v>
                </c:pt>
                <c:pt idx="7">
                  <c:v>0.10899725466925002</c:v>
                </c:pt>
              </c:numCache>
            </c:numRef>
          </c:val>
          <c:extLst>
            <c:ext xmlns:c16="http://schemas.microsoft.com/office/drawing/2014/chart" uri="{C3380CC4-5D6E-409C-BE32-E72D297353CC}">
              <c16:uniqueId val="{00000002-B248-45BF-822E-1104549F0CFC}"/>
            </c:ext>
          </c:extLst>
        </c:ser>
        <c:ser>
          <c:idx val="3"/>
          <c:order val="3"/>
          <c:tx>
            <c:strRef>
              <c:f>Hoja2!$G$103</c:f>
              <c:strCache>
                <c:ptCount val="1"/>
                <c:pt idx="0">
                  <c:v>41 a 55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Hoja2!$C$116:$C$123</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Hoja2!$G$116:$G$123</c:f>
              <c:numCache>
                <c:formatCode>0%</c:formatCode>
                <c:ptCount val="8"/>
                <c:pt idx="0">
                  <c:v>0.12018727126024079</c:v>
                </c:pt>
                <c:pt idx="1">
                  <c:v>0.16348951966895059</c:v>
                </c:pt>
                <c:pt idx="2">
                  <c:v>4.5389278005711242E-2</c:v>
                </c:pt>
                <c:pt idx="3">
                  <c:v>0.16222161296166557</c:v>
                </c:pt>
                <c:pt idx="4">
                  <c:v>0.11444227105310802</c:v>
                </c:pt>
                <c:pt idx="5">
                  <c:v>3.9783105681111305E-2</c:v>
                </c:pt>
                <c:pt idx="6">
                  <c:v>0.2374710828166334</c:v>
                </c:pt>
                <c:pt idx="7">
                  <c:v>9.8084603321549738E-2</c:v>
                </c:pt>
              </c:numCache>
            </c:numRef>
          </c:val>
          <c:extLst>
            <c:ext xmlns:c16="http://schemas.microsoft.com/office/drawing/2014/chart" uri="{C3380CC4-5D6E-409C-BE32-E72D297353CC}">
              <c16:uniqueId val="{00000003-B248-45BF-822E-1104549F0CFC}"/>
            </c:ext>
          </c:extLst>
        </c:ser>
        <c:ser>
          <c:idx val="4"/>
          <c:order val="4"/>
          <c:tx>
            <c:strRef>
              <c:f>Hoja2!$H$103</c:f>
              <c:strCache>
                <c:ptCount val="1"/>
                <c:pt idx="0">
                  <c:v>56 o más</c:v>
                </c:pt>
              </c:strCache>
            </c:strRef>
          </c:tx>
          <c:spPr>
            <a:solidFill>
              <a:srgbClr val="FF33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Hoja2!$C$116:$C$123</c:f>
              <c:strCache>
                <c:ptCount val="8"/>
                <c:pt idx="0">
                  <c:v>Transmilenio</c:v>
                </c:pt>
                <c:pt idx="1">
                  <c:v>SITP</c:v>
                </c:pt>
                <c:pt idx="2">
                  <c:v>Taxi</c:v>
                </c:pt>
                <c:pt idx="3">
                  <c:v>Vehículo particular</c:v>
                </c:pt>
                <c:pt idx="4">
                  <c:v>Moto particular</c:v>
                </c:pt>
                <c:pt idx="5">
                  <c:v>Transporte pedido por aplicación (uber, cabify, etc)</c:v>
                </c:pt>
                <c:pt idx="6">
                  <c:v>Bicicleta</c:v>
                </c:pt>
                <c:pt idx="7">
                  <c:v>A pie</c:v>
                </c:pt>
              </c:strCache>
            </c:strRef>
          </c:cat>
          <c:val>
            <c:numRef>
              <c:f>Hoja2!$H$116:$H$123</c:f>
              <c:numCache>
                <c:formatCode>0%</c:formatCode>
                <c:ptCount val="8"/>
                <c:pt idx="0">
                  <c:v>0.2618815879899547</c:v>
                </c:pt>
                <c:pt idx="1">
                  <c:v>0.10748957112200194</c:v>
                </c:pt>
                <c:pt idx="2">
                  <c:v>5.8735673496075183E-2</c:v>
                </c:pt>
                <c:pt idx="3">
                  <c:v>0.25132503448948706</c:v>
                </c:pt>
                <c:pt idx="4">
                  <c:v>2.07655511808775E-3</c:v>
                </c:pt>
                <c:pt idx="5">
                  <c:v>2.2983737410924365E-2</c:v>
                </c:pt>
                <c:pt idx="6">
                  <c:v>0.10567246397545726</c:v>
                </c:pt>
                <c:pt idx="7">
                  <c:v>0.16941215195812714</c:v>
                </c:pt>
              </c:numCache>
            </c:numRef>
          </c:val>
          <c:extLst>
            <c:ext xmlns:c16="http://schemas.microsoft.com/office/drawing/2014/chart" uri="{C3380CC4-5D6E-409C-BE32-E72D297353CC}">
              <c16:uniqueId val="{00000004-B248-45BF-822E-1104549F0CFC}"/>
            </c:ext>
          </c:extLst>
        </c:ser>
        <c:dLbls>
          <c:showLegendKey val="0"/>
          <c:showVal val="0"/>
          <c:showCatName val="0"/>
          <c:showSerName val="0"/>
          <c:showPercent val="0"/>
          <c:showBubbleSize val="0"/>
        </c:dLbls>
        <c:gapWidth val="100"/>
        <c:overlap val="-27"/>
        <c:axId val="539529120"/>
        <c:axId val="539532728"/>
      </c:barChart>
      <c:catAx>
        <c:axId val="53952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539532728"/>
        <c:crosses val="autoZero"/>
        <c:auto val="1"/>
        <c:lblAlgn val="ctr"/>
        <c:lblOffset val="100"/>
        <c:noMultiLvlLbl val="0"/>
      </c:catAx>
      <c:valAx>
        <c:axId val="539532728"/>
        <c:scaling>
          <c:orientation val="minMax"/>
        </c:scaling>
        <c:delete val="1"/>
        <c:axPos val="l"/>
        <c:numFmt formatCode="0%" sourceLinked="1"/>
        <c:majorTickMark val="none"/>
        <c:minorTickMark val="none"/>
        <c:tickLblPos val="nextTo"/>
        <c:crossAx val="539529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689960629921259E-2"/>
          <c:y val="5.1807970660275905E-2"/>
          <c:w val="0.95416666666666672"/>
          <c:h val="0.62554860052369732"/>
        </c:manualLayout>
      </c:layout>
      <c:barChart>
        <c:barDir val="col"/>
        <c:grouping val="clustered"/>
        <c:varyColors val="0"/>
        <c:ser>
          <c:idx val="0"/>
          <c:order val="0"/>
          <c:tx>
            <c:strRef>
              <c:f>Hoja1!$B$1</c:f>
              <c:strCache>
                <c:ptCount val="1"/>
                <c:pt idx="0">
                  <c:v>Hombre</c:v>
                </c:pt>
              </c:strCache>
            </c:strRef>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Hoja1!$B$2:$B$3</c:f>
              <c:numCache>
                <c:formatCode>0%</c:formatCode>
                <c:ptCount val="2"/>
                <c:pt idx="0">
                  <c:v>0.38351260517670599</c:v>
                </c:pt>
                <c:pt idx="1">
                  <c:v>0.60644830446365972</c:v>
                </c:pt>
              </c:numCache>
            </c:numRef>
          </c:val>
          <c:extLst>
            <c:ext xmlns:c16="http://schemas.microsoft.com/office/drawing/2014/chart" uri="{C3380CC4-5D6E-409C-BE32-E72D297353CC}">
              <c16:uniqueId val="{00000000-93B2-4FB0-9178-366F8FB887F5}"/>
            </c:ext>
          </c:extLst>
        </c:ser>
        <c:ser>
          <c:idx val="1"/>
          <c:order val="1"/>
          <c:tx>
            <c:strRef>
              <c:f>Hoja1!$C$1</c:f>
              <c:strCache>
                <c:ptCount val="1"/>
                <c:pt idx="0">
                  <c:v>Mujer</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NO</c:v>
                </c:pt>
                <c:pt idx="1">
                  <c:v>SÍ</c:v>
                </c:pt>
              </c:strCache>
            </c:strRef>
          </c:cat>
          <c:val>
            <c:numRef>
              <c:f>Hoja1!$C$2:$C$3</c:f>
              <c:numCache>
                <c:formatCode>0%</c:formatCode>
                <c:ptCount val="2"/>
                <c:pt idx="0">
                  <c:v>0.61648739482329395</c:v>
                </c:pt>
                <c:pt idx="1">
                  <c:v>0.3935516955363404</c:v>
                </c:pt>
              </c:numCache>
            </c:numRef>
          </c:val>
          <c:extLst>
            <c:ext xmlns:c16="http://schemas.microsoft.com/office/drawing/2014/chart" uri="{C3380CC4-5D6E-409C-BE32-E72D297353CC}">
              <c16:uniqueId val="{00000001-93B2-4FB0-9178-366F8FB887F5}"/>
            </c:ext>
          </c:extLst>
        </c:ser>
        <c:dLbls>
          <c:showLegendKey val="0"/>
          <c:showVal val="0"/>
          <c:showCatName val="0"/>
          <c:showSerName val="0"/>
          <c:showPercent val="0"/>
          <c:showBubbleSize val="0"/>
        </c:dLbls>
        <c:gapWidth val="150"/>
        <c:overlap val="-20"/>
        <c:axId val="224738304"/>
        <c:axId val="224760576"/>
      </c:barChart>
      <c:catAx>
        <c:axId val="224738304"/>
        <c:scaling>
          <c:orientation val="minMax"/>
        </c:scaling>
        <c:delete val="0"/>
        <c:axPos val="b"/>
        <c:numFmt formatCode="General" sourceLinked="1"/>
        <c:majorTickMark val="out"/>
        <c:minorTickMark val="none"/>
        <c:tickLblPos val="nextTo"/>
        <c:crossAx val="224760576"/>
        <c:crosses val="autoZero"/>
        <c:auto val="1"/>
        <c:lblAlgn val="ctr"/>
        <c:lblOffset val="100"/>
        <c:noMultiLvlLbl val="0"/>
      </c:catAx>
      <c:valAx>
        <c:axId val="224760576"/>
        <c:scaling>
          <c:orientation val="minMax"/>
          <c:max val="1"/>
          <c:min val="0"/>
        </c:scaling>
        <c:delete val="1"/>
        <c:axPos val="l"/>
        <c:numFmt formatCode="0%" sourceLinked="0"/>
        <c:majorTickMark val="out"/>
        <c:minorTickMark val="none"/>
        <c:tickLblPos val="nextTo"/>
        <c:crossAx val="224738304"/>
        <c:crosses val="autoZero"/>
        <c:crossBetween val="between"/>
      </c:valAx>
    </c:plotArea>
    <c:legend>
      <c:legendPos val="r"/>
      <c:layout>
        <c:manualLayout>
          <c:xMode val="edge"/>
          <c:yMode val="edge"/>
          <c:x val="0.29948802493438326"/>
          <c:y val="0.75249733791678441"/>
          <c:w val="0.41758912644975499"/>
          <c:h val="0.18627501235259458"/>
        </c:manualLayout>
      </c:layout>
      <c:overlay val="0"/>
    </c:legend>
    <c:plotVisOnly val="1"/>
    <c:dispBlanksAs val="gap"/>
    <c:showDLblsOverMax val="0"/>
  </c:chart>
  <c:txPr>
    <a:bodyPr/>
    <a:lstStyle/>
    <a:p>
      <a:pPr>
        <a:defRPr sz="1600"/>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0.34612</cdr:x>
      <cdr:y>0.37231</cdr:y>
    </cdr:from>
    <cdr:to>
      <cdr:x>0.60126</cdr:x>
      <cdr:y>0.66853</cdr:y>
    </cdr:to>
    <cdr:sp macro="" textlink="">
      <cdr:nvSpPr>
        <cdr:cNvPr id="2" name="Elipse 1">
          <a:extLst xmlns:a="http://schemas.openxmlformats.org/drawingml/2006/main">
            <a:ext uri="{FF2B5EF4-FFF2-40B4-BE49-F238E27FC236}">
              <a16:creationId xmlns:a16="http://schemas.microsoft.com/office/drawing/2014/main" id="{B6E53BDF-7B8A-4542-AE13-315059E942B9}"/>
            </a:ext>
          </a:extLst>
        </cdr:cNvPr>
        <cdr:cNvSpPr/>
      </cdr:nvSpPr>
      <cdr:spPr>
        <a:xfrm xmlns:a="http://schemas.openxmlformats.org/drawingml/2006/main">
          <a:off x="2012633" y="1856608"/>
          <a:ext cx="1483571" cy="1477109"/>
        </a:xfrm>
        <a:prstGeom xmlns:a="http://schemas.openxmlformats.org/drawingml/2006/main" prst="ellipse">
          <a:avLst/>
        </a:prstGeom>
        <a:solidFill xmlns:a="http://schemas.openxmlformats.org/drawingml/2006/main">
          <a:schemeClr val="bg1">
            <a:lumMod val="95000"/>
          </a:schemeClr>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dirty="0"/>
        </a:p>
      </cdr:txBody>
    </cdr:sp>
  </cdr:relSizeAnchor>
</c:userShapes>
</file>

<file path=ppt/drawings/drawing2.xml><?xml version="1.0" encoding="utf-8"?>
<c:userShapes xmlns:c="http://schemas.openxmlformats.org/drawingml/2006/chart">
  <cdr:relSizeAnchor xmlns:cdr="http://schemas.openxmlformats.org/drawingml/2006/chartDrawing">
    <cdr:from>
      <cdr:x>0.34993</cdr:x>
      <cdr:y>0.32558</cdr:y>
    </cdr:from>
    <cdr:to>
      <cdr:x>0.60827</cdr:x>
      <cdr:y>0.66869</cdr:y>
    </cdr:to>
    <cdr:sp macro="" textlink="">
      <cdr:nvSpPr>
        <cdr:cNvPr id="2" name="Elipse 1">
          <a:extLst xmlns:a="http://schemas.openxmlformats.org/drawingml/2006/main">
            <a:ext uri="{FF2B5EF4-FFF2-40B4-BE49-F238E27FC236}">
              <a16:creationId xmlns:a16="http://schemas.microsoft.com/office/drawing/2014/main" id="{B6E53BDF-7B8A-4542-AE13-315059E942B9}"/>
            </a:ext>
          </a:extLst>
        </cdr:cNvPr>
        <cdr:cNvSpPr/>
      </cdr:nvSpPr>
      <cdr:spPr>
        <a:xfrm xmlns:a="http://schemas.openxmlformats.org/drawingml/2006/main">
          <a:off x="1973065" y="1347141"/>
          <a:ext cx="1456628" cy="1419681"/>
        </a:xfrm>
        <a:prstGeom xmlns:a="http://schemas.openxmlformats.org/drawingml/2006/main" prst="ellipse">
          <a:avLst/>
        </a:prstGeom>
        <a:solidFill xmlns:a="http://schemas.openxmlformats.org/drawingml/2006/main">
          <a:schemeClr val="bg1">
            <a:lumMod val="85000"/>
          </a:schemeClr>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CO"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1" name="Google Shape;60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1" name="Google Shape;6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7" name="Google Shape;61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5" name="Google Shape;6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3" name="Google Shape;6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0" name="Google Shape;65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3" name="Google Shape;66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2" name="Google Shape;67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7" name="Google Shape;68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6" name="Google Shape;69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2" name="Google Shape;71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9" name="Google Shape;71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8" name="Google Shape;73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5" name="Google Shape;74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1" name="Google Shape;75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7" name="Google Shape;75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3" name="Google Shape;76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9" name="Google Shape;76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5" name="Google Shape;77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9" name="Google Shape;78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2" name="Google Shape;80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1" name="Google Shape;81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9" name="Google Shape;81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6" name="Google Shape;82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2" name="Google Shape;84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3" name="Google Shape;85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3" name="Google Shape;86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5" name="Google Shape;87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1" name="Google Shape;88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7" name="Google Shape;88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3" name="Google Shape;89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9" name="Google Shape;89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2" name="Google Shape;91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5" name="Google Shape;92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7" name="Google Shape;93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4" name="Google Shape;94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1" name="Google Shape;95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4" name="Google Shape;96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3" name="Google Shape;97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9" name="Google Shape;98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6" name="Google Shape;99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7" name="Google Shape;100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5" name="Google Shape;101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1" name="Google Shape;102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7" name="Google Shape;1027;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8" name="Google Shape;103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5" name="Google Shape;104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3" name="Google Shape;105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6" name="Google Shape;106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9" name="Google Shape;107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5" name="Google Shape;108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1" name="Google Shape;109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4" name="Google Shape;110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3" name="Google Shape;111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4" name="Google Shape;112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8" name="Google Shape;56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5" name="Google Shape;113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2" name="Google Shape;1142;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9" name="Google Shape;114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4" name="Google Shape;1154;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2" name="Google Shape;117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0" name="Google Shape;119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2" name="Google Shape;1202;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9" name="Google Shape;120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6" name="Google Shape;1216;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3" name="Google Shape;1223;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4" name="Google Shape;5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0" name="Google Shape;1230;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9" name="Google Shape;1239;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9" name="Google Shape;1249;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4" name="Google Shape;1264;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0" name="Google Shape;1270;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8" name="Google Shape;1278;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1" name="Google Shape;1291;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3" name="Google Shape;1303;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5" name="Google Shape;1325;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7" name="Google Shape;133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2" name="Google Shape;59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6" name="Google Shape;134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5" name="Shape 15"/>
        <p:cNvGrpSpPr/>
        <p:nvPr/>
      </p:nvGrpSpPr>
      <p:grpSpPr>
        <a:xfrm>
          <a:off x="0" y="0"/>
          <a:ext cx="0" cy="0"/>
          <a:chOff x="0" y="0"/>
          <a:chExt cx="0" cy="0"/>
        </a:xfrm>
      </p:grpSpPr>
      <p:sp>
        <p:nvSpPr>
          <p:cNvPr id="16" name="Google Shape;16;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1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1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91" name="Shape 91"/>
        <p:cNvGrpSpPr/>
        <p:nvPr/>
      </p:nvGrpSpPr>
      <p:grpSpPr>
        <a:xfrm>
          <a:off x="0" y="0"/>
          <a:ext cx="0" cy="0"/>
          <a:chOff x="0" y="0"/>
          <a:chExt cx="0" cy="0"/>
        </a:xfrm>
      </p:grpSpPr>
      <p:sp>
        <p:nvSpPr>
          <p:cNvPr id="92" name="Google Shape;92;p94"/>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94"/>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4" name="Google Shape;94;p9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9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9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97" name="Shape 97"/>
        <p:cNvGrpSpPr/>
        <p:nvPr/>
      </p:nvGrpSpPr>
      <p:grpSpPr>
        <a:xfrm>
          <a:off x="0" y="0"/>
          <a:ext cx="0" cy="0"/>
          <a:chOff x="0" y="0"/>
          <a:chExt cx="0" cy="0"/>
        </a:xfrm>
      </p:grpSpPr>
      <p:sp>
        <p:nvSpPr>
          <p:cNvPr id="98" name="Google Shape;98;p98"/>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98"/>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00" name="Google Shape;100;p9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9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9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103" name="Shape 103"/>
        <p:cNvGrpSpPr/>
        <p:nvPr/>
      </p:nvGrpSpPr>
      <p:grpSpPr>
        <a:xfrm>
          <a:off x="0" y="0"/>
          <a:ext cx="0" cy="0"/>
          <a:chOff x="0" y="0"/>
          <a:chExt cx="0" cy="0"/>
        </a:xfrm>
      </p:grpSpPr>
      <p:sp>
        <p:nvSpPr>
          <p:cNvPr id="104" name="Google Shape;104;p1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0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0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0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08" name="Shape 108"/>
        <p:cNvGrpSpPr/>
        <p:nvPr/>
      </p:nvGrpSpPr>
      <p:grpSpPr>
        <a:xfrm>
          <a:off x="0" y="0"/>
          <a:ext cx="0" cy="0"/>
          <a:chOff x="0" y="0"/>
          <a:chExt cx="0" cy="0"/>
        </a:xfrm>
      </p:grpSpPr>
      <p:sp>
        <p:nvSpPr>
          <p:cNvPr id="109" name="Google Shape;109;p1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2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1" name="Google Shape;111;p12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2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1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114" name="Shape 114"/>
        <p:cNvGrpSpPr/>
        <p:nvPr/>
      </p:nvGrpSpPr>
      <p:grpSpPr>
        <a:xfrm>
          <a:off x="0" y="0"/>
          <a:ext cx="0" cy="0"/>
          <a:chOff x="0" y="0"/>
          <a:chExt cx="0" cy="0"/>
        </a:xfrm>
      </p:grpSpPr>
      <p:sp>
        <p:nvSpPr>
          <p:cNvPr id="115" name="Google Shape;115;p1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27"/>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7" name="Google Shape;117;p127"/>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8" name="Google Shape;118;p12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2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121" name="Shape 121"/>
        <p:cNvGrpSpPr/>
        <p:nvPr/>
      </p:nvGrpSpPr>
      <p:grpSpPr>
        <a:xfrm>
          <a:off x="0" y="0"/>
          <a:ext cx="0" cy="0"/>
          <a:chOff x="0" y="0"/>
          <a:chExt cx="0" cy="0"/>
        </a:xfrm>
      </p:grpSpPr>
      <p:sp>
        <p:nvSpPr>
          <p:cNvPr id="122" name="Google Shape;122;p1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12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4" name="Google Shape;124;p12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5" name="Google Shape;125;p128"/>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6" name="Google Shape;126;p128"/>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7" name="Google Shape;127;p12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12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2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30" name="Shape 130"/>
        <p:cNvGrpSpPr/>
        <p:nvPr/>
      </p:nvGrpSpPr>
      <p:grpSpPr>
        <a:xfrm>
          <a:off x="0" y="0"/>
          <a:ext cx="0" cy="0"/>
          <a:chOff x="0" y="0"/>
          <a:chExt cx="0" cy="0"/>
        </a:xfrm>
      </p:grpSpPr>
      <p:sp>
        <p:nvSpPr>
          <p:cNvPr id="131" name="Google Shape;131;p12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12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12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134" name="Shape 134"/>
        <p:cNvGrpSpPr/>
        <p:nvPr/>
      </p:nvGrpSpPr>
      <p:grpSpPr>
        <a:xfrm>
          <a:off x="0" y="0"/>
          <a:ext cx="0" cy="0"/>
          <a:chOff x="0" y="0"/>
          <a:chExt cx="0" cy="0"/>
        </a:xfrm>
      </p:grpSpPr>
      <p:sp>
        <p:nvSpPr>
          <p:cNvPr id="135" name="Google Shape;135;p130"/>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130"/>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7" name="Google Shape;137;p130"/>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8" name="Google Shape;138;p13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13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13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1" name="Shape 21"/>
        <p:cNvGrpSpPr/>
        <p:nvPr/>
      </p:nvGrpSpPr>
      <p:grpSpPr>
        <a:xfrm>
          <a:off x="0" y="0"/>
          <a:ext cx="0" cy="0"/>
          <a:chOff x="0" y="0"/>
          <a:chExt cx="0" cy="0"/>
        </a:xfrm>
      </p:grpSpPr>
      <p:sp>
        <p:nvSpPr>
          <p:cNvPr id="22" name="Google Shape;22;p10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0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41" name="Shape 141"/>
        <p:cNvGrpSpPr/>
        <p:nvPr/>
      </p:nvGrpSpPr>
      <p:grpSpPr>
        <a:xfrm>
          <a:off x="0" y="0"/>
          <a:ext cx="0" cy="0"/>
          <a:chOff x="0" y="0"/>
          <a:chExt cx="0" cy="0"/>
        </a:xfrm>
      </p:grpSpPr>
      <p:sp>
        <p:nvSpPr>
          <p:cNvPr id="142" name="Google Shape;142;p13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31"/>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44" name="Google Shape;144;p13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45" name="Google Shape;145;p13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13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3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48" name="Shape 148"/>
        <p:cNvGrpSpPr/>
        <p:nvPr/>
      </p:nvGrpSpPr>
      <p:grpSpPr>
        <a:xfrm>
          <a:off x="0" y="0"/>
          <a:ext cx="0" cy="0"/>
          <a:chOff x="0" y="0"/>
          <a:chExt cx="0" cy="0"/>
        </a:xfrm>
      </p:grpSpPr>
      <p:sp>
        <p:nvSpPr>
          <p:cNvPr id="149" name="Google Shape;149;p1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32"/>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1" name="Google Shape;151;p13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3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13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54" name="Shape 154"/>
        <p:cNvGrpSpPr/>
        <p:nvPr/>
      </p:nvGrpSpPr>
      <p:grpSpPr>
        <a:xfrm>
          <a:off x="0" y="0"/>
          <a:ext cx="0" cy="0"/>
          <a:chOff x="0" y="0"/>
          <a:chExt cx="0" cy="0"/>
        </a:xfrm>
      </p:grpSpPr>
      <p:sp>
        <p:nvSpPr>
          <p:cNvPr id="155" name="Google Shape;155;p133"/>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133"/>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7" name="Google Shape;157;p13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3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13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67" name="Shape 167"/>
        <p:cNvGrpSpPr/>
        <p:nvPr/>
      </p:nvGrpSpPr>
      <p:grpSpPr>
        <a:xfrm>
          <a:off x="0" y="0"/>
          <a:ext cx="0" cy="0"/>
          <a:chOff x="0" y="0"/>
          <a:chExt cx="0" cy="0"/>
        </a:xfrm>
      </p:grpSpPr>
      <p:sp>
        <p:nvSpPr>
          <p:cNvPr id="168" name="Google Shape;168;p96"/>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96"/>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70" name="Google Shape;170;p9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9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9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173" name="Shape 173"/>
        <p:cNvGrpSpPr/>
        <p:nvPr/>
      </p:nvGrpSpPr>
      <p:grpSpPr>
        <a:xfrm>
          <a:off x="0" y="0"/>
          <a:ext cx="0" cy="0"/>
          <a:chOff x="0" y="0"/>
          <a:chExt cx="0" cy="0"/>
        </a:xfrm>
      </p:grpSpPr>
      <p:sp>
        <p:nvSpPr>
          <p:cNvPr id="174" name="Google Shape;174;p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9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9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9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78" name="Shape 178"/>
        <p:cNvGrpSpPr/>
        <p:nvPr/>
      </p:nvGrpSpPr>
      <p:grpSpPr>
        <a:xfrm>
          <a:off x="0" y="0"/>
          <a:ext cx="0" cy="0"/>
          <a:chOff x="0" y="0"/>
          <a:chExt cx="0" cy="0"/>
        </a:xfrm>
      </p:grpSpPr>
      <p:sp>
        <p:nvSpPr>
          <p:cNvPr id="179" name="Google Shape;179;p10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10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10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82" name="Shape 182"/>
        <p:cNvGrpSpPr/>
        <p:nvPr/>
      </p:nvGrpSpPr>
      <p:grpSpPr>
        <a:xfrm>
          <a:off x="0" y="0"/>
          <a:ext cx="0" cy="0"/>
          <a:chOff x="0" y="0"/>
          <a:chExt cx="0" cy="0"/>
        </a:xfrm>
      </p:grpSpPr>
      <p:sp>
        <p:nvSpPr>
          <p:cNvPr id="183" name="Google Shape;183;p1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11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5" name="Google Shape;185;p11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11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11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88" name="Shape 188"/>
        <p:cNvGrpSpPr/>
        <p:nvPr/>
      </p:nvGrpSpPr>
      <p:grpSpPr>
        <a:xfrm>
          <a:off x="0" y="0"/>
          <a:ext cx="0" cy="0"/>
          <a:chOff x="0" y="0"/>
          <a:chExt cx="0" cy="0"/>
        </a:xfrm>
      </p:grpSpPr>
      <p:sp>
        <p:nvSpPr>
          <p:cNvPr id="189" name="Google Shape;189;p11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11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91" name="Google Shape;191;p11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11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11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194" name="Shape 194"/>
        <p:cNvGrpSpPr/>
        <p:nvPr/>
      </p:nvGrpSpPr>
      <p:grpSpPr>
        <a:xfrm>
          <a:off x="0" y="0"/>
          <a:ext cx="0" cy="0"/>
          <a:chOff x="0" y="0"/>
          <a:chExt cx="0" cy="0"/>
        </a:xfrm>
      </p:grpSpPr>
      <p:sp>
        <p:nvSpPr>
          <p:cNvPr id="195" name="Google Shape;195;p1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12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97" name="Google Shape;197;p12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98" name="Google Shape;198;p12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12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12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201" name="Shape 201"/>
        <p:cNvGrpSpPr/>
        <p:nvPr/>
      </p:nvGrpSpPr>
      <p:grpSpPr>
        <a:xfrm>
          <a:off x="0" y="0"/>
          <a:ext cx="0" cy="0"/>
          <a:chOff x="0" y="0"/>
          <a:chExt cx="0" cy="0"/>
        </a:xfrm>
      </p:grpSpPr>
      <p:sp>
        <p:nvSpPr>
          <p:cNvPr id="202" name="Google Shape;202;p1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121"/>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04" name="Google Shape;204;p121"/>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05" name="Google Shape;205;p121"/>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06" name="Google Shape;206;p121"/>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07" name="Google Shape;207;p12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12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12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10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210" name="Shape 210"/>
        <p:cNvGrpSpPr/>
        <p:nvPr/>
      </p:nvGrpSpPr>
      <p:grpSpPr>
        <a:xfrm>
          <a:off x="0" y="0"/>
          <a:ext cx="0" cy="0"/>
          <a:chOff x="0" y="0"/>
          <a:chExt cx="0" cy="0"/>
        </a:xfrm>
      </p:grpSpPr>
      <p:sp>
        <p:nvSpPr>
          <p:cNvPr id="211" name="Google Shape;211;p122"/>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p122"/>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13" name="Google Shape;213;p122"/>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14" name="Google Shape;214;p12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12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12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217" name="Shape 217"/>
        <p:cNvGrpSpPr/>
        <p:nvPr/>
      </p:nvGrpSpPr>
      <p:grpSpPr>
        <a:xfrm>
          <a:off x="0" y="0"/>
          <a:ext cx="0" cy="0"/>
          <a:chOff x="0" y="0"/>
          <a:chExt cx="0" cy="0"/>
        </a:xfrm>
      </p:grpSpPr>
      <p:sp>
        <p:nvSpPr>
          <p:cNvPr id="218" name="Google Shape;218;p123"/>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123"/>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20" name="Google Shape;220;p123"/>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21" name="Google Shape;221;p12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12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12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224" name="Shape 224"/>
        <p:cNvGrpSpPr/>
        <p:nvPr/>
      </p:nvGrpSpPr>
      <p:grpSpPr>
        <a:xfrm>
          <a:off x="0" y="0"/>
          <a:ext cx="0" cy="0"/>
          <a:chOff x="0" y="0"/>
          <a:chExt cx="0" cy="0"/>
        </a:xfrm>
      </p:grpSpPr>
      <p:sp>
        <p:nvSpPr>
          <p:cNvPr id="225" name="Google Shape;225;p1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124"/>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7" name="Google Shape;227;p12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12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12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230" name="Shape 230"/>
        <p:cNvGrpSpPr/>
        <p:nvPr/>
      </p:nvGrpSpPr>
      <p:grpSpPr>
        <a:xfrm>
          <a:off x="0" y="0"/>
          <a:ext cx="0" cy="0"/>
          <a:chOff x="0" y="0"/>
          <a:chExt cx="0" cy="0"/>
        </a:xfrm>
      </p:grpSpPr>
      <p:sp>
        <p:nvSpPr>
          <p:cNvPr id="231" name="Google Shape;231;p125"/>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125"/>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3" name="Google Shape;233;p12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12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12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243" name="Shape 243"/>
        <p:cNvGrpSpPr/>
        <p:nvPr/>
      </p:nvGrpSpPr>
      <p:grpSpPr>
        <a:xfrm>
          <a:off x="0" y="0"/>
          <a:ext cx="0" cy="0"/>
          <a:chOff x="0" y="0"/>
          <a:chExt cx="0" cy="0"/>
        </a:xfrm>
      </p:grpSpPr>
      <p:sp>
        <p:nvSpPr>
          <p:cNvPr id="244" name="Google Shape;244;p1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10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10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10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48" name="Shape 248"/>
        <p:cNvGrpSpPr/>
        <p:nvPr/>
      </p:nvGrpSpPr>
      <p:grpSpPr>
        <a:xfrm>
          <a:off x="0" y="0"/>
          <a:ext cx="0" cy="0"/>
          <a:chOff x="0" y="0"/>
          <a:chExt cx="0" cy="0"/>
        </a:xfrm>
      </p:grpSpPr>
      <p:sp>
        <p:nvSpPr>
          <p:cNvPr id="249" name="Google Shape;249;p10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10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p10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52" name="Shape 252"/>
        <p:cNvGrpSpPr/>
        <p:nvPr/>
      </p:nvGrpSpPr>
      <p:grpSpPr>
        <a:xfrm>
          <a:off x="0" y="0"/>
          <a:ext cx="0" cy="0"/>
          <a:chOff x="0" y="0"/>
          <a:chExt cx="0" cy="0"/>
        </a:xfrm>
      </p:grpSpPr>
      <p:sp>
        <p:nvSpPr>
          <p:cNvPr id="253" name="Google Shape;253;p10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10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55" name="Google Shape;255;p10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10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10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58" name="Shape 258"/>
        <p:cNvGrpSpPr/>
        <p:nvPr/>
      </p:nvGrpSpPr>
      <p:grpSpPr>
        <a:xfrm>
          <a:off x="0" y="0"/>
          <a:ext cx="0" cy="0"/>
          <a:chOff x="0" y="0"/>
          <a:chExt cx="0" cy="0"/>
        </a:xfrm>
      </p:grpSpPr>
      <p:sp>
        <p:nvSpPr>
          <p:cNvPr id="259" name="Google Shape;259;p1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13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1" name="Google Shape;261;p13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13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13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64" name="Shape 264"/>
        <p:cNvGrpSpPr/>
        <p:nvPr/>
      </p:nvGrpSpPr>
      <p:grpSpPr>
        <a:xfrm>
          <a:off x="0" y="0"/>
          <a:ext cx="0" cy="0"/>
          <a:chOff x="0" y="0"/>
          <a:chExt cx="0" cy="0"/>
        </a:xfrm>
      </p:grpSpPr>
      <p:sp>
        <p:nvSpPr>
          <p:cNvPr id="265" name="Google Shape;265;p13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13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67" name="Google Shape;267;p13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13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13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70" name="Shape 270"/>
        <p:cNvGrpSpPr/>
        <p:nvPr/>
      </p:nvGrpSpPr>
      <p:grpSpPr>
        <a:xfrm>
          <a:off x="0" y="0"/>
          <a:ext cx="0" cy="0"/>
          <a:chOff x="0" y="0"/>
          <a:chExt cx="0" cy="0"/>
        </a:xfrm>
      </p:grpSpPr>
      <p:sp>
        <p:nvSpPr>
          <p:cNvPr id="271" name="Google Shape;271;p1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13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73" name="Google Shape;273;p13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74" name="Google Shape;274;p13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13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13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1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277" name="Shape 277"/>
        <p:cNvGrpSpPr/>
        <p:nvPr/>
      </p:nvGrpSpPr>
      <p:grpSpPr>
        <a:xfrm>
          <a:off x="0" y="0"/>
          <a:ext cx="0" cy="0"/>
          <a:chOff x="0" y="0"/>
          <a:chExt cx="0" cy="0"/>
        </a:xfrm>
      </p:grpSpPr>
      <p:sp>
        <p:nvSpPr>
          <p:cNvPr id="278" name="Google Shape;278;p1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13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80" name="Google Shape;280;p13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81" name="Google Shape;281;p13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82" name="Google Shape;282;p13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83" name="Google Shape;283;p13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13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13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286" name="Shape 286"/>
        <p:cNvGrpSpPr/>
        <p:nvPr/>
      </p:nvGrpSpPr>
      <p:grpSpPr>
        <a:xfrm>
          <a:off x="0" y="0"/>
          <a:ext cx="0" cy="0"/>
          <a:chOff x="0" y="0"/>
          <a:chExt cx="0" cy="0"/>
        </a:xfrm>
      </p:grpSpPr>
      <p:sp>
        <p:nvSpPr>
          <p:cNvPr id="287" name="Google Shape;287;p138"/>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138"/>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89" name="Google Shape;289;p138"/>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90" name="Google Shape;290;p13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13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13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293" name="Shape 293"/>
        <p:cNvGrpSpPr/>
        <p:nvPr/>
      </p:nvGrpSpPr>
      <p:grpSpPr>
        <a:xfrm>
          <a:off x="0" y="0"/>
          <a:ext cx="0" cy="0"/>
          <a:chOff x="0" y="0"/>
          <a:chExt cx="0" cy="0"/>
        </a:xfrm>
      </p:grpSpPr>
      <p:sp>
        <p:nvSpPr>
          <p:cNvPr id="294" name="Google Shape;294;p139"/>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139"/>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96" name="Google Shape;296;p139"/>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97" name="Google Shape;297;p13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13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13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300" name="Shape 300"/>
        <p:cNvGrpSpPr/>
        <p:nvPr/>
      </p:nvGrpSpPr>
      <p:grpSpPr>
        <a:xfrm>
          <a:off x="0" y="0"/>
          <a:ext cx="0" cy="0"/>
          <a:chOff x="0" y="0"/>
          <a:chExt cx="0" cy="0"/>
        </a:xfrm>
      </p:grpSpPr>
      <p:sp>
        <p:nvSpPr>
          <p:cNvPr id="301" name="Google Shape;301;p1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p140"/>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3" name="Google Shape;303;p14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14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14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306" name="Shape 306"/>
        <p:cNvGrpSpPr/>
        <p:nvPr/>
      </p:nvGrpSpPr>
      <p:grpSpPr>
        <a:xfrm>
          <a:off x="0" y="0"/>
          <a:ext cx="0" cy="0"/>
          <a:chOff x="0" y="0"/>
          <a:chExt cx="0" cy="0"/>
        </a:xfrm>
      </p:grpSpPr>
      <p:sp>
        <p:nvSpPr>
          <p:cNvPr id="307" name="Google Shape;307;p141"/>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141"/>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9" name="Google Shape;309;p14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14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14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319" name="Shape 319"/>
        <p:cNvGrpSpPr/>
        <p:nvPr/>
      </p:nvGrpSpPr>
      <p:grpSpPr>
        <a:xfrm>
          <a:off x="0" y="0"/>
          <a:ext cx="0" cy="0"/>
          <a:chOff x="0" y="0"/>
          <a:chExt cx="0" cy="0"/>
        </a:xfrm>
      </p:grpSpPr>
      <p:sp>
        <p:nvSpPr>
          <p:cNvPr id="320" name="Google Shape;320;p1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1" name="Google Shape;321;p10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10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10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324" name="Shape 324"/>
        <p:cNvGrpSpPr/>
        <p:nvPr/>
      </p:nvGrpSpPr>
      <p:grpSpPr>
        <a:xfrm>
          <a:off x="0" y="0"/>
          <a:ext cx="0" cy="0"/>
          <a:chOff x="0" y="0"/>
          <a:chExt cx="0" cy="0"/>
        </a:xfrm>
      </p:grpSpPr>
      <p:sp>
        <p:nvSpPr>
          <p:cNvPr id="325" name="Google Shape;325;p10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10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7" name="Google Shape;327;p10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328" name="Shape 328"/>
        <p:cNvGrpSpPr/>
        <p:nvPr/>
      </p:nvGrpSpPr>
      <p:grpSpPr>
        <a:xfrm>
          <a:off x="0" y="0"/>
          <a:ext cx="0" cy="0"/>
          <a:chOff x="0" y="0"/>
          <a:chExt cx="0" cy="0"/>
        </a:xfrm>
      </p:grpSpPr>
      <p:sp>
        <p:nvSpPr>
          <p:cNvPr id="329" name="Google Shape;329;p14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14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31" name="Google Shape;331;p14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14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14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334" name="Shape 334"/>
        <p:cNvGrpSpPr/>
        <p:nvPr/>
      </p:nvGrpSpPr>
      <p:grpSpPr>
        <a:xfrm>
          <a:off x="0" y="0"/>
          <a:ext cx="0" cy="0"/>
          <a:chOff x="0" y="0"/>
          <a:chExt cx="0" cy="0"/>
        </a:xfrm>
      </p:grpSpPr>
      <p:sp>
        <p:nvSpPr>
          <p:cNvPr id="335" name="Google Shape;335;p1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14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7" name="Google Shape;337;p14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p14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14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40" name="Shape 340"/>
        <p:cNvGrpSpPr/>
        <p:nvPr/>
      </p:nvGrpSpPr>
      <p:grpSpPr>
        <a:xfrm>
          <a:off x="0" y="0"/>
          <a:ext cx="0" cy="0"/>
          <a:chOff x="0" y="0"/>
          <a:chExt cx="0" cy="0"/>
        </a:xfrm>
      </p:grpSpPr>
      <p:sp>
        <p:nvSpPr>
          <p:cNvPr id="341" name="Google Shape;341;p144"/>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144"/>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3" name="Google Shape;343;p14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p14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5" name="Google Shape;345;p14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1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1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1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1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1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46" name="Shape 346"/>
        <p:cNvGrpSpPr/>
        <p:nvPr/>
      </p:nvGrpSpPr>
      <p:grpSpPr>
        <a:xfrm>
          <a:off x="0" y="0"/>
          <a:ext cx="0" cy="0"/>
          <a:chOff x="0" y="0"/>
          <a:chExt cx="0" cy="0"/>
        </a:xfrm>
      </p:grpSpPr>
      <p:sp>
        <p:nvSpPr>
          <p:cNvPr id="347" name="Google Shape;347;p1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p145"/>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49" name="Google Shape;349;p145"/>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50" name="Google Shape;350;p14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1" name="Google Shape;351;p14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2" name="Google Shape;352;p14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53" name="Shape 353"/>
        <p:cNvGrpSpPr/>
        <p:nvPr/>
      </p:nvGrpSpPr>
      <p:grpSpPr>
        <a:xfrm>
          <a:off x="0" y="0"/>
          <a:ext cx="0" cy="0"/>
          <a:chOff x="0" y="0"/>
          <a:chExt cx="0" cy="0"/>
        </a:xfrm>
      </p:grpSpPr>
      <p:sp>
        <p:nvSpPr>
          <p:cNvPr id="354" name="Google Shape;354;p1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146"/>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56" name="Google Shape;356;p14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57" name="Google Shape;357;p146"/>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58" name="Google Shape;358;p146"/>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59" name="Google Shape;359;p14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14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14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362" name="Shape 362"/>
        <p:cNvGrpSpPr/>
        <p:nvPr/>
      </p:nvGrpSpPr>
      <p:grpSpPr>
        <a:xfrm>
          <a:off x="0" y="0"/>
          <a:ext cx="0" cy="0"/>
          <a:chOff x="0" y="0"/>
          <a:chExt cx="0" cy="0"/>
        </a:xfrm>
      </p:grpSpPr>
      <p:sp>
        <p:nvSpPr>
          <p:cNvPr id="363" name="Google Shape;363;p147"/>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4" name="Google Shape;364;p147"/>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365" name="Google Shape;365;p147"/>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66" name="Google Shape;366;p14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14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p14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369" name="Shape 369"/>
        <p:cNvGrpSpPr/>
        <p:nvPr/>
      </p:nvGrpSpPr>
      <p:grpSpPr>
        <a:xfrm>
          <a:off x="0" y="0"/>
          <a:ext cx="0" cy="0"/>
          <a:chOff x="0" y="0"/>
          <a:chExt cx="0" cy="0"/>
        </a:xfrm>
      </p:grpSpPr>
      <p:sp>
        <p:nvSpPr>
          <p:cNvPr id="370" name="Google Shape;370;p148"/>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1" name="Google Shape;371;p148"/>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72" name="Google Shape;372;p148"/>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73" name="Google Shape;373;p14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14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14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376" name="Shape 376"/>
        <p:cNvGrpSpPr/>
        <p:nvPr/>
      </p:nvGrpSpPr>
      <p:grpSpPr>
        <a:xfrm>
          <a:off x="0" y="0"/>
          <a:ext cx="0" cy="0"/>
          <a:chOff x="0" y="0"/>
          <a:chExt cx="0" cy="0"/>
        </a:xfrm>
      </p:grpSpPr>
      <p:sp>
        <p:nvSpPr>
          <p:cNvPr id="377" name="Google Shape;377;p1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 name="Google Shape;378;p149"/>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9" name="Google Shape;379;p14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0" name="Google Shape;380;p14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1" name="Google Shape;381;p14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382" name="Shape 382"/>
        <p:cNvGrpSpPr/>
        <p:nvPr/>
      </p:nvGrpSpPr>
      <p:grpSpPr>
        <a:xfrm>
          <a:off x="0" y="0"/>
          <a:ext cx="0" cy="0"/>
          <a:chOff x="0" y="0"/>
          <a:chExt cx="0" cy="0"/>
        </a:xfrm>
      </p:grpSpPr>
      <p:sp>
        <p:nvSpPr>
          <p:cNvPr id="383" name="Google Shape;383;p150"/>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4" name="Google Shape;384;p150"/>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5" name="Google Shape;385;p15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6" name="Google Shape;386;p15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15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395" name="Shape 395"/>
        <p:cNvGrpSpPr/>
        <p:nvPr/>
      </p:nvGrpSpPr>
      <p:grpSpPr>
        <a:xfrm>
          <a:off x="0" y="0"/>
          <a:ext cx="0" cy="0"/>
          <a:chOff x="0" y="0"/>
          <a:chExt cx="0" cy="0"/>
        </a:xfrm>
      </p:grpSpPr>
      <p:sp>
        <p:nvSpPr>
          <p:cNvPr id="396" name="Google Shape;396;p15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7" name="Google Shape;397;p15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98" name="Google Shape;398;p15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p15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0" name="Google Shape;400;p15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401" name="Shape 401"/>
        <p:cNvGrpSpPr/>
        <p:nvPr/>
      </p:nvGrpSpPr>
      <p:grpSpPr>
        <a:xfrm>
          <a:off x="0" y="0"/>
          <a:ext cx="0" cy="0"/>
          <a:chOff x="0" y="0"/>
          <a:chExt cx="0" cy="0"/>
        </a:xfrm>
      </p:grpSpPr>
      <p:sp>
        <p:nvSpPr>
          <p:cNvPr id="402" name="Google Shape;402;p1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3" name="Google Shape;403;p15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04" name="Google Shape;404;p15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5" name="Google Shape;405;p15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6" name="Google Shape;406;p15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407" name="Shape 407"/>
        <p:cNvGrpSpPr/>
        <p:nvPr/>
      </p:nvGrpSpPr>
      <p:grpSpPr>
        <a:xfrm>
          <a:off x="0" y="0"/>
          <a:ext cx="0" cy="0"/>
          <a:chOff x="0" y="0"/>
          <a:chExt cx="0" cy="0"/>
        </a:xfrm>
      </p:grpSpPr>
      <p:sp>
        <p:nvSpPr>
          <p:cNvPr id="408" name="Google Shape;408;p154"/>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9" name="Google Shape;409;p154"/>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10" name="Google Shape;410;p15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p15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p15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413" name="Shape 413"/>
        <p:cNvGrpSpPr/>
        <p:nvPr/>
      </p:nvGrpSpPr>
      <p:grpSpPr>
        <a:xfrm>
          <a:off x="0" y="0"/>
          <a:ext cx="0" cy="0"/>
          <a:chOff x="0" y="0"/>
          <a:chExt cx="0" cy="0"/>
        </a:xfrm>
      </p:grpSpPr>
      <p:sp>
        <p:nvSpPr>
          <p:cNvPr id="414" name="Google Shape;414;p1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p155"/>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6" name="Google Shape;416;p155"/>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7" name="Google Shape;417;p15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8" name="Google Shape;418;p15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9" name="Google Shape;419;p15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9" name="Shape 49"/>
        <p:cNvGrpSpPr/>
        <p:nvPr/>
      </p:nvGrpSpPr>
      <p:grpSpPr>
        <a:xfrm>
          <a:off x="0" y="0"/>
          <a:ext cx="0" cy="0"/>
          <a:chOff x="0" y="0"/>
          <a:chExt cx="0" cy="0"/>
        </a:xfrm>
      </p:grpSpPr>
      <p:sp>
        <p:nvSpPr>
          <p:cNvPr id="50" name="Google Shape;50;p1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20" name="Shape 420"/>
        <p:cNvGrpSpPr/>
        <p:nvPr/>
      </p:nvGrpSpPr>
      <p:grpSpPr>
        <a:xfrm>
          <a:off x="0" y="0"/>
          <a:ext cx="0" cy="0"/>
          <a:chOff x="0" y="0"/>
          <a:chExt cx="0" cy="0"/>
        </a:xfrm>
      </p:grpSpPr>
      <p:sp>
        <p:nvSpPr>
          <p:cNvPr id="421" name="Google Shape;421;p1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2" name="Google Shape;422;p156"/>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23" name="Google Shape;423;p15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24" name="Google Shape;424;p156"/>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25" name="Google Shape;425;p156"/>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26" name="Google Shape;426;p15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p15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p15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429" name="Shape 429"/>
        <p:cNvGrpSpPr/>
        <p:nvPr/>
      </p:nvGrpSpPr>
      <p:grpSpPr>
        <a:xfrm>
          <a:off x="0" y="0"/>
          <a:ext cx="0" cy="0"/>
          <a:chOff x="0" y="0"/>
          <a:chExt cx="0" cy="0"/>
        </a:xfrm>
      </p:grpSpPr>
      <p:sp>
        <p:nvSpPr>
          <p:cNvPr id="430" name="Google Shape;430;p1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1" name="Google Shape;431;p15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2" name="Google Shape;432;p15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p15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434" name="Shape 434"/>
        <p:cNvGrpSpPr/>
        <p:nvPr/>
      </p:nvGrpSpPr>
      <p:grpSpPr>
        <a:xfrm>
          <a:off x="0" y="0"/>
          <a:ext cx="0" cy="0"/>
          <a:chOff x="0" y="0"/>
          <a:chExt cx="0" cy="0"/>
        </a:xfrm>
      </p:grpSpPr>
      <p:sp>
        <p:nvSpPr>
          <p:cNvPr id="435" name="Google Shape;435;p15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p15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15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438" name="Shape 438"/>
        <p:cNvGrpSpPr/>
        <p:nvPr/>
      </p:nvGrpSpPr>
      <p:grpSpPr>
        <a:xfrm>
          <a:off x="0" y="0"/>
          <a:ext cx="0" cy="0"/>
          <a:chOff x="0" y="0"/>
          <a:chExt cx="0" cy="0"/>
        </a:xfrm>
      </p:grpSpPr>
      <p:sp>
        <p:nvSpPr>
          <p:cNvPr id="439" name="Google Shape;439;p159"/>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0" name="Google Shape;440;p159"/>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41" name="Google Shape;441;p159"/>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42" name="Google Shape;442;p15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p15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4" name="Google Shape;444;p15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445" name="Shape 445"/>
        <p:cNvGrpSpPr/>
        <p:nvPr/>
      </p:nvGrpSpPr>
      <p:grpSpPr>
        <a:xfrm>
          <a:off x="0" y="0"/>
          <a:ext cx="0" cy="0"/>
          <a:chOff x="0" y="0"/>
          <a:chExt cx="0" cy="0"/>
        </a:xfrm>
      </p:grpSpPr>
      <p:sp>
        <p:nvSpPr>
          <p:cNvPr id="446" name="Google Shape;446;p160"/>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p160"/>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48" name="Google Shape;448;p160"/>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49" name="Google Shape;449;p16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0" name="Google Shape;450;p16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p16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452" name="Shape 452"/>
        <p:cNvGrpSpPr/>
        <p:nvPr/>
      </p:nvGrpSpPr>
      <p:grpSpPr>
        <a:xfrm>
          <a:off x="0" y="0"/>
          <a:ext cx="0" cy="0"/>
          <a:chOff x="0" y="0"/>
          <a:chExt cx="0" cy="0"/>
        </a:xfrm>
      </p:grpSpPr>
      <p:sp>
        <p:nvSpPr>
          <p:cNvPr id="453" name="Google Shape;453;p1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4" name="Google Shape;454;p161"/>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55" name="Google Shape;455;p16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6" name="Google Shape;456;p16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7" name="Google Shape;457;p16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458" name="Shape 458"/>
        <p:cNvGrpSpPr/>
        <p:nvPr/>
      </p:nvGrpSpPr>
      <p:grpSpPr>
        <a:xfrm>
          <a:off x="0" y="0"/>
          <a:ext cx="0" cy="0"/>
          <a:chOff x="0" y="0"/>
          <a:chExt cx="0" cy="0"/>
        </a:xfrm>
      </p:grpSpPr>
      <p:sp>
        <p:nvSpPr>
          <p:cNvPr id="459" name="Google Shape;459;p162"/>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0" name="Google Shape;460;p162"/>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61" name="Google Shape;461;p16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2" name="Google Shape;462;p16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p16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4" name="Shape 54"/>
        <p:cNvGrpSpPr/>
        <p:nvPr/>
      </p:nvGrpSpPr>
      <p:grpSpPr>
        <a:xfrm>
          <a:off x="0" y="0"/>
          <a:ext cx="0" cy="0"/>
          <a:chOff x="0" y="0"/>
          <a:chExt cx="0" cy="0"/>
        </a:xfrm>
      </p:grpSpPr>
      <p:sp>
        <p:nvSpPr>
          <p:cNvPr id="55" name="Google Shape;55;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1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1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8" name="Google Shape;68;p1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1.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7.xml"/><Relationship Id="rId12" Type="http://schemas.openxmlformats.org/officeDocument/2006/relationships/slideLayout" Target="../slideLayouts/slideLayout33.xml"/><Relationship Id="rId1" Type="http://schemas.openxmlformats.org/officeDocument/2006/relationships/image" Target="../media/image3.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4.xml"/><Relationship Id="rId12" Type="http://schemas.openxmlformats.org/officeDocument/2006/relationships/slideLayout" Target="../slideLayouts/slideLayout44.xml"/><Relationship Id="rId1" Type="http://schemas.openxmlformats.org/officeDocument/2006/relationships/image" Target="../media/image3.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theme" Target="../theme/theme3.xml"/><Relationship Id="rId12" Type="http://schemas.openxmlformats.org/officeDocument/2006/relationships/slideLayout" Target="../slideLayouts/slideLayout55.xml"/><Relationship Id="rId1" Type="http://schemas.openxmlformats.org/officeDocument/2006/relationships/image" Target="../media/image2.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theme" Target="../theme/theme2.xml"/><Relationship Id="rId12" Type="http://schemas.openxmlformats.org/officeDocument/2006/relationships/slideLayout" Target="../slideLayouts/slideLayout66.xml"/><Relationship Id="rId1" Type="http://schemas.openxmlformats.org/officeDocument/2006/relationships/image" Target="../media/image2.png"/><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9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7" name="Google Shape;87;p9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p9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9" name="Google Shape;89;p9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pic>
        <p:nvPicPr>
          <p:cNvPr descr="Formato PPT 4.3_2.png" id="90" name="Google Shape;90;p93"/>
          <p:cNvPicPr preferRelativeResize="0"/>
          <p:nvPr/>
        </p:nvPicPr>
        <p:blipFill rotWithShape="1">
          <a:blip r:embed="rId1">
            <a:alphaModFix/>
          </a:blip>
          <a:srcRect b="0" l="0" r="0" t="0"/>
          <a:stretch/>
        </p:blipFill>
        <p:spPr>
          <a:xfrm>
            <a:off x="5416" y="0"/>
            <a:ext cx="12186583"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2" name="Google Shape;162;p9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3" name="Google Shape;163;p9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4" name="Google Shape;164;p9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5" name="Google Shape;165;p9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pic>
        <p:nvPicPr>
          <p:cNvPr descr="Formato PPT 4.3_3.png" id="166" name="Google Shape;166;p95"/>
          <p:cNvPicPr preferRelativeResize="0"/>
          <p:nvPr/>
        </p:nvPicPr>
        <p:blipFill rotWithShape="1">
          <a:blip r:embed="rId1">
            <a:alphaModFix/>
          </a:blip>
          <a:srcRect b="0" l="0" r="0" t="0"/>
          <a:stretch/>
        </p:blipFill>
        <p:spPr>
          <a:xfrm>
            <a:off x="5416" y="0"/>
            <a:ext cx="12186583"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8" name="Google Shape;238;p9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9" name="Google Shape;239;p9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40" name="Google Shape;240;p9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41" name="Google Shape;241;p9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pic>
        <p:nvPicPr>
          <p:cNvPr descr="Formato PPT 4.3_3.png" id="242" name="Google Shape;242;p99"/>
          <p:cNvPicPr preferRelativeResize="0"/>
          <p:nvPr/>
        </p:nvPicPr>
        <p:blipFill rotWithShape="1">
          <a:blip r:embed="rId1">
            <a:alphaModFix/>
          </a:blip>
          <a:srcRect b="0" l="0" r="0" t="0"/>
          <a:stretch/>
        </p:blipFill>
        <p:spPr>
          <a:xfrm>
            <a:off x="5416" y="0"/>
            <a:ext cx="12186583"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1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4" name="Google Shape;314;p10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15" name="Google Shape;315;p10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16" name="Google Shape;316;p10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17" name="Google Shape;317;p10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pic>
        <p:nvPicPr>
          <p:cNvPr descr="Formato PPT 4.3_3.png" id="318" name="Google Shape;318;p103"/>
          <p:cNvPicPr preferRelativeResize="0"/>
          <p:nvPr/>
        </p:nvPicPr>
        <p:blipFill rotWithShape="1">
          <a:blip r:embed="rId1">
            <a:alphaModFix/>
          </a:blip>
          <a:srcRect b="0" l="0" r="0" t="0"/>
          <a:stretch/>
        </p:blipFill>
        <p:spPr>
          <a:xfrm>
            <a:off x="5416" y="0"/>
            <a:ext cx="12186583"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8" name="Shape 388"/>
        <p:cNvGrpSpPr/>
        <p:nvPr/>
      </p:nvGrpSpPr>
      <p:grpSpPr>
        <a:xfrm>
          <a:off x="0" y="0"/>
          <a:ext cx="0" cy="0"/>
          <a:chOff x="0" y="0"/>
          <a:chExt cx="0" cy="0"/>
        </a:xfrm>
      </p:grpSpPr>
      <p:sp>
        <p:nvSpPr>
          <p:cNvPr id="389" name="Google Shape;389;p1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0" name="Google Shape;390;p15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1" name="Google Shape;391;p15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2" name="Google Shape;392;p15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3" name="Google Shape;393;p15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pic>
        <p:nvPicPr>
          <p:cNvPr descr="Formato PPT 4.3_3.png" id="394" name="Google Shape;394;p151"/>
          <p:cNvPicPr preferRelativeResize="0"/>
          <p:nvPr/>
        </p:nvPicPr>
        <p:blipFill rotWithShape="1">
          <a:blip r:embed="rId1">
            <a:alphaModFix/>
          </a:blip>
          <a:srcRect b="0" l="0" r="0" t="0"/>
          <a:stretch/>
        </p:blipFill>
        <p:spPr>
          <a:xfrm>
            <a:off x="5416" y="0"/>
            <a:ext cx="12186583"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chart" Target="../charts/chart3.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chart" Target="../charts/char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chart" Target="../charts/chart6.xml"/><Relationship Id="rId4" Type="http://schemas.openxmlformats.org/officeDocument/2006/relationships/chart" Target="../charts/chart7.xml"/><Relationship Id="rId5" Type="http://schemas.openxmlformats.org/officeDocument/2006/relationships/chart" Target="../charts/chart8.xml"/><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chart" Target="../charts/chart9.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chart" Target="../charts/char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chart" Target="../charts/char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chart" Target="../charts/char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chart" Target="../charts/char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chart" Target="../charts/char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 Id="rId3" Type="http://schemas.openxmlformats.org/officeDocument/2006/relationships/chart" Target="../charts/char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chart" Target="../charts/char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chart" Target="../charts/char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 Id="rId3" Type="http://schemas.openxmlformats.org/officeDocument/2006/relationships/chart" Target="../charts/chart19.xml"/><Relationship Id="rId4" Type="http://schemas.openxmlformats.org/officeDocument/2006/relationships/chart" Target="../charts/char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chart" Target="../charts/char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chart" Target="../charts/char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chart" Target="../charts/char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 Id="rId3" Type="http://schemas.openxmlformats.org/officeDocument/2006/relationships/chart" Target="../charts/char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 Id="rId3" Type="http://schemas.openxmlformats.org/officeDocument/2006/relationships/chart" Target="../charts/char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chart" Target="../charts/char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chart" Target="../charts/char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chart" Target="../charts/char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chart" Target="../charts/char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chart" Target="../charts/char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chart" Target="../charts/chart31.xml"/><Relationship Id="rId4" Type="http://schemas.openxmlformats.org/officeDocument/2006/relationships/chart" Target="../charts/char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chart" Target="../charts/chart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 Id="rId3" Type="http://schemas.openxmlformats.org/officeDocument/2006/relationships/chart" Target="../charts/chart34.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 Id="rId3" Type="http://schemas.openxmlformats.org/officeDocument/2006/relationships/chart" Target="../charts/chart35.xml"/><Relationship Id="rId4" Type="http://schemas.openxmlformats.org/officeDocument/2006/relationships/chart" Target="../charts/char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chart" Target="../charts/char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chart" Target="../charts/char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2.xml"/><Relationship Id="rId3" Type="http://schemas.openxmlformats.org/officeDocument/2006/relationships/chart" Target="../charts/char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 Id="rId3" Type="http://schemas.openxmlformats.org/officeDocument/2006/relationships/chart" Target="../charts/char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 Id="rId3" Type="http://schemas.openxmlformats.org/officeDocument/2006/relationships/chart" Target="../charts/char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 Id="rId3" Type="http://schemas.openxmlformats.org/officeDocument/2006/relationships/chart" Target="../charts/char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6.xml"/><Relationship Id="rId3" Type="http://schemas.openxmlformats.org/officeDocument/2006/relationships/image" Target="../media/image1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7.xml"/><Relationship Id="rId3" Type="http://schemas.openxmlformats.org/officeDocument/2006/relationships/chart" Target="../charts/chart43.xml"/><Relationship Id="rId4" Type="http://schemas.openxmlformats.org/officeDocument/2006/relationships/chart" Target="../charts/chart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8.xml"/><Relationship Id="rId3" Type="http://schemas.openxmlformats.org/officeDocument/2006/relationships/chart" Target="../charts/chart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 Id="rId3" Type="http://schemas.openxmlformats.org/officeDocument/2006/relationships/chart" Target="../charts/char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 Id="rId3" Type="http://schemas.openxmlformats.org/officeDocument/2006/relationships/chart" Target="../charts/char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1.xml"/><Relationship Id="rId3" Type="http://schemas.openxmlformats.org/officeDocument/2006/relationships/chart" Target="../charts/chart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2.xml"/><Relationship Id="rId3" Type="http://schemas.openxmlformats.org/officeDocument/2006/relationships/chart" Target="../charts/chart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3.xml"/><Relationship Id="rId3" Type="http://schemas.openxmlformats.org/officeDocument/2006/relationships/chart" Target="../charts/chart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4.xml"/><Relationship Id="rId3" Type="http://schemas.openxmlformats.org/officeDocument/2006/relationships/chart" Target="../charts/chart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5.xml"/><Relationship Id="rId3" Type="http://schemas.openxmlformats.org/officeDocument/2006/relationships/chart" Target="../charts/char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6.xml"/><Relationship Id="rId3" Type="http://schemas.openxmlformats.org/officeDocument/2006/relationships/chart" Target="../charts/chart53.xml"/><Relationship Id="rId4" Type="http://schemas.openxmlformats.org/officeDocument/2006/relationships/chart" Target="../charts/chart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7.xml"/><Relationship Id="rId3" Type="http://schemas.openxmlformats.org/officeDocument/2006/relationships/chart" Target="../charts/chart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9.xml"/><Relationship Id="rId3" Type="http://schemas.openxmlformats.org/officeDocument/2006/relationships/chart" Target="../charts/char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0.xml"/><Relationship Id="rId3" Type="http://schemas.openxmlformats.org/officeDocument/2006/relationships/chart" Target="../charts/chart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1.xml"/><Relationship Id="rId3" Type="http://schemas.openxmlformats.org/officeDocument/2006/relationships/image" Target="../media/image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2.xml"/><Relationship Id="rId3" Type="http://schemas.openxmlformats.org/officeDocument/2006/relationships/chart" Target="../charts/chart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 Id="rId3" Type="http://schemas.openxmlformats.org/officeDocument/2006/relationships/chart" Target="../charts/chart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 Id="rId3" Type="http://schemas.openxmlformats.org/officeDocument/2006/relationships/chart" Target="../charts/chart6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5.xml"/><Relationship Id="rId3" Type="http://schemas.openxmlformats.org/officeDocument/2006/relationships/chart" Target="../charts/chart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6.xml"/><Relationship Id="rId3" Type="http://schemas.openxmlformats.org/officeDocument/2006/relationships/chart" Target="../charts/chart6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7.xml"/><Relationship Id="rId3" Type="http://schemas.openxmlformats.org/officeDocument/2006/relationships/chart" Target="../charts/chart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8.xml"/><Relationship Id="rId3" Type="http://schemas.openxmlformats.org/officeDocument/2006/relationships/chart" Target="../charts/chart64.xml"/><Relationship Id="rId4" Type="http://schemas.openxmlformats.org/officeDocument/2006/relationships/chart" Target="../charts/chart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9.xml"/><Relationship Id="rId3" Type="http://schemas.openxmlformats.org/officeDocument/2006/relationships/chart" Target="../charts/char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0.xml"/><Relationship Id="rId3" Type="http://schemas.openxmlformats.org/officeDocument/2006/relationships/chart" Target="../charts/chart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1.xml"/><Relationship Id="rId3" Type="http://schemas.openxmlformats.org/officeDocument/2006/relationships/chart" Target="../charts/chart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3.xml"/><Relationship Id="rId3" Type="http://schemas.openxmlformats.org/officeDocument/2006/relationships/chart" Target="../charts/chart6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4.xml"/><Relationship Id="rId3" Type="http://schemas.openxmlformats.org/officeDocument/2006/relationships/chart" Target="../charts/chart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5.xml"/><Relationship Id="rId3" Type="http://schemas.openxmlformats.org/officeDocument/2006/relationships/chart" Target="../charts/chart7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6.xml"/><Relationship Id="rId3" Type="http://schemas.openxmlformats.org/officeDocument/2006/relationships/chart" Target="../charts/chart7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7.xml"/><Relationship Id="rId3" Type="http://schemas.openxmlformats.org/officeDocument/2006/relationships/chart" Target="../charts/chart7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8.xml"/><Relationship Id="rId3" Type="http://schemas.openxmlformats.org/officeDocument/2006/relationships/chart" Target="../charts/chart7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9.xml"/><Relationship Id="rId3" Type="http://schemas.openxmlformats.org/officeDocument/2006/relationships/chart" Target="../charts/chart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chart" Target="../charts/char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0.xml"/><Relationship Id="rId3" Type="http://schemas.openxmlformats.org/officeDocument/2006/relationships/chart" Target="../charts/chart7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1.xml"/><Relationship Id="rId3" Type="http://schemas.openxmlformats.org/officeDocument/2006/relationships/chart" Target="../charts/chart7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2.xml"/><Relationship Id="rId3" Type="http://schemas.openxmlformats.org/officeDocument/2006/relationships/chart" Target="../charts/chart78.xml"/><Relationship Id="rId4" Type="http://schemas.openxmlformats.org/officeDocument/2006/relationships/chart" Target="../charts/chart79.xml"/><Relationship Id="rId5" Type="http://schemas.openxmlformats.org/officeDocument/2006/relationships/chart" Target="../charts/chart8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4.xml"/><Relationship Id="rId3" Type="http://schemas.openxmlformats.org/officeDocument/2006/relationships/image" Target="../media/image1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5.xml"/><Relationship Id="rId3" Type="http://schemas.openxmlformats.org/officeDocument/2006/relationships/chart" Target="../charts/chart81.xml"/><Relationship Id="rId4" Type="http://schemas.openxmlformats.org/officeDocument/2006/relationships/chart" Target="../charts/chart8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6.xml"/><Relationship Id="rId3" Type="http://schemas.openxmlformats.org/officeDocument/2006/relationships/chart" Target="../charts/chart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7.xml"/><Relationship Id="rId3" Type="http://schemas.openxmlformats.org/officeDocument/2006/relationships/chart" Target="../charts/chart84.xml"/><Relationship Id="rId4" Type="http://schemas.openxmlformats.org/officeDocument/2006/relationships/chart" Target="../charts/chart8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8.xml"/><Relationship Id="rId3" Type="http://schemas.openxmlformats.org/officeDocument/2006/relationships/chart" Target="../charts/chart86.xml"/><Relationship Id="rId4" Type="http://schemas.openxmlformats.org/officeDocument/2006/relationships/chart" Target="../charts/chart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9.xml"/><Relationship Id="rId3" Type="http://schemas.openxmlformats.org/officeDocument/2006/relationships/chart" Target="../charts/chart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chart" Target="../charts/char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0.xml"/><Relationship Id="rId3" Type="http://schemas.openxmlformats.org/officeDocument/2006/relationships/chart" Target="../charts/chart8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Formato PPT 4.3_4.png" id="468" name="Google Shape;468;p1"/>
          <p:cNvPicPr preferRelativeResize="0"/>
          <p:nvPr/>
        </p:nvPicPr>
        <p:blipFill rotWithShape="1">
          <a:blip r:embed="rId3">
            <a:alphaModFix/>
          </a:blip>
          <a:srcRect b="0" l="0" r="0" t="0"/>
          <a:stretch/>
        </p:blipFill>
        <p:spPr>
          <a:xfrm>
            <a:off x="3048000" y="2285"/>
            <a:ext cx="9144000" cy="6855715"/>
          </a:xfrm>
          <a:prstGeom prst="rect">
            <a:avLst/>
          </a:prstGeom>
          <a:noFill/>
          <a:ln>
            <a:noFill/>
          </a:ln>
        </p:spPr>
      </p:pic>
      <p:sp>
        <p:nvSpPr>
          <p:cNvPr id="469" name="Google Shape;469;p1"/>
          <p:cNvSpPr/>
          <p:nvPr/>
        </p:nvSpPr>
        <p:spPr>
          <a:xfrm>
            <a:off x="2009776" y="1497907"/>
            <a:ext cx="7128782" cy="304698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b="1" i="0" lang="es-CO" sz="3600" u="none" cap="none" strike="noStrike">
                <a:solidFill>
                  <a:srgbClr val="FF0024"/>
                </a:solidFill>
                <a:latin typeface="Arial"/>
                <a:ea typeface="Arial"/>
                <a:cs typeface="Arial"/>
                <a:sym typeface="Arial"/>
              </a:rPr>
              <a:t>Cultura de la bicicleta en Bogotá</a:t>
            </a:r>
            <a:endParaRPr b="0" i="0" sz="3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75707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75707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75707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75707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75707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0" i="0" lang="es-CO" sz="2000" u="none" cap="none" strike="noStrike">
                <a:solidFill>
                  <a:srgbClr val="757070"/>
                </a:solidFill>
                <a:latin typeface="Arial"/>
                <a:ea typeface="Arial"/>
                <a:cs typeface="Arial"/>
                <a:sym typeface="Arial"/>
              </a:rPr>
              <a:t>Bogotá, 14 Enero de 2021</a:t>
            </a:r>
            <a:endParaRPr b="0" i="0" sz="2000" u="none" cap="none" strike="noStrike">
              <a:solidFill>
                <a:srgbClr val="75707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10"/>
          <p:cNvSpPr/>
          <p:nvPr/>
        </p:nvSpPr>
        <p:spPr>
          <a:xfrm>
            <a:off x="1529182" y="227659"/>
            <a:ext cx="8630818" cy="369328"/>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1600"/>
              <a:buFont typeface="Arial"/>
              <a:buNone/>
            </a:pPr>
            <a:r>
              <a:rPr b="0" i="0" lang="es-CO" sz="1600" u="none" cap="none" strike="noStrike">
                <a:solidFill>
                  <a:srgbClr val="333333"/>
                </a:solidFill>
                <a:latin typeface="Arial"/>
                <a:ea typeface="Arial"/>
                <a:cs typeface="Arial"/>
                <a:sym typeface="Arial"/>
              </a:rPr>
              <a:t>  Por favor dígame </a:t>
            </a:r>
            <a:r>
              <a:rPr b="1" i="0" lang="es-CO" sz="1600" u="none" cap="none" strike="noStrike">
                <a:solidFill>
                  <a:srgbClr val="333333"/>
                </a:solidFill>
                <a:latin typeface="Arial"/>
                <a:ea typeface="Arial"/>
                <a:cs typeface="Arial"/>
                <a:sym typeface="Arial"/>
              </a:rPr>
              <a:t>¿con cuál estrato le llega el servicio de energía  eléctrica donde usted reside? </a:t>
            </a:r>
            <a:endParaRPr b="0" i="0" sz="1600" u="none" cap="none" strike="noStrike">
              <a:solidFill>
                <a:srgbClr val="000000"/>
              </a:solidFill>
              <a:latin typeface="Arial"/>
              <a:ea typeface="Arial"/>
              <a:cs typeface="Arial"/>
              <a:sym typeface="Arial"/>
            </a:endParaRPr>
          </a:p>
        </p:txBody>
      </p:sp>
      <p:sp>
        <p:nvSpPr>
          <p:cNvPr id="604" name="Google Shape;604;p10"/>
          <p:cNvSpPr txBox="1"/>
          <p:nvPr/>
        </p:nvSpPr>
        <p:spPr>
          <a:xfrm>
            <a:off x="3479061" y="5624535"/>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sp>
        <p:nvSpPr>
          <p:cNvPr id="605" name="Google Shape;605;p10"/>
          <p:cNvSpPr txBox="1"/>
          <p:nvPr/>
        </p:nvSpPr>
        <p:spPr>
          <a:xfrm>
            <a:off x="916086" y="6191668"/>
            <a:ext cx="284644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CO" sz="1600" u="none" cap="none" strike="noStrike">
                <a:solidFill>
                  <a:schemeClr val="dk1"/>
                </a:solidFill>
                <a:latin typeface="Arial"/>
                <a:ea typeface="Arial"/>
                <a:cs typeface="Arial"/>
                <a:sym typeface="Arial"/>
              </a:rPr>
              <a:t>NSE: Nivel Socioeconómico</a:t>
            </a:r>
            <a:endParaRPr b="0" i="0" sz="1600" u="none" cap="none" strike="noStrike">
              <a:solidFill>
                <a:schemeClr val="dk1"/>
              </a:solidFill>
              <a:latin typeface="Arial"/>
              <a:ea typeface="Arial"/>
              <a:cs typeface="Arial"/>
              <a:sym typeface="Arial"/>
            </a:endParaRPr>
          </a:p>
        </p:txBody>
      </p:sp>
      <p:graphicFrame>
        <p:nvGraphicFramePr>
          <p:cNvPr id="606" name="Google Shape;606;p10"/>
          <p:cNvGraphicFramePr/>
          <p:nvPr/>
        </p:nvGraphicFramePr>
        <p:xfrm>
          <a:off x="1000641" y="730299"/>
          <a:ext cx="6707963" cy="4706284"/>
        </p:xfrm>
        <a:graphic>
          <a:graphicData uri="http://schemas.openxmlformats.org/drawingml/2006/chart">
            <c:chart r:id="rId3"/>
          </a:graphicData>
        </a:graphic>
      </p:graphicFrame>
      <p:graphicFrame>
        <p:nvGraphicFramePr>
          <p:cNvPr id="607" name="Google Shape;607;p10"/>
          <p:cNvGraphicFramePr/>
          <p:nvPr/>
        </p:nvGraphicFramePr>
        <p:xfrm>
          <a:off x="7955233" y="804813"/>
          <a:ext cx="4092353" cy="3437577"/>
        </p:xfrm>
        <a:graphic>
          <a:graphicData uri="http://schemas.openxmlformats.org/drawingml/2006/chart">
            <c:chart r:id="rId4"/>
          </a:graphicData>
        </a:graphic>
      </p:graphicFrame>
      <p:sp>
        <p:nvSpPr>
          <p:cNvPr id="608" name="Google Shape;608;p10"/>
          <p:cNvSpPr txBox="1"/>
          <p:nvPr/>
        </p:nvSpPr>
        <p:spPr>
          <a:xfrm>
            <a:off x="9680541" y="4920339"/>
            <a:ext cx="875561" cy="220573"/>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11"/>
          <p:cNvSpPr txBox="1"/>
          <p:nvPr/>
        </p:nvSpPr>
        <p:spPr>
          <a:xfrm>
            <a:off x="337457" y="5845631"/>
            <a:ext cx="34115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F5B02B"/>
                </a:solidFill>
                <a:latin typeface="Arial"/>
                <a:ea typeface="Arial"/>
                <a:cs typeface="Arial"/>
                <a:sym typeface="Arial"/>
              </a:rPr>
              <a:t>#</a:t>
            </a:r>
            <a:r>
              <a:rPr b="1" i="0" lang="es-CO" sz="2400" u="none" cap="none" strike="noStrike">
                <a:solidFill>
                  <a:srgbClr val="FFFFFF"/>
                </a:solidFill>
                <a:latin typeface="Arial"/>
                <a:ea typeface="Arial"/>
                <a:cs typeface="Arial"/>
                <a:sym typeface="Arial"/>
              </a:rPr>
              <a:t>YoMeQuedoEnCasa</a:t>
            </a:r>
            <a:endParaRPr b="0" i="0" sz="1400" u="none" cap="none" strike="noStrike">
              <a:solidFill>
                <a:srgbClr val="000000"/>
              </a:solidFill>
              <a:latin typeface="Arial"/>
              <a:ea typeface="Arial"/>
              <a:cs typeface="Arial"/>
              <a:sym typeface="Arial"/>
            </a:endParaRPr>
          </a:p>
        </p:txBody>
      </p:sp>
      <p:sp>
        <p:nvSpPr>
          <p:cNvPr id="614" name="Google Shape;614;p11"/>
          <p:cNvSpPr txBox="1"/>
          <p:nvPr>
            <p:ph idx="1" type="body"/>
          </p:nvPr>
        </p:nvSpPr>
        <p:spPr>
          <a:xfrm>
            <a:off x="1026880" y="2364453"/>
            <a:ext cx="10363200" cy="150018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6000"/>
              <a:buNone/>
            </a:pPr>
            <a:r>
              <a:rPr lang="es-CO" sz="6000">
                <a:solidFill>
                  <a:schemeClr val="lt1"/>
                </a:solidFill>
                <a:latin typeface="Arial"/>
                <a:ea typeface="Arial"/>
                <a:cs typeface="Arial"/>
                <a:sym typeface="Arial"/>
              </a:rPr>
              <a:t>Filtros</a:t>
            </a:r>
            <a:endParaRPr sz="600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Arial"/>
              <a:buNone/>
            </a:pPr>
            <a:r>
              <a:rPr b="0" lang="es-CO" sz="1800">
                <a:latin typeface="Arial"/>
                <a:ea typeface="Arial"/>
                <a:cs typeface="Arial"/>
                <a:sym typeface="Arial"/>
              </a:rPr>
              <a:t>2.  ¿Usted hace uso regular de la bicicleta? </a:t>
            </a:r>
            <a:endParaRPr/>
          </a:p>
        </p:txBody>
      </p:sp>
      <p:graphicFrame>
        <p:nvGraphicFramePr>
          <p:cNvPr id="620" name="Google Shape;620;p12"/>
          <p:cNvGraphicFramePr/>
          <p:nvPr/>
        </p:nvGraphicFramePr>
        <p:xfrm>
          <a:off x="2627423" y="1279414"/>
          <a:ext cx="8128000" cy="4518837"/>
        </p:xfrm>
        <a:graphic>
          <a:graphicData uri="http://schemas.openxmlformats.org/drawingml/2006/chart">
            <c:chart r:id="rId3"/>
          </a:graphicData>
        </a:graphic>
      </p:graphicFrame>
      <p:sp>
        <p:nvSpPr>
          <p:cNvPr id="621" name="Google Shape;621;p12"/>
          <p:cNvSpPr txBox="1"/>
          <p:nvPr/>
        </p:nvSpPr>
        <p:spPr>
          <a:xfrm>
            <a:off x="5646670" y="6098827"/>
            <a:ext cx="962123" cy="235898"/>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a:t>
            </a:r>
            <a:r>
              <a:rPr b="0" i="0" lang="es-CO" sz="1400" u="none" cap="none" strike="noStrike">
                <a:solidFill>
                  <a:srgbClr val="000000"/>
                </a:solidFill>
                <a:latin typeface="Arial"/>
                <a:ea typeface="Arial"/>
                <a:cs typeface="Arial"/>
                <a:sym typeface="Arial"/>
              </a:rPr>
              <a:t>2027</a:t>
            </a:r>
            <a:r>
              <a:rPr b="0" i="0" lang="es-CO" sz="1200" u="none" cap="none" strike="noStrike">
                <a:solidFill>
                  <a:schemeClr val="dk1"/>
                </a:solidFill>
                <a:latin typeface="Arial"/>
                <a:ea typeface="Arial"/>
                <a:cs typeface="Arial"/>
                <a:sym typeface="Arial"/>
              </a:rPr>
              <a:t> </a:t>
            </a:r>
            <a:endParaRPr b="1" i="0" sz="1200" u="none" cap="none" strike="noStrike">
              <a:solidFill>
                <a:srgbClr val="3F3F3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3"/>
          <p:cNvSpPr txBox="1"/>
          <p:nvPr>
            <p:ph type="title"/>
          </p:nvPr>
        </p:nvSpPr>
        <p:spPr>
          <a:xfrm>
            <a:off x="131309" y="71439"/>
            <a:ext cx="4419600" cy="70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Arial"/>
              <a:buNone/>
            </a:pPr>
            <a:r>
              <a:rPr b="1" lang="es-CO" sz="1800">
                <a:latin typeface="Arial"/>
                <a:ea typeface="Arial"/>
                <a:cs typeface="Arial"/>
                <a:sym typeface="Arial"/>
              </a:rPr>
              <a:t>2.  ¿Usted hace uso regular de la bicicleta? </a:t>
            </a:r>
            <a:endParaRPr b="1"/>
          </a:p>
        </p:txBody>
      </p:sp>
      <p:sp>
        <p:nvSpPr>
          <p:cNvPr id="627" name="Google Shape;627;p13"/>
          <p:cNvSpPr txBox="1"/>
          <p:nvPr/>
        </p:nvSpPr>
        <p:spPr>
          <a:xfrm>
            <a:off x="2341109" y="4837431"/>
            <a:ext cx="962123" cy="235898"/>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a:t>
            </a:r>
            <a:r>
              <a:rPr b="0" i="0" lang="es-CO" sz="1400" u="none" cap="none" strike="noStrike">
                <a:solidFill>
                  <a:srgbClr val="000000"/>
                </a:solidFill>
                <a:latin typeface="Arial"/>
                <a:ea typeface="Arial"/>
                <a:cs typeface="Arial"/>
                <a:sym typeface="Arial"/>
              </a:rPr>
              <a:t>2027</a:t>
            </a:r>
            <a:r>
              <a:rPr b="0" i="0" lang="es-CO" sz="1200" u="none" cap="none" strike="noStrike">
                <a:solidFill>
                  <a:schemeClr val="dk1"/>
                </a:solidFill>
                <a:latin typeface="Arial"/>
                <a:ea typeface="Arial"/>
                <a:cs typeface="Arial"/>
                <a:sym typeface="Arial"/>
              </a:rPr>
              <a:t> </a:t>
            </a:r>
            <a:endParaRPr b="1" i="0" sz="1200" u="none" cap="none" strike="noStrike">
              <a:solidFill>
                <a:srgbClr val="3F3F3F"/>
              </a:solidFill>
              <a:latin typeface="Arial"/>
              <a:ea typeface="Arial"/>
              <a:cs typeface="Arial"/>
              <a:sym typeface="Arial"/>
            </a:endParaRPr>
          </a:p>
        </p:txBody>
      </p:sp>
      <p:graphicFrame>
        <p:nvGraphicFramePr>
          <p:cNvPr id="628" name="Google Shape;628;p13"/>
          <p:cNvGraphicFramePr/>
          <p:nvPr/>
        </p:nvGraphicFramePr>
        <p:xfrm>
          <a:off x="6408057" y="71438"/>
          <a:ext cx="5421086" cy="2649275"/>
        </p:xfrm>
        <a:graphic>
          <a:graphicData uri="http://schemas.openxmlformats.org/drawingml/2006/chart">
            <c:chart r:id="rId3"/>
          </a:graphicData>
        </a:graphic>
      </p:graphicFrame>
      <p:graphicFrame>
        <p:nvGraphicFramePr>
          <p:cNvPr id="629" name="Google Shape;629;p13"/>
          <p:cNvGraphicFramePr/>
          <p:nvPr/>
        </p:nvGraphicFramePr>
        <p:xfrm>
          <a:off x="6161928" y="2720714"/>
          <a:ext cx="5667214" cy="1748560"/>
        </p:xfrm>
        <a:graphic>
          <a:graphicData uri="http://schemas.openxmlformats.org/drawingml/2006/chart">
            <c:chart r:id="rId4"/>
          </a:graphicData>
        </a:graphic>
      </p:graphicFrame>
      <p:sp>
        <p:nvSpPr>
          <p:cNvPr id="630" name="Google Shape;630;p13"/>
          <p:cNvSpPr txBox="1"/>
          <p:nvPr/>
        </p:nvSpPr>
        <p:spPr>
          <a:xfrm>
            <a:off x="667657" y="5673671"/>
            <a:ext cx="5041765" cy="9387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chemeClr val="dk1"/>
                </a:solidFill>
                <a:latin typeface="Arial"/>
                <a:ea typeface="Arial"/>
                <a:cs typeface="Arial"/>
                <a:sym typeface="Arial"/>
              </a:rPr>
              <a:t>ZONA 1: Nororiente (Usaquén, Chapinero, Barrios Unidos y Teusaquillo)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chemeClr val="dk1"/>
                </a:solidFill>
                <a:latin typeface="Arial"/>
                <a:ea typeface="Arial"/>
                <a:cs typeface="Arial"/>
                <a:sym typeface="Arial"/>
              </a:rPr>
              <a:t>ZONA 2: Noroccidente (Suba, Engativá)</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chemeClr val="dk1"/>
                </a:solidFill>
                <a:latin typeface="Arial"/>
                <a:ea typeface="Arial"/>
                <a:cs typeface="Arial"/>
                <a:sym typeface="Arial"/>
              </a:rPr>
              <a:t>ZONA 3: Suroccidente (Fontibón, Kennedy, Bosa)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chemeClr val="dk1"/>
                </a:solidFill>
                <a:latin typeface="Arial"/>
                <a:ea typeface="Arial"/>
                <a:cs typeface="Arial"/>
                <a:sym typeface="Arial"/>
              </a:rPr>
              <a:t>ZONA 4: Sur (Tunjuelito, Ciudad Bolívar, Rafael Uribe, San Cristóbal y Usme)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chemeClr val="dk1"/>
                </a:solidFill>
                <a:latin typeface="Arial"/>
                <a:ea typeface="Arial"/>
                <a:cs typeface="Arial"/>
                <a:sym typeface="Arial"/>
              </a:rPr>
              <a:t>ZONA 5: Centro (Los Mártires, Santa fe, Candelaria, Puente Aranda y Antonio Nariño)</a:t>
            </a:r>
            <a:endParaRPr b="0" i="0" sz="1400" u="none" cap="none" strike="noStrike">
              <a:solidFill>
                <a:srgbClr val="000000"/>
              </a:solidFill>
              <a:latin typeface="Arial"/>
              <a:ea typeface="Arial"/>
              <a:cs typeface="Arial"/>
              <a:sym typeface="Arial"/>
            </a:endParaRPr>
          </a:p>
        </p:txBody>
      </p:sp>
      <p:graphicFrame>
        <p:nvGraphicFramePr>
          <p:cNvPr id="631" name="Google Shape;631;p13"/>
          <p:cNvGraphicFramePr/>
          <p:nvPr/>
        </p:nvGraphicFramePr>
        <p:xfrm>
          <a:off x="6408057" y="4639360"/>
          <a:ext cx="5421085" cy="2218640"/>
        </p:xfrm>
        <a:graphic>
          <a:graphicData uri="http://schemas.openxmlformats.org/drawingml/2006/chart">
            <c:chart r:id="rId5"/>
          </a:graphicData>
        </a:graphic>
      </p:graphicFrame>
      <p:pic>
        <p:nvPicPr>
          <p:cNvPr id="632" name="Google Shape;632;p13"/>
          <p:cNvPicPr preferRelativeResize="0"/>
          <p:nvPr/>
        </p:nvPicPr>
        <p:blipFill rotWithShape="1">
          <a:blip r:embed="rId6">
            <a:alphaModFix/>
          </a:blip>
          <a:srcRect b="0" l="0" r="0" t="0"/>
          <a:stretch/>
        </p:blipFill>
        <p:spPr>
          <a:xfrm>
            <a:off x="152400" y="928039"/>
            <a:ext cx="5857129" cy="35666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14"/>
          <p:cNvSpPr/>
          <p:nvPr/>
        </p:nvSpPr>
        <p:spPr>
          <a:xfrm>
            <a:off x="1670260" y="240722"/>
            <a:ext cx="8678426" cy="369332"/>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chemeClr val="dk1"/>
              </a:buClr>
              <a:buSzPts val="1800"/>
              <a:buFont typeface="Arial"/>
              <a:buAutoNum type="arabicPeriod" startAt="2"/>
            </a:pPr>
            <a:r>
              <a:rPr b="0" i="0" lang="es-CO" sz="1800" u="none" cap="none" strike="noStrike">
                <a:solidFill>
                  <a:schemeClr val="dk1"/>
                </a:solidFill>
                <a:latin typeface="Arial"/>
                <a:ea typeface="Arial"/>
                <a:cs typeface="Arial"/>
                <a:sym typeface="Arial"/>
              </a:rPr>
              <a:t>¿Usted hace uso regular de la bicicleta? </a:t>
            </a:r>
            <a:endParaRPr b="0" i="0" sz="1400" u="none" cap="none" strike="noStrike">
              <a:solidFill>
                <a:srgbClr val="000000"/>
              </a:solidFill>
              <a:latin typeface="Arial"/>
              <a:ea typeface="Arial"/>
              <a:cs typeface="Arial"/>
              <a:sym typeface="Arial"/>
            </a:endParaRPr>
          </a:p>
        </p:txBody>
      </p:sp>
      <p:graphicFrame>
        <p:nvGraphicFramePr>
          <p:cNvPr id="638" name="Google Shape;638;p14"/>
          <p:cNvGraphicFramePr/>
          <p:nvPr/>
        </p:nvGraphicFramePr>
        <p:xfrm>
          <a:off x="1" y="1536685"/>
          <a:ext cx="6096000" cy="3784630"/>
        </p:xfrm>
        <a:graphic>
          <a:graphicData uri="http://schemas.openxmlformats.org/drawingml/2006/chart">
            <c:chart r:id="rId3"/>
          </a:graphicData>
        </a:graphic>
      </p:graphicFrame>
      <p:graphicFrame>
        <p:nvGraphicFramePr>
          <p:cNvPr id="639" name="Google Shape;639;p14"/>
          <p:cNvGraphicFramePr/>
          <p:nvPr/>
        </p:nvGraphicFramePr>
        <p:xfrm>
          <a:off x="6096000" y="1419612"/>
          <a:ext cx="6095999" cy="3784630"/>
        </p:xfrm>
        <a:graphic>
          <a:graphicData uri="http://schemas.openxmlformats.org/drawingml/2006/chart">
            <c:chart r:id="rId4"/>
          </a:graphicData>
        </a:graphic>
      </p:graphicFrame>
      <p:sp>
        <p:nvSpPr>
          <p:cNvPr id="640" name="Google Shape;640;p14"/>
          <p:cNvSpPr txBox="1"/>
          <p:nvPr/>
        </p:nvSpPr>
        <p:spPr>
          <a:xfrm>
            <a:off x="5614938" y="6247946"/>
            <a:ext cx="962123" cy="235898"/>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a:t>
            </a:r>
            <a:r>
              <a:rPr b="0" i="0" lang="es-CO" sz="1400" u="none" cap="none" strike="noStrike">
                <a:solidFill>
                  <a:srgbClr val="000000"/>
                </a:solidFill>
                <a:latin typeface="Arial"/>
                <a:ea typeface="Arial"/>
                <a:cs typeface="Arial"/>
                <a:sym typeface="Arial"/>
              </a:rPr>
              <a:t>2027</a:t>
            </a:r>
            <a:r>
              <a:rPr b="0" i="0" lang="es-CO" sz="1200" u="none" cap="none" strike="noStrike">
                <a:solidFill>
                  <a:schemeClr val="dk1"/>
                </a:solidFill>
                <a:latin typeface="Arial"/>
                <a:ea typeface="Arial"/>
                <a:cs typeface="Arial"/>
                <a:sym typeface="Arial"/>
              </a:rPr>
              <a:t> </a:t>
            </a:r>
            <a:endParaRPr b="1" i="0" sz="1200" u="none" cap="none" strike="noStrike">
              <a:solidFill>
                <a:srgbClr val="3F3F3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5"/>
          <p:cNvSpPr/>
          <p:nvPr/>
        </p:nvSpPr>
        <p:spPr>
          <a:xfrm>
            <a:off x="1670260" y="240722"/>
            <a:ext cx="8678426" cy="646331"/>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chemeClr val="dk1"/>
              </a:buClr>
              <a:buSzPts val="1800"/>
              <a:buFont typeface="Arial"/>
              <a:buAutoNum type="arabicPeriod" startAt="2"/>
            </a:pPr>
            <a:r>
              <a:rPr b="0" i="0" lang="es-CO" sz="1800" u="none" cap="none" strike="noStrike">
                <a:solidFill>
                  <a:schemeClr val="dk1"/>
                </a:solidFill>
                <a:latin typeface="Arial"/>
                <a:ea typeface="Arial"/>
                <a:cs typeface="Arial"/>
                <a:sym typeface="Arial"/>
              </a:rPr>
              <a:t>¿Usted hace uso regular de la bicicleta?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Nivel Socioeconómico</a:t>
            </a:r>
            <a:endParaRPr b="0" i="0" sz="1400" u="none" cap="none" strike="noStrike">
              <a:solidFill>
                <a:srgbClr val="000000"/>
              </a:solidFill>
              <a:latin typeface="Arial"/>
              <a:ea typeface="Arial"/>
              <a:cs typeface="Arial"/>
              <a:sym typeface="Arial"/>
            </a:endParaRPr>
          </a:p>
        </p:txBody>
      </p:sp>
      <p:graphicFrame>
        <p:nvGraphicFramePr>
          <p:cNvPr id="646" name="Google Shape;646;p15"/>
          <p:cNvGraphicFramePr/>
          <p:nvPr/>
        </p:nvGraphicFramePr>
        <p:xfrm>
          <a:off x="1743076" y="1989456"/>
          <a:ext cx="8678426" cy="3784630"/>
        </p:xfrm>
        <a:graphic>
          <a:graphicData uri="http://schemas.openxmlformats.org/drawingml/2006/chart">
            <c:chart r:id="rId3"/>
          </a:graphicData>
        </a:graphic>
      </p:graphicFrame>
      <p:sp>
        <p:nvSpPr>
          <p:cNvPr id="647" name="Google Shape;647;p15"/>
          <p:cNvSpPr txBox="1"/>
          <p:nvPr/>
        </p:nvSpPr>
        <p:spPr>
          <a:xfrm>
            <a:off x="5614938" y="6247946"/>
            <a:ext cx="962123" cy="235898"/>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a:t>
            </a:r>
            <a:r>
              <a:rPr b="0" i="0" lang="es-CO" sz="1400" u="none" cap="none" strike="noStrike">
                <a:solidFill>
                  <a:srgbClr val="000000"/>
                </a:solidFill>
                <a:latin typeface="Arial"/>
                <a:ea typeface="Arial"/>
                <a:cs typeface="Arial"/>
                <a:sym typeface="Arial"/>
              </a:rPr>
              <a:t>2027</a:t>
            </a:r>
            <a:r>
              <a:rPr b="0" i="0" lang="es-CO" sz="1200" u="none" cap="none" strike="noStrike">
                <a:solidFill>
                  <a:schemeClr val="dk1"/>
                </a:solidFill>
                <a:latin typeface="Arial"/>
                <a:ea typeface="Arial"/>
                <a:cs typeface="Arial"/>
                <a:sym typeface="Arial"/>
              </a:rPr>
              <a:t> </a:t>
            </a:r>
            <a:endParaRPr b="1" i="0" sz="1200" u="none" cap="none" strike="noStrike">
              <a:solidFill>
                <a:srgbClr val="3F3F3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16"/>
          <p:cNvSpPr/>
          <p:nvPr/>
        </p:nvSpPr>
        <p:spPr>
          <a:xfrm>
            <a:off x="1670260" y="240722"/>
            <a:ext cx="8678426" cy="646331"/>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chemeClr val="dk1"/>
              </a:buClr>
              <a:buSzPts val="1800"/>
              <a:buFont typeface="Arial"/>
              <a:buAutoNum type="arabicPeriod" startAt="2"/>
            </a:pPr>
            <a:r>
              <a:rPr b="0" i="0" lang="es-CO" sz="1800" u="none" cap="none" strike="noStrike">
                <a:solidFill>
                  <a:schemeClr val="dk1"/>
                </a:solidFill>
                <a:latin typeface="Arial"/>
                <a:ea typeface="Arial"/>
                <a:cs typeface="Arial"/>
                <a:sym typeface="Arial"/>
              </a:rPr>
              <a:t>¿Usted hace uso regular de la bicicleta?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Zona</a:t>
            </a:r>
            <a:endParaRPr b="0" i="0" sz="1400" u="none" cap="none" strike="noStrike">
              <a:solidFill>
                <a:srgbClr val="000000"/>
              </a:solidFill>
              <a:latin typeface="Arial"/>
              <a:ea typeface="Arial"/>
              <a:cs typeface="Arial"/>
              <a:sym typeface="Arial"/>
            </a:endParaRPr>
          </a:p>
        </p:txBody>
      </p:sp>
      <p:graphicFrame>
        <p:nvGraphicFramePr>
          <p:cNvPr id="653" name="Google Shape;653;p16"/>
          <p:cNvGraphicFramePr/>
          <p:nvPr/>
        </p:nvGraphicFramePr>
        <p:xfrm>
          <a:off x="1743076" y="1989456"/>
          <a:ext cx="8678426" cy="3784630"/>
        </p:xfrm>
        <a:graphic>
          <a:graphicData uri="http://schemas.openxmlformats.org/drawingml/2006/chart">
            <c:chart r:id="rId3"/>
          </a:graphicData>
        </a:graphic>
      </p:graphicFrame>
      <p:sp>
        <p:nvSpPr>
          <p:cNvPr id="654" name="Google Shape;654;p16"/>
          <p:cNvSpPr txBox="1"/>
          <p:nvPr/>
        </p:nvSpPr>
        <p:spPr>
          <a:xfrm>
            <a:off x="5614938" y="6247946"/>
            <a:ext cx="962123" cy="235898"/>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a:t>
            </a:r>
            <a:r>
              <a:rPr b="0" i="0" lang="es-CO" sz="1400" u="none" cap="none" strike="noStrike">
                <a:solidFill>
                  <a:srgbClr val="000000"/>
                </a:solidFill>
                <a:latin typeface="Arial"/>
                <a:ea typeface="Arial"/>
                <a:cs typeface="Arial"/>
                <a:sym typeface="Arial"/>
              </a:rPr>
              <a:t>2027</a:t>
            </a:r>
            <a:r>
              <a:rPr b="0" i="0" lang="es-CO" sz="1200" u="none" cap="none" strike="noStrike">
                <a:solidFill>
                  <a:schemeClr val="dk1"/>
                </a:solidFill>
                <a:latin typeface="Arial"/>
                <a:ea typeface="Arial"/>
                <a:cs typeface="Arial"/>
                <a:sym typeface="Arial"/>
              </a:rPr>
              <a:t> </a:t>
            </a:r>
            <a:endParaRPr b="1" i="0" sz="1200" u="none" cap="none" strike="noStrike">
              <a:solidFill>
                <a:srgbClr val="3F3F3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17"/>
          <p:cNvSpPr txBox="1"/>
          <p:nvPr/>
        </p:nvSpPr>
        <p:spPr>
          <a:xfrm>
            <a:off x="337457" y="5845631"/>
            <a:ext cx="34115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F5B02B"/>
                </a:solidFill>
                <a:latin typeface="Arial"/>
                <a:ea typeface="Arial"/>
                <a:cs typeface="Arial"/>
                <a:sym typeface="Arial"/>
              </a:rPr>
              <a:t>#</a:t>
            </a:r>
            <a:r>
              <a:rPr b="1" i="0" lang="es-CO" sz="2400" u="none" cap="none" strike="noStrike">
                <a:solidFill>
                  <a:srgbClr val="FFFFFF"/>
                </a:solidFill>
                <a:latin typeface="Arial"/>
                <a:ea typeface="Arial"/>
                <a:cs typeface="Arial"/>
                <a:sym typeface="Arial"/>
              </a:rPr>
              <a:t>YoMeQuedoEnCasa</a:t>
            </a:r>
            <a:endParaRPr b="0" i="0" sz="1400" u="none" cap="none" strike="noStrike">
              <a:solidFill>
                <a:srgbClr val="000000"/>
              </a:solidFill>
              <a:latin typeface="Arial"/>
              <a:ea typeface="Arial"/>
              <a:cs typeface="Arial"/>
              <a:sym typeface="Arial"/>
            </a:endParaRPr>
          </a:p>
        </p:txBody>
      </p:sp>
      <p:sp>
        <p:nvSpPr>
          <p:cNvPr id="660" name="Google Shape;660;p17"/>
          <p:cNvSpPr txBox="1"/>
          <p:nvPr>
            <p:ph idx="1" type="body"/>
          </p:nvPr>
        </p:nvSpPr>
        <p:spPr>
          <a:xfrm>
            <a:off x="1026880" y="2364453"/>
            <a:ext cx="10363200" cy="150018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6000"/>
              <a:buNone/>
            </a:pPr>
            <a:r>
              <a:rPr lang="es-CO" sz="6000">
                <a:solidFill>
                  <a:schemeClr val="lt1"/>
                </a:solidFill>
                <a:latin typeface="Arial"/>
                <a:ea typeface="Arial"/>
                <a:cs typeface="Arial"/>
                <a:sym typeface="Arial"/>
              </a:rPr>
              <a:t>NO BICIUSUARIOS</a:t>
            </a:r>
            <a:endParaRPr sz="600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664" name="Shape 664"/>
        <p:cNvGrpSpPr/>
        <p:nvPr/>
      </p:nvGrpSpPr>
      <p:grpSpPr>
        <a:xfrm>
          <a:off x="0" y="0"/>
          <a:ext cx="0" cy="0"/>
          <a:chOff x="0" y="0"/>
          <a:chExt cx="0" cy="0"/>
        </a:xfrm>
      </p:grpSpPr>
      <p:graphicFrame>
        <p:nvGraphicFramePr>
          <p:cNvPr id="665" name="Google Shape;665;p18"/>
          <p:cNvGraphicFramePr/>
          <p:nvPr/>
        </p:nvGraphicFramePr>
        <p:xfrm>
          <a:off x="1378836" y="988562"/>
          <a:ext cx="7286700" cy="5498430"/>
        </p:xfrm>
        <a:graphic>
          <a:graphicData uri="http://schemas.openxmlformats.org/drawingml/2006/chart">
            <c:chart r:id="rId3"/>
          </a:graphicData>
        </a:graphic>
      </p:graphicFrame>
      <p:sp>
        <p:nvSpPr>
          <p:cNvPr id="666" name="Google Shape;666;p18"/>
          <p:cNvSpPr/>
          <p:nvPr/>
        </p:nvSpPr>
        <p:spPr>
          <a:xfrm>
            <a:off x="2164943" y="-5138"/>
            <a:ext cx="798113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3.</a:t>
            </a:r>
            <a:r>
              <a:rPr b="0" i="0" lang="es-CO" sz="1800" u="none" cap="none" strike="noStrike">
                <a:solidFill>
                  <a:schemeClr val="dk1"/>
                </a:solidFill>
                <a:latin typeface="Arial"/>
                <a:ea typeface="Arial"/>
                <a:cs typeface="Arial"/>
                <a:sym typeface="Arial"/>
              </a:rPr>
              <a:t> En general durante el mes ¿Cuáles son los dos principales destinos a los que va cuando sale de su casa?</a:t>
            </a:r>
            <a:endParaRPr b="1" i="0" sz="1800" u="none" cap="none" strike="noStrike">
              <a:solidFill>
                <a:srgbClr val="000000"/>
              </a:solidFill>
              <a:latin typeface="Arial"/>
              <a:ea typeface="Arial"/>
              <a:cs typeface="Arial"/>
              <a:sym typeface="Arial"/>
            </a:endParaRPr>
          </a:p>
        </p:txBody>
      </p:sp>
      <p:cxnSp>
        <p:nvCxnSpPr>
          <p:cNvPr id="667" name="Google Shape;667;p18"/>
          <p:cNvCxnSpPr/>
          <p:nvPr/>
        </p:nvCxnSpPr>
        <p:spPr>
          <a:xfrm flipH="1" rot="10800000">
            <a:off x="4106963" y="4684439"/>
            <a:ext cx="2940900" cy="1206000"/>
          </a:xfrm>
          <a:prstGeom prst="bentConnector3">
            <a:avLst>
              <a:gd fmla="val 50000" name="adj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254"/>
              </a:srgbClr>
            </a:outerShdw>
          </a:effectLst>
        </p:spPr>
      </p:cxnSp>
      <p:graphicFrame>
        <p:nvGraphicFramePr>
          <p:cNvPr id="668" name="Google Shape;668;p18"/>
          <p:cNvGraphicFramePr/>
          <p:nvPr/>
        </p:nvGraphicFramePr>
        <p:xfrm>
          <a:off x="7266707" y="4036239"/>
          <a:ext cx="3000000" cy="3000000"/>
        </p:xfrm>
        <a:graphic>
          <a:graphicData uri="http://schemas.openxmlformats.org/drawingml/2006/table">
            <a:tbl>
              <a:tblPr bandRow="1" firstRow="1">
                <a:noFill/>
                <a:tableStyleId>{60EF1AB6-942A-4996-A5CD-3D9CA15D0741}</a:tableStyleId>
              </a:tblPr>
              <a:tblGrid>
                <a:gridCol w="1386950"/>
              </a:tblGrid>
              <a:tr h="37085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t>Ir de viaje</a:t>
                      </a:r>
                      <a:endParaRPr b="0"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Centro comercial</a:t>
                      </a:r>
                      <a:endParaRPr b="1"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Reclamar Bono</a:t>
                      </a:r>
                      <a:endParaRPr b="1"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Diligencias personales</a:t>
                      </a:r>
                      <a:endParaRPr b="1"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Iglesia</a:t>
                      </a:r>
                      <a:endParaRPr b="1" i="0" sz="1100" u="none" cap="none" strike="noStrike">
                        <a:solidFill>
                          <a:srgbClr val="000000"/>
                        </a:solidFill>
                        <a:latin typeface="Arial"/>
                        <a:ea typeface="Arial"/>
                        <a:cs typeface="Arial"/>
                        <a:sym typeface="Arial"/>
                      </a:endParaRPr>
                    </a:p>
                  </a:txBody>
                  <a:tcPr marT="9525" marB="0" marR="9525" marL="9525" anchor="b"/>
                </a:tc>
              </a:tr>
            </a:tbl>
          </a:graphicData>
        </a:graphic>
      </p:graphicFrame>
      <p:sp>
        <p:nvSpPr>
          <p:cNvPr id="669" name="Google Shape;669;p18"/>
          <p:cNvSpPr txBox="1"/>
          <p:nvPr/>
        </p:nvSpPr>
        <p:spPr>
          <a:xfrm>
            <a:off x="5271824" y="6302797"/>
            <a:ext cx="1002197" cy="235898"/>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a:t>
            </a:r>
            <a:r>
              <a:rPr b="0" i="0" lang="es-CO" sz="1400" u="none" cap="none" strike="noStrike">
                <a:solidFill>
                  <a:srgbClr val="000000"/>
                </a:solidFill>
                <a:latin typeface="Arial"/>
                <a:ea typeface="Arial"/>
                <a:cs typeface="Arial"/>
                <a:sym typeface="Arial"/>
              </a:rPr>
              <a:t>1098</a:t>
            </a:r>
            <a:r>
              <a:rPr b="0" i="0" lang="es-CO" sz="1400" u="none" cap="none" strike="noStrike">
                <a:solidFill>
                  <a:schemeClr val="dk1"/>
                </a:solidFill>
                <a:latin typeface="Arial"/>
                <a:ea typeface="Arial"/>
                <a:cs typeface="Arial"/>
                <a:sym typeface="Arial"/>
              </a:rPr>
              <a:t> </a:t>
            </a:r>
            <a:r>
              <a:rPr b="0" i="0" lang="es-CO" sz="1200" u="none" cap="none" strike="noStrike">
                <a:solidFill>
                  <a:schemeClr val="dk1"/>
                </a:solidFill>
                <a:latin typeface="Arial"/>
                <a:ea typeface="Arial"/>
                <a:cs typeface="Arial"/>
                <a:sym typeface="Arial"/>
              </a:rPr>
              <a:t> </a:t>
            </a:r>
            <a:endParaRPr b="1" i="0" sz="1200" u="none" cap="none" strike="noStrike">
              <a:solidFill>
                <a:srgbClr val="3F3F3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9"/>
          <p:cNvSpPr txBox="1"/>
          <p:nvPr/>
        </p:nvSpPr>
        <p:spPr>
          <a:xfrm>
            <a:off x="5405494" y="1451290"/>
            <a:ext cx="6497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CO" sz="1800" u="sng" cap="none" strike="noStrike">
                <a:solidFill>
                  <a:srgbClr val="7F7F7F"/>
                </a:solidFill>
                <a:latin typeface="Arial"/>
                <a:ea typeface="Arial"/>
                <a:cs typeface="Arial"/>
                <a:sym typeface="Arial"/>
              </a:rPr>
              <a:t>Total</a:t>
            </a:r>
            <a:endParaRPr b="0" i="0" sz="1400" u="none" cap="none" strike="noStrike">
              <a:solidFill>
                <a:srgbClr val="000000"/>
              </a:solidFill>
              <a:latin typeface="Arial"/>
              <a:ea typeface="Arial"/>
              <a:cs typeface="Arial"/>
              <a:sym typeface="Arial"/>
            </a:endParaRPr>
          </a:p>
        </p:txBody>
      </p:sp>
      <p:graphicFrame>
        <p:nvGraphicFramePr>
          <p:cNvPr id="675" name="Google Shape;675;p19"/>
          <p:cNvGraphicFramePr/>
          <p:nvPr/>
        </p:nvGraphicFramePr>
        <p:xfrm>
          <a:off x="1612878" y="1439055"/>
          <a:ext cx="8884817" cy="4915618"/>
        </p:xfrm>
        <a:graphic>
          <a:graphicData uri="http://schemas.openxmlformats.org/drawingml/2006/chart">
            <c:chart r:id="rId3"/>
          </a:graphicData>
        </a:graphic>
      </p:graphicFrame>
      <p:sp>
        <p:nvSpPr>
          <p:cNvPr id="676" name="Google Shape;676;p19"/>
          <p:cNvSpPr txBox="1"/>
          <p:nvPr/>
        </p:nvSpPr>
        <p:spPr>
          <a:xfrm>
            <a:off x="1953022" y="400386"/>
            <a:ext cx="859321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4</a:t>
            </a:r>
            <a:r>
              <a:rPr b="0" i="0" lang="es-CO" sz="1800" u="none" cap="none" strike="noStrike">
                <a:solidFill>
                  <a:srgbClr val="333333"/>
                </a:solidFill>
                <a:latin typeface="Arial"/>
                <a:ea typeface="Arial"/>
                <a:cs typeface="Arial"/>
                <a:sym typeface="Arial"/>
              </a:rPr>
              <a:t> </a:t>
            </a:r>
            <a:r>
              <a:rPr b="0" i="0" lang="es-CO" sz="1800" u="none" cap="none" strike="noStrike">
                <a:solidFill>
                  <a:schemeClr val="dk1"/>
                </a:solidFill>
                <a:latin typeface="Arial"/>
                <a:ea typeface="Arial"/>
                <a:cs typeface="Arial"/>
                <a:sym typeface="Arial"/>
              </a:rPr>
              <a:t>. Por favor indique el tiempo que le toma llegar a cada uno de estos destinos. Indique el tiempo en minutos.</a:t>
            </a:r>
            <a:endParaRPr b="0" i="0" sz="1800" u="none" cap="none" strike="noStrike">
              <a:solidFill>
                <a:schemeClr val="dk1"/>
              </a:solidFill>
              <a:latin typeface="Arial"/>
              <a:ea typeface="Arial"/>
              <a:cs typeface="Arial"/>
              <a:sym typeface="Arial"/>
            </a:endParaRPr>
          </a:p>
        </p:txBody>
      </p:sp>
      <p:sp>
        <p:nvSpPr>
          <p:cNvPr id="677" name="Google Shape;677;p19"/>
          <p:cNvSpPr txBox="1"/>
          <p:nvPr/>
        </p:nvSpPr>
        <p:spPr>
          <a:xfrm>
            <a:off x="1921737" y="4789414"/>
            <a:ext cx="668773" cy="352276"/>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050"/>
              <a:buFont typeface="Arial"/>
              <a:buNone/>
            </a:pPr>
            <a:r>
              <a:rPr b="1" i="0" lang="es-CO" sz="1050" u="none" cap="none" strike="noStrike">
                <a:solidFill>
                  <a:srgbClr val="3F3F3F"/>
                </a:solidFill>
                <a:latin typeface="Arial"/>
                <a:ea typeface="Arial"/>
                <a:cs typeface="Arial"/>
                <a:sym typeface="Arial"/>
              </a:rPr>
              <a:t>Base:</a:t>
            </a:r>
            <a:r>
              <a:rPr b="0" i="0" lang="es-CO" sz="1400" u="none" cap="none" strike="noStrike">
                <a:solidFill>
                  <a:srgbClr val="000000"/>
                </a:solidFill>
                <a:latin typeface="Arial"/>
                <a:ea typeface="Arial"/>
                <a:cs typeface="Arial"/>
                <a:sym typeface="Arial"/>
              </a:rPr>
              <a:t> </a:t>
            </a:r>
            <a:r>
              <a:rPr b="0" i="0" lang="es-CO" sz="1100" u="none" cap="none" strike="noStrike">
                <a:solidFill>
                  <a:srgbClr val="000000"/>
                </a:solidFill>
                <a:latin typeface="Arial"/>
                <a:ea typeface="Arial"/>
                <a:cs typeface="Arial"/>
                <a:sym typeface="Arial"/>
              </a:rPr>
              <a:t>89</a:t>
            </a:r>
            <a:endParaRPr b="0" i="0" sz="1400" u="none" cap="none" strike="noStrike">
              <a:solidFill>
                <a:srgbClr val="000000"/>
              </a:solidFill>
              <a:latin typeface="Arial"/>
              <a:ea typeface="Arial"/>
              <a:cs typeface="Arial"/>
              <a:sym typeface="Arial"/>
            </a:endParaRPr>
          </a:p>
          <a:p>
            <a:pPr indent="0" lvl="0" marL="0" marR="0" rtl="0" algn="r">
              <a:lnSpc>
                <a:spcPct val="95238"/>
              </a:lnSpc>
              <a:spcBef>
                <a:spcPts val="0"/>
              </a:spcBef>
              <a:spcAft>
                <a:spcPts val="0"/>
              </a:spcAft>
              <a:buClr>
                <a:srgbClr val="000000"/>
              </a:buClr>
              <a:buSzPts val="1050"/>
              <a:buFont typeface="Arial"/>
              <a:buNone/>
            </a:pPr>
            <a:r>
              <a:rPr b="0" i="0" lang="es-CO" sz="1050" u="none" cap="none" strike="noStrike">
                <a:solidFill>
                  <a:schemeClr val="dk1"/>
                </a:solidFill>
                <a:latin typeface="Arial"/>
                <a:ea typeface="Arial"/>
                <a:cs typeface="Arial"/>
                <a:sym typeface="Arial"/>
              </a:rPr>
              <a:t> </a:t>
            </a:r>
            <a:endParaRPr b="1" i="0" sz="1050" u="none" cap="none" strike="noStrike">
              <a:solidFill>
                <a:srgbClr val="3F3F3F"/>
              </a:solidFill>
              <a:latin typeface="Arial"/>
              <a:ea typeface="Arial"/>
              <a:cs typeface="Arial"/>
              <a:sym typeface="Arial"/>
            </a:endParaRPr>
          </a:p>
        </p:txBody>
      </p:sp>
      <p:sp>
        <p:nvSpPr>
          <p:cNvPr id="678" name="Google Shape;678;p19"/>
          <p:cNvSpPr txBox="1"/>
          <p:nvPr/>
        </p:nvSpPr>
        <p:spPr>
          <a:xfrm>
            <a:off x="3140226" y="5009128"/>
            <a:ext cx="740908" cy="352276"/>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050"/>
              <a:buFont typeface="Arial"/>
              <a:buNone/>
            </a:pPr>
            <a:r>
              <a:rPr b="1" i="0" lang="es-CO" sz="1050" u="none" cap="none" strike="noStrike">
                <a:solidFill>
                  <a:srgbClr val="3F3F3F"/>
                </a:solidFill>
                <a:latin typeface="Arial"/>
                <a:ea typeface="Arial"/>
                <a:cs typeface="Arial"/>
                <a:sym typeface="Arial"/>
              </a:rPr>
              <a:t>Base:</a:t>
            </a:r>
            <a:r>
              <a:rPr b="0" i="0" lang="es-CO" sz="1400" u="none" cap="none" strike="noStrike">
                <a:solidFill>
                  <a:srgbClr val="000000"/>
                </a:solidFill>
                <a:latin typeface="Arial"/>
                <a:ea typeface="Arial"/>
                <a:cs typeface="Arial"/>
                <a:sym typeface="Arial"/>
              </a:rPr>
              <a:t> </a:t>
            </a:r>
            <a:r>
              <a:rPr b="0" i="0" lang="es-CO" sz="1100" u="none" cap="none" strike="noStrike">
                <a:solidFill>
                  <a:srgbClr val="000000"/>
                </a:solidFill>
                <a:latin typeface="Arial"/>
                <a:ea typeface="Arial"/>
                <a:cs typeface="Arial"/>
                <a:sym typeface="Arial"/>
              </a:rPr>
              <a:t>661</a:t>
            </a:r>
            <a:endParaRPr b="0" i="0" sz="1400" u="none" cap="none" strike="noStrike">
              <a:solidFill>
                <a:srgbClr val="000000"/>
              </a:solidFill>
              <a:latin typeface="Arial"/>
              <a:ea typeface="Arial"/>
              <a:cs typeface="Arial"/>
              <a:sym typeface="Arial"/>
            </a:endParaRPr>
          </a:p>
          <a:p>
            <a:pPr indent="0" lvl="0" marL="0" marR="0" rtl="0" algn="r">
              <a:lnSpc>
                <a:spcPct val="95238"/>
              </a:lnSpc>
              <a:spcBef>
                <a:spcPts val="0"/>
              </a:spcBef>
              <a:spcAft>
                <a:spcPts val="0"/>
              </a:spcAft>
              <a:buClr>
                <a:srgbClr val="000000"/>
              </a:buClr>
              <a:buSzPts val="1050"/>
              <a:buFont typeface="Arial"/>
              <a:buNone/>
            </a:pPr>
            <a:r>
              <a:rPr b="0" i="0" lang="es-CO" sz="1050" u="none" cap="none" strike="noStrike">
                <a:solidFill>
                  <a:schemeClr val="dk1"/>
                </a:solidFill>
                <a:latin typeface="Arial"/>
                <a:ea typeface="Arial"/>
                <a:cs typeface="Arial"/>
                <a:sym typeface="Arial"/>
              </a:rPr>
              <a:t> </a:t>
            </a:r>
            <a:endParaRPr b="1" i="0" sz="1050" u="none" cap="none" strike="noStrike">
              <a:solidFill>
                <a:srgbClr val="3F3F3F"/>
              </a:solidFill>
              <a:latin typeface="Arial"/>
              <a:ea typeface="Arial"/>
              <a:cs typeface="Arial"/>
              <a:sym typeface="Arial"/>
            </a:endParaRPr>
          </a:p>
        </p:txBody>
      </p:sp>
      <p:sp>
        <p:nvSpPr>
          <p:cNvPr id="679" name="Google Shape;679;p19"/>
          <p:cNvSpPr txBox="1"/>
          <p:nvPr/>
        </p:nvSpPr>
        <p:spPr>
          <a:xfrm>
            <a:off x="4411367" y="5024020"/>
            <a:ext cx="740908" cy="352276"/>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050"/>
              <a:buFont typeface="Arial"/>
              <a:buNone/>
            </a:pPr>
            <a:r>
              <a:rPr b="1" i="0" lang="es-CO" sz="1050" u="none" cap="none" strike="noStrike">
                <a:solidFill>
                  <a:srgbClr val="3F3F3F"/>
                </a:solidFill>
                <a:latin typeface="Arial"/>
                <a:ea typeface="Arial"/>
                <a:cs typeface="Arial"/>
                <a:sym typeface="Arial"/>
              </a:rPr>
              <a:t>Base:</a:t>
            </a:r>
            <a:r>
              <a:rPr b="0" i="0" lang="es-CO" sz="1400" u="none" cap="none" strike="noStrike">
                <a:solidFill>
                  <a:srgbClr val="000000"/>
                </a:solidFill>
                <a:latin typeface="Arial"/>
                <a:ea typeface="Arial"/>
                <a:cs typeface="Arial"/>
                <a:sym typeface="Arial"/>
              </a:rPr>
              <a:t> </a:t>
            </a:r>
            <a:r>
              <a:rPr b="0" i="0" lang="es-CO" sz="1100" u="none" cap="none" strike="noStrike">
                <a:solidFill>
                  <a:srgbClr val="000000"/>
                </a:solidFill>
                <a:latin typeface="Arial"/>
                <a:ea typeface="Arial"/>
                <a:cs typeface="Arial"/>
                <a:sym typeface="Arial"/>
              </a:rPr>
              <a:t>139</a:t>
            </a:r>
            <a:endParaRPr b="0" i="0" sz="1400" u="none" cap="none" strike="noStrike">
              <a:solidFill>
                <a:srgbClr val="000000"/>
              </a:solidFill>
              <a:latin typeface="Arial"/>
              <a:ea typeface="Arial"/>
              <a:cs typeface="Arial"/>
              <a:sym typeface="Arial"/>
            </a:endParaRPr>
          </a:p>
          <a:p>
            <a:pPr indent="0" lvl="0" marL="0" marR="0" rtl="0" algn="r">
              <a:lnSpc>
                <a:spcPct val="95238"/>
              </a:lnSpc>
              <a:spcBef>
                <a:spcPts val="0"/>
              </a:spcBef>
              <a:spcAft>
                <a:spcPts val="0"/>
              </a:spcAft>
              <a:buClr>
                <a:srgbClr val="000000"/>
              </a:buClr>
              <a:buSzPts val="1050"/>
              <a:buFont typeface="Arial"/>
              <a:buNone/>
            </a:pPr>
            <a:r>
              <a:rPr b="0" i="0" lang="es-CO" sz="1050" u="none" cap="none" strike="noStrike">
                <a:solidFill>
                  <a:schemeClr val="dk1"/>
                </a:solidFill>
                <a:latin typeface="Arial"/>
                <a:ea typeface="Arial"/>
                <a:cs typeface="Arial"/>
                <a:sym typeface="Arial"/>
              </a:rPr>
              <a:t> </a:t>
            </a:r>
            <a:endParaRPr b="1" i="0" sz="1050" u="none" cap="none" strike="noStrike">
              <a:solidFill>
                <a:srgbClr val="3F3F3F"/>
              </a:solidFill>
              <a:latin typeface="Arial"/>
              <a:ea typeface="Arial"/>
              <a:cs typeface="Arial"/>
              <a:sym typeface="Arial"/>
            </a:endParaRPr>
          </a:p>
        </p:txBody>
      </p:sp>
      <p:sp>
        <p:nvSpPr>
          <p:cNvPr id="680" name="Google Shape;680;p19"/>
          <p:cNvSpPr txBox="1"/>
          <p:nvPr/>
        </p:nvSpPr>
        <p:spPr>
          <a:xfrm>
            <a:off x="5694366" y="4832990"/>
            <a:ext cx="740908" cy="352276"/>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050"/>
              <a:buFont typeface="Arial"/>
              <a:buNone/>
            </a:pPr>
            <a:r>
              <a:rPr b="1" i="0" lang="es-CO" sz="1050" u="none" cap="none" strike="noStrike">
                <a:solidFill>
                  <a:srgbClr val="3F3F3F"/>
                </a:solidFill>
                <a:latin typeface="Arial"/>
                <a:ea typeface="Arial"/>
                <a:cs typeface="Arial"/>
                <a:sym typeface="Arial"/>
              </a:rPr>
              <a:t>Base:</a:t>
            </a:r>
            <a:r>
              <a:rPr b="0" i="0" lang="es-CO" sz="1400" u="none" cap="none" strike="noStrike">
                <a:solidFill>
                  <a:srgbClr val="000000"/>
                </a:solidFill>
                <a:latin typeface="Arial"/>
                <a:ea typeface="Arial"/>
                <a:cs typeface="Arial"/>
                <a:sym typeface="Arial"/>
              </a:rPr>
              <a:t> </a:t>
            </a:r>
            <a:r>
              <a:rPr b="0" i="0" lang="es-CO" sz="1100" u="none" cap="none" strike="noStrike">
                <a:solidFill>
                  <a:srgbClr val="000000"/>
                </a:solidFill>
                <a:latin typeface="Arial"/>
                <a:ea typeface="Arial"/>
                <a:cs typeface="Arial"/>
                <a:sym typeface="Arial"/>
              </a:rPr>
              <a:t>487</a:t>
            </a:r>
            <a:endParaRPr b="0" i="0" sz="1400" u="none" cap="none" strike="noStrike">
              <a:solidFill>
                <a:srgbClr val="000000"/>
              </a:solidFill>
              <a:latin typeface="Arial"/>
              <a:ea typeface="Arial"/>
              <a:cs typeface="Arial"/>
              <a:sym typeface="Arial"/>
            </a:endParaRPr>
          </a:p>
          <a:p>
            <a:pPr indent="0" lvl="0" marL="0" marR="0" rtl="0" algn="r">
              <a:lnSpc>
                <a:spcPct val="95238"/>
              </a:lnSpc>
              <a:spcBef>
                <a:spcPts val="0"/>
              </a:spcBef>
              <a:spcAft>
                <a:spcPts val="0"/>
              </a:spcAft>
              <a:buClr>
                <a:srgbClr val="000000"/>
              </a:buClr>
              <a:buSzPts val="1050"/>
              <a:buFont typeface="Arial"/>
              <a:buNone/>
            </a:pPr>
            <a:r>
              <a:rPr b="0" i="0" lang="es-CO" sz="1050" u="none" cap="none" strike="noStrike">
                <a:solidFill>
                  <a:schemeClr val="dk1"/>
                </a:solidFill>
                <a:latin typeface="Arial"/>
                <a:ea typeface="Arial"/>
                <a:cs typeface="Arial"/>
                <a:sym typeface="Arial"/>
              </a:rPr>
              <a:t> </a:t>
            </a:r>
            <a:endParaRPr b="1" i="0" sz="1050" u="none" cap="none" strike="noStrike">
              <a:solidFill>
                <a:srgbClr val="3F3F3F"/>
              </a:solidFill>
              <a:latin typeface="Arial"/>
              <a:ea typeface="Arial"/>
              <a:cs typeface="Arial"/>
              <a:sym typeface="Arial"/>
            </a:endParaRPr>
          </a:p>
        </p:txBody>
      </p:sp>
      <p:sp>
        <p:nvSpPr>
          <p:cNvPr id="681" name="Google Shape;681;p19"/>
          <p:cNvSpPr txBox="1"/>
          <p:nvPr/>
        </p:nvSpPr>
        <p:spPr>
          <a:xfrm>
            <a:off x="7027608" y="4832990"/>
            <a:ext cx="740908" cy="352276"/>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050"/>
              <a:buFont typeface="Arial"/>
              <a:buNone/>
            </a:pPr>
            <a:r>
              <a:rPr b="1" i="0" lang="es-CO" sz="1050" u="none" cap="none" strike="noStrike">
                <a:solidFill>
                  <a:srgbClr val="3F3F3F"/>
                </a:solidFill>
                <a:latin typeface="Arial"/>
                <a:ea typeface="Arial"/>
                <a:cs typeface="Arial"/>
                <a:sym typeface="Arial"/>
              </a:rPr>
              <a:t>Base:</a:t>
            </a:r>
            <a:r>
              <a:rPr b="0" i="0" lang="es-CO" sz="1400" u="none" cap="none" strike="noStrike">
                <a:solidFill>
                  <a:srgbClr val="000000"/>
                </a:solidFill>
                <a:latin typeface="Arial"/>
                <a:ea typeface="Arial"/>
                <a:cs typeface="Arial"/>
                <a:sym typeface="Arial"/>
              </a:rPr>
              <a:t> </a:t>
            </a:r>
            <a:r>
              <a:rPr b="0" i="0" lang="es-CO" sz="1100" u="none" cap="none" strike="noStrike">
                <a:solidFill>
                  <a:srgbClr val="000000"/>
                </a:solidFill>
                <a:latin typeface="Arial"/>
                <a:ea typeface="Arial"/>
                <a:cs typeface="Arial"/>
                <a:sym typeface="Arial"/>
              </a:rPr>
              <a:t>360</a:t>
            </a:r>
            <a:endParaRPr b="0" i="0" sz="1400" u="none" cap="none" strike="noStrike">
              <a:solidFill>
                <a:srgbClr val="000000"/>
              </a:solidFill>
              <a:latin typeface="Arial"/>
              <a:ea typeface="Arial"/>
              <a:cs typeface="Arial"/>
              <a:sym typeface="Arial"/>
            </a:endParaRPr>
          </a:p>
          <a:p>
            <a:pPr indent="0" lvl="0" marL="0" marR="0" rtl="0" algn="r">
              <a:lnSpc>
                <a:spcPct val="95238"/>
              </a:lnSpc>
              <a:spcBef>
                <a:spcPts val="0"/>
              </a:spcBef>
              <a:spcAft>
                <a:spcPts val="0"/>
              </a:spcAft>
              <a:buClr>
                <a:srgbClr val="000000"/>
              </a:buClr>
              <a:buSzPts val="1050"/>
              <a:buFont typeface="Arial"/>
              <a:buNone/>
            </a:pPr>
            <a:r>
              <a:rPr b="0" i="0" lang="es-CO" sz="1050" u="none" cap="none" strike="noStrike">
                <a:solidFill>
                  <a:schemeClr val="dk1"/>
                </a:solidFill>
                <a:latin typeface="Arial"/>
                <a:ea typeface="Arial"/>
                <a:cs typeface="Arial"/>
                <a:sym typeface="Arial"/>
              </a:rPr>
              <a:t> </a:t>
            </a:r>
            <a:endParaRPr b="1" i="0" sz="1050" u="none" cap="none" strike="noStrike">
              <a:solidFill>
                <a:srgbClr val="3F3F3F"/>
              </a:solidFill>
              <a:latin typeface="Arial"/>
              <a:ea typeface="Arial"/>
              <a:cs typeface="Arial"/>
              <a:sym typeface="Arial"/>
            </a:endParaRPr>
          </a:p>
        </p:txBody>
      </p:sp>
      <p:sp>
        <p:nvSpPr>
          <p:cNvPr id="682" name="Google Shape;682;p19"/>
          <p:cNvSpPr txBox="1"/>
          <p:nvPr/>
        </p:nvSpPr>
        <p:spPr>
          <a:xfrm>
            <a:off x="8201727" y="4832990"/>
            <a:ext cx="740908" cy="352276"/>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050"/>
              <a:buFont typeface="Arial"/>
              <a:buNone/>
            </a:pPr>
            <a:r>
              <a:rPr b="1" i="0" lang="es-CO" sz="1050" u="none" cap="none" strike="noStrike">
                <a:solidFill>
                  <a:srgbClr val="3F3F3F"/>
                </a:solidFill>
                <a:latin typeface="Arial"/>
                <a:ea typeface="Arial"/>
                <a:cs typeface="Arial"/>
                <a:sym typeface="Arial"/>
              </a:rPr>
              <a:t>Base:</a:t>
            </a:r>
            <a:r>
              <a:rPr b="0" i="0" lang="es-CO" sz="1400" u="none" cap="none" strike="noStrike">
                <a:solidFill>
                  <a:srgbClr val="000000"/>
                </a:solidFill>
                <a:latin typeface="Arial"/>
                <a:ea typeface="Arial"/>
                <a:cs typeface="Arial"/>
                <a:sym typeface="Arial"/>
              </a:rPr>
              <a:t> </a:t>
            </a:r>
            <a:r>
              <a:rPr b="0" i="0" lang="es-CO" sz="1100" u="none" cap="none" strike="noStrike">
                <a:solidFill>
                  <a:srgbClr val="000000"/>
                </a:solidFill>
                <a:latin typeface="Arial"/>
                <a:ea typeface="Arial"/>
                <a:cs typeface="Arial"/>
                <a:sym typeface="Arial"/>
              </a:rPr>
              <a:t>177</a:t>
            </a:r>
            <a:endParaRPr b="0" i="0" sz="1400" u="none" cap="none" strike="noStrike">
              <a:solidFill>
                <a:srgbClr val="000000"/>
              </a:solidFill>
              <a:latin typeface="Arial"/>
              <a:ea typeface="Arial"/>
              <a:cs typeface="Arial"/>
              <a:sym typeface="Arial"/>
            </a:endParaRPr>
          </a:p>
          <a:p>
            <a:pPr indent="0" lvl="0" marL="0" marR="0" rtl="0" algn="r">
              <a:lnSpc>
                <a:spcPct val="95238"/>
              </a:lnSpc>
              <a:spcBef>
                <a:spcPts val="0"/>
              </a:spcBef>
              <a:spcAft>
                <a:spcPts val="0"/>
              </a:spcAft>
              <a:buClr>
                <a:srgbClr val="000000"/>
              </a:buClr>
              <a:buSzPts val="1050"/>
              <a:buFont typeface="Arial"/>
              <a:buNone/>
            </a:pPr>
            <a:r>
              <a:rPr b="0" i="0" lang="es-CO" sz="1050" u="none" cap="none" strike="noStrike">
                <a:solidFill>
                  <a:schemeClr val="dk1"/>
                </a:solidFill>
                <a:latin typeface="Arial"/>
                <a:ea typeface="Arial"/>
                <a:cs typeface="Arial"/>
                <a:sym typeface="Arial"/>
              </a:rPr>
              <a:t> </a:t>
            </a:r>
            <a:endParaRPr b="1" i="0" sz="1050" u="none" cap="none" strike="noStrike">
              <a:solidFill>
                <a:srgbClr val="3F3F3F"/>
              </a:solidFill>
              <a:latin typeface="Arial"/>
              <a:ea typeface="Arial"/>
              <a:cs typeface="Arial"/>
              <a:sym typeface="Arial"/>
            </a:endParaRPr>
          </a:p>
        </p:txBody>
      </p:sp>
      <p:sp>
        <p:nvSpPr>
          <p:cNvPr id="683" name="Google Shape;683;p19"/>
          <p:cNvSpPr txBox="1"/>
          <p:nvPr/>
        </p:nvSpPr>
        <p:spPr>
          <a:xfrm>
            <a:off x="9421875" y="4761863"/>
            <a:ext cx="740908" cy="352276"/>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050"/>
              <a:buFont typeface="Arial"/>
              <a:buNone/>
            </a:pPr>
            <a:r>
              <a:rPr b="1" i="0" lang="es-CO" sz="1050" u="none" cap="none" strike="noStrike">
                <a:solidFill>
                  <a:srgbClr val="3F3F3F"/>
                </a:solidFill>
                <a:latin typeface="Arial"/>
                <a:ea typeface="Arial"/>
                <a:cs typeface="Arial"/>
                <a:sym typeface="Arial"/>
              </a:rPr>
              <a:t>Base:</a:t>
            </a:r>
            <a:r>
              <a:rPr b="0" i="0" lang="es-CO" sz="1400" u="none" cap="none" strike="noStrike">
                <a:solidFill>
                  <a:srgbClr val="000000"/>
                </a:solidFill>
                <a:latin typeface="Arial"/>
                <a:ea typeface="Arial"/>
                <a:cs typeface="Arial"/>
                <a:sym typeface="Arial"/>
              </a:rPr>
              <a:t> </a:t>
            </a:r>
            <a:r>
              <a:rPr b="0" i="0" lang="es-CO" sz="1100" u="none" cap="none" strike="noStrike">
                <a:solidFill>
                  <a:srgbClr val="000000"/>
                </a:solidFill>
                <a:latin typeface="Arial"/>
                <a:ea typeface="Arial"/>
                <a:cs typeface="Arial"/>
                <a:sym typeface="Arial"/>
              </a:rPr>
              <a:t>190</a:t>
            </a:r>
            <a:endParaRPr b="0" i="0" sz="1400" u="none" cap="none" strike="noStrike">
              <a:solidFill>
                <a:srgbClr val="000000"/>
              </a:solidFill>
              <a:latin typeface="Arial"/>
              <a:ea typeface="Arial"/>
              <a:cs typeface="Arial"/>
              <a:sym typeface="Arial"/>
            </a:endParaRPr>
          </a:p>
          <a:p>
            <a:pPr indent="0" lvl="0" marL="0" marR="0" rtl="0" algn="r">
              <a:lnSpc>
                <a:spcPct val="95238"/>
              </a:lnSpc>
              <a:spcBef>
                <a:spcPts val="0"/>
              </a:spcBef>
              <a:spcAft>
                <a:spcPts val="0"/>
              </a:spcAft>
              <a:buClr>
                <a:srgbClr val="000000"/>
              </a:buClr>
              <a:buSzPts val="1050"/>
              <a:buFont typeface="Arial"/>
              <a:buNone/>
            </a:pPr>
            <a:r>
              <a:rPr b="0" i="0" lang="es-CO" sz="1050" u="none" cap="none" strike="noStrike">
                <a:solidFill>
                  <a:schemeClr val="dk1"/>
                </a:solidFill>
                <a:latin typeface="Arial"/>
                <a:ea typeface="Arial"/>
                <a:cs typeface="Arial"/>
                <a:sym typeface="Arial"/>
              </a:rPr>
              <a:t> </a:t>
            </a:r>
            <a:endParaRPr b="1" i="0" sz="1050" u="none" cap="none" strike="noStrike">
              <a:solidFill>
                <a:srgbClr val="3F3F3F"/>
              </a:solidFill>
              <a:latin typeface="Arial"/>
              <a:ea typeface="Arial"/>
              <a:cs typeface="Arial"/>
              <a:sym typeface="Arial"/>
            </a:endParaRPr>
          </a:p>
        </p:txBody>
      </p:sp>
      <p:sp>
        <p:nvSpPr>
          <p:cNvPr id="684" name="Google Shape;684;p19"/>
          <p:cNvSpPr/>
          <p:nvPr/>
        </p:nvSpPr>
        <p:spPr>
          <a:xfrm>
            <a:off x="998806" y="1209822"/>
            <a:ext cx="1744394" cy="900332"/>
          </a:xfrm>
          <a:prstGeom prst="roundRect">
            <a:avLst>
              <a:gd fmla="val 16667" name="adj"/>
            </a:avLst>
          </a:prstGeom>
          <a:solidFill>
            <a:srgbClr val="DA0F2B"/>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Promedio general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57 min.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2"/>
          <p:cNvSpPr txBox="1"/>
          <p:nvPr/>
        </p:nvSpPr>
        <p:spPr>
          <a:xfrm>
            <a:off x="3404192" y="2928255"/>
            <a:ext cx="5371984"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6000"/>
              <a:buFont typeface="Arial"/>
              <a:buNone/>
            </a:pPr>
            <a:r>
              <a:rPr b="1" i="0" lang="es-CO" sz="6000" u="none" cap="none" strike="noStrike">
                <a:solidFill>
                  <a:srgbClr val="FFFFFF"/>
                </a:solidFill>
                <a:latin typeface="Arial"/>
                <a:ea typeface="Arial"/>
                <a:cs typeface="Arial"/>
                <a:sym typeface="Arial"/>
              </a:rPr>
              <a:t>Ficha Técnica</a:t>
            </a:r>
            <a:endParaRPr b="0" i="0" sz="1400" u="none" cap="none" strike="noStrike">
              <a:solidFill>
                <a:srgbClr val="000000"/>
              </a:solidFill>
              <a:latin typeface="Arial"/>
              <a:ea typeface="Arial"/>
              <a:cs typeface="Arial"/>
              <a:sym typeface="Arial"/>
            </a:endParaRPr>
          </a:p>
        </p:txBody>
      </p:sp>
      <p:sp>
        <p:nvSpPr>
          <p:cNvPr id="475" name="Google Shape;475;p2"/>
          <p:cNvSpPr txBox="1"/>
          <p:nvPr/>
        </p:nvSpPr>
        <p:spPr>
          <a:xfrm>
            <a:off x="337457" y="5845631"/>
            <a:ext cx="34115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5B02B"/>
              </a:buClr>
              <a:buSzPts val="2400"/>
              <a:buFont typeface="Arial"/>
              <a:buNone/>
            </a:pPr>
            <a:r>
              <a:rPr b="1" i="0" lang="es-CO" sz="2400" u="none" cap="none" strike="noStrike">
                <a:solidFill>
                  <a:srgbClr val="F5B02B"/>
                </a:solidFill>
                <a:latin typeface="Arial"/>
                <a:ea typeface="Arial"/>
                <a:cs typeface="Arial"/>
                <a:sym typeface="Arial"/>
              </a:rPr>
              <a:t>#</a:t>
            </a:r>
            <a:r>
              <a:rPr b="1" i="0" lang="es-CO" sz="2400" u="none" cap="none" strike="noStrike">
                <a:solidFill>
                  <a:srgbClr val="FFFFFF"/>
                </a:solidFill>
                <a:latin typeface="Arial"/>
                <a:ea typeface="Arial"/>
                <a:cs typeface="Arial"/>
                <a:sym typeface="Arial"/>
              </a:rPr>
              <a:t>YoMeQuedoEnCasa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20"/>
          <p:cNvSpPr/>
          <p:nvPr/>
        </p:nvSpPr>
        <p:spPr>
          <a:xfrm>
            <a:off x="1988451" y="189270"/>
            <a:ext cx="728226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5</a:t>
            </a:r>
            <a:r>
              <a:rPr b="0" i="0" lang="es-CO" sz="1800" u="none" cap="none" strike="noStrike">
                <a:solidFill>
                  <a:srgbClr val="333333"/>
                </a:solidFill>
                <a:latin typeface="Arial"/>
                <a:ea typeface="Arial"/>
                <a:cs typeface="Arial"/>
                <a:sym typeface="Arial"/>
              </a:rPr>
              <a:t>. </a:t>
            </a:r>
            <a:r>
              <a:rPr b="0" i="0" lang="es-CO" sz="1800" u="none" cap="none" strike="noStrike">
                <a:solidFill>
                  <a:schemeClr val="dk1"/>
                </a:solidFill>
                <a:latin typeface="Arial"/>
                <a:ea typeface="Arial"/>
                <a:cs typeface="Arial"/>
                <a:sym typeface="Arial"/>
              </a:rPr>
              <a:t>Por cuales de los siguientes motivos, usted no utiliza la bicicleta? No uso la bicicleta porque....</a:t>
            </a:r>
            <a:endParaRPr b="1" i="0" sz="1800" u="none" cap="none" strike="noStrike">
              <a:solidFill>
                <a:srgbClr val="000000"/>
              </a:solidFill>
              <a:latin typeface="Arial"/>
              <a:ea typeface="Arial"/>
              <a:cs typeface="Arial"/>
              <a:sym typeface="Arial"/>
            </a:endParaRPr>
          </a:p>
        </p:txBody>
      </p:sp>
      <p:sp>
        <p:nvSpPr>
          <p:cNvPr id="690" name="Google Shape;690;p20"/>
          <p:cNvSpPr txBox="1"/>
          <p:nvPr/>
        </p:nvSpPr>
        <p:spPr>
          <a:xfrm>
            <a:off x="5017012" y="6322828"/>
            <a:ext cx="875625"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1098</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aphicFrame>
        <p:nvGraphicFramePr>
          <p:cNvPr id="691" name="Google Shape;691;p20"/>
          <p:cNvGraphicFramePr/>
          <p:nvPr/>
        </p:nvGraphicFramePr>
        <p:xfrm>
          <a:off x="217684" y="904161"/>
          <a:ext cx="8128000" cy="5418667"/>
        </p:xfrm>
        <a:graphic>
          <a:graphicData uri="http://schemas.openxmlformats.org/drawingml/2006/chart">
            <c:chart r:id="rId3"/>
          </a:graphicData>
        </a:graphic>
      </p:graphicFrame>
      <p:cxnSp>
        <p:nvCxnSpPr>
          <p:cNvPr id="692" name="Google Shape;692;p20"/>
          <p:cNvCxnSpPr/>
          <p:nvPr/>
        </p:nvCxnSpPr>
        <p:spPr>
          <a:xfrm flipH="1" rot="10800000">
            <a:off x="5017012" y="3778185"/>
            <a:ext cx="2309400" cy="1993500"/>
          </a:xfrm>
          <a:prstGeom prst="bentConnector3">
            <a:avLst>
              <a:gd fmla="val 50000" name="adj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254"/>
              </a:srgbClr>
            </a:outerShdw>
          </a:effectLst>
        </p:spPr>
      </p:cxnSp>
      <p:graphicFrame>
        <p:nvGraphicFramePr>
          <p:cNvPr id="693" name="Google Shape;693;p20"/>
          <p:cNvGraphicFramePr/>
          <p:nvPr/>
        </p:nvGraphicFramePr>
        <p:xfrm>
          <a:off x="7455878" y="2749994"/>
          <a:ext cx="3000000" cy="3000000"/>
        </p:xfrm>
        <a:graphic>
          <a:graphicData uri="http://schemas.openxmlformats.org/drawingml/2006/table">
            <a:tbl>
              <a:tblPr bandRow="1" firstRow="1">
                <a:noFill/>
                <a:tableStyleId>{60EF1AB6-942A-4996-A5CD-3D9CA15D0741}</a:tableStyleId>
              </a:tblPr>
              <a:tblGrid>
                <a:gridCol w="2729125"/>
              </a:tblGrid>
              <a:tr h="22515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t>El trabajo me queda lejos</a:t>
                      </a:r>
                      <a:endParaRPr b="0"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Por la ubicación en donde vivo</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Todo me queda cerca</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Embarazo</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Pandemia</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No hay sitio para guardarla</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Prefiero usar transporte publico</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Utilizo Motocicleta</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Cuestion economica</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Tengo Vehiculo</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Pocas ciclorutas</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Prefiero utilizar otro tipo de transporte</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Las calles no estan en buen estado</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No estoy acostumbrado</a:t>
                      </a:r>
                      <a:endParaRPr b="1" i="0" sz="1100" u="none" cap="none" strike="noStrike">
                        <a:solidFill>
                          <a:srgbClr val="000000"/>
                        </a:solidFill>
                        <a:latin typeface="Arial"/>
                        <a:ea typeface="Arial"/>
                        <a:cs typeface="Arial"/>
                        <a:sym typeface="Arial"/>
                      </a:endParaRPr>
                    </a:p>
                  </a:txBody>
                  <a:tcPr marT="9525" marB="0" marR="9525" marL="9525" anchor="b"/>
                </a:tc>
              </a:tr>
              <a:tr h="2251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No tiene tiempo</a:t>
                      </a:r>
                      <a:endParaRPr b="1" i="0" sz="1100" u="none" cap="none" strike="noStrike">
                        <a:solidFill>
                          <a:srgbClr val="000000"/>
                        </a:solidFill>
                        <a:latin typeface="Arial"/>
                        <a:ea typeface="Arial"/>
                        <a:cs typeface="Arial"/>
                        <a:sym typeface="Arial"/>
                      </a:endParaRPr>
                    </a:p>
                  </a:txBody>
                  <a:tcPr marT="9525" marB="0" marR="9525" marL="9525" anchor="b"/>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21"/>
          <p:cNvSpPr/>
          <p:nvPr/>
        </p:nvSpPr>
        <p:spPr>
          <a:xfrm>
            <a:off x="1988451" y="189270"/>
            <a:ext cx="728226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6. </a:t>
            </a:r>
            <a:r>
              <a:rPr b="0" i="0" lang="es-CO" sz="1800" u="none" cap="none" strike="noStrike">
                <a:solidFill>
                  <a:schemeClr val="dk1"/>
                </a:solidFill>
                <a:latin typeface="Arial"/>
                <a:ea typeface="Arial"/>
                <a:cs typeface="Arial"/>
                <a:sym typeface="Arial"/>
              </a:rPr>
              <a:t>De las siguientes razones ¿Cuál lo desmotiva más para usar la bicicleta? </a:t>
            </a:r>
            <a:endParaRPr b="1" i="0" sz="1800" u="none" cap="none" strike="noStrike">
              <a:solidFill>
                <a:srgbClr val="000000"/>
              </a:solidFill>
              <a:latin typeface="Arial"/>
              <a:ea typeface="Arial"/>
              <a:cs typeface="Arial"/>
              <a:sym typeface="Arial"/>
            </a:endParaRPr>
          </a:p>
        </p:txBody>
      </p:sp>
      <p:sp>
        <p:nvSpPr>
          <p:cNvPr id="699" name="Google Shape;699;p21"/>
          <p:cNvSpPr txBox="1"/>
          <p:nvPr/>
        </p:nvSpPr>
        <p:spPr>
          <a:xfrm>
            <a:off x="5017012" y="6322828"/>
            <a:ext cx="875625"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1098</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aphicFrame>
        <p:nvGraphicFramePr>
          <p:cNvPr id="700" name="Google Shape;700;p21"/>
          <p:cNvGraphicFramePr/>
          <p:nvPr/>
        </p:nvGraphicFramePr>
        <p:xfrm>
          <a:off x="1142717" y="904161"/>
          <a:ext cx="8128000" cy="5418667"/>
        </p:xfrm>
        <a:graphic>
          <a:graphicData uri="http://schemas.openxmlformats.org/drawingml/2006/chart">
            <c:chart r:id="rId3"/>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22"/>
          <p:cNvSpPr/>
          <p:nvPr/>
        </p:nvSpPr>
        <p:spPr>
          <a:xfrm>
            <a:off x="1248221" y="45236"/>
            <a:ext cx="10111247"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7. </a:t>
            </a:r>
            <a:r>
              <a:rPr b="0" i="0" lang="es-CO" sz="1800" u="none" cap="none" strike="noStrike">
                <a:solidFill>
                  <a:schemeClr val="dk1"/>
                </a:solidFill>
                <a:latin typeface="Arial"/>
                <a:ea typeface="Arial"/>
                <a:cs typeface="Arial"/>
                <a:sym typeface="Arial"/>
              </a:rPr>
              <a:t>Hablando de seguridad ciudadana ¿Cuál de las siguientes razones lo desanima más para usar la bicicleta?</a:t>
            </a:r>
            <a:endParaRPr b="1" i="0" sz="1800" u="none" cap="none" strike="noStrike">
              <a:solidFill>
                <a:srgbClr val="000000"/>
              </a:solidFill>
              <a:latin typeface="Arial"/>
              <a:ea typeface="Arial"/>
              <a:cs typeface="Arial"/>
              <a:sym typeface="Arial"/>
            </a:endParaRPr>
          </a:p>
        </p:txBody>
      </p:sp>
      <p:sp>
        <p:nvSpPr>
          <p:cNvPr id="706" name="Google Shape;706;p22"/>
          <p:cNvSpPr txBox="1"/>
          <p:nvPr/>
        </p:nvSpPr>
        <p:spPr>
          <a:xfrm>
            <a:off x="5675788" y="6399139"/>
            <a:ext cx="840359"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Base:1098</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aphicFrame>
        <p:nvGraphicFramePr>
          <p:cNvPr id="707" name="Google Shape;707;p22"/>
          <p:cNvGraphicFramePr/>
          <p:nvPr/>
        </p:nvGraphicFramePr>
        <p:xfrm>
          <a:off x="1248221" y="1159175"/>
          <a:ext cx="6572304" cy="5418667"/>
        </p:xfrm>
        <a:graphic>
          <a:graphicData uri="http://schemas.openxmlformats.org/drawingml/2006/chart">
            <c:chart r:id="rId3"/>
          </a:graphicData>
        </a:graphic>
      </p:graphicFrame>
      <p:cxnSp>
        <p:nvCxnSpPr>
          <p:cNvPr id="708" name="Google Shape;708;p22"/>
          <p:cNvCxnSpPr/>
          <p:nvPr/>
        </p:nvCxnSpPr>
        <p:spPr>
          <a:xfrm flipH="1" rot="10800000">
            <a:off x="5316358" y="3502877"/>
            <a:ext cx="4095000" cy="1543500"/>
          </a:xfrm>
          <a:prstGeom prst="bentConnector3">
            <a:avLst>
              <a:gd fmla="val 50000" name="adj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254"/>
              </a:srgbClr>
            </a:outerShdw>
          </a:effectLst>
        </p:spPr>
      </p:cxnSp>
      <p:graphicFrame>
        <p:nvGraphicFramePr>
          <p:cNvPr id="709" name="Google Shape;709;p22"/>
          <p:cNvGraphicFramePr/>
          <p:nvPr/>
        </p:nvGraphicFramePr>
        <p:xfrm>
          <a:off x="9541363" y="2636575"/>
          <a:ext cx="3000000" cy="3000000"/>
        </p:xfrm>
        <a:graphic>
          <a:graphicData uri="http://schemas.openxmlformats.org/drawingml/2006/table">
            <a:tbl>
              <a:tblPr bandRow="1" firstRow="1">
                <a:noFill/>
                <a:tableStyleId>{60EF1AB6-942A-4996-A5CD-3D9CA15D0741}</a:tableStyleId>
              </a:tblPr>
              <a:tblGrid>
                <a:gridCol w="2542775"/>
              </a:tblGrid>
              <a:tr h="29442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t>No hay vías en buen estado</a:t>
                      </a:r>
                      <a:endParaRPr b="0" i="0" sz="1100" u="none" cap="none" strike="noStrike">
                        <a:solidFill>
                          <a:srgbClr val="000000"/>
                        </a:solidFill>
                        <a:latin typeface="Arial"/>
                        <a:ea typeface="Arial"/>
                        <a:cs typeface="Arial"/>
                        <a:sym typeface="Arial"/>
                      </a:endParaRPr>
                    </a:p>
                  </a:txBody>
                  <a:tcPr marT="9525" marB="0" marR="9525" marL="9525" anchor="b"/>
                </a:tc>
              </a:tr>
              <a:tr h="2944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El clima</a:t>
                      </a:r>
                      <a:endParaRPr b="1" i="0" sz="1100" u="none" cap="none" strike="noStrike">
                        <a:solidFill>
                          <a:srgbClr val="000000"/>
                        </a:solidFill>
                        <a:latin typeface="Arial"/>
                        <a:ea typeface="Arial"/>
                        <a:cs typeface="Arial"/>
                        <a:sym typeface="Arial"/>
                      </a:endParaRPr>
                    </a:p>
                  </a:txBody>
                  <a:tcPr marT="9525" marB="0" marR="9525" marL="9525" anchor="b"/>
                </a:tc>
              </a:tr>
              <a:tr h="2944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Lo exigido por ley</a:t>
                      </a:r>
                      <a:endParaRPr b="1" i="0" sz="1100" u="none" cap="none" strike="noStrike">
                        <a:solidFill>
                          <a:srgbClr val="000000"/>
                        </a:solidFill>
                        <a:latin typeface="Arial"/>
                        <a:ea typeface="Arial"/>
                        <a:cs typeface="Arial"/>
                        <a:sym typeface="Arial"/>
                      </a:endParaRPr>
                    </a:p>
                  </a:txBody>
                  <a:tcPr marT="9525" marB="0" marR="9525" marL="9525" anchor="b"/>
                </a:tc>
              </a:tr>
              <a:tr h="2944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No tengo las habilidades físicas necesarias.</a:t>
                      </a:r>
                      <a:endParaRPr b="1" i="0" sz="1100" u="none" cap="none" strike="noStrike">
                        <a:solidFill>
                          <a:srgbClr val="000000"/>
                        </a:solidFill>
                        <a:latin typeface="Arial"/>
                        <a:ea typeface="Arial"/>
                        <a:cs typeface="Arial"/>
                        <a:sym typeface="Arial"/>
                      </a:endParaRPr>
                    </a:p>
                  </a:txBody>
                  <a:tcPr marT="9525" marB="0" marR="9525" marL="9525" anchor="b"/>
                </a:tc>
              </a:tr>
              <a:tr h="4341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Estoy muy nervioso(a) cuando monto bicicleta.</a:t>
                      </a:r>
                      <a:endParaRPr b="1" i="0" sz="1100" u="none" cap="none" strike="noStrike">
                        <a:solidFill>
                          <a:srgbClr val="000000"/>
                        </a:solidFill>
                        <a:latin typeface="Arial"/>
                        <a:ea typeface="Arial"/>
                        <a:cs typeface="Arial"/>
                        <a:sym typeface="Arial"/>
                      </a:endParaRPr>
                    </a:p>
                  </a:txBody>
                  <a:tcPr marT="9525" marB="0" marR="9525" marL="9525" anchor="b"/>
                </a:tc>
              </a:tr>
              <a:tr h="294425">
                <a:tc>
                  <a:txBody>
                    <a:bodyPr/>
                    <a:lstStyle/>
                    <a:p>
                      <a:pPr indent="0" lvl="0" marL="0" marR="0" rtl="0" algn="l">
                        <a:lnSpc>
                          <a:spcPct val="100000"/>
                        </a:lnSpc>
                        <a:spcBef>
                          <a:spcPts val="0"/>
                        </a:spcBef>
                        <a:spcAft>
                          <a:spcPts val="0"/>
                        </a:spcAft>
                        <a:buClr>
                          <a:schemeClr val="dk1"/>
                        </a:buClr>
                        <a:buSzPts val="1100"/>
                        <a:buFont typeface="Arial"/>
                        <a:buNone/>
                      </a:pPr>
                      <a:r>
                        <a:rPr lang="es-CO" sz="1100" u="none" cap="none" strike="noStrike"/>
                        <a:t>Todas las anteriores</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txBody>
                  <a:tcPr marT="9525" marB="0" marR="9525" marL="9525" anchor="b"/>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23"/>
          <p:cNvSpPr/>
          <p:nvPr/>
        </p:nvSpPr>
        <p:spPr>
          <a:xfrm>
            <a:off x="1770087" y="338703"/>
            <a:ext cx="821797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8.</a:t>
            </a:r>
            <a:r>
              <a:rPr b="0" i="0" lang="es-CO" sz="1800" u="none" cap="none" strike="noStrike">
                <a:solidFill>
                  <a:schemeClr val="dk1"/>
                </a:solidFill>
                <a:latin typeface="Arial"/>
                <a:ea typeface="Arial"/>
                <a:cs typeface="Arial"/>
                <a:sym typeface="Arial"/>
              </a:rPr>
              <a:t> Teniendo en cuenta su percepción de la movilidad en la ciudad  ¿Usted estaría dispuesto a usar la bicicleta? </a:t>
            </a:r>
            <a:endParaRPr b="1" i="0" sz="1800" u="none" cap="none" strike="noStrike">
              <a:solidFill>
                <a:srgbClr val="000000"/>
              </a:solidFill>
              <a:latin typeface="Arial"/>
              <a:ea typeface="Arial"/>
              <a:cs typeface="Arial"/>
              <a:sym typeface="Arial"/>
            </a:endParaRPr>
          </a:p>
        </p:txBody>
      </p:sp>
      <p:graphicFrame>
        <p:nvGraphicFramePr>
          <p:cNvPr id="715" name="Google Shape;715;p23"/>
          <p:cNvGraphicFramePr/>
          <p:nvPr/>
        </p:nvGraphicFramePr>
        <p:xfrm>
          <a:off x="1741715" y="1098661"/>
          <a:ext cx="8128000" cy="5165724"/>
        </p:xfrm>
        <a:graphic>
          <a:graphicData uri="http://schemas.openxmlformats.org/drawingml/2006/chart">
            <c:chart r:id="rId3"/>
          </a:graphicData>
        </a:graphic>
      </p:graphicFrame>
      <p:sp>
        <p:nvSpPr>
          <p:cNvPr id="716" name="Google Shape;716;p23"/>
          <p:cNvSpPr txBox="1"/>
          <p:nvPr/>
        </p:nvSpPr>
        <p:spPr>
          <a:xfrm>
            <a:off x="5038715" y="6068207"/>
            <a:ext cx="840359"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Base:1098</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24"/>
          <p:cNvSpPr/>
          <p:nvPr/>
        </p:nvSpPr>
        <p:spPr>
          <a:xfrm>
            <a:off x="1670260" y="240722"/>
            <a:ext cx="867842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8. Teniendo en cuenta su percepción de la movilidad en la ciudad  ¿Usted estaría dispuesto a usar la bicicleta? </a:t>
            </a:r>
            <a:endParaRPr b="0" i="0" sz="1400" u="none" cap="none" strike="noStrike">
              <a:solidFill>
                <a:srgbClr val="000000"/>
              </a:solidFill>
              <a:latin typeface="Arial"/>
              <a:ea typeface="Arial"/>
              <a:cs typeface="Arial"/>
              <a:sym typeface="Arial"/>
            </a:endParaRPr>
          </a:p>
        </p:txBody>
      </p:sp>
      <p:graphicFrame>
        <p:nvGraphicFramePr>
          <p:cNvPr id="722" name="Google Shape;722;p24"/>
          <p:cNvGraphicFramePr/>
          <p:nvPr/>
        </p:nvGraphicFramePr>
        <p:xfrm>
          <a:off x="1" y="1658152"/>
          <a:ext cx="6096000" cy="3784630"/>
        </p:xfrm>
        <a:graphic>
          <a:graphicData uri="http://schemas.openxmlformats.org/drawingml/2006/chart">
            <c:chart r:id="rId3"/>
          </a:graphicData>
        </a:graphic>
      </p:graphicFrame>
      <p:graphicFrame>
        <p:nvGraphicFramePr>
          <p:cNvPr id="723" name="Google Shape;723;p24"/>
          <p:cNvGraphicFramePr/>
          <p:nvPr/>
        </p:nvGraphicFramePr>
        <p:xfrm>
          <a:off x="6095998" y="2254499"/>
          <a:ext cx="6096001" cy="3479831"/>
        </p:xfrm>
        <a:graphic>
          <a:graphicData uri="http://schemas.openxmlformats.org/drawingml/2006/chart">
            <c:chart r:id="rId4"/>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graphicFrame>
        <p:nvGraphicFramePr>
          <p:cNvPr id="728" name="Google Shape;728;p25"/>
          <p:cNvGraphicFramePr/>
          <p:nvPr/>
        </p:nvGraphicFramePr>
        <p:xfrm>
          <a:off x="1743076" y="1989456"/>
          <a:ext cx="8678426" cy="3784630"/>
        </p:xfrm>
        <a:graphic>
          <a:graphicData uri="http://schemas.openxmlformats.org/drawingml/2006/chart">
            <c:chart r:id="rId3"/>
          </a:graphicData>
        </a:graphic>
      </p:graphicFrame>
      <p:sp>
        <p:nvSpPr>
          <p:cNvPr id="729" name="Google Shape;729;p25"/>
          <p:cNvSpPr/>
          <p:nvPr/>
        </p:nvSpPr>
        <p:spPr>
          <a:xfrm>
            <a:off x="1670260" y="240722"/>
            <a:ext cx="867842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8. Teniendo en cuenta su percepción de la movilidad en la ciudad  ¿Usted estaría dispuesto a usar la bicicleta?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Nivel Socioeconómico</a:t>
            </a:r>
            <a:endParaRPr b="0" i="1" sz="1800" u="sng"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graphicFrame>
        <p:nvGraphicFramePr>
          <p:cNvPr id="734" name="Google Shape;734;p26"/>
          <p:cNvGraphicFramePr/>
          <p:nvPr/>
        </p:nvGraphicFramePr>
        <p:xfrm>
          <a:off x="1743076" y="1989456"/>
          <a:ext cx="8678426" cy="3784630"/>
        </p:xfrm>
        <a:graphic>
          <a:graphicData uri="http://schemas.openxmlformats.org/drawingml/2006/chart">
            <c:chart r:id="rId3"/>
          </a:graphicData>
        </a:graphic>
      </p:graphicFrame>
      <p:sp>
        <p:nvSpPr>
          <p:cNvPr id="735" name="Google Shape;735;p26"/>
          <p:cNvSpPr/>
          <p:nvPr/>
        </p:nvSpPr>
        <p:spPr>
          <a:xfrm>
            <a:off x="1670260" y="240722"/>
            <a:ext cx="867842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8. Teniendo en cuenta su percepción de la movilidad en la ciudad  ¿Usted estaría dispuesto a usar la bicicleta?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Zona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27"/>
          <p:cNvSpPr/>
          <p:nvPr/>
        </p:nvSpPr>
        <p:spPr>
          <a:xfrm>
            <a:off x="2612805" y="281459"/>
            <a:ext cx="72140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9. </a:t>
            </a:r>
            <a:r>
              <a:rPr b="0" i="0" lang="es-CO" sz="1800" u="none" cap="none" strike="noStrike">
                <a:solidFill>
                  <a:schemeClr val="dk1"/>
                </a:solidFill>
                <a:latin typeface="Arial"/>
                <a:ea typeface="Arial"/>
                <a:cs typeface="Arial"/>
                <a:sym typeface="Arial"/>
              </a:rPr>
              <a:t>De las siguientes razones ¿Cuál lo motivaría más a usar la bicicleta?</a:t>
            </a:r>
            <a:endParaRPr b="1" i="0" sz="1800" u="none" cap="none" strike="noStrike">
              <a:solidFill>
                <a:srgbClr val="000000"/>
              </a:solidFill>
              <a:latin typeface="Arial"/>
              <a:ea typeface="Arial"/>
              <a:cs typeface="Arial"/>
              <a:sym typeface="Arial"/>
            </a:endParaRPr>
          </a:p>
        </p:txBody>
      </p:sp>
      <p:sp>
        <p:nvSpPr>
          <p:cNvPr id="741" name="Google Shape;741;p27"/>
          <p:cNvSpPr txBox="1"/>
          <p:nvPr/>
        </p:nvSpPr>
        <p:spPr>
          <a:xfrm>
            <a:off x="5077819" y="6327801"/>
            <a:ext cx="840359"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Base:1098</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aphicFrame>
        <p:nvGraphicFramePr>
          <p:cNvPr id="742" name="Google Shape;742;p27"/>
          <p:cNvGraphicFramePr/>
          <p:nvPr/>
        </p:nvGraphicFramePr>
        <p:xfrm>
          <a:off x="1248222" y="873757"/>
          <a:ext cx="8128000" cy="5418667"/>
        </p:xfrm>
        <a:graphic>
          <a:graphicData uri="http://schemas.openxmlformats.org/drawingml/2006/chart">
            <c:chart r:id="rId3"/>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28"/>
          <p:cNvSpPr/>
          <p:nvPr/>
        </p:nvSpPr>
        <p:spPr>
          <a:xfrm>
            <a:off x="1670260" y="240722"/>
            <a:ext cx="867842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9. </a:t>
            </a:r>
            <a:r>
              <a:rPr b="0" i="0" lang="es-CO" sz="1800" u="none" cap="none" strike="noStrike">
                <a:solidFill>
                  <a:schemeClr val="dk1"/>
                </a:solidFill>
                <a:latin typeface="Arial"/>
                <a:ea typeface="Arial"/>
                <a:cs typeface="Arial"/>
                <a:sym typeface="Arial"/>
              </a:rPr>
              <a:t>De las siguientes razones ¿Cuál lo motivaría más a usar la bicicleta?</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Sexo</a:t>
            </a:r>
            <a:endParaRPr b="0" i="0" sz="1400" u="none" cap="none" strike="noStrike">
              <a:solidFill>
                <a:srgbClr val="000000"/>
              </a:solidFill>
              <a:latin typeface="Arial"/>
              <a:ea typeface="Arial"/>
              <a:cs typeface="Arial"/>
              <a:sym typeface="Arial"/>
            </a:endParaRPr>
          </a:p>
        </p:txBody>
      </p:sp>
      <p:graphicFrame>
        <p:nvGraphicFramePr>
          <p:cNvPr id="748" name="Google Shape;748;p28"/>
          <p:cNvGraphicFramePr/>
          <p:nvPr/>
        </p:nvGraphicFramePr>
        <p:xfrm>
          <a:off x="1743076" y="1709530"/>
          <a:ext cx="8678426" cy="4064556"/>
        </p:xfrm>
        <a:graphic>
          <a:graphicData uri="http://schemas.openxmlformats.org/drawingml/2006/chart">
            <c:chart r:id="rId3"/>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29"/>
          <p:cNvSpPr/>
          <p:nvPr/>
        </p:nvSpPr>
        <p:spPr>
          <a:xfrm>
            <a:off x="1670260" y="240722"/>
            <a:ext cx="867842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9. </a:t>
            </a:r>
            <a:r>
              <a:rPr b="0" i="0" lang="es-CO" sz="1800" u="none" cap="none" strike="noStrike">
                <a:solidFill>
                  <a:schemeClr val="dk1"/>
                </a:solidFill>
                <a:latin typeface="Arial"/>
                <a:ea typeface="Arial"/>
                <a:cs typeface="Arial"/>
                <a:sym typeface="Arial"/>
              </a:rPr>
              <a:t>De las siguientes razones ¿Cuál lo motivaría más a usar la bicicleta?</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Nivel Socioeconómico</a:t>
            </a:r>
            <a:endParaRPr b="0" i="0" sz="1400" u="none" cap="none" strike="noStrike">
              <a:solidFill>
                <a:srgbClr val="000000"/>
              </a:solidFill>
              <a:latin typeface="Arial"/>
              <a:ea typeface="Arial"/>
              <a:cs typeface="Arial"/>
              <a:sym typeface="Arial"/>
            </a:endParaRPr>
          </a:p>
        </p:txBody>
      </p:sp>
      <p:graphicFrame>
        <p:nvGraphicFramePr>
          <p:cNvPr id="754" name="Google Shape;754;p29"/>
          <p:cNvGraphicFramePr/>
          <p:nvPr/>
        </p:nvGraphicFramePr>
        <p:xfrm>
          <a:off x="1743076" y="1989456"/>
          <a:ext cx="8678426" cy="3784630"/>
        </p:xfrm>
        <a:graphic>
          <a:graphicData uri="http://schemas.openxmlformats.org/drawingml/2006/chart">
            <c:chart r:id="rId3"/>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
          <p:cNvSpPr/>
          <p:nvPr/>
        </p:nvSpPr>
        <p:spPr>
          <a:xfrm>
            <a:off x="965488" y="6456346"/>
            <a:ext cx="6096000" cy="291042"/>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200"/>
              <a:buFont typeface="Arial"/>
              <a:buNone/>
            </a:pPr>
            <a:r>
              <a:rPr b="1" i="0" lang="es-CO" sz="1200" u="none" cap="none" strike="noStrike">
                <a:solidFill>
                  <a:srgbClr val="000000"/>
                </a:solidFill>
                <a:latin typeface="Arial"/>
                <a:ea typeface="Arial"/>
                <a:cs typeface="Arial"/>
                <a:sym typeface="Arial"/>
              </a:rPr>
              <a:t>Nota</a:t>
            </a:r>
            <a:r>
              <a:rPr b="0" i="0" lang="es-CO" sz="1200" u="none" cap="none" strike="noStrike">
                <a:solidFill>
                  <a:srgbClr val="000000"/>
                </a:solidFill>
                <a:latin typeface="Arial"/>
                <a:ea typeface="Arial"/>
                <a:cs typeface="Arial"/>
                <a:sym typeface="Arial"/>
              </a:rPr>
              <a:t>: </a:t>
            </a:r>
            <a:r>
              <a:rPr b="0" i="1" lang="es-CO" sz="1200" u="none" cap="none" strike="noStrike">
                <a:solidFill>
                  <a:srgbClr val="000000"/>
                </a:solidFill>
                <a:latin typeface="Arial"/>
                <a:ea typeface="Arial"/>
                <a:cs typeface="Arial"/>
                <a:sym typeface="Arial"/>
              </a:rPr>
              <a:t>Este informe atiende los lineamientos de la norma ISO 20252:2012</a:t>
            </a:r>
            <a:endParaRPr b="0" i="0" sz="2000" u="none" cap="none" strike="noStrike">
              <a:solidFill>
                <a:srgbClr val="000000"/>
              </a:solidFill>
              <a:latin typeface="Arial"/>
              <a:ea typeface="Arial"/>
              <a:cs typeface="Arial"/>
              <a:sym typeface="Arial"/>
            </a:endParaRPr>
          </a:p>
        </p:txBody>
      </p:sp>
      <p:graphicFrame>
        <p:nvGraphicFramePr>
          <p:cNvPr id="481" name="Google Shape;481;p3"/>
          <p:cNvGraphicFramePr/>
          <p:nvPr/>
        </p:nvGraphicFramePr>
        <p:xfrm>
          <a:off x="1055439" y="589116"/>
          <a:ext cx="3000000" cy="3000000"/>
        </p:xfrm>
        <a:graphic>
          <a:graphicData uri="http://schemas.openxmlformats.org/drawingml/2006/table">
            <a:tbl>
              <a:tblPr>
                <a:noFill/>
                <a:tableStyleId>{8F9A4961-6EBB-4BBE-AC5C-CE500701B7E4}</a:tableStyleId>
              </a:tblPr>
              <a:tblGrid>
                <a:gridCol w="3160725"/>
                <a:gridCol w="6920400"/>
              </a:tblGrid>
              <a:tr h="339150">
                <a:tc>
                  <a:txBody>
                    <a:bodyPr/>
                    <a:lstStyle/>
                    <a:p>
                      <a:pPr indent="0" lvl="0" marL="0" marR="0" rtl="0" algn="r">
                        <a:lnSpc>
                          <a:spcPct val="115000"/>
                        </a:lnSpc>
                        <a:spcBef>
                          <a:spcPts val="0"/>
                        </a:spcBef>
                        <a:spcAft>
                          <a:spcPts val="0"/>
                        </a:spcAft>
                        <a:buClr>
                          <a:srgbClr val="000000"/>
                        </a:buClr>
                        <a:buSzPts val="1200"/>
                        <a:buFont typeface="Arial"/>
                        <a:buNone/>
                      </a:pPr>
                      <a:r>
                        <a:rPr b="1" lang="es-CO" sz="1200" u="none" cap="none" strike="noStrike">
                          <a:solidFill>
                            <a:srgbClr val="3F3F3F"/>
                          </a:solidFill>
                          <a:latin typeface="Arial"/>
                          <a:ea typeface="Arial"/>
                          <a:cs typeface="Arial"/>
                          <a:sym typeface="Arial"/>
                        </a:rPr>
                        <a:t>RECOLECCIÓN DE LA INFORMACIÓN:</a:t>
                      </a:r>
                      <a:endParaRPr sz="1400" u="none" cap="none" strike="noStrike"/>
                    </a:p>
                  </a:txBody>
                  <a:tcPr marT="0" marB="0" marR="68575" marL="68575" anchor="ctr">
                    <a:lnL cap="flat" cmpd="sng" w="12700">
                      <a:solidFill>
                        <a:srgbClr val="A6A6A6"/>
                      </a:solidFill>
                      <a:prstDash val="solid"/>
                      <a:round/>
                      <a:headEnd len="sm" w="sm" type="none"/>
                      <a:tailEnd len="sm" w="sm" type="none"/>
                    </a:lnL>
                    <a:lnR cap="flat" cmpd="sng" w="9525">
                      <a:solidFill>
                        <a:srgbClr val="D8D8D8"/>
                      </a:solidFill>
                      <a:prstDash val="solid"/>
                      <a:round/>
                      <a:headEnd len="sm" w="sm" type="none"/>
                      <a:tailEnd len="sm" w="sm" type="none"/>
                    </a:lnR>
                    <a:lnT cap="flat" cmpd="sng" w="12700">
                      <a:solidFill>
                        <a:srgbClr val="A6A6A6"/>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Brandstrat SAS</a:t>
                      </a:r>
                      <a:endParaRPr sz="1400" u="none" cap="none" strike="noStrike"/>
                    </a:p>
                  </a:txBody>
                  <a:tcPr marT="0" marB="0" marR="68575" marL="68575" anchor="ctr">
                    <a:lnL cap="flat" cmpd="sng" w="9525">
                      <a:solidFill>
                        <a:srgbClr val="D8D8D8"/>
                      </a:solidFill>
                      <a:prstDash val="solid"/>
                      <a:round/>
                      <a:headEnd len="sm" w="sm" type="none"/>
                      <a:tailEnd len="sm" w="sm" type="none"/>
                    </a:lnL>
                    <a:lnR cap="flat" cmpd="sng" w="12700">
                      <a:solidFill>
                        <a:srgbClr val="A6A6A6"/>
                      </a:solidFill>
                      <a:prstDash val="solid"/>
                      <a:round/>
                      <a:headEnd len="sm" w="sm" type="none"/>
                      <a:tailEnd len="sm" w="sm" type="none"/>
                    </a:lnR>
                    <a:lnT cap="flat" cmpd="sng" w="12700">
                      <a:solidFill>
                        <a:srgbClr val="A6A6A6"/>
                      </a:solidFill>
                      <a:prstDash val="solid"/>
                      <a:round/>
                      <a:headEnd len="sm" w="sm" type="none"/>
                      <a:tailEnd len="sm" w="sm" type="none"/>
                    </a:lnT>
                    <a:lnB cap="flat" cmpd="sng" w="9525">
                      <a:solidFill>
                        <a:srgbClr val="D8D8D8"/>
                      </a:solidFill>
                      <a:prstDash val="solid"/>
                      <a:round/>
                      <a:headEnd len="sm" w="sm" type="none"/>
                      <a:tailEnd len="sm" w="sm" type="none"/>
                    </a:lnB>
                  </a:tcPr>
                </a:tc>
              </a:tr>
              <a:tr h="429500">
                <a:tc>
                  <a:txBody>
                    <a:bodyPr/>
                    <a:lstStyle/>
                    <a:p>
                      <a:pPr indent="0" lvl="0" marL="0" marR="0" rtl="0" algn="r">
                        <a:lnSpc>
                          <a:spcPct val="115000"/>
                        </a:lnSpc>
                        <a:spcBef>
                          <a:spcPts val="0"/>
                        </a:spcBef>
                        <a:spcAft>
                          <a:spcPts val="0"/>
                        </a:spcAft>
                        <a:buClr>
                          <a:srgbClr val="000000"/>
                        </a:buClr>
                        <a:buSzPts val="1200"/>
                        <a:buFont typeface="Arial"/>
                        <a:buNone/>
                      </a:pPr>
                      <a:r>
                        <a:rPr b="1" lang="es-CO" sz="1200" u="none" cap="none" strike="noStrike">
                          <a:solidFill>
                            <a:srgbClr val="3F3F3F"/>
                          </a:solidFill>
                          <a:latin typeface="Arial"/>
                          <a:ea typeface="Arial"/>
                          <a:cs typeface="Arial"/>
                          <a:sym typeface="Arial"/>
                        </a:rPr>
                        <a:t>UNIVERSO EN ESTUDIO:</a:t>
                      </a:r>
                      <a:endParaRPr sz="1400" u="none" cap="none" strike="noStrike"/>
                    </a:p>
                  </a:txBody>
                  <a:tcPr marT="0" marB="0" marR="68575" marL="68575" anchor="ctr">
                    <a:lnL cap="flat" cmpd="sng" w="12700">
                      <a:solidFill>
                        <a:srgbClr val="A6A6A6"/>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3F3F3F"/>
                        </a:buClr>
                        <a:buSzPts val="1100"/>
                        <a:buFont typeface="Arial"/>
                        <a:buNone/>
                      </a:pPr>
                      <a:r>
                        <a:rPr lang="es-CO" sz="1100" u="none" cap="none" strike="noStrike">
                          <a:solidFill>
                            <a:srgbClr val="3F3F3F"/>
                          </a:solidFill>
                          <a:latin typeface="Arial"/>
                          <a:ea typeface="Arial"/>
                          <a:cs typeface="Arial"/>
                          <a:sym typeface="Arial"/>
                        </a:rPr>
                        <a:t>Mujeres y hombres mayores de 13 años, residentes en viviendas de todos los niveles socioeconómicos en Bogotá</a:t>
                      </a:r>
                      <a:endParaRPr sz="1400" u="none" cap="none" strike="noStrike"/>
                    </a:p>
                  </a:txBody>
                  <a:tcPr marT="0" marB="0" marR="68575" marL="68575" anchor="ctr">
                    <a:lnL cap="flat" cmpd="sng" w="9525">
                      <a:solidFill>
                        <a:srgbClr val="D8D8D8"/>
                      </a:solidFill>
                      <a:prstDash val="solid"/>
                      <a:round/>
                      <a:headEnd len="sm" w="sm" type="none"/>
                      <a:tailEnd len="sm" w="sm" type="none"/>
                    </a:lnL>
                    <a:lnR cap="flat" cmpd="sng" w="12700">
                      <a:solidFill>
                        <a:srgbClr val="A6A6A6"/>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1369500">
                <a:tc>
                  <a:txBody>
                    <a:bodyPr/>
                    <a:lstStyle/>
                    <a:p>
                      <a:pPr indent="0" lvl="0" marL="0" marR="0" rtl="0" algn="r">
                        <a:lnSpc>
                          <a:spcPct val="115000"/>
                        </a:lnSpc>
                        <a:spcBef>
                          <a:spcPts val="0"/>
                        </a:spcBef>
                        <a:spcAft>
                          <a:spcPts val="0"/>
                        </a:spcAft>
                        <a:buClr>
                          <a:srgbClr val="000000"/>
                        </a:buClr>
                        <a:buSzPts val="1200"/>
                        <a:buFont typeface="Arial"/>
                        <a:buNone/>
                      </a:pPr>
                      <a:r>
                        <a:rPr b="1" lang="es-CO" sz="1200" u="none" cap="none" strike="noStrike">
                          <a:solidFill>
                            <a:srgbClr val="3F3F3F"/>
                          </a:solidFill>
                          <a:latin typeface="Arial"/>
                          <a:ea typeface="Arial"/>
                          <a:cs typeface="Arial"/>
                          <a:sym typeface="Arial"/>
                        </a:rPr>
                        <a:t>DISEÑO DE MUESTREO:</a:t>
                      </a:r>
                      <a:endParaRPr sz="1400" u="none" cap="none" strike="noStrike"/>
                    </a:p>
                  </a:txBody>
                  <a:tcPr marT="0" marB="0" marR="68575" marL="68575" anchor="ctr">
                    <a:lnL cap="flat" cmpd="sng" w="12700">
                      <a:solidFill>
                        <a:srgbClr val="A6A6A6"/>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La estrategia de diseño muestra empleada corresponde a un muestreo probabilístico estratificado por zonas, proporcional por localidad y con selección aleatoria simple sin reemplazo al interior de cada estrato.</a:t>
                      </a:r>
                      <a:endParaRPr sz="1400" u="none" cap="none" strike="noStrike"/>
                    </a:p>
                    <a:p>
                      <a:pPr indent="0" lvl="0" marL="0" marR="0" rtl="0" algn="just">
                        <a:lnSpc>
                          <a:spcPct val="115000"/>
                        </a:lnSpc>
                        <a:spcBef>
                          <a:spcPts val="120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Cada unidad (registro telefónico por localidad) de la población objetivo tiene una probabilidad de selección conocida y superior a cero. Este muestreo permite establecer anticipadamente la precisión deseada en los resultados principales , y calcular la precisión observada en todos los resultados obtenidos.</a:t>
                      </a:r>
                      <a:endParaRPr sz="1400" u="none" cap="none" strike="noStrike"/>
                    </a:p>
                    <a:p>
                      <a:pPr indent="0" lvl="0" marL="0" marR="0" rtl="0" algn="just">
                        <a:lnSpc>
                          <a:spcPct val="115000"/>
                        </a:lnSpc>
                        <a:spcBef>
                          <a:spcPts val="120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Para garantizar una representatividad adecuada de cada localidad y balancear los estratos ya que la concentración del 70% de la población se encuentra en 7 de las 20 localidades, se realiza una optimización de las proporciones mediante una transformación exponencial, guardando las características de la población inicial, pero redistribuyéndolos pesos que posteriormente se volverán a ajustar a la población mediante un proceso de ponderación.</a:t>
                      </a:r>
                      <a:endParaRPr sz="1400" u="none" cap="none" strike="noStrike"/>
                    </a:p>
                    <a:p>
                      <a:pPr indent="0" lvl="0" marL="0" marR="0" rtl="0" algn="just">
                        <a:lnSpc>
                          <a:spcPct val="115000"/>
                        </a:lnSpc>
                        <a:spcBef>
                          <a:spcPts val="120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Para garantizar que la muestra se a probabilística se asigna en un mecanismo de selección aleatoria de los elementos de la población al interior de los estratos. Se aleatoriza su selección mediante la asignación de un puntaje proveniente de una distribución uniforme y se emplea al final un ordenamiento descendente para su selección en la muestra.</a:t>
                      </a:r>
                      <a:endParaRPr sz="1400" u="none" cap="none" strike="noStrike"/>
                    </a:p>
                  </a:txBody>
                  <a:tcPr marT="0" marB="0" marR="68575" marL="68575" anchor="ctr">
                    <a:lnL cap="flat" cmpd="sng" w="9525">
                      <a:solidFill>
                        <a:srgbClr val="D8D8D8"/>
                      </a:solidFill>
                      <a:prstDash val="solid"/>
                      <a:round/>
                      <a:headEnd len="sm" w="sm" type="none"/>
                      <a:tailEnd len="sm" w="sm" type="none"/>
                    </a:lnL>
                    <a:lnR cap="flat" cmpd="sng" w="12700">
                      <a:solidFill>
                        <a:srgbClr val="A6A6A6"/>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329050">
                <a:tc>
                  <a:txBody>
                    <a:bodyPr/>
                    <a:lstStyle/>
                    <a:p>
                      <a:pPr indent="0" lvl="0" marL="0" marR="0" rtl="0" algn="r">
                        <a:lnSpc>
                          <a:spcPct val="115000"/>
                        </a:lnSpc>
                        <a:spcBef>
                          <a:spcPts val="0"/>
                        </a:spcBef>
                        <a:spcAft>
                          <a:spcPts val="0"/>
                        </a:spcAft>
                        <a:buClr>
                          <a:srgbClr val="000000"/>
                        </a:buClr>
                        <a:buSzPts val="1200"/>
                        <a:buFont typeface="Arial"/>
                        <a:buNone/>
                      </a:pPr>
                      <a:r>
                        <a:rPr b="1" lang="es-CO" sz="1200" u="none" cap="none" strike="noStrike">
                          <a:solidFill>
                            <a:srgbClr val="3F3F3F"/>
                          </a:solidFill>
                          <a:latin typeface="Arial"/>
                          <a:ea typeface="Arial"/>
                          <a:cs typeface="Arial"/>
                          <a:sym typeface="Arial"/>
                        </a:rPr>
                        <a:t>TAMAÑO DE MUESTRA:</a:t>
                      </a:r>
                      <a:endParaRPr sz="1400" u="none" cap="none" strike="noStrike"/>
                    </a:p>
                  </a:txBody>
                  <a:tcPr marT="0" marB="0" marR="68575" marL="68575" anchor="ctr">
                    <a:lnL cap="flat" cmpd="sng" w="12700">
                      <a:solidFill>
                        <a:srgbClr val="A6A6A6"/>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2000 encuestas</a:t>
                      </a:r>
                      <a:endParaRPr sz="1400" u="none" cap="none" strike="noStrike"/>
                    </a:p>
                  </a:txBody>
                  <a:tcPr marT="0" marB="0" marR="68575" marL="68575" anchor="ctr">
                    <a:lnL cap="flat" cmpd="sng" w="9525">
                      <a:solidFill>
                        <a:srgbClr val="D8D8D8"/>
                      </a:solidFill>
                      <a:prstDash val="solid"/>
                      <a:round/>
                      <a:headEnd len="sm" w="sm" type="none"/>
                      <a:tailEnd len="sm" w="sm" type="none"/>
                    </a:lnL>
                    <a:lnR cap="flat" cmpd="sng" w="12700">
                      <a:solidFill>
                        <a:srgbClr val="A6A6A6"/>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428750">
                <a:tc>
                  <a:txBody>
                    <a:bodyPr/>
                    <a:lstStyle/>
                    <a:p>
                      <a:pPr indent="0" lvl="0" marL="0" marR="0" rtl="0" algn="r">
                        <a:lnSpc>
                          <a:spcPct val="115000"/>
                        </a:lnSpc>
                        <a:spcBef>
                          <a:spcPts val="0"/>
                        </a:spcBef>
                        <a:spcAft>
                          <a:spcPts val="0"/>
                        </a:spcAft>
                        <a:buClr>
                          <a:srgbClr val="000000"/>
                        </a:buClr>
                        <a:buSzPts val="1200"/>
                        <a:buFont typeface="Arial"/>
                        <a:buNone/>
                      </a:pPr>
                      <a:r>
                        <a:rPr b="1" lang="es-CO" sz="1200" u="none" cap="none" strike="noStrike">
                          <a:solidFill>
                            <a:srgbClr val="3F3F3F"/>
                          </a:solidFill>
                          <a:latin typeface="Arial"/>
                          <a:ea typeface="Arial"/>
                          <a:cs typeface="Arial"/>
                          <a:sym typeface="Arial"/>
                        </a:rPr>
                        <a:t>MARGEN DE ERROR Y NIVEL DE CONFIANZA:</a:t>
                      </a:r>
                      <a:endParaRPr sz="1400" u="none" cap="none" strike="noStrike"/>
                    </a:p>
                  </a:txBody>
                  <a:tcPr marT="0" marB="0" marR="68575" marL="68575" anchor="ctr">
                    <a:lnL cap="flat" cmpd="sng" w="12700">
                      <a:solidFill>
                        <a:srgbClr val="A6A6A6"/>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Margen de error de muestreo de 3,5% y 95% de confianza</a:t>
                      </a:r>
                      <a:endParaRPr sz="1400" u="none" cap="none" strike="noStrike"/>
                    </a:p>
                  </a:txBody>
                  <a:tcPr marT="0" marB="0" marR="68575" marL="68575" anchor="ctr">
                    <a:lnL cap="flat" cmpd="sng" w="9525">
                      <a:solidFill>
                        <a:srgbClr val="D8D8D8"/>
                      </a:solidFill>
                      <a:prstDash val="solid"/>
                      <a:round/>
                      <a:headEnd len="sm" w="sm" type="none"/>
                      <a:tailEnd len="sm" w="sm" type="none"/>
                    </a:lnL>
                    <a:lnR cap="flat" cmpd="sng" w="12700">
                      <a:solidFill>
                        <a:srgbClr val="A6A6A6"/>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471800">
                <a:tc>
                  <a:txBody>
                    <a:bodyPr/>
                    <a:lstStyle/>
                    <a:p>
                      <a:pPr indent="0" lvl="0" marL="0" marR="0" rtl="0" algn="r">
                        <a:lnSpc>
                          <a:spcPct val="115000"/>
                        </a:lnSpc>
                        <a:spcBef>
                          <a:spcPts val="0"/>
                        </a:spcBef>
                        <a:spcAft>
                          <a:spcPts val="0"/>
                        </a:spcAft>
                        <a:buClr>
                          <a:srgbClr val="000000"/>
                        </a:buClr>
                        <a:buSzPts val="1200"/>
                        <a:buFont typeface="Arial"/>
                        <a:buNone/>
                      </a:pPr>
                      <a:r>
                        <a:rPr b="1" lang="es-CO" sz="1200" u="none" cap="none" strike="noStrike">
                          <a:solidFill>
                            <a:srgbClr val="3F3F3F"/>
                          </a:solidFill>
                          <a:latin typeface="Arial"/>
                          <a:ea typeface="Arial"/>
                          <a:cs typeface="Arial"/>
                          <a:sym typeface="Arial"/>
                        </a:rPr>
                        <a:t>TEMAS A LOS QUE SE REFIERE:</a:t>
                      </a:r>
                      <a:endParaRPr sz="1400" u="none" cap="none" strike="noStrike"/>
                    </a:p>
                  </a:txBody>
                  <a:tcPr marT="0" marB="0" marR="68575" marL="68575" anchor="ctr">
                    <a:lnL cap="flat" cmpd="sng" w="12700">
                      <a:solidFill>
                        <a:srgbClr val="A6A6A6"/>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Uso de la bicicleta, comportamientos en la vía, percepciones sobre las ciclorutas y las vías, </a:t>
                      </a:r>
                      <a:endParaRPr sz="1400" u="none" cap="none" strike="noStrike"/>
                    </a:p>
                  </a:txBody>
                  <a:tcPr marT="0" marB="0" marR="68575" marL="68575" anchor="ctr">
                    <a:lnL cap="flat" cmpd="sng" w="9525">
                      <a:solidFill>
                        <a:srgbClr val="D8D8D8"/>
                      </a:solidFill>
                      <a:prstDash val="solid"/>
                      <a:round/>
                      <a:headEnd len="sm" w="sm" type="none"/>
                      <a:tailEnd len="sm" w="sm" type="none"/>
                    </a:lnL>
                    <a:lnR cap="flat" cmpd="sng" w="12700">
                      <a:solidFill>
                        <a:srgbClr val="A6A6A6"/>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308750">
                <a:tc>
                  <a:txBody>
                    <a:bodyPr/>
                    <a:lstStyle/>
                    <a:p>
                      <a:pPr indent="0" lvl="0" marL="0" marR="0" rtl="0" algn="r">
                        <a:lnSpc>
                          <a:spcPct val="115000"/>
                        </a:lnSpc>
                        <a:spcBef>
                          <a:spcPts val="0"/>
                        </a:spcBef>
                        <a:spcAft>
                          <a:spcPts val="0"/>
                        </a:spcAft>
                        <a:buClr>
                          <a:srgbClr val="000000"/>
                        </a:buClr>
                        <a:buSzPts val="1200"/>
                        <a:buFont typeface="Arial"/>
                        <a:buNone/>
                      </a:pPr>
                      <a:r>
                        <a:rPr b="1" lang="es-CO" sz="1200" u="none" cap="none" strike="noStrike">
                          <a:solidFill>
                            <a:srgbClr val="3F3F3F"/>
                          </a:solidFill>
                          <a:latin typeface="Arial"/>
                          <a:ea typeface="Arial"/>
                          <a:cs typeface="Arial"/>
                          <a:sym typeface="Arial"/>
                        </a:rPr>
                        <a:t>PREGUNTAS QUE SE FORMULARON:</a:t>
                      </a:r>
                      <a:endParaRPr sz="1400" u="none" cap="none" strike="noStrike"/>
                    </a:p>
                  </a:txBody>
                  <a:tcPr marT="0" marB="0" marR="68575" marL="68575" anchor="ctr">
                    <a:lnL cap="flat" cmpd="sng" w="12700">
                      <a:solidFill>
                        <a:srgbClr val="A6A6A6"/>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54 preguntas</a:t>
                      </a:r>
                      <a:endParaRPr sz="1400" u="none" cap="none" strike="noStrike"/>
                    </a:p>
                  </a:txBody>
                  <a:tcPr marT="0" marB="0" marR="68575" marL="68575" anchor="ctr">
                    <a:lnL cap="flat" cmpd="sng" w="9525">
                      <a:solidFill>
                        <a:srgbClr val="D8D8D8"/>
                      </a:solidFill>
                      <a:prstDash val="solid"/>
                      <a:round/>
                      <a:headEnd len="sm" w="sm" type="none"/>
                      <a:tailEnd len="sm" w="sm" type="none"/>
                    </a:lnL>
                    <a:lnR cap="flat" cmpd="sng" w="12700">
                      <a:solidFill>
                        <a:srgbClr val="A6A6A6"/>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59275">
                <a:tc>
                  <a:txBody>
                    <a:bodyPr/>
                    <a:lstStyle/>
                    <a:p>
                      <a:pPr indent="0" lvl="0" marL="0" marR="0" rtl="0" algn="r">
                        <a:lnSpc>
                          <a:spcPct val="115000"/>
                        </a:lnSpc>
                        <a:spcBef>
                          <a:spcPts val="0"/>
                        </a:spcBef>
                        <a:spcAft>
                          <a:spcPts val="0"/>
                        </a:spcAft>
                        <a:buClr>
                          <a:srgbClr val="000000"/>
                        </a:buClr>
                        <a:buSzPts val="1200"/>
                        <a:buFont typeface="Arial"/>
                        <a:buNone/>
                      </a:pPr>
                      <a:r>
                        <a:rPr b="1" lang="es-CO" sz="1200" u="none" cap="none" strike="noStrike">
                          <a:solidFill>
                            <a:srgbClr val="3F3F3F"/>
                          </a:solidFill>
                          <a:latin typeface="Arial"/>
                          <a:ea typeface="Arial"/>
                          <a:cs typeface="Arial"/>
                          <a:sym typeface="Arial"/>
                        </a:rPr>
                        <a:t>PERIODO TRABAJO DE CAMPO:</a:t>
                      </a:r>
                      <a:endParaRPr sz="1400" u="none" cap="none" strike="noStrike"/>
                    </a:p>
                  </a:txBody>
                  <a:tcPr marT="0" marB="0" marR="68575" marL="68575" anchor="ctr">
                    <a:lnL cap="flat" cmpd="sng" w="12700">
                      <a:solidFill>
                        <a:srgbClr val="A6A6A6"/>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8-11 enero</a:t>
                      </a:r>
                      <a:endParaRPr sz="1400" u="none" cap="none" strike="noStrike"/>
                    </a:p>
                  </a:txBody>
                  <a:tcPr marT="0" marB="0" marR="68575" marL="68575" anchor="ctr">
                    <a:lnL cap="flat" cmpd="sng" w="9525">
                      <a:solidFill>
                        <a:srgbClr val="D8D8D8"/>
                      </a:solidFill>
                      <a:prstDash val="solid"/>
                      <a:round/>
                      <a:headEnd len="sm" w="sm" type="none"/>
                      <a:tailEnd len="sm" w="sm" type="none"/>
                    </a:lnL>
                    <a:lnR cap="flat" cmpd="sng" w="12700">
                      <a:solidFill>
                        <a:srgbClr val="A6A6A6"/>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290950">
                <a:tc>
                  <a:txBody>
                    <a:bodyPr/>
                    <a:lstStyle/>
                    <a:p>
                      <a:pPr indent="0" lvl="0" marL="0" marR="0" rtl="0" algn="r">
                        <a:lnSpc>
                          <a:spcPct val="115000"/>
                        </a:lnSpc>
                        <a:spcBef>
                          <a:spcPts val="0"/>
                        </a:spcBef>
                        <a:spcAft>
                          <a:spcPts val="0"/>
                        </a:spcAft>
                        <a:buClr>
                          <a:srgbClr val="000000"/>
                        </a:buClr>
                        <a:buSzPts val="1200"/>
                        <a:buFont typeface="Arial"/>
                        <a:buNone/>
                      </a:pPr>
                      <a:r>
                        <a:rPr b="1" lang="es-CO" sz="1200" u="none" cap="none" strike="noStrike">
                          <a:solidFill>
                            <a:srgbClr val="3F3F3F"/>
                          </a:solidFill>
                          <a:latin typeface="Arial"/>
                          <a:ea typeface="Arial"/>
                          <a:cs typeface="Arial"/>
                          <a:sym typeface="Arial"/>
                        </a:rPr>
                        <a:t>TECNICA DE RECOLECCIÓN:</a:t>
                      </a:r>
                      <a:endParaRPr sz="1400" u="none" cap="none" strike="noStrike"/>
                    </a:p>
                  </a:txBody>
                  <a:tcPr marT="0" marB="0" marR="68575" marL="68575" anchor="ctr">
                    <a:lnL cap="flat" cmpd="sng" w="12700">
                      <a:solidFill>
                        <a:srgbClr val="A6A6A6"/>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12700">
                      <a:solidFill>
                        <a:srgbClr val="A6A6A6"/>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100"/>
                        <a:buFont typeface="Arial"/>
                        <a:buNone/>
                      </a:pPr>
                      <a:r>
                        <a:rPr lang="es-CO" sz="1100" u="none" cap="none" strike="noStrike">
                          <a:solidFill>
                            <a:srgbClr val="3F3F3F"/>
                          </a:solidFill>
                          <a:latin typeface="Arial"/>
                          <a:ea typeface="Arial"/>
                          <a:cs typeface="Arial"/>
                          <a:sym typeface="Arial"/>
                        </a:rPr>
                        <a:t>Encuesta telefónica en hogares</a:t>
                      </a:r>
                      <a:endParaRPr sz="1400" u="none" cap="none" strike="noStrike"/>
                    </a:p>
                  </a:txBody>
                  <a:tcPr marT="0" marB="0" marR="68575" marL="68575" anchor="ctr">
                    <a:lnL cap="flat" cmpd="sng" w="9525">
                      <a:solidFill>
                        <a:srgbClr val="D8D8D8"/>
                      </a:solidFill>
                      <a:prstDash val="solid"/>
                      <a:round/>
                      <a:headEnd len="sm" w="sm" type="none"/>
                      <a:tailEnd len="sm" w="sm" type="none"/>
                    </a:lnL>
                    <a:lnR cap="flat" cmpd="sng" w="12700">
                      <a:solidFill>
                        <a:srgbClr val="A6A6A6"/>
                      </a:solidFill>
                      <a:prstDash val="solid"/>
                      <a:round/>
                      <a:headEnd len="sm" w="sm" type="none"/>
                      <a:tailEnd len="sm" w="sm" type="none"/>
                    </a:lnR>
                    <a:lnT cap="flat" cmpd="sng" w="9525">
                      <a:solidFill>
                        <a:srgbClr val="D8D8D8"/>
                      </a:solidFill>
                      <a:prstDash val="solid"/>
                      <a:round/>
                      <a:headEnd len="sm" w="sm" type="none"/>
                      <a:tailEnd len="sm" w="sm" type="none"/>
                    </a:lnT>
                    <a:lnB cap="flat" cmpd="sng" w="12700">
                      <a:solidFill>
                        <a:srgbClr val="A6A6A6"/>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30"/>
          <p:cNvSpPr/>
          <p:nvPr/>
        </p:nvSpPr>
        <p:spPr>
          <a:xfrm>
            <a:off x="1670260" y="240722"/>
            <a:ext cx="867842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9. </a:t>
            </a:r>
            <a:r>
              <a:rPr b="0" i="0" lang="es-CO" sz="1800" u="none" cap="none" strike="noStrike">
                <a:solidFill>
                  <a:schemeClr val="dk1"/>
                </a:solidFill>
                <a:latin typeface="Arial"/>
                <a:ea typeface="Arial"/>
                <a:cs typeface="Arial"/>
                <a:sym typeface="Arial"/>
              </a:rPr>
              <a:t>De las siguientes razones ¿Cuál lo motivaría más a usar la bicicleta?</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Edad</a:t>
            </a:r>
            <a:endParaRPr b="0" i="0" sz="1400" u="none" cap="none" strike="noStrike">
              <a:solidFill>
                <a:srgbClr val="000000"/>
              </a:solidFill>
              <a:latin typeface="Arial"/>
              <a:ea typeface="Arial"/>
              <a:cs typeface="Arial"/>
              <a:sym typeface="Arial"/>
            </a:endParaRPr>
          </a:p>
        </p:txBody>
      </p:sp>
      <p:graphicFrame>
        <p:nvGraphicFramePr>
          <p:cNvPr id="760" name="Google Shape;760;p30"/>
          <p:cNvGraphicFramePr/>
          <p:nvPr/>
        </p:nvGraphicFramePr>
        <p:xfrm>
          <a:off x="1219200" y="1414462"/>
          <a:ext cx="9820275" cy="5038725"/>
        </p:xfrm>
        <a:graphic>
          <a:graphicData uri="http://schemas.openxmlformats.org/drawingml/2006/chart">
            <c:chart r:id="rId3"/>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31"/>
          <p:cNvSpPr/>
          <p:nvPr/>
        </p:nvSpPr>
        <p:spPr>
          <a:xfrm>
            <a:off x="1670260" y="240722"/>
            <a:ext cx="867842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9. </a:t>
            </a:r>
            <a:r>
              <a:rPr b="0" i="0" lang="es-CO" sz="1800" u="none" cap="none" strike="noStrike">
                <a:solidFill>
                  <a:schemeClr val="dk1"/>
                </a:solidFill>
                <a:latin typeface="Arial"/>
                <a:ea typeface="Arial"/>
                <a:cs typeface="Arial"/>
                <a:sym typeface="Arial"/>
              </a:rPr>
              <a:t>De las siguientes razones ¿Cuál lo motivaría más a usar la bicicleta?</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Zona</a:t>
            </a:r>
            <a:endParaRPr b="0" i="0" sz="1400" u="none" cap="none" strike="noStrike">
              <a:solidFill>
                <a:srgbClr val="000000"/>
              </a:solidFill>
              <a:latin typeface="Arial"/>
              <a:ea typeface="Arial"/>
              <a:cs typeface="Arial"/>
              <a:sym typeface="Arial"/>
            </a:endParaRPr>
          </a:p>
        </p:txBody>
      </p:sp>
      <p:graphicFrame>
        <p:nvGraphicFramePr>
          <p:cNvPr id="766" name="Google Shape;766;p31"/>
          <p:cNvGraphicFramePr/>
          <p:nvPr/>
        </p:nvGraphicFramePr>
        <p:xfrm>
          <a:off x="1219200" y="1414462"/>
          <a:ext cx="9820275" cy="5038725"/>
        </p:xfrm>
        <a:graphic>
          <a:graphicData uri="http://schemas.openxmlformats.org/drawingml/2006/chart">
            <c:chart r:id="rId3"/>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32"/>
          <p:cNvSpPr txBox="1"/>
          <p:nvPr>
            <p:ph type="title"/>
          </p:nvPr>
        </p:nvSpPr>
        <p:spPr>
          <a:xfrm>
            <a:off x="912994" y="2380954"/>
            <a:ext cx="10363200" cy="136207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6000"/>
              <a:buFont typeface="Arial"/>
              <a:buNone/>
            </a:pPr>
            <a:r>
              <a:rPr lang="es-CO" sz="6000">
                <a:solidFill>
                  <a:schemeClr val="lt1"/>
                </a:solidFill>
                <a:latin typeface="Arial"/>
                <a:ea typeface="Arial"/>
                <a:cs typeface="Arial"/>
                <a:sym typeface="Arial"/>
              </a:rPr>
              <a:t>BICIUSUARIOS</a:t>
            </a:r>
            <a:endParaRPr sz="6000">
              <a:solidFill>
                <a:schemeClr val="lt1"/>
              </a:solidFill>
              <a:latin typeface="Arial"/>
              <a:ea typeface="Arial"/>
              <a:cs typeface="Arial"/>
              <a:sym typeface="Arial"/>
            </a:endParaRPr>
          </a:p>
        </p:txBody>
      </p:sp>
      <p:sp>
        <p:nvSpPr>
          <p:cNvPr id="772" name="Google Shape;772;p32"/>
          <p:cNvSpPr txBox="1"/>
          <p:nvPr/>
        </p:nvSpPr>
        <p:spPr>
          <a:xfrm>
            <a:off x="284294" y="5955190"/>
            <a:ext cx="34115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F5B02B"/>
                </a:solidFill>
                <a:latin typeface="Arial"/>
                <a:ea typeface="Arial"/>
                <a:cs typeface="Arial"/>
                <a:sym typeface="Arial"/>
              </a:rPr>
              <a:t>#</a:t>
            </a:r>
            <a:r>
              <a:rPr b="1" i="0" lang="es-CO" sz="2400" u="none" cap="none" strike="noStrike">
                <a:solidFill>
                  <a:srgbClr val="FFFFFF"/>
                </a:solidFill>
                <a:latin typeface="Arial"/>
                <a:ea typeface="Arial"/>
                <a:cs typeface="Arial"/>
                <a:sym typeface="Arial"/>
              </a:rPr>
              <a:t>YoMeQuedoEnCasa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33"/>
          <p:cNvSpPr/>
          <p:nvPr/>
        </p:nvSpPr>
        <p:spPr>
          <a:xfrm>
            <a:off x="3915147" y="353877"/>
            <a:ext cx="341160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10.</a:t>
            </a:r>
            <a:r>
              <a:rPr b="0" i="0" lang="es-CO" sz="1800" u="none" cap="none" strike="noStrike">
                <a:solidFill>
                  <a:schemeClr val="dk1"/>
                </a:solidFill>
                <a:latin typeface="Arial"/>
                <a:ea typeface="Arial"/>
                <a:cs typeface="Arial"/>
                <a:sym typeface="Arial"/>
              </a:rPr>
              <a:t> ¿El día de ayer se movilizó en bicicleta? </a:t>
            </a:r>
            <a:endParaRPr b="0" i="0" sz="1800" u="none" cap="none" strike="noStrike">
              <a:solidFill>
                <a:schemeClr val="dk1"/>
              </a:solidFill>
              <a:latin typeface="Arial"/>
              <a:ea typeface="Arial"/>
              <a:cs typeface="Arial"/>
              <a:sym typeface="Arial"/>
            </a:endParaRPr>
          </a:p>
        </p:txBody>
      </p:sp>
      <p:sp>
        <p:nvSpPr>
          <p:cNvPr descr="Costoso - Iconos gratis de comercio y compras" id="778" name="Google Shape;778;p3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Costoso - Iconos gratis de comercio y compras" id="779" name="Google Shape;779;p33"/>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Costoso - Iconos gratis de comercio y compras" id="780" name="Google Shape;780;p33"/>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Costoso - Iconos gratis de comercio y compras" id="781" name="Google Shape;781;p33"/>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Costoso - Iconos gratis de comercio y compras" id="782" name="Google Shape;782;p33"/>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3" name="Google Shape;783;p33"/>
          <p:cNvSpPr txBox="1"/>
          <p:nvPr/>
        </p:nvSpPr>
        <p:spPr>
          <a:xfrm>
            <a:off x="5222412" y="6048604"/>
            <a:ext cx="797078"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pSp>
        <p:nvGrpSpPr>
          <p:cNvPr id="784" name="Google Shape;784;p33"/>
          <p:cNvGrpSpPr/>
          <p:nvPr/>
        </p:nvGrpSpPr>
        <p:grpSpPr>
          <a:xfrm>
            <a:off x="2269693" y="1546547"/>
            <a:ext cx="7499594" cy="3827312"/>
            <a:chOff x="2032000" y="1190847"/>
            <a:chExt cx="8128000" cy="4614530"/>
          </a:xfrm>
        </p:grpSpPr>
        <p:graphicFrame>
          <p:nvGraphicFramePr>
            <p:cNvPr id="785" name="Google Shape;785;p33"/>
            <p:cNvGraphicFramePr/>
            <p:nvPr/>
          </p:nvGraphicFramePr>
          <p:xfrm>
            <a:off x="2032000" y="1286540"/>
            <a:ext cx="8128000" cy="4518837"/>
          </p:xfrm>
          <a:graphic>
            <a:graphicData uri="http://schemas.openxmlformats.org/drawingml/2006/chart">
              <c:chart r:id="rId3"/>
            </a:graphicData>
          </a:graphic>
        </p:graphicFrame>
        <p:sp>
          <p:nvSpPr>
            <p:cNvPr id="786" name="Google Shape;786;p33"/>
            <p:cNvSpPr/>
            <p:nvPr/>
          </p:nvSpPr>
          <p:spPr>
            <a:xfrm>
              <a:off x="3200400" y="1190847"/>
              <a:ext cx="4646428" cy="4614530"/>
            </a:xfrm>
            <a:prstGeom prst="ellipse">
              <a:avLst/>
            </a:prstGeom>
            <a:noFill/>
            <a:ln cap="flat" cmpd="sng" w="9525">
              <a:solidFill>
                <a:srgbClr val="7F7F7F"/>
              </a:solidFill>
              <a:prstDash val="dash"/>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descr="Costoso - Iconos gratis de comercio y compras" id="791" name="Google Shape;791;p3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Costoso - Iconos gratis de comercio y compras" id="792" name="Google Shape;792;p3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Costoso - Iconos gratis de comercio y compras" id="793" name="Google Shape;793;p3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Costoso - Iconos gratis de comercio y compras" id="794" name="Google Shape;794;p34"/>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95" name="Google Shape;795;p34"/>
          <p:cNvSpPr/>
          <p:nvPr/>
        </p:nvSpPr>
        <p:spPr>
          <a:xfrm>
            <a:off x="3094893" y="296780"/>
            <a:ext cx="520873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11.</a:t>
            </a:r>
            <a:r>
              <a:rPr b="0" i="0" lang="es-CO" sz="1800" u="none" cap="none" strike="noStrike">
                <a:solidFill>
                  <a:schemeClr val="dk1"/>
                </a:solidFill>
                <a:latin typeface="Arial"/>
                <a:ea typeface="Arial"/>
                <a:cs typeface="Arial"/>
                <a:sym typeface="Arial"/>
              </a:rPr>
              <a:t> ¿Se siente capaz de manejar una bicicleta en las calles de Bogotá de forma habitual? </a:t>
            </a:r>
            <a:endParaRPr b="0" i="0" sz="1800" u="none" cap="none" strike="noStrike">
              <a:solidFill>
                <a:schemeClr val="dk1"/>
              </a:solidFill>
              <a:latin typeface="Arial"/>
              <a:ea typeface="Arial"/>
              <a:cs typeface="Arial"/>
              <a:sym typeface="Arial"/>
            </a:endParaRPr>
          </a:p>
        </p:txBody>
      </p:sp>
      <p:sp>
        <p:nvSpPr>
          <p:cNvPr id="796" name="Google Shape;796;p34"/>
          <p:cNvSpPr txBox="1"/>
          <p:nvPr/>
        </p:nvSpPr>
        <p:spPr>
          <a:xfrm>
            <a:off x="5099132" y="5948792"/>
            <a:ext cx="797078"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pSp>
        <p:nvGrpSpPr>
          <p:cNvPr id="797" name="Google Shape;797;p34"/>
          <p:cNvGrpSpPr/>
          <p:nvPr/>
        </p:nvGrpSpPr>
        <p:grpSpPr>
          <a:xfrm>
            <a:off x="2532185" y="1854698"/>
            <a:ext cx="6625883" cy="3800514"/>
            <a:chOff x="2032000" y="1190847"/>
            <a:chExt cx="8128000" cy="4614530"/>
          </a:xfrm>
        </p:grpSpPr>
        <p:graphicFrame>
          <p:nvGraphicFramePr>
            <p:cNvPr id="798" name="Google Shape;798;p34"/>
            <p:cNvGraphicFramePr/>
            <p:nvPr/>
          </p:nvGraphicFramePr>
          <p:xfrm>
            <a:off x="2032000" y="1286540"/>
            <a:ext cx="8128000" cy="4518837"/>
          </p:xfrm>
          <a:graphic>
            <a:graphicData uri="http://schemas.openxmlformats.org/drawingml/2006/chart">
              <c:chart r:id="rId3"/>
            </a:graphicData>
          </a:graphic>
        </p:graphicFrame>
        <p:sp>
          <p:nvSpPr>
            <p:cNvPr id="799" name="Google Shape;799;p34"/>
            <p:cNvSpPr/>
            <p:nvPr/>
          </p:nvSpPr>
          <p:spPr>
            <a:xfrm>
              <a:off x="3200400" y="1190847"/>
              <a:ext cx="4646428" cy="4614530"/>
            </a:xfrm>
            <a:prstGeom prst="ellipse">
              <a:avLst/>
            </a:prstGeom>
            <a:noFill/>
            <a:ln cap="flat" cmpd="sng" w="9525">
              <a:solidFill>
                <a:srgbClr val="7F7F7F"/>
              </a:solidFill>
              <a:prstDash val="dash"/>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35"/>
          <p:cNvSpPr/>
          <p:nvPr/>
        </p:nvSpPr>
        <p:spPr>
          <a:xfrm>
            <a:off x="3675655" y="367776"/>
            <a:ext cx="790522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12. </a:t>
            </a:r>
            <a:r>
              <a:rPr b="0" i="0" lang="es-CO" sz="1800" u="none" cap="none" strike="noStrike">
                <a:solidFill>
                  <a:schemeClr val="dk1"/>
                </a:solidFill>
                <a:latin typeface="Arial"/>
                <a:ea typeface="Arial"/>
                <a:cs typeface="Arial"/>
                <a:sym typeface="Arial"/>
              </a:rPr>
              <a:t>¿Cuántos días al mes usa la bicicleta? </a:t>
            </a:r>
            <a:endParaRPr b="0" i="0" sz="1800" u="none" cap="none" strike="noStrike">
              <a:solidFill>
                <a:schemeClr val="dk1"/>
              </a:solidFill>
              <a:latin typeface="Arial"/>
              <a:ea typeface="Arial"/>
              <a:cs typeface="Arial"/>
              <a:sym typeface="Arial"/>
            </a:endParaRPr>
          </a:p>
        </p:txBody>
      </p:sp>
      <p:sp>
        <p:nvSpPr>
          <p:cNvPr descr="Icono Higiénico, papel, wc, baños, sanitarios, hygienetoilet, cuarto de baño  Gratis de Home and Living" id="805" name="Google Shape;805;p35"/>
          <p:cNvSpPr/>
          <p:nvPr/>
        </p:nvSpPr>
        <p:spPr>
          <a:xfrm>
            <a:off x="-282684" y="37335"/>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aphicFrame>
        <p:nvGraphicFramePr>
          <p:cNvPr id="806" name="Google Shape;806;p35"/>
          <p:cNvGraphicFramePr/>
          <p:nvPr/>
        </p:nvGraphicFramePr>
        <p:xfrm>
          <a:off x="1646647" y="1014108"/>
          <a:ext cx="8636835" cy="4247210"/>
        </p:xfrm>
        <a:graphic>
          <a:graphicData uri="http://schemas.openxmlformats.org/drawingml/2006/chart">
            <c:chart r:id="rId3"/>
          </a:graphicData>
        </a:graphic>
      </p:graphicFrame>
      <p:sp>
        <p:nvSpPr>
          <p:cNvPr id="807" name="Google Shape;807;p35"/>
          <p:cNvSpPr txBox="1"/>
          <p:nvPr/>
        </p:nvSpPr>
        <p:spPr>
          <a:xfrm>
            <a:off x="5590803" y="5318521"/>
            <a:ext cx="797078"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sp>
        <p:nvSpPr>
          <p:cNvPr id="808" name="Google Shape;808;p35"/>
          <p:cNvSpPr/>
          <p:nvPr/>
        </p:nvSpPr>
        <p:spPr>
          <a:xfrm>
            <a:off x="820615" y="1698171"/>
            <a:ext cx="1886857" cy="812800"/>
          </a:xfrm>
          <a:prstGeom prst="roundRect">
            <a:avLst>
              <a:gd fmla="val 16667" name="adj"/>
            </a:avLst>
          </a:prstGeom>
          <a:solidFill>
            <a:srgbClr val="DA0F2B"/>
          </a:solidFill>
          <a:ln cap="flat" cmpd="sng" w="9525">
            <a:solidFill>
              <a:srgbClr val="DA0F2B"/>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Promedio días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36"/>
          <p:cNvSpPr txBox="1"/>
          <p:nvPr>
            <p:ph type="title"/>
          </p:nvPr>
        </p:nvSpPr>
        <p:spPr>
          <a:xfrm>
            <a:off x="3886200" y="245610"/>
            <a:ext cx="4419600" cy="70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Arial"/>
              <a:buNone/>
            </a:pPr>
            <a:r>
              <a:rPr b="1" lang="es-CO" sz="1800">
                <a:latin typeface="Arial"/>
                <a:ea typeface="Arial"/>
                <a:cs typeface="Arial"/>
                <a:sym typeface="Arial"/>
              </a:rPr>
              <a:t>¿Cuántos días al mes usa la bicicleta?</a:t>
            </a:r>
            <a:endParaRPr b="1"/>
          </a:p>
        </p:txBody>
      </p:sp>
      <p:sp>
        <p:nvSpPr>
          <p:cNvPr id="814" name="Google Shape;814;p36"/>
          <p:cNvSpPr txBox="1"/>
          <p:nvPr/>
        </p:nvSpPr>
        <p:spPr>
          <a:xfrm>
            <a:off x="1534015" y="5755251"/>
            <a:ext cx="870752" cy="235898"/>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a:t>
            </a:r>
            <a:r>
              <a:rPr b="0" i="0" lang="es-CO" sz="1400" u="none" cap="none" strike="noStrike">
                <a:solidFill>
                  <a:srgbClr val="000000"/>
                </a:solidFill>
                <a:latin typeface="Arial"/>
                <a:ea typeface="Arial"/>
                <a:cs typeface="Arial"/>
                <a:sym typeface="Arial"/>
              </a:rPr>
              <a:t>929</a:t>
            </a:r>
            <a:r>
              <a:rPr b="0" i="0" lang="es-CO" sz="1200" u="none" cap="none" strike="noStrike">
                <a:solidFill>
                  <a:schemeClr val="dk1"/>
                </a:solidFill>
                <a:latin typeface="Arial"/>
                <a:ea typeface="Arial"/>
                <a:cs typeface="Arial"/>
                <a:sym typeface="Arial"/>
              </a:rPr>
              <a:t> </a:t>
            </a:r>
            <a:endParaRPr b="1" i="0" sz="1200" u="none" cap="none" strike="noStrike">
              <a:solidFill>
                <a:srgbClr val="3F3F3F"/>
              </a:solidFill>
              <a:latin typeface="Arial"/>
              <a:ea typeface="Arial"/>
              <a:cs typeface="Arial"/>
              <a:sym typeface="Arial"/>
            </a:endParaRPr>
          </a:p>
        </p:txBody>
      </p:sp>
      <p:graphicFrame>
        <p:nvGraphicFramePr>
          <p:cNvPr id="815" name="Google Shape;815;p36"/>
          <p:cNvGraphicFramePr/>
          <p:nvPr/>
        </p:nvGraphicFramePr>
        <p:xfrm>
          <a:off x="0" y="1302281"/>
          <a:ext cx="6096000" cy="3734176"/>
        </p:xfrm>
        <a:graphic>
          <a:graphicData uri="http://schemas.openxmlformats.org/drawingml/2006/chart">
            <c:chart r:id="rId3"/>
          </a:graphicData>
        </a:graphic>
      </p:graphicFrame>
      <p:graphicFrame>
        <p:nvGraphicFramePr>
          <p:cNvPr id="816" name="Google Shape;816;p36"/>
          <p:cNvGraphicFramePr/>
          <p:nvPr/>
        </p:nvGraphicFramePr>
        <p:xfrm>
          <a:off x="6096001" y="949808"/>
          <a:ext cx="5762170" cy="5160705"/>
        </p:xfrm>
        <a:graphic>
          <a:graphicData uri="http://schemas.openxmlformats.org/drawingml/2006/chart">
            <c:chart r:id="rId4"/>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37"/>
          <p:cNvSpPr txBox="1"/>
          <p:nvPr>
            <p:ph type="title"/>
          </p:nvPr>
        </p:nvSpPr>
        <p:spPr>
          <a:xfrm>
            <a:off x="3886200" y="245610"/>
            <a:ext cx="4419600" cy="70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Arial"/>
              <a:buNone/>
            </a:pPr>
            <a:r>
              <a:rPr b="1" lang="es-CO" sz="1800">
                <a:latin typeface="Arial"/>
                <a:ea typeface="Arial"/>
                <a:cs typeface="Arial"/>
                <a:sym typeface="Arial"/>
              </a:rPr>
              <a:t>¿Cuántos días al mes usa la bicicleta?</a:t>
            </a:r>
            <a:br>
              <a:rPr b="1" lang="es-CO" sz="1800">
                <a:latin typeface="Arial"/>
                <a:ea typeface="Arial"/>
                <a:cs typeface="Arial"/>
                <a:sym typeface="Arial"/>
              </a:rPr>
            </a:br>
            <a:r>
              <a:rPr b="1" lang="es-CO" sz="1800">
                <a:latin typeface="Arial"/>
                <a:ea typeface="Arial"/>
                <a:cs typeface="Arial"/>
                <a:sym typeface="Arial"/>
              </a:rPr>
              <a:t>NSE</a:t>
            </a:r>
            <a:endParaRPr b="1"/>
          </a:p>
        </p:txBody>
      </p:sp>
      <p:sp>
        <p:nvSpPr>
          <p:cNvPr id="822" name="Google Shape;822;p37"/>
          <p:cNvSpPr txBox="1"/>
          <p:nvPr/>
        </p:nvSpPr>
        <p:spPr>
          <a:xfrm>
            <a:off x="5660624" y="6376492"/>
            <a:ext cx="870752" cy="235898"/>
          </a:xfrm>
          <a:prstGeom prst="rect">
            <a:avLst/>
          </a:prstGeom>
          <a:noFill/>
          <a:ln>
            <a:noFill/>
          </a:ln>
        </p:spPr>
        <p:txBody>
          <a:bodyPr anchorCtr="0" anchor="t" bIns="45700" lIns="91425" spcFirstLastPara="1" rIns="91425" wrap="square" tIns="45700">
            <a:spAutoFit/>
          </a:bodyPr>
          <a:lstStyle/>
          <a:p>
            <a:pPr indent="0" lvl="0" marL="0" marR="0" rtl="0" algn="r">
              <a:lnSpc>
                <a:spcPct val="71428"/>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a:t>
            </a:r>
            <a:r>
              <a:rPr b="0" i="0" lang="es-CO" sz="1400" u="none" cap="none" strike="noStrike">
                <a:solidFill>
                  <a:srgbClr val="000000"/>
                </a:solidFill>
                <a:latin typeface="Arial"/>
                <a:ea typeface="Arial"/>
                <a:cs typeface="Arial"/>
                <a:sym typeface="Arial"/>
              </a:rPr>
              <a:t>929</a:t>
            </a:r>
            <a:r>
              <a:rPr b="0" i="0" lang="es-CO" sz="1200" u="none" cap="none" strike="noStrike">
                <a:solidFill>
                  <a:schemeClr val="dk1"/>
                </a:solidFill>
                <a:latin typeface="Arial"/>
                <a:ea typeface="Arial"/>
                <a:cs typeface="Arial"/>
                <a:sym typeface="Arial"/>
              </a:rPr>
              <a:t> </a:t>
            </a:r>
            <a:endParaRPr b="1" i="0" sz="1200" u="none" cap="none" strike="noStrike">
              <a:solidFill>
                <a:srgbClr val="3F3F3F"/>
              </a:solidFill>
              <a:latin typeface="Arial"/>
              <a:ea typeface="Arial"/>
              <a:cs typeface="Arial"/>
              <a:sym typeface="Arial"/>
            </a:endParaRPr>
          </a:p>
        </p:txBody>
      </p:sp>
      <p:graphicFrame>
        <p:nvGraphicFramePr>
          <p:cNvPr id="823" name="Google Shape;823;p37"/>
          <p:cNvGraphicFramePr/>
          <p:nvPr/>
        </p:nvGraphicFramePr>
        <p:xfrm>
          <a:off x="1433285" y="1416956"/>
          <a:ext cx="9325429" cy="4024087"/>
        </p:xfrm>
        <a:graphic>
          <a:graphicData uri="http://schemas.openxmlformats.org/drawingml/2006/chart">
            <c:chart r:id="rId3"/>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grpSp>
        <p:nvGrpSpPr>
          <p:cNvPr id="828" name="Google Shape;828;p38"/>
          <p:cNvGrpSpPr/>
          <p:nvPr/>
        </p:nvGrpSpPr>
        <p:grpSpPr>
          <a:xfrm>
            <a:off x="366848" y="1451502"/>
            <a:ext cx="6625883" cy="3800514"/>
            <a:chOff x="2032000" y="1190847"/>
            <a:chExt cx="8128000" cy="4614530"/>
          </a:xfrm>
        </p:grpSpPr>
        <p:graphicFrame>
          <p:nvGraphicFramePr>
            <p:cNvPr id="829" name="Google Shape;829;p38"/>
            <p:cNvGraphicFramePr/>
            <p:nvPr/>
          </p:nvGraphicFramePr>
          <p:xfrm>
            <a:off x="2032000" y="1286540"/>
            <a:ext cx="8128000" cy="4518837"/>
          </p:xfrm>
          <a:graphic>
            <a:graphicData uri="http://schemas.openxmlformats.org/drawingml/2006/chart">
              <c:chart r:id="rId3"/>
            </a:graphicData>
          </a:graphic>
        </p:graphicFrame>
        <p:sp>
          <p:nvSpPr>
            <p:cNvPr id="830" name="Google Shape;830;p38"/>
            <p:cNvSpPr/>
            <p:nvPr/>
          </p:nvSpPr>
          <p:spPr>
            <a:xfrm>
              <a:off x="3200400" y="1190847"/>
              <a:ext cx="4646428" cy="4614530"/>
            </a:xfrm>
            <a:prstGeom prst="ellipse">
              <a:avLst/>
            </a:prstGeom>
            <a:noFill/>
            <a:ln cap="flat" cmpd="sng" w="9525">
              <a:solidFill>
                <a:srgbClr val="7F7F7F"/>
              </a:solidFill>
              <a:prstDash val="dash"/>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831" name="Google Shape;831;p38"/>
          <p:cNvSpPr/>
          <p:nvPr/>
        </p:nvSpPr>
        <p:spPr>
          <a:xfrm>
            <a:off x="843850" y="407356"/>
            <a:ext cx="428160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13.</a:t>
            </a:r>
            <a:r>
              <a:rPr b="0" i="0" lang="es-CO" sz="1800" u="none" cap="none" strike="noStrike">
                <a:solidFill>
                  <a:schemeClr val="dk1"/>
                </a:solidFill>
                <a:latin typeface="Arial"/>
                <a:ea typeface="Arial"/>
                <a:cs typeface="Arial"/>
                <a:sym typeface="Arial"/>
              </a:rPr>
              <a:t> ¿Cuántas bicicletas hay en su vivienda? </a:t>
            </a:r>
            <a:endParaRPr b="0" i="0" sz="1800" u="none" cap="none" strike="noStrike">
              <a:solidFill>
                <a:schemeClr val="dk1"/>
              </a:solidFill>
              <a:latin typeface="Arial"/>
              <a:ea typeface="Arial"/>
              <a:cs typeface="Arial"/>
              <a:sym typeface="Arial"/>
            </a:endParaRPr>
          </a:p>
        </p:txBody>
      </p:sp>
      <p:sp>
        <p:nvSpPr>
          <p:cNvPr id="832" name="Google Shape;832;p38"/>
          <p:cNvSpPr txBox="1"/>
          <p:nvPr/>
        </p:nvSpPr>
        <p:spPr>
          <a:xfrm>
            <a:off x="2814646" y="5532901"/>
            <a:ext cx="797078" cy="348813"/>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sp>
        <p:nvSpPr>
          <p:cNvPr id="833" name="Google Shape;833;p38"/>
          <p:cNvSpPr/>
          <p:nvPr/>
        </p:nvSpPr>
        <p:spPr>
          <a:xfrm>
            <a:off x="225286" y="4794649"/>
            <a:ext cx="1636042" cy="457367"/>
          </a:xfrm>
          <a:prstGeom prst="roundRect">
            <a:avLst>
              <a:gd fmla="val 16667" name="adj"/>
            </a:avLst>
          </a:prstGeom>
          <a:solidFill>
            <a:srgbClr val="DA0F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Arial"/>
                <a:ea typeface="Arial"/>
                <a:cs typeface="Arial"/>
                <a:sym typeface="Arial"/>
              </a:rPr>
              <a:t>Promedio: 2</a:t>
            </a:r>
            <a:endParaRPr b="0" i="0" sz="1800" u="none" cap="none" strike="noStrike">
              <a:solidFill>
                <a:schemeClr val="lt1"/>
              </a:solidFill>
              <a:latin typeface="Arial"/>
              <a:ea typeface="Arial"/>
              <a:cs typeface="Arial"/>
              <a:sym typeface="Arial"/>
            </a:endParaRPr>
          </a:p>
        </p:txBody>
      </p:sp>
      <p:sp>
        <p:nvSpPr>
          <p:cNvPr id="834" name="Google Shape;834;p38"/>
          <p:cNvSpPr/>
          <p:nvPr/>
        </p:nvSpPr>
        <p:spPr>
          <a:xfrm>
            <a:off x="6992731" y="154692"/>
            <a:ext cx="4795995"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14.</a:t>
            </a:r>
            <a:r>
              <a:rPr b="0" i="0" lang="es-CO" sz="1800" u="none" cap="none" strike="noStrike">
                <a:solidFill>
                  <a:schemeClr val="dk1"/>
                </a:solidFill>
                <a:latin typeface="Arial"/>
                <a:ea typeface="Arial"/>
                <a:cs typeface="Arial"/>
                <a:sym typeface="Arial"/>
              </a:rPr>
              <a:t> ¿Del total de bicicletas que hay en su vivienda ¿Cuántas son para menores de 13 años? Y ¿Cuántas para los de 13 años en adelante?</a:t>
            </a:r>
            <a:endParaRPr b="0" i="0" sz="1800" u="none" cap="none" strike="noStrike">
              <a:solidFill>
                <a:schemeClr val="dk1"/>
              </a:solidFill>
              <a:latin typeface="Arial"/>
              <a:ea typeface="Arial"/>
              <a:cs typeface="Arial"/>
              <a:sym typeface="Arial"/>
            </a:endParaRPr>
          </a:p>
        </p:txBody>
      </p:sp>
      <p:pic>
        <p:nvPicPr>
          <p:cNvPr descr="Icono de bicicleta - ilustración en vectores - Pandanna" id="835" name="Google Shape;835;p38"/>
          <p:cNvPicPr preferRelativeResize="0"/>
          <p:nvPr/>
        </p:nvPicPr>
        <p:blipFill rotWithShape="1">
          <a:blip r:embed="rId4">
            <a:alphaModFix/>
          </a:blip>
          <a:srcRect b="0" l="0" r="0" t="0"/>
          <a:stretch/>
        </p:blipFill>
        <p:spPr>
          <a:xfrm>
            <a:off x="359060" y="5252015"/>
            <a:ext cx="768513" cy="867431"/>
          </a:xfrm>
          <a:prstGeom prst="rect">
            <a:avLst/>
          </a:prstGeom>
          <a:noFill/>
          <a:ln>
            <a:noFill/>
          </a:ln>
        </p:spPr>
      </p:pic>
      <p:sp>
        <p:nvSpPr>
          <p:cNvPr id="836" name="Google Shape;836;p38"/>
          <p:cNvSpPr txBox="1"/>
          <p:nvPr/>
        </p:nvSpPr>
        <p:spPr>
          <a:xfrm>
            <a:off x="5303520" y="1762120"/>
            <a:ext cx="877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Arial"/>
                <a:ea typeface="Arial"/>
                <a:cs typeface="Arial"/>
                <a:sym typeface="Arial"/>
              </a:rPr>
              <a:t># Bicicletas</a:t>
            </a:r>
            <a:endParaRPr b="0" i="0" sz="1400" u="none" cap="none" strike="noStrike">
              <a:solidFill>
                <a:srgbClr val="000000"/>
              </a:solidFill>
              <a:latin typeface="Arial"/>
              <a:ea typeface="Arial"/>
              <a:cs typeface="Arial"/>
              <a:sym typeface="Arial"/>
            </a:endParaRPr>
          </a:p>
        </p:txBody>
      </p:sp>
      <p:pic>
        <p:nvPicPr>
          <p:cNvPr descr="Icono de bicicleta - ilustración en vectores - Pandanna" id="837" name="Google Shape;837;p38"/>
          <p:cNvPicPr preferRelativeResize="0"/>
          <p:nvPr/>
        </p:nvPicPr>
        <p:blipFill rotWithShape="1">
          <a:blip r:embed="rId4">
            <a:alphaModFix/>
          </a:blip>
          <a:srcRect b="0" l="0" r="0" t="0"/>
          <a:stretch/>
        </p:blipFill>
        <p:spPr>
          <a:xfrm>
            <a:off x="1169589" y="5252014"/>
            <a:ext cx="768513" cy="867431"/>
          </a:xfrm>
          <a:prstGeom prst="rect">
            <a:avLst/>
          </a:prstGeom>
          <a:noFill/>
          <a:ln>
            <a:noFill/>
          </a:ln>
        </p:spPr>
      </p:pic>
      <p:sp>
        <p:nvSpPr>
          <p:cNvPr id="838" name="Google Shape;838;p38"/>
          <p:cNvSpPr/>
          <p:nvPr/>
        </p:nvSpPr>
        <p:spPr>
          <a:xfrm>
            <a:off x="7793502" y="1946495"/>
            <a:ext cx="3390313" cy="1405264"/>
          </a:xfrm>
          <a:prstGeom prst="roundRect">
            <a:avLst>
              <a:gd fmla="val 16667" name="adj"/>
            </a:avLst>
          </a:prstGeom>
          <a:solidFill>
            <a:srgbClr val="DA0F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Promedio menores de 13 años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chemeClr val="lt1"/>
                </a:solidFill>
                <a:latin typeface="Arial"/>
                <a:ea typeface="Arial"/>
                <a:cs typeface="Arial"/>
                <a:sym typeface="Arial"/>
              </a:rPr>
              <a:t>0,5</a:t>
            </a:r>
            <a:endParaRPr b="0" i="0" sz="1400" u="none" cap="none" strike="noStrike">
              <a:solidFill>
                <a:srgbClr val="000000"/>
              </a:solidFill>
              <a:latin typeface="Arial"/>
              <a:ea typeface="Arial"/>
              <a:cs typeface="Arial"/>
              <a:sym typeface="Arial"/>
            </a:endParaRPr>
          </a:p>
        </p:txBody>
      </p:sp>
      <p:sp>
        <p:nvSpPr>
          <p:cNvPr id="839" name="Google Shape;839;p38"/>
          <p:cNvSpPr/>
          <p:nvPr/>
        </p:nvSpPr>
        <p:spPr>
          <a:xfrm>
            <a:off x="7793502" y="3633439"/>
            <a:ext cx="3390313" cy="1405264"/>
          </a:xfrm>
          <a:prstGeom prst="roundRect">
            <a:avLst>
              <a:gd fmla="val 16667" name="adj"/>
            </a:avLst>
          </a:prstGeom>
          <a:solidFill>
            <a:srgbClr val="FFC00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Promedio de 13 años en adelante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chemeClr val="lt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39"/>
          <p:cNvSpPr/>
          <p:nvPr/>
        </p:nvSpPr>
        <p:spPr>
          <a:xfrm>
            <a:off x="1209385" y="634354"/>
            <a:ext cx="288931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15</a:t>
            </a:r>
            <a:r>
              <a:rPr b="1" i="0" lang="es-CO" sz="1800" u="none" cap="none" strike="noStrike">
                <a:solidFill>
                  <a:schemeClr val="dk1"/>
                </a:solidFill>
                <a:latin typeface="Arial"/>
                <a:ea typeface="Arial"/>
                <a:cs typeface="Arial"/>
                <a:sym typeface="Arial"/>
              </a:rPr>
              <a:t>. </a:t>
            </a:r>
            <a:r>
              <a:rPr b="0" i="0" lang="es-CO" sz="1800" u="none" cap="none" strike="noStrike">
                <a:solidFill>
                  <a:schemeClr val="dk1"/>
                </a:solidFill>
                <a:latin typeface="Arial"/>
                <a:ea typeface="Arial"/>
                <a:cs typeface="Arial"/>
                <a:sym typeface="Arial"/>
              </a:rPr>
              <a:t>¿Usted tiene bicicleta propia?</a:t>
            </a:r>
            <a:endParaRPr b="0" i="0" sz="1800" u="none" cap="none" strike="noStrike">
              <a:solidFill>
                <a:schemeClr val="dk1"/>
              </a:solidFill>
              <a:latin typeface="Arial"/>
              <a:ea typeface="Arial"/>
              <a:cs typeface="Arial"/>
              <a:sym typeface="Arial"/>
            </a:endParaRPr>
          </a:p>
        </p:txBody>
      </p:sp>
      <p:sp>
        <p:nvSpPr>
          <p:cNvPr id="845" name="Google Shape;845;p39"/>
          <p:cNvSpPr txBox="1"/>
          <p:nvPr/>
        </p:nvSpPr>
        <p:spPr>
          <a:xfrm>
            <a:off x="2276513" y="5155250"/>
            <a:ext cx="797078"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aphicFrame>
        <p:nvGraphicFramePr>
          <p:cNvPr id="846" name="Google Shape;846;p39"/>
          <p:cNvGraphicFramePr/>
          <p:nvPr/>
        </p:nvGraphicFramePr>
        <p:xfrm>
          <a:off x="363105" y="1280685"/>
          <a:ext cx="4581874" cy="3989148"/>
        </p:xfrm>
        <a:graphic>
          <a:graphicData uri="http://schemas.openxmlformats.org/drawingml/2006/chart">
            <c:chart r:id="rId3"/>
          </a:graphicData>
        </a:graphic>
      </p:graphicFrame>
      <p:cxnSp>
        <p:nvCxnSpPr>
          <p:cNvPr id="847" name="Google Shape;847;p39"/>
          <p:cNvCxnSpPr/>
          <p:nvPr/>
        </p:nvCxnSpPr>
        <p:spPr>
          <a:xfrm flipH="1" rot="10800000">
            <a:off x="4473526" y="2163077"/>
            <a:ext cx="2696700" cy="290400"/>
          </a:xfrm>
          <a:prstGeom prst="bentConnector3">
            <a:avLst>
              <a:gd fmla="val 50000" name="adj1"/>
            </a:avLst>
          </a:prstGeom>
          <a:noFill/>
          <a:ln cap="flat" cmpd="sng" w="25400">
            <a:solidFill>
              <a:schemeClr val="dk1"/>
            </a:solidFill>
            <a:prstDash val="solid"/>
            <a:round/>
            <a:headEnd len="sm" w="sm" type="none"/>
            <a:tailEnd len="med" w="med" type="stealth"/>
          </a:ln>
          <a:effectLst>
            <a:outerShdw blurRad="40000" rotWithShape="0" dir="5400000" dist="20000">
              <a:srgbClr val="000000">
                <a:alpha val="37254"/>
              </a:srgbClr>
            </a:outerShdw>
          </a:effectLst>
        </p:spPr>
      </p:cxnSp>
      <p:graphicFrame>
        <p:nvGraphicFramePr>
          <p:cNvPr id="848" name="Google Shape;848;p39"/>
          <p:cNvGraphicFramePr/>
          <p:nvPr/>
        </p:nvGraphicFramePr>
        <p:xfrm>
          <a:off x="7112000" y="1798276"/>
          <a:ext cx="4805756" cy="3794277"/>
        </p:xfrm>
        <a:graphic>
          <a:graphicData uri="http://schemas.openxmlformats.org/drawingml/2006/chart">
            <c:chart r:id="rId4"/>
          </a:graphicData>
        </a:graphic>
      </p:graphicFrame>
      <p:sp>
        <p:nvSpPr>
          <p:cNvPr id="849" name="Google Shape;849;p39"/>
          <p:cNvSpPr/>
          <p:nvPr/>
        </p:nvSpPr>
        <p:spPr>
          <a:xfrm>
            <a:off x="7884341" y="619116"/>
            <a:ext cx="326107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r>
              <a:rPr b="1" i="0" lang="es-CO" sz="1800" u="none" cap="none" strike="noStrike">
                <a:solidFill>
                  <a:schemeClr val="dk1"/>
                </a:solidFill>
                <a:latin typeface="Arial"/>
                <a:ea typeface="Arial"/>
                <a:cs typeface="Arial"/>
                <a:sym typeface="Arial"/>
              </a:rPr>
              <a:t>16. </a:t>
            </a:r>
            <a:r>
              <a:rPr b="0" i="0" lang="es-CO" sz="1800" u="none" cap="none" strike="noStrike">
                <a:solidFill>
                  <a:schemeClr val="dk1"/>
                </a:solidFill>
                <a:latin typeface="Arial"/>
                <a:ea typeface="Arial"/>
                <a:cs typeface="Arial"/>
                <a:sym typeface="Arial"/>
              </a:rPr>
              <a:t>¿Hace cuánto tiempo tiene bicicleta?</a:t>
            </a:r>
            <a:endParaRPr b="0" i="0" sz="1800" u="none" cap="none" strike="noStrike">
              <a:solidFill>
                <a:schemeClr val="dk1"/>
              </a:solidFill>
              <a:latin typeface="Arial"/>
              <a:ea typeface="Arial"/>
              <a:cs typeface="Arial"/>
              <a:sym typeface="Arial"/>
            </a:endParaRPr>
          </a:p>
        </p:txBody>
      </p:sp>
      <p:sp>
        <p:nvSpPr>
          <p:cNvPr id="850" name="Google Shape;850;p39"/>
          <p:cNvSpPr txBox="1"/>
          <p:nvPr/>
        </p:nvSpPr>
        <p:spPr>
          <a:xfrm>
            <a:off x="8446941" y="5874952"/>
            <a:ext cx="797078" cy="348813"/>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842</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
          <p:cNvSpPr txBox="1"/>
          <p:nvPr/>
        </p:nvSpPr>
        <p:spPr>
          <a:xfrm>
            <a:off x="748086" y="1038644"/>
            <a:ext cx="10701300" cy="1967700"/>
          </a:xfrm>
          <a:prstGeom prst="rect">
            <a:avLst/>
          </a:prstGeom>
          <a:solidFill>
            <a:srgbClr val="FFF2CC"/>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La dirección de investigación y diseño de formularios ha sido liderado por la Secretaría de Cultura, Recreación y Deporte en cabeza de la Dirección de Cultura Ciudadana.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Los operativos de campo han contado con el apoyo de la Secretaría General, </a:t>
            </a:r>
            <a:r>
              <a:rPr b="0" i="0" lang="es-CO" sz="1400" u="none" cap="none" strike="noStrike">
                <a:solidFill>
                  <a:schemeClr val="dk1"/>
                </a:solidFill>
                <a:latin typeface="Arial"/>
                <a:ea typeface="Arial"/>
                <a:cs typeface="Arial"/>
                <a:sym typeface="Arial"/>
              </a:rPr>
              <a:t>Secretaría de Seguridad, Secretaría de Planeación y Secretaría de la Mujer,</a:t>
            </a:r>
            <a:r>
              <a:rPr b="0" i="0" lang="es-CO" sz="1400" u="none" cap="none" strike="noStrike">
                <a:solidFill>
                  <a:srgbClr val="000000"/>
                </a:solidFill>
                <a:latin typeface="Arial"/>
                <a:ea typeface="Arial"/>
                <a:cs typeface="Arial"/>
                <a:sym typeface="Arial"/>
              </a:rPr>
              <a:t> Empresa de Teléfonos de Bogotá - ETB y Open Society.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El levantamiento de la información telefónica se ha realizado por parte de la ETB y Línea 195, así como por DATEXCO y Centro Nacional de Consultoría – CNC y Brandstrat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4"/>
          <p:cNvSpPr txBox="1"/>
          <p:nvPr/>
        </p:nvSpPr>
        <p:spPr>
          <a:xfrm>
            <a:off x="909036" y="526144"/>
            <a:ext cx="2796000" cy="33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000000"/>
                </a:solidFill>
                <a:latin typeface="Arial"/>
                <a:ea typeface="Arial"/>
                <a:cs typeface="Arial"/>
                <a:sym typeface="Arial"/>
              </a:rPr>
              <a:t>Nota para el lector:</a:t>
            </a:r>
            <a:endParaRPr b="1" i="0" sz="1400" u="none" cap="none" strike="noStrike">
              <a:solidFill>
                <a:srgbClr val="000000"/>
              </a:solidFill>
              <a:latin typeface="Arial"/>
              <a:ea typeface="Arial"/>
              <a:cs typeface="Arial"/>
              <a:sym typeface="Arial"/>
            </a:endParaRPr>
          </a:p>
        </p:txBody>
      </p:sp>
      <p:sp>
        <p:nvSpPr>
          <p:cNvPr id="488" name="Google Shape;488;p4"/>
          <p:cNvSpPr txBox="1"/>
          <p:nvPr/>
        </p:nvSpPr>
        <p:spPr>
          <a:xfrm>
            <a:off x="748086" y="3584019"/>
            <a:ext cx="2796000" cy="33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000000"/>
                </a:solidFill>
                <a:latin typeface="Arial"/>
                <a:ea typeface="Arial"/>
                <a:cs typeface="Arial"/>
                <a:sym typeface="Arial"/>
              </a:rPr>
              <a:t>Nota metodológica:</a:t>
            </a:r>
            <a:endParaRPr b="1" i="0" sz="1400" u="none" cap="none" strike="noStrike">
              <a:solidFill>
                <a:srgbClr val="000000"/>
              </a:solidFill>
              <a:latin typeface="Arial"/>
              <a:ea typeface="Arial"/>
              <a:cs typeface="Arial"/>
              <a:sym typeface="Arial"/>
            </a:endParaRPr>
          </a:p>
        </p:txBody>
      </p:sp>
      <p:sp>
        <p:nvSpPr>
          <p:cNvPr id="489" name="Google Shape;489;p4"/>
          <p:cNvSpPr txBox="1"/>
          <p:nvPr/>
        </p:nvSpPr>
        <p:spPr>
          <a:xfrm>
            <a:off x="748086" y="3995769"/>
            <a:ext cx="10701300" cy="1350900"/>
          </a:xfrm>
          <a:prstGeom prst="rect">
            <a:avLst/>
          </a:prstGeom>
          <a:solidFill>
            <a:srgbClr val="FFF2CC"/>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AutoNum type="arabicPeriod"/>
            </a:pPr>
            <a:r>
              <a:rPr b="0" i="0" lang="es-CO" sz="1400" u="none" cap="none" strike="noStrike">
                <a:solidFill>
                  <a:srgbClr val="000000"/>
                </a:solidFill>
                <a:latin typeface="Arial"/>
                <a:ea typeface="Arial"/>
                <a:cs typeface="Arial"/>
                <a:sym typeface="Arial"/>
              </a:rPr>
              <a:t>Las desagregaciones realizadas (estrato, subred,  localidad u otros) solo se muestran en esta presentación si tienen datos relevantes, que complementen o permitan ilustrar situaciones de relevancia en el seguimiento.</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AutoNum type="arabicPeriod"/>
            </a:pPr>
            <a:r>
              <a:rPr b="0" i="0" lang="es-CO" sz="1400" u="none" cap="none" strike="noStrike">
                <a:solidFill>
                  <a:srgbClr val="000000"/>
                </a:solidFill>
                <a:latin typeface="Arial"/>
                <a:ea typeface="Arial"/>
                <a:cs typeface="Arial"/>
                <a:sym typeface="Arial"/>
              </a:rPr>
              <a:t>En algunos casos, se mantienen datos y gráficas de una sola aplicación, que por su valor informativo vale la pena mantenerla.</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AutoNum type="arabicPeriod"/>
            </a:pPr>
            <a:r>
              <a:rPr b="0" i="0" lang="es-CO" sz="1400" u="none" cap="none" strike="noStrike">
                <a:solidFill>
                  <a:srgbClr val="000000"/>
                </a:solidFill>
                <a:latin typeface="Arial"/>
                <a:ea typeface="Arial"/>
                <a:cs typeface="Arial"/>
                <a:sym typeface="Arial"/>
              </a:rPr>
              <a:t>En algunos casos la información de Ns/Nr es suprimida de las gráficas que se presentan.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40"/>
          <p:cNvSpPr/>
          <p:nvPr/>
        </p:nvSpPr>
        <p:spPr>
          <a:xfrm>
            <a:off x="1790131" y="210153"/>
            <a:ext cx="805574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r>
              <a:rPr b="1" i="0" lang="es-CO" sz="1800" u="none" cap="none" strike="noStrike">
                <a:solidFill>
                  <a:schemeClr val="dk1"/>
                </a:solidFill>
                <a:latin typeface="Arial"/>
                <a:ea typeface="Arial"/>
                <a:cs typeface="Arial"/>
                <a:sym typeface="Arial"/>
              </a:rPr>
              <a:t>17.</a:t>
            </a:r>
            <a:r>
              <a:rPr b="0" i="0" lang="es-CO" sz="1800" u="none" cap="none" strike="noStrike">
                <a:solidFill>
                  <a:schemeClr val="dk1"/>
                </a:solidFill>
                <a:latin typeface="Arial"/>
                <a:ea typeface="Arial"/>
                <a:cs typeface="Arial"/>
                <a:sym typeface="Arial"/>
              </a:rPr>
              <a:t> ¿Cuál es el uso principal que usted le da a la bicicleta?</a:t>
            </a:r>
            <a:endParaRPr b="0" i="0" sz="1800" u="none" cap="none" strike="noStrike">
              <a:solidFill>
                <a:schemeClr val="dk1"/>
              </a:solidFill>
              <a:latin typeface="Arial"/>
              <a:ea typeface="Arial"/>
              <a:cs typeface="Arial"/>
              <a:sym typeface="Arial"/>
            </a:endParaRPr>
          </a:p>
        </p:txBody>
      </p:sp>
      <p:sp>
        <p:nvSpPr>
          <p:cNvPr descr="Gobierno - Iconos gratis de monumentos" id="856" name="Google Shape;856;p4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857" name="Google Shape;857;p40"/>
          <p:cNvCxnSpPr/>
          <p:nvPr/>
        </p:nvCxnSpPr>
        <p:spPr>
          <a:xfrm>
            <a:off x="2169042" y="5297303"/>
            <a:ext cx="7990958" cy="0"/>
          </a:xfrm>
          <a:prstGeom prst="straightConnector1">
            <a:avLst/>
          </a:prstGeom>
          <a:noFill/>
          <a:ln cap="flat" cmpd="sng" w="25400">
            <a:solidFill>
              <a:schemeClr val="dk1"/>
            </a:solidFill>
            <a:prstDash val="dash"/>
            <a:round/>
            <a:headEnd len="sm" w="sm" type="none"/>
            <a:tailEnd len="sm" w="sm" type="none"/>
          </a:ln>
          <a:effectLst>
            <a:outerShdw blurRad="40000" rotWithShape="0" dir="5400000" dist="20000">
              <a:srgbClr val="000000">
                <a:alpha val="37254"/>
              </a:srgbClr>
            </a:outerShdw>
          </a:effectLst>
        </p:spPr>
      </p:cxnSp>
      <p:sp>
        <p:nvSpPr>
          <p:cNvPr id="858" name="Google Shape;858;p40"/>
          <p:cNvSpPr txBox="1"/>
          <p:nvPr/>
        </p:nvSpPr>
        <p:spPr>
          <a:xfrm>
            <a:off x="5419465" y="5720354"/>
            <a:ext cx="797078"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aphicFrame>
        <p:nvGraphicFramePr>
          <p:cNvPr id="859" name="Google Shape;859;p40"/>
          <p:cNvGraphicFramePr/>
          <p:nvPr/>
        </p:nvGraphicFramePr>
        <p:xfrm>
          <a:off x="1891324" y="-84955"/>
          <a:ext cx="8128000" cy="5418667"/>
        </p:xfrm>
        <a:graphic>
          <a:graphicData uri="http://schemas.openxmlformats.org/drawingml/2006/chart">
            <c:chart r:id="rId3"/>
          </a:graphicData>
        </a:graphic>
      </p:graphicFrame>
      <p:sp>
        <p:nvSpPr>
          <p:cNvPr id="860" name="Google Shape;860;p40"/>
          <p:cNvSpPr txBox="1"/>
          <p:nvPr/>
        </p:nvSpPr>
        <p:spPr>
          <a:xfrm>
            <a:off x="8938738" y="4927971"/>
            <a:ext cx="4042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41"/>
          <p:cNvSpPr/>
          <p:nvPr/>
        </p:nvSpPr>
        <p:spPr>
          <a:xfrm>
            <a:off x="1875063" y="186342"/>
            <a:ext cx="805574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18</a:t>
            </a:r>
            <a:r>
              <a:rPr b="1" i="0" lang="es-CO" sz="1800" u="none" cap="none" strike="noStrike">
                <a:solidFill>
                  <a:schemeClr val="dk1"/>
                </a:solidFill>
                <a:latin typeface="Arial"/>
                <a:ea typeface="Arial"/>
                <a:cs typeface="Arial"/>
                <a:sym typeface="Arial"/>
              </a:rPr>
              <a:t>. En </a:t>
            </a:r>
            <a:r>
              <a:rPr b="0" i="0" lang="es-CO" sz="1800" u="none" cap="none" strike="noStrike">
                <a:solidFill>
                  <a:schemeClr val="dk1"/>
                </a:solidFill>
                <a:latin typeface="Arial"/>
                <a:ea typeface="Arial"/>
                <a:cs typeface="Arial"/>
                <a:sym typeface="Arial"/>
              </a:rPr>
              <a:t>el último mes ¿cuál de las siguientes ciclorrutas ha usado más cuando monta en bicicleta??</a:t>
            </a:r>
            <a:endParaRPr b="0" i="0" sz="1800" u="none" cap="none" strike="noStrike">
              <a:solidFill>
                <a:schemeClr val="dk1"/>
              </a:solidFill>
              <a:latin typeface="Arial"/>
              <a:ea typeface="Arial"/>
              <a:cs typeface="Arial"/>
              <a:sym typeface="Arial"/>
            </a:endParaRPr>
          </a:p>
        </p:txBody>
      </p:sp>
      <p:sp>
        <p:nvSpPr>
          <p:cNvPr descr="Gobierno - Iconos gratis de monumentos" id="866" name="Google Shape;866;p4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867" name="Google Shape;867;p41"/>
          <p:cNvGrpSpPr/>
          <p:nvPr/>
        </p:nvGrpSpPr>
        <p:grpSpPr>
          <a:xfrm>
            <a:off x="1145208" y="1285744"/>
            <a:ext cx="8548514" cy="4850688"/>
            <a:chOff x="328291" y="913044"/>
            <a:chExt cx="8548514" cy="5598288"/>
          </a:xfrm>
        </p:grpSpPr>
        <p:graphicFrame>
          <p:nvGraphicFramePr>
            <p:cNvPr id="868" name="Google Shape;868;p41"/>
            <p:cNvGraphicFramePr/>
            <p:nvPr/>
          </p:nvGraphicFramePr>
          <p:xfrm>
            <a:off x="328291" y="913044"/>
            <a:ext cx="8548514" cy="5598288"/>
          </p:xfrm>
          <a:graphic>
            <a:graphicData uri="http://schemas.openxmlformats.org/drawingml/2006/chart">
              <c:chart r:id="rId3"/>
            </a:graphicData>
          </a:graphic>
        </p:graphicFrame>
        <p:cxnSp>
          <p:nvCxnSpPr>
            <p:cNvPr id="869" name="Google Shape;869;p41"/>
            <p:cNvCxnSpPr/>
            <p:nvPr/>
          </p:nvCxnSpPr>
          <p:spPr>
            <a:xfrm>
              <a:off x="4108784" y="963079"/>
              <a:ext cx="0" cy="5316279"/>
            </a:xfrm>
            <a:prstGeom prst="straightConnector1">
              <a:avLst/>
            </a:prstGeom>
            <a:noFill/>
            <a:ln cap="flat" cmpd="sng" w="25400">
              <a:solidFill>
                <a:schemeClr val="dk1"/>
              </a:solidFill>
              <a:prstDash val="dash"/>
              <a:round/>
              <a:headEnd len="sm" w="sm" type="none"/>
              <a:tailEnd len="sm" w="sm" type="none"/>
            </a:ln>
            <a:effectLst>
              <a:outerShdw blurRad="40000" rotWithShape="0" dir="5400000" dist="20000">
                <a:srgbClr val="000000">
                  <a:alpha val="37254"/>
                </a:srgbClr>
              </a:outerShdw>
            </a:effectLst>
          </p:spPr>
        </p:cxnSp>
      </p:grpSp>
      <p:sp>
        <p:nvSpPr>
          <p:cNvPr id="870" name="Google Shape;870;p41"/>
          <p:cNvSpPr txBox="1"/>
          <p:nvPr/>
        </p:nvSpPr>
        <p:spPr>
          <a:xfrm>
            <a:off x="4622387" y="6085087"/>
            <a:ext cx="797078"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cxnSp>
        <p:nvCxnSpPr>
          <p:cNvPr id="871" name="Google Shape;871;p41"/>
          <p:cNvCxnSpPr/>
          <p:nvPr/>
        </p:nvCxnSpPr>
        <p:spPr>
          <a:xfrm flipH="1" rot="10800000">
            <a:off x="5818004" y="4572052"/>
            <a:ext cx="2112600" cy="767100"/>
          </a:xfrm>
          <a:prstGeom prst="bentConnector3">
            <a:avLst>
              <a:gd fmla="val 50000" name="adj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254"/>
              </a:srgbClr>
            </a:outerShdw>
          </a:effectLst>
        </p:spPr>
      </p:cxnSp>
      <p:graphicFrame>
        <p:nvGraphicFramePr>
          <p:cNvPr id="872" name="Google Shape;872;p41"/>
          <p:cNvGraphicFramePr/>
          <p:nvPr/>
        </p:nvGraphicFramePr>
        <p:xfrm>
          <a:off x="8145193" y="3575133"/>
          <a:ext cx="3000000" cy="3000000"/>
        </p:xfrm>
        <a:graphic>
          <a:graphicData uri="http://schemas.openxmlformats.org/drawingml/2006/table">
            <a:tbl>
              <a:tblPr bandRow="1" firstRow="1">
                <a:noFill/>
                <a:tableStyleId>{60EF1AB6-942A-4996-A5CD-3D9CA15D0741}</a:tableStyleId>
              </a:tblPr>
              <a:tblGrid>
                <a:gridCol w="2226575"/>
              </a:tblGrid>
              <a:tr h="28482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t>Uso el anden</a:t>
                      </a:r>
                      <a:endParaRPr b="0" i="0" sz="1100" u="none" cap="none" strike="noStrike">
                        <a:solidFill>
                          <a:srgbClr val="000000"/>
                        </a:solidFill>
                        <a:latin typeface="Arial"/>
                        <a:ea typeface="Arial"/>
                        <a:cs typeface="Arial"/>
                        <a:sym typeface="Arial"/>
                      </a:endParaRPr>
                    </a:p>
                  </a:txBody>
                  <a:tcPr marT="9525" marB="0" marR="9525" marL="9525" anchor="b"/>
                </a:tc>
              </a:tr>
              <a:tr h="2848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Primera de mayo</a:t>
                      </a:r>
                      <a:endParaRPr b="1" i="0" sz="1100" u="none" cap="none" strike="noStrike">
                        <a:solidFill>
                          <a:srgbClr val="000000"/>
                        </a:solidFill>
                        <a:latin typeface="Arial"/>
                        <a:ea typeface="Arial"/>
                        <a:cs typeface="Arial"/>
                        <a:sym typeface="Arial"/>
                      </a:endParaRPr>
                    </a:p>
                  </a:txBody>
                  <a:tcPr marT="9525" marB="0" marR="9525" marL="9525" anchor="b"/>
                </a:tc>
              </a:tr>
              <a:tr h="2848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Cicloruta calle 26</a:t>
                      </a:r>
                      <a:endParaRPr b="1" i="0" sz="1100" u="none" cap="none" strike="noStrike">
                        <a:solidFill>
                          <a:srgbClr val="000000"/>
                        </a:solidFill>
                        <a:latin typeface="Arial"/>
                        <a:ea typeface="Arial"/>
                        <a:cs typeface="Arial"/>
                        <a:sym typeface="Arial"/>
                      </a:endParaRPr>
                    </a:p>
                  </a:txBody>
                  <a:tcPr marT="9525" marB="0" marR="9525" marL="9525" anchor="b"/>
                </a:tc>
              </a:tr>
              <a:tr h="2848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Av suba</a:t>
                      </a:r>
                      <a:endParaRPr b="1" i="0" sz="1100" u="none" cap="none" strike="noStrike">
                        <a:solidFill>
                          <a:srgbClr val="000000"/>
                        </a:solidFill>
                        <a:latin typeface="Arial"/>
                        <a:ea typeface="Arial"/>
                        <a:cs typeface="Arial"/>
                        <a:sym typeface="Arial"/>
                      </a:endParaRPr>
                    </a:p>
                  </a:txBody>
                  <a:tcPr marT="9525" marB="0" marR="9525" marL="9525" anchor="b"/>
                </a:tc>
              </a:tr>
              <a:tr h="2848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Av calle 153</a:t>
                      </a:r>
                      <a:endParaRPr b="1" i="0" sz="1100" u="none" cap="none" strike="noStrike">
                        <a:solidFill>
                          <a:srgbClr val="000000"/>
                        </a:solidFill>
                        <a:latin typeface="Arial"/>
                        <a:ea typeface="Arial"/>
                        <a:cs typeface="Arial"/>
                        <a:sym typeface="Arial"/>
                      </a:endParaRPr>
                    </a:p>
                  </a:txBody>
                  <a:tcPr marT="9525" marB="0" marR="9525" marL="9525" anchor="b"/>
                </a:tc>
              </a:tr>
              <a:tr h="2848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Av americas</a:t>
                      </a:r>
                      <a:endParaRPr b="1" i="0" sz="1100" u="none" cap="none" strike="noStrike">
                        <a:solidFill>
                          <a:srgbClr val="000000"/>
                        </a:solidFill>
                        <a:latin typeface="Arial"/>
                        <a:ea typeface="Arial"/>
                        <a:cs typeface="Arial"/>
                        <a:sym typeface="Arial"/>
                      </a:endParaRPr>
                    </a:p>
                  </a:txBody>
                  <a:tcPr marT="9525" marB="0" marR="9525" marL="9525" anchor="b"/>
                </a:tc>
              </a:tr>
              <a:tr h="2848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Metrovivienda</a:t>
                      </a:r>
                      <a:endParaRPr b="1" i="0" sz="1100" u="none" cap="none" strike="noStrike">
                        <a:solidFill>
                          <a:srgbClr val="000000"/>
                        </a:solidFill>
                        <a:latin typeface="Arial"/>
                        <a:ea typeface="Arial"/>
                        <a:cs typeface="Arial"/>
                        <a:sym typeface="Arial"/>
                      </a:endParaRPr>
                    </a:p>
                  </a:txBody>
                  <a:tcPr marT="9525" marB="0" marR="9525" marL="9525" anchor="b"/>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42"/>
          <p:cNvSpPr/>
          <p:nvPr/>
        </p:nvSpPr>
        <p:spPr>
          <a:xfrm>
            <a:off x="1670260" y="240722"/>
            <a:ext cx="867842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18</a:t>
            </a:r>
            <a:r>
              <a:rPr b="1" i="0" lang="es-CO" sz="1800" u="none" cap="none" strike="noStrike">
                <a:solidFill>
                  <a:schemeClr val="dk1"/>
                </a:solidFill>
                <a:latin typeface="Arial"/>
                <a:ea typeface="Arial"/>
                <a:cs typeface="Arial"/>
                <a:sym typeface="Arial"/>
              </a:rPr>
              <a:t>. En </a:t>
            </a:r>
            <a:r>
              <a:rPr b="0" i="0" lang="es-CO" sz="1800" u="none" cap="none" strike="noStrike">
                <a:solidFill>
                  <a:schemeClr val="dk1"/>
                </a:solidFill>
                <a:latin typeface="Arial"/>
                <a:ea typeface="Arial"/>
                <a:cs typeface="Arial"/>
                <a:sym typeface="Arial"/>
              </a:rPr>
              <a:t>el último mes ¿cuál de las siguientes ciclorrutas ha usado más cuando monta en bicicleta??</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Sexo</a:t>
            </a:r>
            <a:endParaRPr b="0" i="0" sz="1400" u="none" cap="none" strike="noStrike">
              <a:solidFill>
                <a:srgbClr val="000000"/>
              </a:solidFill>
              <a:latin typeface="Arial"/>
              <a:ea typeface="Arial"/>
              <a:cs typeface="Arial"/>
              <a:sym typeface="Arial"/>
            </a:endParaRPr>
          </a:p>
        </p:txBody>
      </p:sp>
      <p:graphicFrame>
        <p:nvGraphicFramePr>
          <p:cNvPr id="878" name="Google Shape;878;p42"/>
          <p:cNvGraphicFramePr/>
          <p:nvPr/>
        </p:nvGraphicFramePr>
        <p:xfrm>
          <a:off x="775063" y="1989456"/>
          <a:ext cx="10624457" cy="3784630"/>
        </p:xfrm>
        <a:graphic>
          <a:graphicData uri="http://schemas.openxmlformats.org/drawingml/2006/chart">
            <c:chart r:id="rId3"/>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43"/>
          <p:cNvSpPr/>
          <p:nvPr/>
        </p:nvSpPr>
        <p:spPr>
          <a:xfrm>
            <a:off x="1670260" y="240722"/>
            <a:ext cx="867842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18</a:t>
            </a:r>
            <a:r>
              <a:rPr b="1" i="0" lang="es-CO" sz="1800" u="none" cap="none" strike="noStrike">
                <a:solidFill>
                  <a:schemeClr val="dk1"/>
                </a:solidFill>
                <a:latin typeface="Arial"/>
                <a:ea typeface="Arial"/>
                <a:cs typeface="Arial"/>
                <a:sym typeface="Arial"/>
              </a:rPr>
              <a:t>. En </a:t>
            </a:r>
            <a:r>
              <a:rPr b="0" i="0" lang="es-CO" sz="1800" u="none" cap="none" strike="noStrike">
                <a:solidFill>
                  <a:schemeClr val="dk1"/>
                </a:solidFill>
                <a:latin typeface="Arial"/>
                <a:ea typeface="Arial"/>
                <a:cs typeface="Arial"/>
                <a:sym typeface="Arial"/>
              </a:rPr>
              <a:t>el último mes ¿cuál de las siguientes ciclorrutas ha usado más cuando monta en bicicleta??</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Edad</a:t>
            </a:r>
            <a:endParaRPr b="0" i="0" sz="1400" u="none" cap="none" strike="noStrike">
              <a:solidFill>
                <a:srgbClr val="000000"/>
              </a:solidFill>
              <a:latin typeface="Arial"/>
              <a:ea typeface="Arial"/>
              <a:cs typeface="Arial"/>
              <a:sym typeface="Arial"/>
            </a:endParaRPr>
          </a:p>
        </p:txBody>
      </p:sp>
      <p:graphicFrame>
        <p:nvGraphicFramePr>
          <p:cNvPr id="884" name="Google Shape;884;p43"/>
          <p:cNvGraphicFramePr/>
          <p:nvPr/>
        </p:nvGraphicFramePr>
        <p:xfrm>
          <a:off x="1541584" y="1416504"/>
          <a:ext cx="9108831" cy="4950802"/>
        </p:xfrm>
        <a:graphic>
          <a:graphicData uri="http://schemas.openxmlformats.org/drawingml/2006/chart">
            <c:chart r:id="rId3"/>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44"/>
          <p:cNvSpPr/>
          <p:nvPr/>
        </p:nvSpPr>
        <p:spPr>
          <a:xfrm>
            <a:off x="1670260" y="240722"/>
            <a:ext cx="867842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18</a:t>
            </a:r>
            <a:r>
              <a:rPr b="1" i="0" lang="es-CO" sz="1800" u="none" cap="none" strike="noStrike">
                <a:solidFill>
                  <a:schemeClr val="dk1"/>
                </a:solidFill>
                <a:latin typeface="Arial"/>
                <a:ea typeface="Arial"/>
                <a:cs typeface="Arial"/>
                <a:sym typeface="Arial"/>
              </a:rPr>
              <a:t>. En </a:t>
            </a:r>
            <a:r>
              <a:rPr b="0" i="0" lang="es-CO" sz="1800" u="none" cap="none" strike="noStrike">
                <a:solidFill>
                  <a:schemeClr val="dk1"/>
                </a:solidFill>
                <a:latin typeface="Arial"/>
                <a:ea typeface="Arial"/>
                <a:cs typeface="Arial"/>
                <a:sym typeface="Arial"/>
              </a:rPr>
              <a:t>el último mes ¿cuál de las siguientes ciclorrutas ha usado más cuando monta en bicicleta??</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Nivel Socioeconómico</a:t>
            </a:r>
            <a:endParaRPr b="0" i="0" sz="1400" u="none" cap="none" strike="noStrike">
              <a:solidFill>
                <a:srgbClr val="000000"/>
              </a:solidFill>
              <a:latin typeface="Arial"/>
              <a:ea typeface="Arial"/>
              <a:cs typeface="Arial"/>
              <a:sym typeface="Arial"/>
            </a:endParaRPr>
          </a:p>
        </p:txBody>
      </p:sp>
      <p:graphicFrame>
        <p:nvGraphicFramePr>
          <p:cNvPr id="890" name="Google Shape;890;p44"/>
          <p:cNvGraphicFramePr/>
          <p:nvPr/>
        </p:nvGraphicFramePr>
        <p:xfrm>
          <a:off x="1219200" y="1414462"/>
          <a:ext cx="9820275" cy="5038725"/>
        </p:xfrm>
        <a:graphic>
          <a:graphicData uri="http://schemas.openxmlformats.org/drawingml/2006/chart">
            <c:chart r:id="rId3"/>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45"/>
          <p:cNvSpPr/>
          <p:nvPr/>
        </p:nvSpPr>
        <p:spPr>
          <a:xfrm>
            <a:off x="1670260" y="240722"/>
            <a:ext cx="867842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18</a:t>
            </a:r>
            <a:r>
              <a:rPr b="1" i="0" lang="es-CO" sz="1800" u="none" cap="none" strike="noStrike">
                <a:solidFill>
                  <a:schemeClr val="dk1"/>
                </a:solidFill>
                <a:latin typeface="Arial"/>
                <a:ea typeface="Arial"/>
                <a:cs typeface="Arial"/>
                <a:sym typeface="Arial"/>
              </a:rPr>
              <a:t>. En </a:t>
            </a:r>
            <a:r>
              <a:rPr b="0" i="0" lang="es-CO" sz="1800" u="none" cap="none" strike="noStrike">
                <a:solidFill>
                  <a:schemeClr val="dk1"/>
                </a:solidFill>
                <a:latin typeface="Arial"/>
                <a:ea typeface="Arial"/>
                <a:cs typeface="Arial"/>
                <a:sym typeface="Arial"/>
              </a:rPr>
              <a:t>el último mes ¿cuál de las siguientes ciclorrutas ha usado más cuando monta en bicicleta??</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s-CO" sz="1800" u="sng" cap="none" strike="noStrike">
                <a:solidFill>
                  <a:srgbClr val="000000"/>
                </a:solidFill>
                <a:latin typeface="Arial"/>
                <a:ea typeface="Arial"/>
                <a:cs typeface="Arial"/>
                <a:sym typeface="Arial"/>
              </a:rPr>
              <a:t>Según Zona</a:t>
            </a:r>
            <a:endParaRPr b="0" i="0" sz="1400" u="none" cap="none" strike="noStrike">
              <a:solidFill>
                <a:srgbClr val="000000"/>
              </a:solidFill>
              <a:latin typeface="Arial"/>
              <a:ea typeface="Arial"/>
              <a:cs typeface="Arial"/>
              <a:sym typeface="Arial"/>
            </a:endParaRPr>
          </a:p>
        </p:txBody>
      </p:sp>
      <p:graphicFrame>
        <p:nvGraphicFramePr>
          <p:cNvPr id="896" name="Google Shape;896;p45"/>
          <p:cNvGraphicFramePr/>
          <p:nvPr/>
        </p:nvGraphicFramePr>
        <p:xfrm>
          <a:off x="1219200" y="1414462"/>
          <a:ext cx="9820275" cy="5038725"/>
        </p:xfrm>
        <a:graphic>
          <a:graphicData uri="http://schemas.openxmlformats.org/drawingml/2006/chart">
            <c:chart r:id="rId3"/>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46"/>
          <p:cNvPicPr preferRelativeResize="0"/>
          <p:nvPr/>
        </p:nvPicPr>
        <p:blipFill rotWithShape="1">
          <a:blip r:embed="rId3">
            <a:alphaModFix/>
          </a:blip>
          <a:srcRect b="0" l="0" r="0" t="0"/>
          <a:stretch/>
        </p:blipFill>
        <p:spPr>
          <a:xfrm>
            <a:off x="1343600" y="803150"/>
            <a:ext cx="9309825" cy="5776875"/>
          </a:xfrm>
          <a:prstGeom prst="rect">
            <a:avLst/>
          </a:prstGeom>
          <a:noFill/>
          <a:ln>
            <a:noFill/>
          </a:ln>
        </p:spPr>
      </p:pic>
      <p:sp>
        <p:nvSpPr>
          <p:cNvPr id="902" name="Google Shape;902;p46"/>
          <p:cNvSpPr/>
          <p:nvPr/>
        </p:nvSpPr>
        <p:spPr>
          <a:xfrm>
            <a:off x="1654350" y="212116"/>
            <a:ext cx="8883300" cy="36875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s-CO" sz="1800" u="none" cap="none" strike="noStrike">
                <a:solidFill>
                  <a:schemeClr val="dk1"/>
                </a:solidFill>
                <a:latin typeface="Arial"/>
                <a:ea typeface="Arial"/>
                <a:cs typeface="Arial"/>
                <a:sym typeface="Arial"/>
              </a:rPr>
              <a:t>19. Dígame por favor ¿En qué zona de la ciudad usa principalmente su bicicleta? </a:t>
            </a:r>
            <a:endParaRPr b="1" i="0" sz="2800" u="none" cap="none" strike="noStrike">
              <a:solidFill>
                <a:srgbClr val="000000"/>
              </a:solidFill>
              <a:latin typeface="Arial"/>
              <a:ea typeface="Arial"/>
              <a:cs typeface="Arial"/>
              <a:sym typeface="Arial"/>
            </a:endParaRPr>
          </a:p>
        </p:txBody>
      </p:sp>
      <p:sp>
        <p:nvSpPr>
          <p:cNvPr id="903" name="Google Shape;903;p46"/>
          <p:cNvSpPr txBox="1"/>
          <p:nvPr/>
        </p:nvSpPr>
        <p:spPr>
          <a:xfrm>
            <a:off x="559750" y="2441350"/>
            <a:ext cx="2096100" cy="61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Zona norte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28%</a:t>
            </a:r>
            <a:endParaRPr b="0" i="0" sz="1600" u="none" cap="none" strike="noStrike">
              <a:solidFill>
                <a:srgbClr val="000000"/>
              </a:solidFill>
              <a:latin typeface="Arial"/>
              <a:ea typeface="Arial"/>
              <a:cs typeface="Arial"/>
              <a:sym typeface="Arial"/>
            </a:endParaRPr>
          </a:p>
        </p:txBody>
      </p:sp>
      <p:sp>
        <p:nvSpPr>
          <p:cNvPr id="904" name="Google Shape;904;p46"/>
          <p:cNvSpPr txBox="1"/>
          <p:nvPr/>
        </p:nvSpPr>
        <p:spPr>
          <a:xfrm>
            <a:off x="3673100" y="5666625"/>
            <a:ext cx="2096100" cy="61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Occidente</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23%</a:t>
            </a:r>
            <a:endParaRPr b="0" i="0" sz="1600" u="none" cap="none" strike="noStrike">
              <a:solidFill>
                <a:srgbClr val="000000"/>
              </a:solidFill>
              <a:latin typeface="Arial"/>
              <a:ea typeface="Arial"/>
              <a:cs typeface="Arial"/>
              <a:sym typeface="Arial"/>
            </a:endParaRPr>
          </a:p>
        </p:txBody>
      </p:sp>
      <p:sp>
        <p:nvSpPr>
          <p:cNvPr id="905" name="Google Shape;905;p46"/>
          <p:cNvSpPr txBox="1"/>
          <p:nvPr/>
        </p:nvSpPr>
        <p:spPr>
          <a:xfrm>
            <a:off x="6803597" y="1641792"/>
            <a:ext cx="2096100" cy="42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Oriente</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4%</a:t>
            </a:r>
            <a:endParaRPr b="0" i="0" sz="1600" u="none" cap="none" strike="noStrike">
              <a:solidFill>
                <a:srgbClr val="000000"/>
              </a:solidFill>
              <a:latin typeface="Arial"/>
              <a:ea typeface="Arial"/>
              <a:cs typeface="Arial"/>
              <a:sym typeface="Arial"/>
            </a:endParaRPr>
          </a:p>
        </p:txBody>
      </p:sp>
      <p:sp>
        <p:nvSpPr>
          <p:cNvPr id="906" name="Google Shape;906;p46"/>
          <p:cNvSpPr txBox="1"/>
          <p:nvPr/>
        </p:nvSpPr>
        <p:spPr>
          <a:xfrm>
            <a:off x="9150743" y="4432586"/>
            <a:ext cx="2096100" cy="76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Zona Sur</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35%</a:t>
            </a:r>
            <a:endParaRPr b="0" i="0" sz="1600" u="none" cap="none" strike="noStrike">
              <a:solidFill>
                <a:srgbClr val="000000"/>
              </a:solidFill>
              <a:latin typeface="Arial"/>
              <a:ea typeface="Arial"/>
              <a:cs typeface="Arial"/>
              <a:sym typeface="Arial"/>
            </a:endParaRPr>
          </a:p>
        </p:txBody>
      </p:sp>
      <p:sp>
        <p:nvSpPr>
          <p:cNvPr id="907" name="Google Shape;907;p46"/>
          <p:cNvSpPr txBox="1"/>
          <p:nvPr/>
        </p:nvSpPr>
        <p:spPr>
          <a:xfrm>
            <a:off x="8102693" y="5717121"/>
            <a:ext cx="2096100" cy="767100"/>
          </a:xfrm>
          <a:prstGeom prst="rect">
            <a:avLst/>
          </a:prstGeom>
          <a:noFill/>
          <a:ln cap="flat" cmpd="sng" w="9525">
            <a:solidFill>
              <a:srgbClr val="7F7F7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NS/NR</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1%</a:t>
            </a:r>
            <a:endParaRPr b="0" i="0" sz="1600" u="none" cap="none" strike="noStrike">
              <a:solidFill>
                <a:srgbClr val="000000"/>
              </a:solidFill>
              <a:latin typeface="Arial"/>
              <a:ea typeface="Arial"/>
              <a:cs typeface="Arial"/>
              <a:sym typeface="Arial"/>
            </a:endParaRPr>
          </a:p>
        </p:txBody>
      </p:sp>
      <p:sp>
        <p:nvSpPr>
          <p:cNvPr id="908" name="Google Shape;908;p46"/>
          <p:cNvSpPr txBox="1"/>
          <p:nvPr/>
        </p:nvSpPr>
        <p:spPr>
          <a:xfrm>
            <a:off x="5367220" y="2950725"/>
            <a:ext cx="2096100" cy="61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Centro</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9%</a:t>
            </a:r>
            <a:endParaRPr b="0" i="0" sz="1600" u="none" cap="none" strike="noStrike">
              <a:solidFill>
                <a:srgbClr val="000000"/>
              </a:solidFill>
              <a:latin typeface="Arial"/>
              <a:ea typeface="Arial"/>
              <a:cs typeface="Arial"/>
              <a:sym typeface="Arial"/>
            </a:endParaRPr>
          </a:p>
        </p:txBody>
      </p:sp>
      <p:sp>
        <p:nvSpPr>
          <p:cNvPr id="909" name="Google Shape;909;p46"/>
          <p:cNvSpPr txBox="1"/>
          <p:nvPr/>
        </p:nvSpPr>
        <p:spPr>
          <a:xfrm>
            <a:off x="5020926" y="6442493"/>
            <a:ext cx="797078"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graphicFrame>
        <p:nvGraphicFramePr>
          <p:cNvPr id="914" name="Google Shape;914;p47"/>
          <p:cNvGraphicFramePr/>
          <p:nvPr/>
        </p:nvGraphicFramePr>
        <p:xfrm>
          <a:off x="-1939964" y="985134"/>
          <a:ext cx="6888554" cy="4850688"/>
        </p:xfrm>
        <a:graphic>
          <a:graphicData uri="http://schemas.openxmlformats.org/drawingml/2006/chart">
            <c:chart r:id="rId3"/>
          </a:graphicData>
        </a:graphic>
      </p:graphicFrame>
      <p:sp>
        <p:nvSpPr>
          <p:cNvPr id="915" name="Google Shape;915;p47"/>
          <p:cNvSpPr txBox="1"/>
          <p:nvPr/>
        </p:nvSpPr>
        <p:spPr>
          <a:xfrm>
            <a:off x="529498" y="338803"/>
            <a:ext cx="435428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20. </a:t>
            </a:r>
            <a:r>
              <a:rPr b="0" i="0" lang="es-CO" sz="1800" u="none" cap="none" strike="noStrike">
                <a:solidFill>
                  <a:srgbClr val="333333"/>
                </a:solidFill>
                <a:latin typeface="Arial"/>
                <a:ea typeface="Arial"/>
                <a:cs typeface="Arial"/>
                <a:sym typeface="Arial"/>
              </a:rPr>
              <a:t>Cuando hace uso de la bicicleta ¿Cuántos viajes (Trayectos)</a:t>
            </a:r>
            <a:endParaRPr b="0" i="0" sz="1800" u="none" cap="none" strike="noStrike">
              <a:solidFill>
                <a:schemeClr val="dk1"/>
              </a:solidFill>
              <a:latin typeface="Arial"/>
              <a:ea typeface="Arial"/>
              <a:cs typeface="Arial"/>
              <a:sym typeface="Arial"/>
            </a:endParaRPr>
          </a:p>
        </p:txBody>
      </p:sp>
      <p:sp>
        <p:nvSpPr>
          <p:cNvPr id="916" name="Google Shape;916;p47"/>
          <p:cNvSpPr/>
          <p:nvPr/>
        </p:nvSpPr>
        <p:spPr>
          <a:xfrm>
            <a:off x="3269805" y="1177440"/>
            <a:ext cx="1613978" cy="592016"/>
          </a:xfrm>
          <a:prstGeom prst="roundRect">
            <a:avLst>
              <a:gd fmla="val 16667" name="adj"/>
            </a:avLst>
          </a:prstGeom>
          <a:solidFill>
            <a:srgbClr val="F5B0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Arial"/>
                <a:ea typeface="Arial"/>
                <a:cs typeface="Arial"/>
                <a:sym typeface="Arial"/>
              </a:rPr>
              <a:t>Promedio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Arial"/>
                <a:ea typeface="Arial"/>
                <a:cs typeface="Arial"/>
                <a:sym typeface="Arial"/>
              </a:rPr>
              <a:t>2 viajes</a:t>
            </a:r>
            <a:endParaRPr b="0" i="0" sz="1800" u="none" cap="none" strike="noStrike">
              <a:solidFill>
                <a:schemeClr val="lt1"/>
              </a:solidFill>
              <a:latin typeface="Arial"/>
              <a:ea typeface="Arial"/>
              <a:cs typeface="Arial"/>
              <a:sym typeface="Arial"/>
            </a:endParaRPr>
          </a:p>
        </p:txBody>
      </p:sp>
      <p:sp>
        <p:nvSpPr>
          <p:cNvPr id="917" name="Google Shape;917;p47"/>
          <p:cNvSpPr txBox="1"/>
          <p:nvPr/>
        </p:nvSpPr>
        <p:spPr>
          <a:xfrm>
            <a:off x="6604233" y="722599"/>
            <a:ext cx="435428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21</a:t>
            </a:r>
            <a:r>
              <a:rPr b="0" i="0" lang="es-CO" sz="1800" u="none" cap="none" strike="noStrike">
                <a:solidFill>
                  <a:schemeClr val="dk1"/>
                </a:solidFill>
                <a:latin typeface="Arial"/>
                <a:ea typeface="Arial"/>
                <a:cs typeface="Arial"/>
                <a:sym typeface="Arial"/>
              </a:rPr>
              <a:t>. Aproximadamente ¿cuánto tiempo duró su último desplazamiento en bicicleta?</a:t>
            </a:r>
            <a:endParaRPr b="0" i="0" sz="1800" u="none" cap="none" strike="noStrike">
              <a:solidFill>
                <a:schemeClr val="dk1"/>
              </a:solidFill>
              <a:latin typeface="Arial"/>
              <a:ea typeface="Arial"/>
              <a:cs typeface="Arial"/>
              <a:sym typeface="Arial"/>
            </a:endParaRPr>
          </a:p>
        </p:txBody>
      </p:sp>
      <p:graphicFrame>
        <p:nvGraphicFramePr>
          <p:cNvPr id="918" name="Google Shape;918;p47"/>
          <p:cNvGraphicFramePr/>
          <p:nvPr/>
        </p:nvGraphicFramePr>
        <p:xfrm>
          <a:off x="5880294" y="1473448"/>
          <a:ext cx="5908431" cy="4789128"/>
        </p:xfrm>
        <a:graphic>
          <a:graphicData uri="http://schemas.openxmlformats.org/drawingml/2006/chart">
            <c:chart r:id="rId4"/>
          </a:graphicData>
        </a:graphic>
      </p:graphicFrame>
      <p:sp>
        <p:nvSpPr>
          <p:cNvPr id="919" name="Google Shape;919;p47"/>
          <p:cNvSpPr txBox="1"/>
          <p:nvPr/>
        </p:nvSpPr>
        <p:spPr>
          <a:xfrm>
            <a:off x="2472727" y="6008787"/>
            <a:ext cx="797078"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sp>
        <p:nvSpPr>
          <p:cNvPr id="920" name="Google Shape;920;p47"/>
          <p:cNvSpPr txBox="1"/>
          <p:nvPr/>
        </p:nvSpPr>
        <p:spPr>
          <a:xfrm>
            <a:off x="8247349" y="6008787"/>
            <a:ext cx="797078" cy="357406"/>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a:p>
            <a:pPr indent="0" lvl="0" marL="0" marR="0" rtl="0" algn="r">
              <a:lnSpc>
                <a:spcPct val="83333"/>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cxnSp>
        <p:nvCxnSpPr>
          <p:cNvPr id="921" name="Google Shape;921;p47"/>
          <p:cNvCxnSpPr/>
          <p:nvPr/>
        </p:nvCxnSpPr>
        <p:spPr>
          <a:xfrm flipH="1">
            <a:off x="5486403" y="745199"/>
            <a:ext cx="42203" cy="6112801"/>
          </a:xfrm>
          <a:prstGeom prst="straightConnector1">
            <a:avLst/>
          </a:prstGeom>
          <a:noFill/>
          <a:ln cap="flat" cmpd="sng" w="9525">
            <a:solidFill>
              <a:srgbClr val="D8D8D8"/>
            </a:solidFill>
            <a:prstDash val="dot"/>
            <a:round/>
            <a:headEnd len="sm" w="sm" type="none"/>
            <a:tailEnd len="sm" w="sm" type="none"/>
          </a:ln>
          <a:effectLst>
            <a:outerShdw blurRad="40000" rotWithShape="0" dir="5400000" dist="20000">
              <a:srgbClr val="000000">
                <a:alpha val="37254"/>
              </a:srgbClr>
            </a:outerShdw>
          </a:effectLst>
        </p:spPr>
      </p:cxnSp>
      <p:sp>
        <p:nvSpPr>
          <p:cNvPr id="922" name="Google Shape;922;p47"/>
          <p:cNvSpPr txBox="1"/>
          <p:nvPr/>
        </p:nvSpPr>
        <p:spPr>
          <a:xfrm>
            <a:off x="660818" y="6259534"/>
            <a:ext cx="476739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CO" sz="1600" u="none" cap="none" strike="noStrike">
                <a:solidFill>
                  <a:schemeClr val="dk1"/>
                </a:solidFill>
                <a:latin typeface="Arial"/>
                <a:ea typeface="Arial"/>
                <a:cs typeface="Arial"/>
                <a:sym typeface="Arial"/>
              </a:rPr>
              <a:t>Viaje o Trayecto:</a:t>
            </a:r>
            <a:r>
              <a:rPr b="0" i="0" lang="es-CO" sz="1600" u="none" cap="none" strike="noStrike">
                <a:solidFill>
                  <a:schemeClr val="dk1"/>
                </a:solidFill>
                <a:latin typeface="Arial"/>
                <a:ea typeface="Arial"/>
                <a:cs typeface="Arial"/>
                <a:sym typeface="Arial"/>
              </a:rPr>
              <a:t> Distancia recorrida para llegar de un punto a otro, sin incluir el regreso.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graphicFrame>
        <p:nvGraphicFramePr>
          <p:cNvPr id="927" name="Google Shape;927;p48"/>
          <p:cNvGraphicFramePr/>
          <p:nvPr/>
        </p:nvGraphicFramePr>
        <p:xfrm>
          <a:off x="1321414" y="367778"/>
          <a:ext cx="8128000" cy="4365420"/>
        </p:xfrm>
        <a:graphic>
          <a:graphicData uri="http://schemas.openxmlformats.org/drawingml/2006/chart">
            <c:chart r:id="rId3"/>
          </a:graphicData>
        </a:graphic>
      </p:graphicFrame>
      <p:sp>
        <p:nvSpPr>
          <p:cNvPr id="928" name="Google Shape;928;p48"/>
          <p:cNvSpPr/>
          <p:nvPr/>
        </p:nvSpPr>
        <p:spPr>
          <a:xfrm>
            <a:off x="2690934" y="367778"/>
            <a:ext cx="802607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22. </a:t>
            </a:r>
            <a:r>
              <a:rPr b="0" i="0" lang="es-CO" sz="1800" u="none" cap="none" strike="noStrike">
                <a:solidFill>
                  <a:schemeClr val="dk1"/>
                </a:solidFill>
                <a:latin typeface="Arial"/>
                <a:ea typeface="Arial"/>
                <a:cs typeface="Arial"/>
                <a:sym typeface="Arial"/>
              </a:rPr>
              <a:t>¿Cómo calificaría el estado de las ciclorrutas en Bogotá? </a:t>
            </a:r>
            <a:endParaRPr b="0" i="0" sz="1800" u="none" cap="none" strike="noStrike">
              <a:solidFill>
                <a:schemeClr val="dk1"/>
              </a:solidFill>
              <a:latin typeface="Arial"/>
              <a:ea typeface="Arial"/>
              <a:cs typeface="Arial"/>
              <a:sym typeface="Arial"/>
            </a:endParaRPr>
          </a:p>
        </p:txBody>
      </p:sp>
      <p:sp>
        <p:nvSpPr>
          <p:cNvPr id="929" name="Google Shape;929;p48"/>
          <p:cNvSpPr/>
          <p:nvPr/>
        </p:nvSpPr>
        <p:spPr>
          <a:xfrm>
            <a:off x="3341356" y="5721801"/>
            <a:ext cx="739921" cy="508227"/>
          </a:xfrm>
          <a:prstGeom prst="roundRect">
            <a:avLst>
              <a:gd fmla="val 16667" name="adj"/>
            </a:avLst>
          </a:prstGeom>
          <a:solidFill>
            <a:srgbClr val="00B05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a:ea typeface="Arial"/>
                <a:cs typeface="Arial"/>
                <a:sym typeface="Arial"/>
              </a:rPr>
              <a:t>30%</a:t>
            </a:r>
            <a:endParaRPr b="1" i="0" sz="2000" u="none" cap="none" strike="noStrike">
              <a:solidFill>
                <a:schemeClr val="lt1"/>
              </a:solidFill>
              <a:latin typeface="Arial"/>
              <a:ea typeface="Arial"/>
              <a:cs typeface="Arial"/>
              <a:sym typeface="Arial"/>
            </a:endParaRPr>
          </a:p>
        </p:txBody>
      </p:sp>
      <p:sp>
        <p:nvSpPr>
          <p:cNvPr id="930" name="Google Shape;930;p48"/>
          <p:cNvSpPr/>
          <p:nvPr/>
        </p:nvSpPr>
        <p:spPr>
          <a:xfrm rot="-5400000">
            <a:off x="3420518" y="3775090"/>
            <a:ext cx="581599" cy="2313193"/>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1" name="Google Shape;931;p48"/>
          <p:cNvSpPr txBox="1"/>
          <p:nvPr/>
        </p:nvSpPr>
        <p:spPr>
          <a:xfrm>
            <a:off x="2907380" y="5221609"/>
            <a:ext cx="27280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T2B </a:t>
            </a:r>
            <a:r>
              <a:rPr b="0" i="0" lang="es-CO" sz="1000" u="none" cap="none" strike="noStrike">
                <a:solidFill>
                  <a:schemeClr val="dk1"/>
                </a:solidFill>
                <a:latin typeface="Arial"/>
                <a:ea typeface="Arial"/>
                <a:cs typeface="Arial"/>
                <a:sym typeface="Arial"/>
              </a:rPr>
              <a:t>(Excelente + Bueno)</a:t>
            </a:r>
            <a:endParaRPr b="0" i="0" sz="1400" u="none" cap="none" strike="noStrike">
              <a:solidFill>
                <a:srgbClr val="000000"/>
              </a:solidFill>
              <a:latin typeface="Arial"/>
              <a:ea typeface="Arial"/>
              <a:cs typeface="Arial"/>
              <a:sym typeface="Arial"/>
            </a:endParaRPr>
          </a:p>
        </p:txBody>
      </p:sp>
      <p:sp>
        <p:nvSpPr>
          <p:cNvPr id="932" name="Google Shape;932;p48"/>
          <p:cNvSpPr/>
          <p:nvPr/>
        </p:nvSpPr>
        <p:spPr>
          <a:xfrm rot="-5400000">
            <a:off x="7192764" y="3523590"/>
            <a:ext cx="581599" cy="2814437"/>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3" name="Google Shape;933;p48"/>
          <p:cNvSpPr txBox="1"/>
          <p:nvPr/>
        </p:nvSpPr>
        <p:spPr>
          <a:xfrm>
            <a:off x="6085880" y="5221609"/>
            <a:ext cx="272803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B2B </a:t>
            </a:r>
            <a:r>
              <a:rPr b="0" i="0" lang="es-CO" sz="1000" u="none" cap="none" strike="noStrike">
                <a:solidFill>
                  <a:schemeClr val="dk1"/>
                </a:solidFill>
                <a:latin typeface="Arial"/>
                <a:ea typeface="Arial"/>
                <a:cs typeface="Arial"/>
                <a:sym typeface="Arial"/>
              </a:rPr>
              <a:t>(Regular + Malo)</a:t>
            </a:r>
            <a:endParaRPr b="0" i="0" sz="1400" u="none" cap="none" strike="noStrike">
              <a:solidFill>
                <a:srgbClr val="000000"/>
              </a:solidFill>
              <a:latin typeface="Arial"/>
              <a:ea typeface="Arial"/>
              <a:cs typeface="Arial"/>
              <a:sym typeface="Arial"/>
            </a:endParaRPr>
          </a:p>
        </p:txBody>
      </p:sp>
      <p:sp>
        <p:nvSpPr>
          <p:cNvPr id="934" name="Google Shape;934;p48"/>
          <p:cNvSpPr/>
          <p:nvPr/>
        </p:nvSpPr>
        <p:spPr>
          <a:xfrm>
            <a:off x="7079937" y="5663357"/>
            <a:ext cx="739922" cy="517522"/>
          </a:xfrm>
          <a:prstGeom prst="roundRect">
            <a:avLst>
              <a:gd fmla="val 16667" name="adj"/>
            </a:avLst>
          </a:prstGeom>
          <a:solidFill>
            <a:srgbClr val="C0000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a:ea typeface="Arial"/>
                <a:cs typeface="Arial"/>
                <a:sym typeface="Arial"/>
              </a:rPr>
              <a:t>70%</a:t>
            </a:r>
            <a:endParaRPr b="1" i="0" sz="20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49"/>
          <p:cNvSpPr/>
          <p:nvPr/>
        </p:nvSpPr>
        <p:spPr>
          <a:xfrm>
            <a:off x="3041112" y="541431"/>
            <a:ext cx="610977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23</a:t>
            </a:r>
            <a:r>
              <a:rPr b="0" i="0" lang="es-CO" sz="1800" u="none" cap="none" strike="noStrike">
                <a:solidFill>
                  <a:schemeClr val="dk1"/>
                </a:solidFill>
                <a:latin typeface="Arial"/>
                <a:ea typeface="Arial"/>
                <a:cs typeface="Arial"/>
                <a:sym typeface="Arial"/>
              </a:rPr>
              <a:t>. ¿Usted va a la ciclovía los domingos y/o festivos? </a:t>
            </a:r>
            <a:endParaRPr b="0" i="0" sz="1800" u="none" cap="none" strike="noStrike">
              <a:solidFill>
                <a:schemeClr val="dk1"/>
              </a:solidFill>
              <a:latin typeface="Arial"/>
              <a:ea typeface="Arial"/>
              <a:cs typeface="Arial"/>
              <a:sym typeface="Arial"/>
            </a:endParaRPr>
          </a:p>
        </p:txBody>
      </p:sp>
      <p:sp>
        <p:nvSpPr>
          <p:cNvPr id="940" name="Google Shape;940;p49"/>
          <p:cNvSpPr txBox="1"/>
          <p:nvPr/>
        </p:nvSpPr>
        <p:spPr>
          <a:xfrm>
            <a:off x="5201500" y="5501784"/>
            <a:ext cx="894500"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graphicFrame>
        <p:nvGraphicFramePr>
          <p:cNvPr id="941" name="Google Shape;941;p49"/>
          <p:cNvGraphicFramePr/>
          <p:nvPr/>
        </p:nvGraphicFramePr>
        <p:xfrm>
          <a:off x="2820190" y="956930"/>
          <a:ext cx="5814829" cy="4986670"/>
        </p:xfrm>
        <a:graphic>
          <a:graphicData uri="http://schemas.openxmlformats.org/drawingml/2006/chart">
            <c:chart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5"/>
          <p:cNvPicPr preferRelativeResize="0"/>
          <p:nvPr/>
        </p:nvPicPr>
        <p:blipFill rotWithShape="1">
          <a:blip r:embed="rId3">
            <a:alphaModFix/>
          </a:blip>
          <a:srcRect b="0" l="0" r="0" t="0"/>
          <a:stretch/>
        </p:blipFill>
        <p:spPr>
          <a:xfrm>
            <a:off x="1343600" y="803150"/>
            <a:ext cx="9309825" cy="5776875"/>
          </a:xfrm>
          <a:prstGeom prst="rect">
            <a:avLst/>
          </a:prstGeom>
          <a:noFill/>
          <a:ln>
            <a:noFill/>
          </a:ln>
        </p:spPr>
      </p:pic>
      <p:sp>
        <p:nvSpPr>
          <p:cNvPr id="495" name="Google Shape;495;p5"/>
          <p:cNvSpPr/>
          <p:nvPr/>
        </p:nvSpPr>
        <p:spPr>
          <a:xfrm>
            <a:off x="1654350" y="212116"/>
            <a:ext cx="8883300" cy="413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rgbClr val="000000"/>
                </a:solidFill>
                <a:latin typeface="Arial"/>
                <a:ea typeface="Arial"/>
                <a:cs typeface="Arial"/>
                <a:sym typeface="Arial"/>
              </a:rPr>
              <a:t>Distribución de la muestra por Subred</a:t>
            </a:r>
            <a:endParaRPr b="1" i="0" sz="2800" u="none" cap="none" strike="noStrike">
              <a:solidFill>
                <a:srgbClr val="000000"/>
              </a:solidFill>
              <a:latin typeface="Arial"/>
              <a:ea typeface="Arial"/>
              <a:cs typeface="Arial"/>
              <a:sym typeface="Arial"/>
            </a:endParaRPr>
          </a:p>
        </p:txBody>
      </p:sp>
      <p:sp>
        <p:nvSpPr>
          <p:cNvPr id="496" name="Google Shape;496;p5"/>
          <p:cNvSpPr txBox="1"/>
          <p:nvPr/>
        </p:nvSpPr>
        <p:spPr>
          <a:xfrm>
            <a:off x="559750" y="2441350"/>
            <a:ext cx="2096100" cy="61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Red Norte</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800" u="none" cap="none" strike="noStrike">
                <a:solidFill>
                  <a:srgbClr val="000000"/>
                </a:solidFill>
                <a:latin typeface="Arial"/>
                <a:ea typeface="Arial"/>
                <a:cs typeface="Arial"/>
                <a:sym typeface="Arial"/>
              </a:rPr>
              <a:t>804</a:t>
            </a:r>
            <a:r>
              <a:rPr b="0" i="0" lang="es-CO" sz="1600" u="none" cap="none" strike="noStrike">
                <a:solidFill>
                  <a:schemeClr val="dk1"/>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p:txBody>
      </p:sp>
      <p:sp>
        <p:nvSpPr>
          <p:cNvPr id="497" name="Google Shape;497;p5"/>
          <p:cNvSpPr txBox="1"/>
          <p:nvPr/>
        </p:nvSpPr>
        <p:spPr>
          <a:xfrm>
            <a:off x="3673100" y="5666625"/>
            <a:ext cx="2096100" cy="61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Red Sur Occidente</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800" u="none" cap="none" strike="noStrike">
                <a:solidFill>
                  <a:srgbClr val="000000"/>
                </a:solidFill>
                <a:latin typeface="Arial"/>
                <a:ea typeface="Arial"/>
                <a:cs typeface="Arial"/>
                <a:sym typeface="Arial"/>
              </a:rPr>
              <a:t>411</a:t>
            </a:r>
            <a:endParaRPr b="0" i="0" sz="1600" u="none" cap="none" strike="noStrike">
              <a:solidFill>
                <a:srgbClr val="000000"/>
              </a:solidFill>
              <a:latin typeface="Arial"/>
              <a:ea typeface="Arial"/>
              <a:cs typeface="Arial"/>
              <a:sym typeface="Arial"/>
            </a:endParaRPr>
          </a:p>
        </p:txBody>
      </p:sp>
      <p:sp>
        <p:nvSpPr>
          <p:cNvPr id="498" name="Google Shape;498;p5"/>
          <p:cNvSpPr txBox="1"/>
          <p:nvPr/>
        </p:nvSpPr>
        <p:spPr>
          <a:xfrm>
            <a:off x="6803597" y="1641792"/>
            <a:ext cx="2096100" cy="42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Red Centro Oriente</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800" u="none" cap="none" strike="noStrike">
                <a:solidFill>
                  <a:srgbClr val="000000"/>
                </a:solidFill>
                <a:latin typeface="Arial"/>
                <a:ea typeface="Arial"/>
                <a:cs typeface="Arial"/>
                <a:sym typeface="Arial"/>
              </a:rPr>
              <a:t>405</a:t>
            </a:r>
            <a:endParaRPr b="0" i="0" sz="1600" u="none" cap="none" strike="noStrike">
              <a:solidFill>
                <a:srgbClr val="000000"/>
              </a:solidFill>
              <a:latin typeface="Arial"/>
              <a:ea typeface="Arial"/>
              <a:cs typeface="Arial"/>
              <a:sym typeface="Arial"/>
            </a:endParaRPr>
          </a:p>
        </p:txBody>
      </p:sp>
      <p:sp>
        <p:nvSpPr>
          <p:cNvPr id="499" name="Google Shape;499;p5"/>
          <p:cNvSpPr txBox="1"/>
          <p:nvPr/>
        </p:nvSpPr>
        <p:spPr>
          <a:xfrm>
            <a:off x="9150743" y="4432586"/>
            <a:ext cx="2096100" cy="76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Red Sur</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CO" sz="1800" u="none" cap="none" strike="noStrike">
                <a:solidFill>
                  <a:srgbClr val="000000"/>
                </a:solidFill>
                <a:latin typeface="Arial"/>
                <a:ea typeface="Arial"/>
                <a:cs typeface="Arial"/>
                <a:sym typeface="Arial"/>
              </a:rPr>
              <a:t>407</a:t>
            </a:r>
            <a:endParaRPr b="0" i="0" sz="1600" u="none" cap="none" strike="noStrike">
              <a:solidFill>
                <a:srgbClr val="000000"/>
              </a:solidFill>
              <a:latin typeface="Arial"/>
              <a:ea typeface="Arial"/>
              <a:cs typeface="Arial"/>
              <a:sym typeface="Arial"/>
            </a:endParaRPr>
          </a:p>
        </p:txBody>
      </p:sp>
      <p:sp>
        <p:nvSpPr>
          <p:cNvPr id="500" name="Google Shape;500;p5"/>
          <p:cNvSpPr txBox="1"/>
          <p:nvPr/>
        </p:nvSpPr>
        <p:spPr>
          <a:xfrm>
            <a:off x="697149" y="6467391"/>
            <a:ext cx="3252001" cy="41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CO" sz="1800" u="none" cap="none" strike="noStrike">
                <a:solidFill>
                  <a:schemeClr val="dk1"/>
                </a:solidFill>
                <a:latin typeface="Arial"/>
                <a:ea typeface="Arial"/>
                <a:cs typeface="Arial"/>
                <a:sym typeface="Arial"/>
              </a:rPr>
              <a:t>Datos de 14 de enero del 2021</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50"/>
          <p:cNvSpPr/>
          <p:nvPr/>
        </p:nvSpPr>
        <p:spPr>
          <a:xfrm>
            <a:off x="3631218" y="503890"/>
            <a:ext cx="4929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24. </a:t>
            </a:r>
            <a:r>
              <a:rPr b="0" i="0" lang="es-CO" sz="1800" u="none" cap="none" strike="noStrike">
                <a:solidFill>
                  <a:schemeClr val="dk1"/>
                </a:solidFill>
                <a:latin typeface="Arial"/>
                <a:ea typeface="Arial"/>
                <a:cs typeface="Arial"/>
                <a:sym typeface="Arial"/>
              </a:rPr>
              <a:t>¿ Existen ciclorrutas para llegar en bicicleta a los lugares que más frecuenta?  </a:t>
            </a:r>
            <a:endParaRPr b="0" i="0" sz="1800" u="none" cap="none" strike="noStrike">
              <a:solidFill>
                <a:schemeClr val="dk1"/>
              </a:solidFill>
              <a:latin typeface="Arial"/>
              <a:ea typeface="Arial"/>
              <a:cs typeface="Arial"/>
              <a:sym typeface="Arial"/>
            </a:endParaRPr>
          </a:p>
        </p:txBody>
      </p:sp>
      <p:graphicFrame>
        <p:nvGraphicFramePr>
          <p:cNvPr id="947" name="Google Shape;947;p50"/>
          <p:cNvGraphicFramePr/>
          <p:nvPr/>
        </p:nvGraphicFramePr>
        <p:xfrm>
          <a:off x="3276798" y="1044365"/>
          <a:ext cx="5638402" cy="4137667"/>
        </p:xfrm>
        <a:graphic>
          <a:graphicData uri="http://schemas.openxmlformats.org/drawingml/2006/chart">
            <c:chart r:id="rId3"/>
          </a:graphicData>
        </a:graphic>
      </p:graphicFrame>
      <p:sp>
        <p:nvSpPr>
          <p:cNvPr id="948" name="Google Shape;948;p50"/>
          <p:cNvSpPr txBox="1"/>
          <p:nvPr/>
        </p:nvSpPr>
        <p:spPr>
          <a:xfrm>
            <a:off x="5597303" y="5493342"/>
            <a:ext cx="761748"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Base:929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51"/>
          <p:cNvSpPr/>
          <p:nvPr/>
        </p:nvSpPr>
        <p:spPr>
          <a:xfrm>
            <a:off x="763329" y="321036"/>
            <a:ext cx="1066534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25. En su recorrido más frecuente, ¿Para usted qué tan visible es la señalización (semáforos, separadores, líneas de demarcación, señales informativas  etc) de las ciclorrutas en Bogotá? </a:t>
            </a:r>
            <a:endParaRPr b="0" i="0" sz="1800" u="none" cap="none" strike="noStrike">
              <a:solidFill>
                <a:srgbClr val="333333"/>
              </a:solidFill>
              <a:latin typeface="Times New Roman"/>
              <a:ea typeface="Times New Roman"/>
              <a:cs typeface="Times New Roman"/>
              <a:sym typeface="Times New Roman"/>
            </a:endParaRPr>
          </a:p>
        </p:txBody>
      </p:sp>
      <p:sp>
        <p:nvSpPr>
          <p:cNvPr id="954" name="Google Shape;954;p51"/>
          <p:cNvSpPr txBox="1"/>
          <p:nvPr/>
        </p:nvSpPr>
        <p:spPr>
          <a:xfrm>
            <a:off x="5452574" y="6032554"/>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graphicFrame>
        <p:nvGraphicFramePr>
          <p:cNvPr id="955" name="Google Shape;955;p51"/>
          <p:cNvGraphicFramePr/>
          <p:nvPr/>
        </p:nvGraphicFramePr>
        <p:xfrm>
          <a:off x="1307804" y="556665"/>
          <a:ext cx="9299235" cy="4068256"/>
        </p:xfrm>
        <a:graphic>
          <a:graphicData uri="http://schemas.openxmlformats.org/drawingml/2006/chart">
            <c:chart r:id="rId3"/>
          </a:graphicData>
        </a:graphic>
      </p:graphicFrame>
      <p:sp>
        <p:nvSpPr>
          <p:cNvPr id="956" name="Google Shape;956;p51"/>
          <p:cNvSpPr txBox="1"/>
          <p:nvPr/>
        </p:nvSpPr>
        <p:spPr>
          <a:xfrm>
            <a:off x="2724536" y="5113416"/>
            <a:ext cx="27280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T2B </a:t>
            </a:r>
            <a:r>
              <a:rPr b="0" i="0" lang="es-CO" sz="1000" u="none" cap="none" strike="noStrike">
                <a:solidFill>
                  <a:schemeClr val="dk1"/>
                </a:solidFill>
                <a:latin typeface="Arial"/>
                <a:ea typeface="Arial"/>
                <a:cs typeface="Arial"/>
                <a:sym typeface="Arial"/>
              </a:rPr>
              <a:t>(Muy  visible  + Algo visible)</a:t>
            </a:r>
            <a:endParaRPr b="0" i="0" sz="1400" u="none" cap="none" strike="noStrike">
              <a:solidFill>
                <a:srgbClr val="000000"/>
              </a:solidFill>
              <a:latin typeface="Arial"/>
              <a:ea typeface="Arial"/>
              <a:cs typeface="Arial"/>
              <a:sym typeface="Arial"/>
            </a:endParaRPr>
          </a:p>
        </p:txBody>
      </p:sp>
      <p:sp>
        <p:nvSpPr>
          <p:cNvPr id="957" name="Google Shape;957;p51"/>
          <p:cNvSpPr/>
          <p:nvPr/>
        </p:nvSpPr>
        <p:spPr>
          <a:xfrm>
            <a:off x="3521646" y="5567096"/>
            <a:ext cx="739921" cy="508227"/>
          </a:xfrm>
          <a:prstGeom prst="roundRect">
            <a:avLst>
              <a:gd fmla="val 16667" name="adj"/>
            </a:avLst>
          </a:prstGeom>
          <a:solidFill>
            <a:srgbClr val="00B05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63%</a:t>
            </a:r>
            <a:endParaRPr b="1" i="0" sz="1800" u="none" cap="none" strike="noStrike">
              <a:solidFill>
                <a:schemeClr val="lt1"/>
              </a:solidFill>
              <a:latin typeface="Arial"/>
              <a:ea typeface="Arial"/>
              <a:cs typeface="Arial"/>
              <a:sym typeface="Arial"/>
            </a:endParaRPr>
          </a:p>
        </p:txBody>
      </p:sp>
      <p:sp>
        <p:nvSpPr>
          <p:cNvPr id="958" name="Google Shape;958;p51"/>
          <p:cNvSpPr txBox="1"/>
          <p:nvPr/>
        </p:nvSpPr>
        <p:spPr>
          <a:xfrm>
            <a:off x="7398372" y="5127562"/>
            <a:ext cx="272803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B2B </a:t>
            </a:r>
            <a:r>
              <a:rPr b="0" i="0" lang="es-CO" sz="1000" u="none" cap="none" strike="noStrike">
                <a:solidFill>
                  <a:schemeClr val="dk1"/>
                </a:solidFill>
                <a:latin typeface="Arial"/>
                <a:ea typeface="Arial"/>
                <a:cs typeface="Arial"/>
                <a:sym typeface="Arial"/>
              </a:rPr>
              <a:t>(Poco visible  + Nada visible)</a:t>
            </a:r>
            <a:endParaRPr b="0" i="0" sz="1400" u="none" cap="none" strike="noStrike">
              <a:solidFill>
                <a:srgbClr val="000000"/>
              </a:solidFill>
              <a:latin typeface="Arial"/>
              <a:ea typeface="Arial"/>
              <a:cs typeface="Arial"/>
              <a:sym typeface="Arial"/>
            </a:endParaRPr>
          </a:p>
        </p:txBody>
      </p:sp>
      <p:sp>
        <p:nvSpPr>
          <p:cNvPr id="959" name="Google Shape;959;p51"/>
          <p:cNvSpPr/>
          <p:nvPr/>
        </p:nvSpPr>
        <p:spPr>
          <a:xfrm>
            <a:off x="8022469" y="5524327"/>
            <a:ext cx="739921" cy="508227"/>
          </a:xfrm>
          <a:prstGeom prst="roundRect">
            <a:avLst>
              <a:gd fmla="val 16667" name="adj"/>
            </a:avLst>
          </a:prstGeom>
          <a:solidFill>
            <a:srgbClr val="C0000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37%</a:t>
            </a:r>
            <a:endParaRPr b="1" i="0" sz="1800" u="none" cap="none" strike="noStrike">
              <a:solidFill>
                <a:schemeClr val="lt1"/>
              </a:solidFill>
              <a:latin typeface="Arial"/>
              <a:ea typeface="Arial"/>
              <a:cs typeface="Arial"/>
              <a:sym typeface="Arial"/>
            </a:endParaRPr>
          </a:p>
        </p:txBody>
      </p:sp>
      <p:sp>
        <p:nvSpPr>
          <p:cNvPr id="960" name="Google Shape;960;p51"/>
          <p:cNvSpPr/>
          <p:nvPr/>
        </p:nvSpPr>
        <p:spPr>
          <a:xfrm rot="-5400000">
            <a:off x="3593833" y="3023129"/>
            <a:ext cx="581599" cy="3711176"/>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61" name="Google Shape;961;p51"/>
          <p:cNvSpPr/>
          <p:nvPr/>
        </p:nvSpPr>
        <p:spPr>
          <a:xfrm rot="-5400000">
            <a:off x="8129650" y="3253953"/>
            <a:ext cx="581599" cy="3219636"/>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52"/>
          <p:cNvSpPr/>
          <p:nvPr/>
        </p:nvSpPr>
        <p:spPr>
          <a:xfrm>
            <a:off x="1988450" y="286603"/>
            <a:ext cx="918906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26. De las siguientes razones, ¿Cuál lo motiva más a usar la bicicleta?</a:t>
            </a:r>
            <a:endParaRPr b="0" i="0" sz="1800" u="none" cap="none" strike="noStrike">
              <a:solidFill>
                <a:schemeClr val="dk1"/>
              </a:solidFill>
              <a:latin typeface="Arial"/>
              <a:ea typeface="Arial"/>
              <a:cs typeface="Arial"/>
              <a:sym typeface="Arial"/>
            </a:endParaRPr>
          </a:p>
        </p:txBody>
      </p:sp>
      <p:sp>
        <p:nvSpPr>
          <p:cNvPr id="967" name="Google Shape;967;p52"/>
          <p:cNvSpPr txBox="1"/>
          <p:nvPr/>
        </p:nvSpPr>
        <p:spPr>
          <a:xfrm>
            <a:off x="5951207" y="6187827"/>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grpSp>
        <p:nvGrpSpPr>
          <p:cNvPr id="968" name="Google Shape;968;p52"/>
          <p:cNvGrpSpPr/>
          <p:nvPr/>
        </p:nvGrpSpPr>
        <p:grpSpPr>
          <a:xfrm>
            <a:off x="946360" y="1194443"/>
            <a:ext cx="8548514" cy="5186412"/>
            <a:chOff x="1496595" y="925006"/>
            <a:chExt cx="8548514" cy="5598288"/>
          </a:xfrm>
        </p:grpSpPr>
        <p:graphicFrame>
          <p:nvGraphicFramePr>
            <p:cNvPr id="969" name="Google Shape;969;p52"/>
            <p:cNvGraphicFramePr/>
            <p:nvPr/>
          </p:nvGraphicFramePr>
          <p:xfrm>
            <a:off x="1496595" y="925006"/>
            <a:ext cx="8548514" cy="5598288"/>
          </p:xfrm>
          <a:graphic>
            <a:graphicData uri="http://schemas.openxmlformats.org/drawingml/2006/chart">
              <c:chart r:id="rId3"/>
            </a:graphicData>
          </a:graphic>
        </p:graphicFrame>
        <p:cxnSp>
          <p:nvCxnSpPr>
            <p:cNvPr id="970" name="Google Shape;970;p52"/>
            <p:cNvCxnSpPr/>
            <p:nvPr/>
          </p:nvCxnSpPr>
          <p:spPr>
            <a:xfrm>
              <a:off x="5572999" y="1000932"/>
              <a:ext cx="0" cy="5316279"/>
            </a:xfrm>
            <a:prstGeom prst="straightConnector1">
              <a:avLst/>
            </a:prstGeom>
            <a:noFill/>
            <a:ln cap="flat" cmpd="sng" w="25400">
              <a:solidFill>
                <a:schemeClr val="dk1"/>
              </a:solidFill>
              <a:prstDash val="dash"/>
              <a:round/>
              <a:headEnd len="sm" w="sm" type="none"/>
              <a:tailEnd len="sm" w="sm" type="none"/>
            </a:ln>
            <a:effectLst>
              <a:outerShdw blurRad="40000" rotWithShape="0" dir="5400000" dist="20000">
                <a:srgbClr val="000000">
                  <a:alpha val="37254"/>
                </a:srgbClr>
              </a:outerShdw>
            </a:effectLst>
          </p:spPr>
        </p:cxn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53"/>
          <p:cNvSpPr txBox="1"/>
          <p:nvPr/>
        </p:nvSpPr>
        <p:spPr>
          <a:xfrm>
            <a:off x="5562037" y="6542970"/>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sp>
        <p:nvSpPr>
          <p:cNvPr descr="Gestor Normativo - EVA - Función Pública" id="976" name="Google Shape;976;p5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7" name="Google Shape;977;p53"/>
          <p:cNvSpPr txBox="1"/>
          <p:nvPr/>
        </p:nvSpPr>
        <p:spPr>
          <a:xfrm>
            <a:off x="6325815" y="1369966"/>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12%</a:t>
            </a:r>
            <a:endParaRPr b="1" i="0" sz="1800" u="none" cap="none" strike="noStrike">
              <a:solidFill>
                <a:srgbClr val="FFFFFF"/>
              </a:solidFill>
              <a:latin typeface="Arial"/>
              <a:ea typeface="Arial"/>
              <a:cs typeface="Arial"/>
              <a:sym typeface="Arial"/>
            </a:endParaRPr>
          </a:p>
        </p:txBody>
      </p:sp>
      <p:sp>
        <p:nvSpPr>
          <p:cNvPr id="978" name="Google Shape;978;p53"/>
          <p:cNvSpPr txBox="1"/>
          <p:nvPr/>
        </p:nvSpPr>
        <p:spPr>
          <a:xfrm>
            <a:off x="3630302" y="3962870"/>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SI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88%</a:t>
            </a:r>
            <a:endParaRPr b="1" i="0" sz="1800" u="none" cap="none" strike="noStrike">
              <a:solidFill>
                <a:srgbClr val="FFFFFF"/>
              </a:solidFill>
              <a:latin typeface="Arial"/>
              <a:ea typeface="Arial"/>
              <a:cs typeface="Arial"/>
              <a:sym typeface="Arial"/>
            </a:endParaRPr>
          </a:p>
        </p:txBody>
      </p:sp>
      <p:sp>
        <p:nvSpPr>
          <p:cNvPr id="979" name="Google Shape;979;p53"/>
          <p:cNvSpPr/>
          <p:nvPr/>
        </p:nvSpPr>
        <p:spPr>
          <a:xfrm>
            <a:off x="1828032" y="472269"/>
            <a:ext cx="853593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27. En una escala de 1 a 4,donde es  1 nada hábil, 2 poco hábil, 3 algo hábil y 4 muy hábil ¿Cómo calificaría usted sus habilidades manejando una bicicleta?</a:t>
            </a:r>
            <a:endParaRPr b="0" i="0" sz="1800" u="none" cap="none" strike="noStrike">
              <a:solidFill>
                <a:schemeClr val="dk1"/>
              </a:solidFill>
              <a:latin typeface="Arial"/>
              <a:ea typeface="Arial"/>
              <a:cs typeface="Arial"/>
              <a:sym typeface="Arial"/>
            </a:endParaRPr>
          </a:p>
        </p:txBody>
      </p:sp>
      <p:graphicFrame>
        <p:nvGraphicFramePr>
          <p:cNvPr id="980" name="Google Shape;980;p53"/>
          <p:cNvGraphicFramePr/>
          <p:nvPr/>
        </p:nvGraphicFramePr>
        <p:xfrm>
          <a:off x="1195754" y="710628"/>
          <a:ext cx="8986249" cy="4068256"/>
        </p:xfrm>
        <a:graphic>
          <a:graphicData uri="http://schemas.openxmlformats.org/drawingml/2006/chart">
            <c:chart r:id="rId3"/>
          </a:graphicData>
        </a:graphic>
      </p:graphicFrame>
      <p:sp>
        <p:nvSpPr>
          <p:cNvPr id="981" name="Google Shape;981;p53"/>
          <p:cNvSpPr txBox="1"/>
          <p:nvPr/>
        </p:nvSpPr>
        <p:spPr>
          <a:xfrm>
            <a:off x="2949057" y="5409956"/>
            <a:ext cx="27280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T2B </a:t>
            </a:r>
            <a:r>
              <a:rPr b="0" i="0" lang="es-CO" sz="1000" u="none" cap="none" strike="noStrike">
                <a:solidFill>
                  <a:schemeClr val="dk1"/>
                </a:solidFill>
                <a:latin typeface="Arial"/>
                <a:ea typeface="Arial"/>
                <a:cs typeface="Arial"/>
                <a:sym typeface="Arial"/>
              </a:rPr>
              <a:t>(Muy  hábil  + Algo hábil)</a:t>
            </a:r>
            <a:endParaRPr b="0" i="0" sz="1400" u="none" cap="none" strike="noStrike">
              <a:solidFill>
                <a:srgbClr val="000000"/>
              </a:solidFill>
              <a:latin typeface="Arial"/>
              <a:ea typeface="Arial"/>
              <a:cs typeface="Arial"/>
              <a:sym typeface="Arial"/>
            </a:endParaRPr>
          </a:p>
        </p:txBody>
      </p:sp>
      <p:sp>
        <p:nvSpPr>
          <p:cNvPr id="982" name="Google Shape;982;p53"/>
          <p:cNvSpPr/>
          <p:nvPr/>
        </p:nvSpPr>
        <p:spPr>
          <a:xfrm>
            <a:off x="3467662" y="6006504"/>
            <a:ext cx="739921" cy="508227"/>
          </a:xfrm>
          <a:prstGeom prst="roundRect">
            <a:avLst>
              <a:gd fmla="val 16667" name="adj"/>
            </a:avLst>
          </a:prstGeom>
          <a:solidFill>
            <a:srgbClr val="00B05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95%</a:t>
            </a:r>
            <a:endParaRPr b="1" i="0" sz="1800" u="none" cap="none" strike="noStrike">
              <a:solidFill>
                <a:schemeClr val="lt1"/>
              </a:solidFill>
              <a:latin typeface="Arial"/>
              <a:ea typeface="Arial"/>
              <a:cs typeface="Arial"/>
              <a:sym typeface="Arial"/>
            </a:endParaRPr>
          </a:p>
        </p:txBody>
      </p:sp>
      <p:sp>
        <p:nvSpPr>
          <p:cNvPr id="983" name="Google Shape;983;p53"/>
          <p:cNvSpPr txBox="1"/>
          <p:nvPr/>
        </p:nvSpPr>
        <p:spPr>
          <a:xfrm>
            <a:off x="6719710" y="5425215"/>
            <a:ext cx="272803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B2B </a:t>
            </a:r>
            <a:r>
              <a:rPr b="0" i="0" lang="es-CO" sz="1000" u="none" cap="none" strike="noStrike">
                <a:solidFill>
                  <a:schemeClr val="dk1"/>
                </a:solidFill>
                <a:latin typeface="Arial"/>
                <a:ea typeface="Arial"/>
                <a:cs typeface="Arial"/>
                <a:sym typeface="Arial"/>
              </a:rPr>
              <a:t>(Poco hábil  + Nada hábil)</a:t>
            </a:r>
            <a:endParaRPr b="0" i="0" sz="1400" u="none" cap="none" strike="noStrike">
              <a:solidFill>
                <a:srgbClr val="000000"/>
              </a:solidFill>
              <a:latin typeface="Arial"/>
              <a:ea typeface="Arial"/>
              <a:cs typeface="Arial"/>
              <a:sym typeface="Arial"/>
            </a:endParaRPr>
          </a:p>
        </p:txBody>
      </p:sp>
      <p:sp>
        <p:nvSpPr>
          <p:cNvPr id="984" name="Google Shape;984;p53"/>
          <p:cNvSpPr/>
          <p:nvPr/>
        </p:nvSpPr>
        <p:spPr>
          <a:xfrm>
            <a:off x="7372508" y="6006502"/>
            <a:ext cx="739921" cy="508227"/>
          </a:xfrm>
          <a:prstGeom prst="roundRect">
            <a:avLst>
              <a:gd fmla="val 16667" name="adj"/>
            </a:avLst>
          </a:prstGeom>
          <a:solidFill>
            <a:srgbClr val="C0000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5%</a:t>
            </a:r>
            <a:endParaRPr b="1" i="0" sz="1800" u="none" cap="none" strike="noStrike">
              <a:solidFill>
                <a:schemeClr val="lt1"/>
              </a:solidFill>
              <a:latin typeface="Arial"/>
              <a:ea typeface="Arial"/>
              <a:cs typeface="Arial"/>
              <a:sym typeface="Arial"/>
            </a:endParaRPr>
          </a:p>
        </p:txBody>
      </p:sp>
      <p:sp>
        <p:nvSpPr>
          <p:cNvPr id="985" name="Google Shape;985;p53"/>
          <p:cNvSpPr/>
          <p:nvPr/>
        </p:nvSpPr>
        <p:spPr>
          <a:xfrm rot="-5400000">
            <a:off x="3561730" y="3424906"/>
            <a:ext cx="581599" cy="3419017"/>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6" name="Google Shape;986;p53"/>
          <p:cNvSpPr/>
          <p:nvPr/>
        </p:nvSpPr>
        <p:spPr>
          <a:xfrm rot="-5400000">
            <a:off x="7648374" y="3423149"/>
            <a:ext cx="581599" cy="3422532"/>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54"/>
          <p:cNvSpPr txBox="1"/>
          <p:nvPr>
            <p:ph type="title"/>
          </p:nvPr>
        </p:nvSpPr>
        <p:spPr>
          <a:xfrm>
            <a:off x="376244" y="403068"/>
            <a:ext cx="10972800" cy="60366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Arial"/>
              <a:buNone/>
            </a:pPr>
            <a:r>
              <a:rPr lang="es-CO" sz="1800">
                <a:latin typeface="Arial"/>
                <a:ea typeface="Arial"/>
                <a:cs typeface="Arial"/>
                <a:sym typeface="Arial"/>
              </a:rPr>
              <a:t>28. En el último año ¿Ha sufrido un accidente vial mientras conducía su bicicleta en Bogotá? </a:t>
            </a:r>
            <a:endParaRPr/>
          </a:p>
        </p:txBody>
      </p:sp>
      <p:graphicFrame>
        <p:nvGraphicFramePr>
          <p:cNvPr id="992" name="Google Shape;992;p54"/>
          <p:cNvGraphicFramePr/>
          <p:nvPr/>
        </p:nvGraphicFramePr>
        <p:xfrm>
          <a:off x="2243127" y="1154773"/>
          <a:ext cx="6052457" cy="4263419"/>
        </p:xfrm>
        <a:graphic>
          <a:graphicData uri="http://schemas.openxmlformats.org/drawingml/2006/chart">
            <c:chart r:id="rId3"/>
          </a:graphicData>
        </a:graphic>
      </p:graphicFrame>
      <p:sp>
        <p:nvSpPr>
          <p:cNvPr id="993" name="Google Shape;993;p54"/>
          <p:cNvSpPr txBox="1"/>
          <p:nvPr/>
        </p:nvSpPr>
        <p:spPr>
          <a:xfrm>
            <a:off x="4900479" y="5890894"/>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55"/>
          <p:cNvSpPr txBox="1"/>
          <p:nvPr>
            <p:ph type="title"/>
          </p:nvPr>
        </p:nvSpPr>
        <p:spPr>
          <a:xfrm>
            <a:off x="609600" y="240631"/>
            <a:ext cx="10972800" cy="64761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Arial"/>
              <a:buNone/>
            </a:pPr>
            <a:r>
              <a:rPr lang="es-CO" sz="1800">
                <a:latin typeface="Arial"/>
                <a:ea typeface="Arial"/>
                <a:cs typeface="Arial"/>
                <a:sym typeface="Arial"/>
              </a:rPr>
              <a:t>29. ¿Cuáles son las 3 principales razones por las que usted utiliza la bicicleta? </a:t>
            </a:r>
            <a:endParaRPr/>
          </a:p>
        </p:txBody>
      </p:sp>
      <p:grpSp>
        <p:nvGrpSpPr>
          <p:cNvPr id="999" name="Google Shape;999;p55"/>
          <p:cNvGrpSpPr/>
          <p:nvPr/>
        </p:nvGrpSpPr>
        <p:grpSpPr>
          <a:xfrm>
            <a:off x="1275969" y="888248"/>
            <a:ext cx="7170199" cy="5186412"/>
            <a:chOff x="1496595" y="925006"/>
            <a:chExt cx="8548514" cy="5598288"/>
          </a:xfrm>
        </p:grpSpPr>
        <p:graphicFrame>
          <p:nvGraphicFramePr>
            <p:cNvPr id="1000" name="Google Shape;1000;p55"/>
            <p:cNvGraphicFramePr/>
            <p:nvPr/>
          </p:nvGraphicFramePr>
          <p:xfrm>
            <a:off x="1496595" y="925006"/>
            <a:ext cx="8548514" cy="5598288"/>
          </p:xfrm>
          <a:graphic>
            <a:graphicData uri="http://schemas.openxmlformats.org/drawingml/2006/chart">
              <c:chart r:id="rId3"/>
            </a:graphicData>
          </a:graphic>
        </p:graphicFrame>
        <p:cxnSp>
          <p:nvCxnSpPr>
            <p:cNvPr id="1001" name="Google Shape;1001;p55"/>
            <p:cNvCxnSpPr/>
            <p:nvPr/>
          </p:nvCxnSpPr>
          <p:spPr>
            <a:xfrm>
              <a:off x="5656098" y="925006"/>
              <a:ext cx="0" cy="5316279"/>
            </a:xfrm>
            <a:prstGeom prst="straightConnector1">
              <a:avLst/>
            </a:prstGeom>
            <a:noFill/>
            <a:ln cap="flat" cmpd="sng" w="25400">
              <a:solidFill>
                <a:schemeClr val="dk1"/>
              </a:solidFill>
              <a:prstDash val="dash"/>
              <a:round/>
              <a:headEnd len="sm" w="sm" type="none"/>
              <a:tailEnd len="sm" w="sm" type="none"/>
            </a:ln>
            <a:effectLst>
              <a:outerShdw blurRad="40000" rotWithShape="0" dir="5400000" dist="20000">
                <a:srgbClr val="000000">
                  <a:alpha val="37254"/>
                </a:srgbClr>
              </a:outerShdw>
            </a:effectLst>
          </p:spPr>
        </p:cxnSp>
      </p:grpSp>
      <p:sp>
        <p:nvSpPr>
          <p:cNvPr id="1002" name="Google Shape;1002;p55"/>
          <p:cNvSpPr txBox="1"/>
          <p:nvPr/>
        </p:nvSpPr>
        <p:spPr>
          <a:xfrm>
            <a:off x="5384047" y="6177831"/>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graphicFrame>
        <p:nvGraphicFramePr>
          <p:cNvPr id="1003" name="Google Shape;1003;p55"/>
          <p:cNvGraphicFramePr/>
          <p:nvPr/>
        </p:nvGraphicFramePr>
        <p:xfrm>
          <a:off x="9398717" y="3481454"/>
          <a:ext cx="3000000" cy="3000000"/>
        </p:xfrm>
        <a:graphic>
          <a:graphicData uri="http://schemas.openxmlformats.org/drawingml/2006/table">
            <a:tbl>
              <a:tblPr bandRow="1" firstRow="1">
                <a:noFill/>
                <a:tableStyleId>{60EF1AB6-942A-4996-A5CD-3D9CA15D0741}</a:tableStyleId>
              </a:tblPr>
              <a:tblGrid>
                <a:gridCol w="1517325"/>
              </a:tblGrid>
              <a:tr h="37085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t>Ahorro dinero</a:t>
                      </a:r>
                      <a:endParaRPr b="0"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Pandemia</a:t>
                      </a:r>
                      <a:endParaRPr b="1"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Cuido mi salud</a:t>
                      </a:r>
                      <a:endParaRPr b="1"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Diversion</a:t>
                      </a:r>
                      <a:endParaRPr b="1"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Herramienta de trabajo</a:t>
                      </a:r>
                      <a:endParaRPr b="1"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Cultura</a:t>
                      </a:r>
                      <a:endParaRPr b="1" i="0" sz="1100" u="none" cap="none" strike="noStrike">
                        <a:solidFill>
                          <a:srgbClr val="000000"/>
                        </a:solidFill>
                        <a:latin typeface="Arial"/>
                        <a:ea typeface="Arial"/>
                        <a:cs typeface="Arial"/>
                        <a:sym typeface="Arial"/>
                      </a:endParaRPr>
                    </a:p>
                  </a:txBody>
                  <a:tcPr marT="9525" marB="0" marR="9525" marL="9525" anchor="b"/>
                </a:tc>
              </a:tr>
            </a:tbl>
          </a:graphicData>
        </a:graphic>
      </p:graphicFrame>
      <p:cxnSp>
        <p:nvCxnSpPr>
          <p:cNvPr id="1004" name="Google Shape;1004;p55"/>
          <p:cNvCxnSpPr/>
          <p:nvPr/>
        </p:nvCxnSpPr>
        <p:spPr>
          <a:xfrm flipH="1" rot="10800000">
            <a:off x="7048189" y="4800696"/>
            <a:ext cx="2156100" cy="721800"/>
          </a:xfrm>
          <a:prstGeom prst="bentConnector3">
            <a:avLst>
              <a:gd fmla="val 50000" name="adj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254"/>
              </a:srgbClr>
            </a:outerShdw>
          </a:effectLst>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56"/>
          <p:cNvSpPr txBox="1"/>
          <p:nvPr>
            <p:ph type="title"/>
          </p:nvPr>
        </p:nvSpPr>
        <p:spPr>
          <a:xfrm>
            <a:off x="609600" y="240631"/>
            <a:ext cx="10972800" cy="64761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Arial"/>
              <a:buNone/>
            </a:pPr>
            <a:r>
              <a:rPr lang="es-CO" sz="1800">
                <a:latin typeface="Arial"/>
                <a:ea typeface="Arial"/>
                <a:cs typeface="Arial"/>
                <a:sym typeface="Arial"/>
              </a:rPr>
              <a:t>29. ¿Cuáles son las 3 principales razones por las que usted utiliza la bicicleta? </a:t>
            </a:r>
            <a:endParaRPr/>
          </a:p>
        </p:txBody>
      </p:sp>
      <p:sp>
        <p:nvSpPr>
          <p:cNvPr id="1010" name="Google Shape;1010;p56"/>
          <p:cNvSpPr txBox="1"/>
          <p:nvPr/>
        </p:nvSpPr>
        <p:spPr>
          <a:xfrm>
            <a:off x="5697493" y="6325901"/>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graphicFrame>
        <p:nvGraphicFramePr>
          <p:cNvPr id="1011" name="Google Shape;1011;p56"/>
          <p:cNvGraphicFramePr/>
          <p:nvPr/>
        </p:nvGraphicFramePr>
        <p:xfrm>
          <a:off x="524539" y="1030282"/>
          <a:ext cx="5571461" cy="5410201"/>
        </p:xfrm>
        <a:graphic>
          <a:graphicData uri="http://schemas.openxmlformats.org/drawingml/2006/chart">
            <c:chart r:id="rId3"/>
          </a:graphicData>
        </a:graphic>
      </p:graphicFrame>
      <p:graphicFrame>
        <p:nvGraphicFramePr>
          <p:cNvPr id="1012" name="Google Shape;1012;p56"/>
          <p:cNvGraphicFramePr/>
          <p:nvPr/>
        </p:nvGraphicFramePr>
        <p:xfrm>
          <a:off x="6096000" y="1030282"/>
          <a:ext cx="6096000" cy="5295619"/>
        </p:xfrm>
        <a:graphic>
          <a:graphicData uri="http://schemas.openxmlformats.org/drawingml/2006/chart">
            <c:chart r:id="rId4"/>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graphicFrame>
        <p:nvGraphicFramePr>
          <p:cNvPr id="1017" name="Google Shape;1017;p57"/>
          <p:cNvGraphicFramePr/>
          <p:nvPr/>
        </p:nvGraphicFramePr>
        <p:xfrm>
          <a:off x="1" y="1663908"/>
          <a:ext cx="12192000" cy="4362137"/>
        </p:xfrm>
        <a:graphic>
          <a:graphicData uri="http://schemas.openxmlformats.org/drawingml/2006/chart">
            <c:chart r:id="rId3"/>
          </a:graphicData>
        </a:graphic>
      </p:graphicFrame>
      <p:sp>
        <p:nvSpPr>
          <p:cNvPr id="1018" name="Google Shape;1018;p57"/>
          <p:cNvSpPr txBox="1"/>
          <p:nvPr>
            <p:ph type="title"/>
          </p:nvPr>
        </p:nvSpPr>
        <p:spPr>
          <a:xfrm>
            <a:off x="609600" y="240631"/>
            <a:ext cx="10972800" cy="64761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Arial"/>
              <a:buNone/>
            </a:pPr>
            <a:r>
              <a:rPr lang="es-CO" sz="1800">
                <a:latin typeface="Arial"/>
                <a:ea typeface="Arial"/>
                <a:cs typeface="Arial"/>
                <a:sym typeface="Arial"/>
              </a:rPr>
              <a:t>29. ¿Cuáles son las 3 principales razones por las que usted utiliza la bicicleta?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58"/>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Arial"/>
              <a:buNone/>
            </a:pPr>
            <a:r>
              <a:rPr b="1" lang="es-CO" sz="6000">
                <a:solidFill>
                  <a:schemeClr val="lt1"/>
                </a:solidFill>
              </a:rPr>
              <a:t>BICIUSUARIOS Y NO BICIUSUARIOS</a:t>
            </a:r>
            <a:endParaRPr b="1" sz="6000">
              <a:solidFill>
                <a:schemeClr val="lt1"/>
              </a:solidFill>
            </a:endParaRPr>
          </a:p>
        </p:txBody>
      </p:sp>
      <p:sp>
        <p:nvSpPr>
          <p:cNvPr id="1024" name="Google Shape;1024;p58"/>
          <p:cNvSpPr txBox="1"/>
          <p:nvPr/>
        </p:nvSpPr>
        <p:spPr>
          <a:xfrm>
            <a:off x="337457" y="5845631"/>
            <a:ext cx="34115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F5B02B"/>
                </a:solidFill>
                <a:latin typeface="Arial"/>
                <a:ea typeface="Arial"/>
                <a:cs typeface="Arial"/>
                <a:sym typeface="Arial"/>
              </a:rPr>
              <a:t>#</a:t>
            </a:r>
            <a:r>
              <a:rPr b="1" i="0" lang="es-CO" sz="2400" u="none" cap="none" strike="noStrike">
                <a:solidFill>
                  <a:srgbClr val="FFFFFF"/>
                </a:solidFill>
                <a:latin typeface="Arial"/>
                <a:ea typeface="Arial"/>
                <a:cs typeface="Arial"/>
                <a:sym typeface="Arial"/>
              </a:rPr>
              <a:t>YoMeQuedoEnCasa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59"/>
          <p:cNvSpPr txBox="1"/>
          <p:nvPr/>
        </p:nvSpPr>
        <p:spPr>
          <a:xfrm>
            <a:off x="2417127" y="4583794"/>
            <a:ext cx="87345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SI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79%</a:t>
            </a:r>
            <a:endParaRPr b="1" i="0" sz="1800" u="none" cap="none" strike="noStrike">
              <a:solidFill>
                <a:schemeClr val="lt1"/>
              </a:solidFill>
              <a:latin typeface="Arial"/>
              <a:ea typeface="Arial"/>
              <a:cs typeface="Arial"/>
              <a:sym typeface="Arial"/>
            </a:endParaRPr>
          </a:p>
        </p:txBody>
      </p:sp>
      <p:sp>
        <p:nvSpPr>
          <p:cNvPr id="1030" name="Google Shape;1030;p59"/>
          <p:cNvSpPr txBox="1"/>
          <p:nvPr>
            <p:ph type="title"/>
          </p:nvPr>
        </p:nvSpPr>
        <p:spPr>
          <a:xfrm>
            <a:off x="609600" y="43378"/>
            <a:ext cx="10972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33333"/>
              </a:buClr>
              <a:buSzPts val="1800"/>
              <a:buFont typeface="Arial"/>
              <a:buNone/>
            </a:pPr>
            <a:r>
              <a:rPr lang="es-CO" sz="1800">
                <a:solidFill>
                  <a:srgbClr val="333333"/>
                </a:solidFill>
                <a:latin typeface="Arial"/>
                <a:ea typeface="Arial"/>
                <a:cs typeface="Arial"/>
                <a:sym typeface="Arial"/>
              </a:rPr>
              <a:t>1. </a:t>
            </a:r>
            <a:r>
              <a:rPr lang="es-CO" sz="1800">
                <a:latin typeface="Arial"/>
                <a:ea typeface="Arial"/>
                <a:cs typeface="Arial"/>
                <a:sym typeface="Arial"/>
              </a:rPr>
              <a:t>En general, diría usted que ¿se puede confiar en la gente? </a:t>
            </a:r>
            <a:endParaRPr/>
          </a:p>
        </p:txBody>
      </p:sp>
      <p:sp>
        <p:nvSpPr>
          <p:cNvPr id="1031" name="Google Shape;1031;p59"/>
          <p:cNvSpPr txBox="1"/>
          <p:nvPr/>
        </p:nvSpPr>
        <p:spPr>
          <a:xfrm>
            <a:off x="5685452" y="6462148"/>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pSp>
        <p:nvGrpSpPr>
          <p:cNvPr id="1032" name="Google Shape;1032;p59"/>
          <p:cNvGrpSpPr/>
          <p:nvPr/>
        </p:nvGrpSpPr>
        <p:grpSpPr>
          <a:xfrm>
            <a:off x="2191543" y="1186378"/>
            <a:ext cx="7154530" cy="4596612"/>
            <a:chOff x="1964007" y="1306763"/>
            <a:chExt cx="7154530" cy="4596612"/>
          </a:xfrm>
        </p:grpSpPr>
        <p:graphicFrame>
          <p:nvGraphicFramePr>
            <p:cNvPr id="1033" name="Google Shape;1033;p59"/>
            <p:cNvGraphicFramePr/>
            <p:nvPr/>
          </p:nvGraphicFramePr>
          <p:xfrm>
            <a:off x="1964007" y="1306763"/>
            <a:ext cx="7154530" cy="4596612"/>
          </p:xfrm>
          <a:graphic>
            <a:graphicData uri="http://schemas.openxmlformats.org/drawingml/2006/chart">
              <c:chart r:id="rId3"/>
            </a:graphicData>
          </a:graphic>
        </p:graphicFrame>
        <p:sp>
          <p:nvSpPr>
            <p:cNvPr id="1034" name="Google Shape;1034;p59"/>
            <p:cNvSpPr/>
            <p:nvPr/>
          </p:nvSpPr>
          <p:spPr>
            <a:xfrm>
              <a:off x="4957011" y="2504179"/>
              <a:ext cx="2215815" cy="2201779"/>
            </a:xfrm>
            <a:prstGeom prst="ellipse">
              <a:avLst/>
            </a:prstGeom>
            <a:noFill/>
            <a:ln cap="flat" cmpd="sng" w="28575">
              <a:solidFill>
                <a:schemeClr val="dk1"/>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5" name="Google Shape;1035;p59"/>
            <p:cNvSpPr/>
            <p:nvPr/>
          </p:nvSpPr>
          <p:spPr>
            <a:xfrm>
              <a:off x="5185611" y="2743200"/>
              <a:ext cx="1744578" cy="1727139"/>
            </a:xfrm>
            <a:prstGeom prst="ellipse">
              <a:avLst/>
            </a:prstGeom>
            <a:noFill/>
            <a:ln cap="flat" cmpd="sng" w="28575">
              <a:solidFill>
                <a:schemeClr val="dk1"/>
              </a:solidFill>
              <a:prstDash val="lgDash"/>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
          <p:cNvSpPr/>
          <p:nvPr/>
        </p:nvSpPr>
        <p:spPr>
          <a:xfrm>
            <a:off x="2586178" y="116246"/>
            <a:ext cx="7613450" cy="413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s-CO" sz="2400" u="none" cap="none" strike="noStrike">
                <a:solidFill>
                  <a:srgbClr val="000000"/>
                </a:solidFill>
                <a:latin typeface="Arial"/>
                <a:ea typeface="Arial"/>
                <a:cs typeface="Arial"/>
                <a:sym typeface="Arial"/>
              </a:rPr>
              <a:t>Encuestas aplicadas por localidad </a:t>
            </a:r>
            <a:endParaRPr b="0" i="0" sz="2400" u="none" cap="none" strike="noStrike">
              <a:solidFill>
                <a:srgbClr val="000000"/>
              </a:solidFill>
              <a:latin typeface="Arial"/>
              <a:ea typeface="Arial"/>
              <a:cs typeface="Arial"/>
              <a:sym typeface="Arial"/>
            </a:endParaRPr>
          </a:p>
        </p:txBody>
      </p:sp>
      <p:sp>
        <p:nvSpPr>
          <p:cNvPr id="506" name="Google Shape;506;p6"/>
          <p:cNvSpPr txBox="1"/>
          <p:nvPr/>
        </p:nvSpPr>
        <p:spPr>
          <a:xfrm>
            <a:off x="799766" y="5802837"/>
            <a:ext cx="5876527" cy="77630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CO" sz="1600" u="none" cap="none" strike="noStrike">
                <a:solidFill>
                  <a:srgbClr val="000000"/>
                </a:solidFill>
                <a:latin typeface="Arial"/>
                <a:ea typeface="Arial"/>
                <a:cs typeface="Arial"/>
                <a:sym typeface="Arial"/>
              </a:rPr>
              <a:t>En total se han realizado </a:t>
            </a:r>
            <a:r>
              <a:rPr b="1" i="0" lang="es-CO" sz="2000" u="none" cap="none" strike="noStrike">
                <a:solidFill>
                  <a:srgbClr val="C00000"/>
                </a:solidFill>
                <a:latin typeface="Arial"/>
                <a:ea typeface="Arial"/>
                <a:cs typeface="Arial"/>
                <a:sym typeface="Arial"/>
              </a:rPr>
              <a:t>2027</a:t>
            </a:r>
            <a:r>
              <a:rPr b="1" i="0" lang="es-CO" sz="1600" u="none" cap="none" strike="noStrike">
                <a:solidFill>
                  <a:srgbClr val="990000"/>
                </a:solidFill>
                <a:latin typeface="Arial"/>
                <a:ea typeface="Arial"/>
                <a:cs typeface="Arial"/>
                <a:sym typeface="Arial"/>
              </a:rPr>
              <a:t> </a:t>
            </a:r>
            <a:r>
              <a:rPr b="0" i="0" lang="es-CO" sz="1600" u="none" cap="none" strike="noStrike">
                <a:solidFill>
                  <a:srgbClr val="000000"/>
                </a:solidFill>
                <a:latin typeface="Arial"/>
                <a:ea typeface="Arial"/>
                <a:cs typeface="Arial"/>
                <a:sym typeface="Arial"/>
              </a:rPr>
              <a:t>encuestas distribuidas en las 20 localidades de Bogotá</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pic>
        <p:nvPicPr>
          <p:cNvPr id="507" name="Google Shape;507;p6"/>
          <p:cNvPicPr preferRelativeResize="0"/>
          <p:nvPr/>
        </p:nvPicPr>
        <p:blipFill rotWithShape="1">
          <a:blip r:embed="rId3">
            <a:alphaModFix/>
          </a:blip>
          <a:srcRect b="1499" l="-5140" r="13406" t="-1500"/>
          <a:stretch/>
        </p:blipFill>
        <p:spPr>
          <a:xfrm>
            <a:off x="3942267" y="551694"/>
            <a:ext cx="7687354" cy="5181872"/>
          </a:xfrm>
          <a:prstGeom prst="rect">
            <a:avLst/>
          </a:prstGeom>
          <a:noFill/>
          <a:ln>
            <a:noFill/>
          </a:ln>
        </p:spPr>
      </p:pic>
      <p:grpSp>
        <p:nvGrpSpPr>
          <p:cNvPr id="508" name="Google Shape;508;p6"/>
          <p:cNvGrpSpPr/>
          <p:nvPr/>
        </p:nvGrpSpPr>
        <p:grpSpPr>
          <a:xfrm>
            <a:off x="5107113" y="529945"/>
            <a:ext cx="538998" cy="762400"/>
            <a:chOff x="5951312" y="906811"/>
            <a:chExt cx="435027" cy="696510"/>
          </a:xfrm>
        </p:grpSpPr>
        <p:sp>
          <p:nvSpPr>
            <p:cNvPr id="509" name="Google Shape;509;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10" name="Google Shape;510;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180</a:t>
              </a:r>
              <a:endParaRPr b="1" i="0" sz="900" u="none" cap="none" strike="noStrike">
                <a:solidFill>
                  <a:srgbClr val="000000"/>
                </a:solidFill>
                <a:latin typeface="Arial"/>
                <a:ea typeface="Arial"/>
                <a:cs typeface="Arial"/>
                <a:sym typeface="Arial"/>
              </a:endParaRPr>
            </a:p>
          </p:txBody>
        </p:sp>
      </p:grpSp>
      <p:grpSp>
        <p:nvGrpSpPr>
          <p:cNvPr id="511" name="Google Shape;511;p6"/>
          <p:cNvGrpSpPr/>
          <p:nvPr/>
        </p:nvGrpSpPr>
        <p:grpSpPr>
          <a:xfrm>
            <a:off x="7114372" y="1166262"/>
            <a:ext cx="538998" cy="762400"/>
            <a:chOff x="5951312" y="906811"/>
            <a:chExt cx="435027" cy="696510"/>
          </a:xfrm>
        </p:grpSpPr>
        <p:sp>
          <p:nvSpPr>
            <p:cNvPr id="512" name="Google Shape;512;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13" name="Google Shape;513;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62</a:t>
              </a:r>
              <a:endParaRPr b="1" i="0" sz="900" u="none" cap="none" strike="noStrike">
                <a:solidFill>
                  <a:srgbClr val="000000"/>
                </a:solidFill>
                <a:latin typeface="Arial"/>
                <a:ea typeface="Arial"/>
                <a:cs typeface="Arial"/>
                <a:sym typeface="Arial"/>
              </a:endParaRPr>
            </a:p>
          </p:txBody>
        </p:sp>
      </p:grpSp>
      <p:graphicFrame>
        <p:nvGraphicFramePr>
          <p:cNvPr id="514" name="Google Shape;514;p6"/>
          <p:cNvGraphicFramePr/>
          <p:nvPr/>
        </p:nvGraphicFramePr>
        <p:xfrm>
          <a:off x="1048332" y="844180"/>
          <a:ext cx="3000000" cy="3000000"/>
        </p:xfrm>
        <a:graphic>
          <a:graphicData uri="http://schemas.openxmlformats.org/drawingml/2006/table">
            <a:tbl>
              <a:tblPr>
                <a:noFill/>
                <a:tableStyleId>{77FFF3C1-1032-4676-8E20-8423FBB1D587}</a:tableStyleId>
              </a:tblPr>
              <a:tblGrid>
                <a:gridCol w="1925950"/>
                <a:gridCol w="613000"/>
              </a:tblGrid>
              <a:tr h="135775">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FFFFFF"/>
                          </a:solidFill>
                        </a:rPr>
                        <a:t>Localidad</a:t>
                      </a:r>
                      <a:endParaRPr b="1" i="0" sz="1400" u="none" cap="none" strike="noStrike">
                        <a:solidFill>
                          <a:srgbClr val="FFFFFF"/>
                        </a:solidFill>
                        <a:latin typeface="Arial"/>
                        <a:ea typeface="Arial"/>
                        <a:cs typeface="Arial"/>
                        <a:sym typeface="Arial"/>
                      </a:endParaRPr>
                    </a:p>
                  </a:txBody>
                  <a:tcPr marT="7800" marB="0" marR="7800" marL="7800" anchor="b">
                    <a:solidFill>
                      <a:srgbClr val="A5A5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FFFFFF"/>
                          </a:solidFill>
                        </a:rPr>
                        <a:t>%</a:t>
                      </a:r>
                      <a:endParaRPr b="1" i="0" sz="1400" u="none" cap="none" strike="noStrike">
                        <a:solidFill>
                          <a:srgbClr val="FFFFFF"/>
                        </a:solidFill>
                        <a:latin typeface="Arial"/>
                        <a:ea typeface="Arial"/>
                        <a:cs typeface="Arial"/>
                        <a:sym typeface="Arial"/>
                      </a:endParaRPr>
                    </a:p>
                  </a:txBody>
                  <a:tcPr marT="7800" marB="0" marR="7800" marL="7800" anchor="b">
                    <a:solidFill>
                      <a:srgbClr val="A5A5A5"/>
                    </a:solidFill>
                  </a:tcPr>
                </a:tc>
              </a:tr>
              <a:tr h="135775">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Usaquén</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6%</a:t>
                      </a:r>
                      <a:endParaRPr sz="1400" u="none" cap="none" strike="noStrike"/>
                    </a:p>
                  </a:txBody>
                  <a:tcPr marT="9525" marB="0" marR="9525" marL="9525" anchor="b"/>
                </a:tc>
              </a:tr>
              <a:tr h="135775">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Chapinero</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2%</a:t>
                      </a:r>
                      <a:endParaRPr sz="1400" u="none" cap="none" strike="noStrike"/>
                    </a:p>
                  </a:txBody>
                  <a:tcPr marT="9525" marB="0" marR="9525" marL="9525" anchor="b"/>
                </a:tc>
              </a:tr>
              <a:tr h="135775">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Santa Fe</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a:t>
                      </a:r>
                      <a:endParaRPr sz="1400" u="none" cap="none" strike="noStrike"/>
                    </a:p>
                  </a:txBody>
                  <a:tcPr marT="9525" marB="0" marR="9525" marL="9525" anchor="b"/>
                </a:tc>
              </a:tr>
              <a:tr h="2162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San Cristóbal</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5%</a:t>
                      </a:r>
                      <a:endParaRPr sz="1400" u="none" cap="none" strike="noStrike"/>
                    </a:p>
                  </a:txBody>
                  <a:tcPr marT="9525" marB="0" marR="9525" marL="9525" anchor="b"/>
                </a:tc>
              </a:tr>
              <a:tr h="135775">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Usme</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4%</a:t>
                      </a:r>
                      <a:endParaRPr sz="1400" u="none" cap="none" strike="noStrike"/>
                    </a:p>
                  </a:txBody>
                  <a:tcPr marT="9525" marB="0" marR="9525" marL="9525" anchor="b"/>
                </a:tc>
              </a:tr>
              <a:tr h="135775">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Tunjuelito</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2%</a:t>
                      </a:r>
                      <a:endParaRPr sz="1400" u="none" cap="none" strike="noStrike"/>
                    </a:p>
                  </a:txBody>
                  <a:tcPr marT="9525" marB="0" marR="9525" marL="9525" anchor="b"/>
                </a:tc>
              </a:tr>
              <a:tr h="135775">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Bosa</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9%</a:t>
                      </a:r>
                      <a:endParaRPr sz="1400" u="none" cap="none" strike="noStrike"/>
                    </a:p>
                  </a:txBody>
                  <a:tcPr marT="9525" marB="0" marR="9525" marL="9525" anchor="b"/>
                </a:tc>
              </a:tr>
              <a:tr h="1954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Kennedy</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16%</a:t>
                      </a:r>
                      <a:endParaRPr sz="1400" u="none" cap="none" strike="noStrike"/>
                    </a:p>
                  </a:txBody>
                  <a:tcPr marT="9525" marB="0" marR="9525" marL="9525" anchor="b"/>
                </a:tc>
              </a:tr>
              <a:tr h="135775">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Fontibón</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5%</a:t>
                      </a:r>
                      <a:endParaRPr sz="1400" u="none" cap="none" strike="noStrike"/>
                    </a:p>
                  </a:txBody>
                  <a:tcPr marT="9525" marB="0" marR="9525" marL="9525" anchor="b"/>
                </a:tc>
              </a:tr>
              <a:tr h="1954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Engativá</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11%</a:t>
                      </a:r>
                      <a:endParaRPr sz="1400" u="none" cap="none" strike="noStrike"/>
                    </a:p>
                  </a:txBody>
                  <a:tcPr marT="9525" marB="0" marR="9525" marL="9525" anchor="b"/>
                </a:tc>
              </a:tr>
              <a:tr h="1954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Suba</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17%</a:t>
                      </a:r>
                      <a:endParaRPr sz="1400" u="none" cap="none" strike="noStrike"/>
                    </a:p>
                  </a:txBody>
                  <a:tcPr marT="9525" marB="0" marR="9525" marL="9525" anchor="b"/>
                </a:tc>
              </a:tr>
              <a:tr h="2162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Barrios Unidos</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3%</a:t>
                      </a:r>
                      <a:endParaRPr sz="1400" u="none" cap="none" strike="noStrike"/>
                    </a:p>
                  </a:txBody>
                  <a:tcPr marT="9525" marB="0" marR="9525" marL="9525" anchor="b"/>
                </a:tc>
              </a:tr>
              <a:tr h="135775">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Teusaquillo</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2%</a:t>
                      </a:r>
                      <a:endParaRPr sz="1400" u="none" cap="none" strike="noStrike"/>
                    </a:p>
                  </a:txBody>
                  <a:tcPr marT="9525" marB="0" marR="9525" marL="9525" anchor="b"/>
                </a:tc>
              </a:tr>
              <a:tr h="2162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Los Mártires</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a:t>
                      </a:r>
                      <a:endParaRPr sz="1400" u="none" cap="none" strike="noStrike"/>
                    </a:p>
                  </a:txBody>
                  <a:tcPr marT="9525" marB="0" marR="9525" marL="9525" anchor="b"/>
                </a:tc>
              </a:tr>
              <a:tr h="2162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Antonio Nariño</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a:t>
                      </a:r>
                      <a:endParaRPr sz="1400" u="none" cap="none" strike="noStrike"/>
                    </a:p>
                  </a:txBody>
                  <a:tcPr marT="9525" marB="0" marR="9525" marL="9525" anchor="b"/>
                </a:tc>
              </a:tr>
              <a:tr h="2162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Puente Aranda</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3%</a:t>
                      </a:r>
                      <a:endParaRPr sz="1400" u="none" cap="none" strike="noStrike"/>
                    </a:p>
                  </a:txBody>
                  <a:tcPr marT="9525" marB="0" marR="9525" marL="9525" anchor="b"/>
                </a:tc>
              </a:tr>
              <a:tr h="2162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La Candelaria</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0%</a:t>
                      </a:r>
                      <a:endParaRPr sz="1400" u="none" cap="none" strike="noStrike"/>
                    </a:p>
                  </a:txBody>
                  <a:tcPr marT="9525" marB="0" marR="9525" marL="9525" anchor="b"/>
                </a:tc>
              </a:tr>
              <a:tr h="2162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Rafael Uribe Uribe</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4%</a:t>
                      </a:r>
                      <a:endParaRPr sz="1400" u="none" cap="none" strike="noStrike"/>
                    </a:p>
                  </a:txBody>
                  <a:tcPr marT="9525" marB="0" marR="9525" marL="9525" anchor="b"/>
                </a:tc>
              </a:tr>
              <a:tr h="190650">
                <a:tc>
                  <a:txBody>
                    <a:bodyPr/>
                    <a:lstStyle/>
                    <a:p>
                      <a:pPr indent="0" lvl="0" marL="0" marR="0" rtl="0" algn="l">
                        <a:lnSpc>
                          <a:spcPct val="100000"/>
                        </a:lnSpc>
                        <a:spcBef>
                          <a:spcPts val="0"/>
                        </a:spcBef>
                        <a:spcAft>
                          <a:spcPts val="0"/>
                        </a:spcAft>
                        <a:buClr>
                          <a:srgbClr val="000000"/>
                        </a:buClr>
                        <a:buSzPts val="1400"/>
                        <a:buFont typeface="Arial"/>
                        <a:buNone/>
                      </a:pPr>
                      <a:r>
                        <a:rPr lang="es-CO" sz="1400" u="none" cap="none" strike="noStrike"/>
                        <a:t>Ciudad Bolívar</a:t>
                      </a:r>
                      <a:endParaRPr b="1" i="0" sz="1400" u="none" cap="none" strike="noStrike">
                        <a:solidFill>
                          <a:srgbClr val="000000"/>
                        </a:solidFill>
                        <a:latin typeface="Arial"/>
                        <a:ea typeface="Arial"/>
                        <a:cs typeface="Arial"/>
                        <a:sym typeface="Arial"/>
                      </a:endParaRPr>
                    </a:p>
                  </a:txBody>
                  <a:tcPr marT="7800" marB="0" marR="7800" marL="7800" anchor="b"/>
                </a:tc>
                <a:tc>
                  <a:txBody>
                    <a:bodyPr/>
                    <a:lstStyle/>
                    <a:p>
                      <a:pPr indent="0" lvl="0" marL="0" marR="0" rtl="0" algn="r">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10%</a:t>
                      </a:r>
                      <a:endParaRPr sz="1400" u="none" cap="none" strike="noStrike"/>
                    </a:p>
                  </a:txBody>
                  <a:tcPr marT="9525" marB="0" marR="9525" marL="9525" anchor="b"/>
                </a:tc>
              </a:tr>
            </a:tbl>
          </a:graphicData>
        </a:graphic>
      </p:graphicFrame>
      <p:grpSp>
        <p:nvGrpSpPr>
          <p:cNvPr id="515" name="Google Shape;515;p6"/>
          <p:cNvGrpSpPr/>
          <p:nvPr/>
        </p:nvGrpSpPr>
        <p:grpSpPr>
          <a:xfrm>
            <a:off x="8155414" y="1713442"/>
            <a:ext cx="538998" cy="762400"/>
            <a:chOff x="5951312" y="906811"/>
            <a:chExt cx="435027" cy="696510"/>
          </a:xfrm>
        </p:grpSpPr>
        <p:sp>
          <p:nvSpPr>
            <p:cNvPr id="516" name="Google Shape;516;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17" name="Google Shape;517;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75</a:t>
              </a:r>
              <a:endParaRPr b="1" i="0" sz="900" u="none" cap="none" strike="noStrike">
                <a:solidFill>
                  <a:srgbClr val="000000"/>
                </a:solidFill>
                <a:latin typeface="Arial"/>
                <a:ea typeface="Arial"/>
                <a:cs typeface="Arial"/>
                <a:sym typeface="Arial"/>
              </a:endParaRPr>
            </a:p>
          </p:txBody>
        </p:sp>
      </p:grpSp>
      <p:grpSp>
        <p:nvGrpSpPr>
          <p:cNvPr id="518" name="Google Shape;518;p6"/>
          <p:cNvGrpSpPr/>
          <p:nvPr/>
        </p:nvGrpSpPr>
        <p:grpSpPr>
          <a:xfrm>
            <a:off x="9831509" y="2210303"/>
            <a:ext cx="538998" cy="762400"/>
            <a:chOff x="5951312" y="906811"/>
            <a:chExt cx="435027" cy="696510"/>
          </a:xfrm>
        </p:grpSpPr>
        <p:sp>
          <p:nvSpPr>
            <p:cNvPr id="519" name="Google Shape;519;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20" name="Google Shape;520;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76</a:t>
              </a:r>
              <a:endParaRPr b="1" i="0" sz="900" u="none" cap="none" strike="noStrike">
                <a:solidFill>
                  <a:srgbClr val="000000"/>
                </a:solidFill>
                <a:latin typeface="Arial"/>
                <a:ea typeface="Arial"/>
                <a:cs typeface="Arial"/>
                <a:sym typeface="Arial"/>
              </a:endParaRPr>
            </a:p>
          </p:txBody>
        </p:sp>
      </p:grpSp>
      <p:grpSp>
        <p:nvGrpSpPr>
          <p:cNvPr id="521" name="Google Shape;521;p6"/>
          <p:cNvGrpSpPr/>
          <p:nvPr/>
        </p:nvGrpSpPr>
        <p:grpSpPr>
          <a:xfrm>
            <a:off x="10548005" y="3215047"/>
            <a:ext cx="538998" cy="762400"/>
            <a:chOff x="5951312" y="906811"/>
            <a:chExt cx="435027" cy="696510"/>
          </a:xfrm>
        </p:grpSpPr>
        <p:sp>
          <p:nvSpPr>
            <p:cNvPr id="522" name="Google Shape;522;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23" name="Google Shape;523;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65</a:t>
              </a:r>
              <a:endParaRPr b="1" i="0" sz="900" u="none" cap="none" strike="noStrike">
                <a:solidFill>
                  <a:srgbClr val="000000"/>
                </a:solidFill>
                <a:latin typeface="Arial"/>
                <a:ea typeface="Arial"/>
                <a:cs typeface="Arial"/>
                <a:sym typeface="Arial"/>
              </a:endParaRPr>
            </a:p>
          </p:txBody>
        </p:sp>
      </p:grpSp>
      <p:grpSp>
        <p:nvGrpSpPr>
          <p:cNvPr id="524" name="Google Shape;524;p6"/>
          <p:cNvGrpSpPr/>
          <p:nvPr/>
        </p:nvGrpSpPr>
        <p:grpSpPr>
          <a:xfrm>
            <a:off x="9466391" y="3366151"/>
            <a:ext cx="538998" cy="762400"/>
            <a:chOff x="5951312" y="906811"/>
            <a:chExt cx="435027" cy="696510"/>
          </a:xfrm>
        </p:grpSpPr>
        <p:sp>
          <p:nvSpPr>
            <p:cNvPr id="525" name="Google Shape;525;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26" name="Google Shape;526;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42</a:t>
              </a:r>
              <a:endParaRPr b="1" i="0" sz="900" u="none" cap="none" strike="noStrike">
                <a:solidFill>
                  <a:srgbClr val="000000"/>
                </a:solidFill>
                <a:latin typeface="Arial"/>
                <a:ea typeface="Arial"/>
                <a:cs typeface="Arial"/>
                <a:sym typeface="Arial"/>
              </a:endParaRPr>
            </a:p>
          </p:txBody>
        </p:sp>
      </p:grpSp>
      <p:grpSp>
        <p:nvGrpSpPr>
          <p:cNvPr id="527" name="Google Shape;527;p6"/>
          <p:cNvGrpSpPr/>
          <p:nvPr/>
        </p:nvGrpSpPr>
        <p:grpSpPr>
          <a:xfrm>
            <a:off x="8037295" y="4730106"/>
            <a:ext cx="538998" cy="762400"/>
            <a:chOff x="5951312" y="906811"/>
            <a:chExt cx="435027" cy="696510"/>
          </a:xfrm>
        </p:grpSpPr>
        <p:sp>
          <p:nvSpPr>
            <p:cNvPr id="528" name="Google Shape;528;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29" name="Google Shape;529;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122</a:t>
              </a:r>
              <a:endParaRPr b="1" i="0" sz="900" u="none" cap="none" strike="noStrike">
                <a:solidFill>
                  <a:srgbClr val="000000"/>
                </a:solidFill>
                <a:latin typeface="Arial"/>
                <a:ea typeface="Arial"/>
                <a:cs typeface="Arial"/>
                <a:sym typeface="Arial"/>
              </a:endParaRPr>
            </a:p>
          </p:txBody>
        </p:sp>
      </p:grpSp>
      <p:grpSp>
        <p:nvGrpSpPr>
          <p:cNvPr id="530" name="Google Shape;530;p6"/>
          <p:cNvGrpSpPr/>
          <p:nvPr/>
        </p:nvGrpSpPr>
        <p:grpSpPr>
          <a:xfrm>
            <a:off x="7767779" y="3596247"/>
            <a:ext cx="538998" cy="762400"/>
            <a:chOff x="5951312" y="906811"/>
            <a:chExt cx="435027" cy="696510"/>
          </a:xfrm>
        </p:grpSpPr>
        <p:sp>
          <p:nvSpPr>
            <p:cNvPr id="531" name="Google Shape;531;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32" name="Google Shape;532;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210</a:t>
              </a:r>
              <a:endParaRPr b="1" i="0" sz="900" u="none" cap="none" strike="noStrike">
                <a:solidFill>
                  <a:srgbClr val="000000"/>
                </a:solidFill>
                <a:latin typeface="Arial"/>
                <a:ea typeface="Arial"/>
                <a:cs typeface="Arial"/>
                <a:sym typeface="Arial"/>
              </a:endParaRPr>
            </a:p>
          </p:txBody>
        </p:sp>
      </p:grpSp>
      <p:grpSp>
        <p:nvGrpSpPr>
          <p:cNvPr id="533" name="Google Shape;533;p6"/>
          <p:cNvGrpSpPr/>
          <p:nvPr/>
        </p:nvGrpSpPr>
        <p:grpSpPr>
          <a:xfrm>
            <a:off x="6676293" y="3215047"/>
            <a:ext cx="538998" cy="762400"/>
            <a:chOff x="5951312" y="906811"/>
            <a:chExt cx="435027" cy="696510"/>
          </a:xfrm>
        </p:grpSpPr>
        <p:sp>
          <p:nvSpPr>
            <p:cNvPr id="534" name="Google Shape;534;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35" name="Google Shape;535;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79</a:t>
              </a:r>
              <a:endParaRPr b="1" i="0" sz="900" u="none" cap="none" strike="noStrike">
                <a:solidFill>
                  <a:srgbClr val="000000"/>
                </a:solidFill>
                <a:latin typeface="Arial"/>
                <a:ea typeface="Arial"/>
                <a:cs typeface="Arial"/>
                <a:sym typeface="Arial"/>
              </a:endParaRPr>
            </a:p>
          </p:txBody>
        </p:sp>
      </p:grpSp>
      <p:grpSp>
        <p:nvGrpSpPr>
          <p:cNvPr id="536" name="Google Shape;536;p6"/>
          <p:cNvGrpSpPr/>
          <p:nvPr/>
        </p:nvGrpSpPr>
        <p:grpSpPr>
          <a:xfrm>
            <a:off x="6078379" y="2387105"/>
            <a:ext cx="538998" cy="762400"/>
            <a:chOff x="5951312" y="906811"/>
            <a:chExt cx="435027" cy="696510"/>
          </a:xfrm>
        </p:grpSpPr>
        <p:sp>
          <p:nvSpPr>
            <p:cNvPr id="537" name="Google Shape;537;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38" name="Google Shape;538;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159</a:t>
              </a:r>
              <a:endParaRPr b="1" i="0" sz="900" u="none" cap="none" strike="noStrike">
                <a:solidFill>
                  <a:srgbClr val="000000"/>
                </a:solidFill>
                <a:latin typeface="Arial"/>
                <a:ea typeface="Arial"/>
                <a:cs typeface="Arial"/>
                <a:sym typeface="Arial"/>
              </a:endParaRPr>
            </a:p>
          </p:txBody>
        </p:sp>
      </p:grpSp>
      <p:grpSp>
        <p:nvGrpSpPr>
          <p:cNvPr id="539" name="Google Shape;539;p6"/>
          <p:cNvGrpSpPr/>
          <p:nvPr/>
        </p:nvGrpSpPr>
        <p:grpSpPr>
          <a:xfrm>
            <a:off x="4776844" y="1829103"/>
            <a:ext cx="538998" cy="762400"/>
            <a:chOff x="5951312" y="906811"/>
            <a:chExt cx="435027" cy="696510"/>
          </a:xfrm>
        </p:grpSpPr>
        <p:sp>
          <p:nvSpPr>
            <p:cNvPr id="540" name="Google Shape;540;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41" name="Google Shape;541;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248</a:t>
              </a:r>
              <a:endParaRPr b="1" i="0" sz="900" u="none" cap="none" strike="noStrike">
                <a:solidFill>
                  <a:srgbClr val="000000"/>
                </a:solidFill>
                <a:latin typeface="Arial"/>
                <a:ea typeface="Arial"/>
                <a:cs typeface="Arial"/>
                <a:sym typeface="Arial"/>
              </a:endParaRPr>
            </a:p>
          </p:txBody>
        </p:sp>
      </p:grpSp>
      <p:grpSp>
        <p:nvGrpSpPr>
          <p:cNvPr id="542" name="Google Shape;542;p6"/>
          <p:cNvGrpSpPr/>
          <p:nvPr/>
        </p:nvGrpSpPr>
        <p:grpSpPr>
          <a:xfrm>
            <a:off x="6487562" y="1614984"/>
            <a:ext cx="538998" cy="762400"/>
            <a:chOff x="5951312" y="906811"/>
            <a:chExt cx="435027" cy="696510"/>
          </a:xfrm>
        </p:grpSpPr>
        <p:sp>
          <p:nvSpPr>
            <p:cNvPr id="543" name="Google Shape;543;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44" name="Google Shape;544;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98</a:t>
              </a:r>
              <a:endParaRPr b="1" i="0" sz="900" u="none" cap="none" strike="noStrike">
                <a:solidFill>
                  <a:srgbClr val="000000"/>
                </a:solidFill>
                <a:latin typeface="Arial"/>
                <a:ea typeface="Arial"/>
                <a:cs typeface="Arial"/>
                <a:sym typeface="Arial"/>
              </a:endParaRPr>
            </a:p>
          </p:txBody>
        </p:sp>
      </p:grpSp>
      <p:grpSp>
        <p:nvGrpSpPr>
          <p:cNvPr id="545" name="Google Shape;545;p6"/>
          <p:cNvGrpSpPr/>
          <p:nvPr/>
        </p:nvGrpSpPr>
        <p:grpSpPr>
          <a:xfrm>
            <a:off x="7415913" y="2051198"/>
            <a:ext cx="538998" cy="762400"/>
            <a:chOff x="5951312" y="906811"/>
            <a:chExt cx="435027" cy="696510"/>
          </a:xfrm>
        </p:grpSpPr>
        <p:sp>
          <p:nvSpPr>
            <p:cNvPr id="546" name="Google Shape;546;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47" name="Google Shape;547;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57</a:t>
              </a:r>
              <a:endParaRPr b="1" i="0" sz="900" u="none" cap="none" strike="noStrike">
                <a:solidFill>
                  <a:srgbClr val="000000"/>
                </a:solidFill>
                <a:latin typeface="Arial"/>
                <a:ea typeface="Arial"/>
                <a:cs typeface="Arial"/>
                <a:sym typeface="Arial"/>
              </a:endParaRPr>
            </a:p>
          </p:txBody>
        </p:sp>
      </p:grpSp>
      <p:grpSp>
        <p:nvGrpSpPr>
          <p:cNvPr id="548" name="Google Shape;548;p6"/>
          <p:cNvGrpSpPr/>
          <p:nvPr/>
        </p:nvGrpSpPr>
        <p:grpSpPr>
          <a:xfrm>
            <a:off x="8155381" y="2356301"/>
            <a:ext cx="538998" cy="762400"/>
            <a:chOff x="5951312" y="906811"/>
            <a:chExt cx="435027" cy="696510"/>
          </a:xfrm>
        </p:grpSpPr>
        <p:sp>
          <p:nvSpPr>
            <p:cNvPr id="549" name="Google Shape;549;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50" name="Google Shape;550;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75</a:t>
              </a:r>
              <a:endParaRPr b="1" i="0" sz="900" u="none" cap="none" strike="noStrike">
                <a:solidFill>
                  <a:srgbClr val="000000"/>
                </a:solidFill>
                <a:latin typeface="Arial"/>
                <a:ea typeface="Arial"/>
                <a:cs typeface="Arial"/>
                <a:sym typeface="Arial"/>
              </a:endParaRPr>
            </a:p>
          </p:txBody>
        </p:sp>
      </p:grpSp>
      <p:grpSp>
        <p:nvGrpSpPr>
          <p:cNvPr id="551" name="Google Shape;551;p6"/>
          <p:cNvGrpSpPr/>
          <p:nvPr/>
        </p:nvGrpSpPr>
        <p:grpSpPr>
          <a:xfrm>
            <a:off x="8749893" y="2680531"/>
            <a:ext cx="538998" cy="762400"/>
            <a:chOff x="5951312" y="906811"/>
            <a:chExt cx="435027" cy="696510"/>
          </a:xfrm>
        </p:grpSpPr>
        <p:sp>
          <p:nvSpPr>
            <p:cNvPr id="552" name="Google Shape;552;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53" name="Google Shape;553;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73</a:t>
              </a:r>
              <a:endParaRPr b="1" i="0" sz="900" u="none" cap="none" strike="noStrike">
                <a:solidFill>
                  <a:srgbClr val="000000"/>
                </a:solidFill>
                <a:latin typeface="Arial"/>
                <a:ea typeface="Arial"/>
                <a:cs typeface="Arial"/>
                <a:sym typeface="Arial"/>
              </a:endParaRPr>
            </a:p>
          </p:txBody>
        </p:sp>
      </p:grpSp>
      <p:grpSp>
        <p:nvGrpSpPr>
          <p:cNvPr id="554" name="Google Shape;554;p6"/>
          <p:cNvGrpSpPr/>
          <p:nvPr/>
        </p:nvGrpSpPr>
        <p:grpSpPr>
          <a:xfrm>
            <a:off x="7635987" y="2709210"/>
            <a:ext cx="538998" cy="762400"/>
            <a:chOff x="5951312" y="906811"/>
            <a:chExt cx="435027" cy="696510"/>
          </a:xfrm>
        </p:grpSpPr>
        <p:sp>
          <p:nvSpPr>
            <p:cNvPr id="555" name="Google Shape;555;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56" name="Google Shape;556;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163</a:t>
              </a:r>
              <a:endParaRPr b="1" i="0" sz="900" u="none" cap="none" strike="noStrike">
                <a:solidFill>
                  <a:srgbClr val="000000"/>
                </a:solidFill>
                <a:latin typeface="Arial"/>
                <a:ea typeface="Arial"/>
                <a:cs typeface="Arial"/>
                <a:sym typeface="Arial"/>
              </a:endParaRPr>
            </a:p>
          </p:txBody>
        </p:sp>
      </p:grpSp>
      <p:grpSp>
        <p:nvGrpSpPr>
          <p:cNvPr id="557" name="Google Shape;557;p6"/>
          <p:cNvGrpSpPr/>
          <p:nvPr/>
        </p:nvGrpSpPr>
        <p:grpSpPr>
          <a:xfrm>
            <a:off x="8832965" y="1363952"/>
            <a:ext cx="538998" cy="762400"/>
            <a:chOff x="5951312" y="906811"/>
            <a:chExt cx="435027" cy="696510"/>
          </a:xfrm>
        </p:grpSpPr>
        <p:sp>
          <p:nvSpPr>
            <p:cNvPr id="558" name="Google Shape;558;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59" name="Google Shape;559;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 19</a:t>
              </a:r>
              <a:endParaRPr b="1" i="0" sz="900" u="none" cap="none" strike="noStrike">
                <a:solidFill>
                  <a:srgbClr val="000000"/>
                </a:solidFill>
                <a:latin typeface="Arial"/>
                <a:ea typeface="Arial"/>
                <a:cs typeface="Arial"/>
                <a:sym typeface="Arial"/>
              </a:endParaRPr>
            </a:p>
          </p:txBody>
        </p:sp>
      </p:grpSp>
      <p:grpSp>
        <p:nvGrpSpPr>
          <p:cNvPr id="560" name="Google Shape;560;p6"/>
          <p:cNvGrpSpPr/>
          <p:nvPr/>
        </p:nvGrpSpPr>
        <p:grpSpPr>
          <a:xfrm>
            <a:off x="8697035" y="3251103"/>
            <a:ext cx="538998" cy="762400"/>
            <a:chOff x="5951312" y="906811"/>
            <a:chExt cx="435027" cy="696510"/>
          </a:xfrm>
        </p:grpSpPr>
        <p:sp>
          <p:nvSpPr>
            <p:cNvPr id="561" name="Google Shape;561;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62" name="Google Shape;562;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 74</a:t>
              </a:r>
              <a:endParaRPr b="1" i="0" sz="900" u="none" cap="none" strike="noStrike">
                <a:solidFill>
                  <a:srgbClr val="000000"/>
                </a:solidFill>
                <a:latin typeface="Arial"/>
                <a:ea typeface="Arial"/>
                <a:cs typeface="Arial"/>
                <a:sym typeface="Arial"/>
              </a:endParaRPr>
            </a:p>
          </p:txBody>
        </p:sp>
      </p:grpSp>
      <p:grpSp>
        <p:nvGrpSpPr>
          <p:cNvPr id="563" name="Google Shape;563;p6"/>
          <p:cNvGrpSpPr/>
          <p:nvPr/>
        </p:nvGrpSpPr>
        <p:grpSpPr>
          <a:xfrm>
            <a:off x="9034474" y="3938293"/>
            <a:ext cx="538998" cy="762400"/>
            <a:chOff x="5951312" y="906811"/>
            <a:chExt cx="435027" cy="696510"/>
          </a:xfrm>
        </p:grpSpPr>
        <p:sp>
          <p:nvSpPr>
            <p:cNvPr id="564" name="Google Shape;564;p6"/>
            <p:cNvSpPr/>
            <p:nvPr/>
          </p:nvSpPr>
          <p:spPr>
            <a:xfrm>
              <a:off x="5951331" y="906811"/>
              <a:ext cx="435008" cy="696510"/>
            </a:xfrm>
            <a:custGeom>
              <a:rect b="b" l="l" r="r" t="t"/>
              <a:pathLst>
                <a:path extrusionOk="0" h="176" w="128">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EA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A2A2A"/>
                </a:solidFill>
                <a:latin typeface="Arial"/>
                <a:ea typeface="Arial"/>
                <a:cs typeface="Arial"/>
                <a:sym typeface="Arial"/>
              </a:endParaRPr>
            </a:p>
          </p:txBody>
        </p:sp>
        <p:sp>
          <p:nvSpPr>
            <p:cNvPr id="565" name="Google Shape;565;p6"/>
            <p:cNvSpPr/>
            <p:nvPr/>
          </p:nvSpPr>
          <p:spPr>
            <a:xfrm>
              <a:off x="5951312" y="906811"/>
              <a:ext cx="435000" cy="486300"/>
            </a:xfrm>
            <a:prstGeom prst="ellipse">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Arial"/>
                  <a:ea typeface="Arial"/>
                  <a:cs typeface="Arial"/>
                  <a:sym typeface="Arial"/>
                </a:rPr>
                <a:t> 150</a:t>
              </a:r>
              <a:endParaRPr b="1" i="0" sz="900" u="none" cap="none" strike="noStrike">
                <a:solidFill>
                  <a:srgbClr val="000000"/>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60"/>
          <p:cNvSpPr/>
          <p:nvPr/>
        </p:nvSpPr>
        <p:spPr>
          <a:xfrm>
            <a:off x="941910" y="320948"/>
            <a:ext cx="1046631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30. </a:t>
            </a:r>
            <a:r>
              <a:rPr b="0" i="0" lang="es-CO" sz="1800" u="none" cap="none" strike="noStrike">
                <a:solidFill>
                  <a:schemeClr val="dk1"/>
                </a:solidFill>
                <a:latin typeface="Arial"/>
                <a:ea typeface="Arial"/>
                <a:cs typeface="Arial"/>
                <a:sym typeface="Arial"/>
              </a:rPr>
              <a:t>Teniendo en cuenta una escala de 1 a 4 en donde 1 es nada Hábil, 2 Poco Hábil, 3 Algo Hábil y 4 Muy Hábil, En general ¿cómo calificaría usted la destreza (pericia) en la vía de los siguientes actores viales? </a:t>
            </a:r>
            <a:br>
              <a:rPr b="0" i="0" lang="es-CO"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1041" name="Google Shape;1041;p60"/>
          <p:cNvSpPr txBox="1"/>
          <p:nvPr/>
        </p:nvSpPr>
        <p:spPr>
          <a:xfrm>
            <a:off x="4996026" y="6274057"/>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1042" name="Google Shape;1042;p60"/>
          <p:cNvGraphicFramePr/>
          <p:nvPr/>
        </p:nvGraphicFramePr>
        <p:xfrm>
          <a:off x="1690577" y="1435395"/>
          <a:ext cx="7804298" cy="4957113"/>
        </p:xfrm>
        <a:graphic>
          <a:graphicData uri="http://schemas.openxmlformats.org/drawingml/2006/chart">
            <c:chart r:id="rId3"/>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61"/>
          <p:cNvSpPr/>
          <p:nvPr/>
        </p:nvSpPr>
        <p:spPr>
          <a:xfrm>
            <a:off x="3261242" y="491069"/>
            <a:ext cx="566951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31. Para usted De 10 ciclistas en Bogotá, ¿cuántos cree usted que conocen y respetan las normas de tránsito? </a:t>
            </a:r>
            <a:br>
              <a:rPr b="0" i="0" lang="es-CO"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1048" name="Google Shape;1048;p61"/>
          <p:cNvSpPr/>
          <p:nvPr/>
        </p:nvSpPr>
        <p:spPr>
          <a:xfrm>
            <a:off x="5146504" y="2224474"/>
            <a:ext cx="1898990" cy="923330"/>
          </a:xfrm>
          <a:prstGeom prst="roundRect">
            <a:avLst>
              <a:gd fmla="val 16667" name="adj"/>
            </a:avLst>
          </a:prstGeom>
          <a:solidFill>
            <a:srgbClr val="F5B0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CO" sz="2400" u="none" cap="none" strike="noStrike">
                <a:solidFill>
                  <a:schemeClr val="lt1"/>
                </a:solidFill>
                <a:latin typeface="Arial"/>
                <a:ea typeface="Arial"/>
                <a:cs typeface="Arial"/>
                <a:sym typeface="Arial"/>
              </a:rPr>
              <a:t>Media: 4</a:t>
            </a:r>
            <a:endParaRPr b="0" i="0" sz="2400" u="none" cap="none" strike="noStrike">
              <a:solidFill>
                <a:schemeClr val="lt1"/>
              </a:solidFill>
              <a:latin typeface="Arial"/>
              <a:ea typeface="Arial"/>
              <a:cs typeface="Arial"/>
              <a:sym typeface="Arial"/>
            </a:endParaRPr>
          </a:p>
        </p:txBody>
      </p:sp>
      <p:sp>
        <p:nvSpPr>
          <p:cNvPr id="1049" name="Google Shape;1049;p61"/>
          <p:cNvSpPr txBox="1"/>
          <p:nvPr/>
        </p:nvSpPr>
        <p:spPr>
          <a:xfrm>
            <a:off x="5483491" y="5804540"/>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pic>
        <p:nvPicPr>
          <p:cNvPr descr="Manual completo de señales de tránsito y su significado" id="1050" name="Google Shape;1050;p61"/>
          <p:cNvPicPr preferRelativeResize="0"/>
          <p:nvPr/>
        </p:nvPicPr>
        <p:blipFill rotWithShape="1">
          <a:blip r:embed="rId3">
            <a:alphaModFix/>
          </a:blip>
          <a:srcRect b="0" l="0" r="0" t="0"/>
          <a:stretch/>
        </p:blipFill>
        <p:spPr>
          <a:xfrm>
            <a:off x="5146504" y="3429000"/>
            <a:ext cx="1898990" cy="190549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62"/>
          <p:cNvSpPr/>
          <p:nvPr/>
        </p:nvSpPr>
        <p:spPr>
          <a:xfrm>
            <a:off x="3356655" y="111117"/>
            <a:ext cx="5797978"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32. </a:t>
            </a:r>
            <a:r>
              <a:rPr b="0" i="0" lang="es-CO" sz="1800" u="none" cap="none" strike="noStrike">
                <a:solidFill>
                  <a:schemeClr val="dk1"/>
                </a:solidFill>
                <a:latin typeface="Arial"/>
                <a:ea typeface="Arial"/>
                <a:cs typeface="Arial"/>
                <a:sym typeface="Arial"/>
              </a:rPr>
              <a:t>Dígame por favor ¿Qué tanto confía usted en los ciclistas de la ciudad? </a:t>
            </a:r>
            <a:r>
              <a:rPr b="0" i="0" lang="es-CO" sz="1800" u="none" cap="none" strike="noStrike">
                <a:solidFill>
                  <a:srgbClr val="000000"/>
                </a:solidFill>
                <a:latin typeface="Arial"/>
                <a:ea typeface="Arial"/>
                <a:cs typeface="Arial"/>
                <a:sym typeface="Arial"/>
              </a:rPr>
              <a:t> </a:t>
            </a:r>
            <a:br>
              <a:rPr b="0" i="0" lang="es-CO"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1056" name="Google Shape;1056;p62"/>
          <p:cNvSpPr txBox="1"/>
          <p:nvPr/>
        </p:nvSpPr>
        <p:spPr>
          <a:xfrm>
            <a:off x="5518757" y="6215219"/>
            <a:ext cx="840295"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Base:2027</a:t>
            </a:r>
            <a:endParaRPr b="0" i="0" sz="1400" u="none" cap="none" strike="noStrike">
              <a:solidFill>
                <a:srgbClr val="000000"/>
              </a:solidFill>
              <a:latin typeface="Arial"/>
              <a:ea typeface="Arial"/>
              <a:cs typeface="Arial"/>
              <a:sym typeface="Arial"/>
            </a:endParaRPr>
          </a:p>
        </p:txBody>
      </p:sp>
      <p:graphicFrame>
        <p:nvGraphicFramePr>
          <p:cNvPr id="1057" name="Google Shape;1057;p62"/>
          <p:cNvGraphicFramePr/>
          <p:nvPr/>
        </p:nvGraphicFramePr>
        <p:xfrm>
          <a:off x="1209823" y="942280"/>
          <a:ext cx="8862910" cy="4165553"/>
        </p:xfrm>
        <a:graphic>
          <a:graphicData uri="http://schemas.openxmlformats.org/drawingml/2006/chart">
            <c:chart r:id="rId3"/>
          </a:graphicData>
        </a:graphic>
      </p:graphicFrame>
      <p:sp>
        <p:nvSpPr>
          <p:cNvPr id="1058" name="Google Shape;1058;p62"/>
          <p:cNvSpPr txBox="1"/>
          <p:nvPr/>
        </p:nvSpPr>
        <p:spPr>
          <a:xfrm>
            <a:off x="1953055" y="5124325"/>
            <a:ext cx="280719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T2B </a:t>
            </a:r>
            <a:r>
              <a:rPr b="0" i="0" lang="es-CO" sz="1000" u="none" cap="none" strike="noStrike">
                <a:solidFill>
                  <a:schemeClr val="dk1"/>
                </a:solidFill>
                <a:latin typeface="Arial"/>
                <a:ea typeface="Arial"/>
                <a:cs typeface="Arial"/>
                <a:sym typeface="Arial"/>
              </a:rPr>
              <a:t>(Confío completamente + Confío  algo)</a:t>
            </a:r>
            <a:endParaRPr b="0" i="0" sz="1400" u="none" cap="none" strike="noStrike">
              <a:solidFill>
                <a:srgbClr val="000000"/>
              </a:solidFill>
              <a:latin typeface="Arial"/>
              <a:ea typeface="Arial"/>
              <a:cs typeface="Arial"/>
              <a:sym typeface="Arial"/>
            </a:endParaRPr>
          </a:p>
        </p:txBody>
      </p:sp>
      <p:sp>
        <p:nvSpPr>
          <p:cNvPr id="1059" name="Google Shape;1059;p62"/>
          <p:cNvSpPr/>
          <p:nvPr/>
        </p:nvSpPr>
        <p:spPr>
          <a:xfrm>
            <a:off x="3142788" y="5706992"/>
            <a:ext cx="761391" cy="508227"/>
          </a:xfrm>
          <a:prstGeom prst="roundRect">
            <a:avLst>
              <a:gd fmla="val 16667" name="adj"/>
            </a:avLst>
          </a:prstGeom>
          <a:solidFill>
            <a:srgbClr val="4F6128"/>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40%</a:t>
            </a:r>
            <a:endParaRPr b="1" i="0" sz="1800" u="none" cap="none" strike="noStrike">
              <a:solidFill>
                <a:schemeClr val="lt1"/>
              </a:solidFill>
              <a:latin typeface="Arial"/>
              <a:ea typeface="Arial"/>
              <a:cs typeface="Arial"/>
              <a:sym typeface="Arial"/>
            </a:endParaRPr>
          </a:p>
        </p:txBody>
      </p:sp>
      <p:sp>
        <p:nvSpPr>
          <p:cNvPr id="1060" name="Google Shape;1060;p62"/>
          <p:cNvSpPr txBox="1"/>
          <p:nvPr/>
        </p:nvSpPr>
        <p:spPr>
          <a:xfrm>
            <a:off x="6755837" y="5099879"/>
            <a:ext cx="28071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B2B </a:t>
            </a:r>
            <a:r>
              <a:rPr b="0" i="0" lang="es-CO" sz="1000" u="none" cap="none" strike="noStrike">
                <a:solidFill>
                  <a:schemeClr val="dk1"/>
                </a:solidFill>
                <a:latin typeface="Arial"/>
                <a:ea typeface="Arial"/>
                <a:cs typeface="Arial"/>
                <a:sym typeface="Arial"/>
              </a:rPr>
              <a:t>(Confío poco + No confío nada)</a:t>
            </a:r>
            <a:endParaRPr b="0" i="0" sz="1400" u="none" cap="none" strike="noStrike">
              <a:solidFill>
                <a:srgbClr val="000000"/>
              </a:solidFill>
              <a:latin typeface="Arial"/>
              <a:ea typeface="Arial"/>
              <a:cs typeface="Arial"/>
              <a:sym typeface="Arial"/>
            </a:endParaRPr>
          </a:p>
        </p:txBody>
      </p:sp>
      <p:sp>
        <p:nvSpPr>
          <p:cNvPr id="1061" name="Google Shape;1061;p62"/>
          <p:cNvSpPr/>
          <p:nvPr/>
        </p:nvSpPr>
        <p:spPr>
          <a:xfrm>
            <a:off x="7514562" y="5688593"/>
            <a:ext cx="761391" cy="508227"/>
          </a:xfrm>
          <a:prstGeom prst="roundRect">
            <a:avLst>
              <a:gd fmla="val 16667" name="adj"/>
            </a:avLst>
          </a:prstGeom>
          <a:solidFill>
            <a:srgbClr val="C0000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60%</a:t>
            </a:r>
            <a:endParaRPr b="1" i="0" sz="1800" u="none" cap="none" strike="noStrike">
              <a:solidFill>
                <a:schemeClr val="lt1"/>
              </a:solidFill>
              <a:latin typeface="Arial"/>
              <a:ea typeface="Arial"/>
              <a:cs typeface="Arial"/>
              <a:sym typeface="Arial"/>
            </a:endParaRPr>
          </a:p>
        </p:txBody>
      </p:sp>
      <p:sp>
        <p:nvSpPr>
          <p:cNvPr id="1062" name="Google Shape;1062;p62"/>
          <p:cNvSpPr/>
          <p:nvPr/>
        </p:nvSpPr>
        <p:spPr>
          <a:xfrm rot="-5400000">
            <a:off x="3232685" y="3008859"/>
            <a:ext cx="581599" cy="3616340"/>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3" name="Google Shape;1063;p62"/>
          <p:cNvSpPr/>
          <p:nvPr/>
        </p:nvSpPr>
        <p:spPr>
          <a:xfrm rot="-5400000">
            <a:off x="7604459" y="3092414"/>
            <a:ext cx="581599" cy="3482221"/>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63"/>
          <p:cNvSpPr/>
          <p:nvPr/>
        </p:nvSpPr>
        <p:spPr>
          <a:xfrm>
            <a:off x="667488" y="363478"/>
            <a:ext cx="1046479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33. </a:t>
            </a:r>
            <a:r>
              <a:rPr b="0" i="0" lang="es-CO" sz="1800" u="none" cap="none" strike="noStrike">
                <a:solidFill>
                  <a:schemeClr val="dk1"/>
                </a:solidFill>
                <a:latin typeface="Arial"/>
                <a:ea typeface="Arial"/>
                <a:cs typeface="Arial"/>
                <a:sym typeface="Arial"/>
              </a:rPr>
              <a:t>Dígame por favor ¿Qué tan de acuerdo está usted en destinar una franja de la calzada vehicular para circulación exclusiva de ciclistas ?</a:t>
            </a:r>
            <a:br>
              <a:rPr b="0" i="0" lang="es-CO"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1069" name="Google Shape;1069;p63"/>
          <p:cNvSpPr txBox="1"/>
          <p:nvPr/>
        </p:nvSpPr>
        <p:spPr>
          <a:xfrm>
            <a:off x="5503102" y="6742656"/>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1070" name="Google Shape;1070;p63"/>
          <p:cNvGraphicFramePr/>
          <p:nvPr/>
        </p:nvGraphicFramePr>
        <p:xfrm>
          <a:off x="1692467" y="377432"/>
          <a:ext cx="8846288" cy="4060263"/>
        </p:xfrm>
        <a:graphic>
          <a:graphicData uri="http://schemas.openxmlformats.org/drawingml/2006/chart">
            <c:chart r:id="rId3"/>
          </a:graphicData>
        </a:graphic>
      </p:graphicFrame>
      <p:sp>
        <p:nvSpPr>
          <p:cNvPr id="1071" name="Google Shape;1071;p63"/>
          <p:cNvSpPr txBox="1"/>
          <p:nvPr/>
        </p:nvSpPr>
        <p:spPr>
          <a:xfrm>
            <a:off x="1757369" y="4877782"/>
            <a:ext cx="30942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T2B </a:t>
            </a:r>
            <a:r>
              <a:rPr b="0" i="0" lang="es-CO" sz="1000" u="none" cap="none" strike="noStrike">
                <a:solidFill>
                  <a:schemeClr val="dk1"/>
                </a:solidFill>
                <a:latin typeface="Arial"/>
                <a:ea typeface="Arial"/>
                <a:cs typeface="Arial"/>
                <a:sym typeface="Arial"/>
              </a:rPr>
              <a:t>(Completamente de acuerdo + Algo de acuerdo)</a:t>
            </a:r>
            <a:endParaRPr b="0" i="0" sz="1400" u="none" cap="none" strike="noStrike">
              <a:solidFill>
                <a:srgbClr val="000000"/>
              </a:solidFill>
              <a:latin typeface="Arial"/>
              <a:ea typeface="Arial"/>
              <a:cs typeface="Arial"/>
              <a:sym typeface="Arial"/>
            </a:endParaRPr>
          </a:p>
        </p:txBody>
      </p:sp>
      <p:sp>
        <p:nvSpPr>
          <p:cNvPr id="1072" name="Google Shape;1072;p63"/>
          <p:cNvSpPr/>
          <p:nvPr/>
        </p:nvSpPr>
        <p:spPr>
          <a:xfrm>
            <a:off x="3198708" y="5374972"/>
            <a:ext cx="761391" cy="508227"/>
          </a:xfrm>
          <a:prstGeom prst="roundRect">
            <a:avLst>
              <a:gd fmla="val 16667" name="adj"/>
            </a:avLst>
          </a:prstGeom>
          <a:solidFill>
            <a:srgbClr val="4F6128"/>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70%</a:t>
            </a:r>
            <a:endParaRPr b="1" i="0" sz="1800" u="none" cap="none" strike="noStrike">
              <a:solidFill>
                <a:schemeClr val="lt1"/>
              </a:solidFill>
              <a:latin typeface="Arial"/>
              <a:ea typeface="Arial"/>
              <a:cs typeface="Arial"/>
              <a:sym typeface="Arial"/>
            </a:endParaRPr>
          </a:p>
        </p:txBody>
      </p:sp>
      <p:sp>
        <p:nvSpPr>
          <p:cNvPr id="1073" name="Google Shape;1073;p63"/>
          <p:cNvSpPr txBox="1"/>
          <p:nvPr/>
        </p:nvSpPr>
        <p:spPr>
          <a:xfrm>
            <a:off x="7104561" y="4877782"/>
            <a:ext cx="32015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B2B </a:t>
            </a:r>
            <a:r>
              <a:rPr b="0" i="0" lang="es-CO" sz="1000" u="none" cap="none" strike="noStrike">
                <a:solidFill>
                  <a:schemeClr val="dk1"/>
                </a:solidFill>
                <a:latin typeface="Arial"/>
                <a:ea typeface="Arial"/>
                <a:cs typeface="Arial"/>
                <a:sym typeface="Arial"/>
              </a:rPr>
              <a:t>(En desacuerdo + Completamente en desacuerdo)</a:t>
            </a:r>
            <a:endParaRPr b="0" i="0" sz="1400" u="none" cap="none" strike="noStrike">
              <a:solidFill>
                <a:srgbClr val="000000"/>
              </a:solidFill>
              <a:latin typeface="Arial"/>
              <a:ea typeface="Arial"/>
              <a:cs typeface="Arial"/>
              <a:sym typeface="Arial"/>
            </a:endParaRPr>
          </a:p>
        </p:txBody>
      </p:sp>
      <p:sp>
        <p:nvSpPr>
          <p:cNvPr id="1074" name="Google Shape;1074;p63"/>
          <p:cNvSpPr/>
          <p:nvPr/>
        </p:nvSpPr>
        <p:spPr>
          <a:xfrm>
            <a:off x="8165205" y="5374972"/>
            <a:ext cx="761391" cy="508227"/>
          </a:xfrm>
          <a:prstGeom prst="roundRect">
            <a:avLst>
              <a:gd fmla="val 16667" name="adj"/>
            </a:avLst>
          </a:prstGeom>
          <a:solidFill>
            <a:srgbClr val="C0000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25%</a:t>
            </a:r>
            <a:endParaRPr b="1" i="0" sz="1800" u="none" cap="none" strike="noStrike">
              <a:solidFill>
                <a:schemeClr val="lt1"/>
              </a:solidFill>
              <a:latin typeface="Arial"/>
              <a:ea typeface="Arial"/>
              <a:cs typeface="Arial"/>
              <a:sym typeface="Arial"/>
            </a:endParaRPr>
          </a:p>
        </p:txBody>
      </p:sp>
      <p:sp>
        <p:nvSpPr>
          <p:cNvPr id="1075" name="Google Shape;1075;p63"/>
          <p:cNvSpPr/>
          <p:nvPr/>
        </p:nvSpPr>
        <p:spPr>
          <a:xfrm rot="-5400000">
            <a:off x="3282137" y="3060131"/>
            <a:ext cx="581599" cy="3207949"/>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76" name="Google Shape;1076;p63"/>
          <p:cNvSpPr/>
          <p:nvPr/>
        </p:nvSpPr>
        <p:spPr>
          <a:xfrm rot="-5400000">
            <a:off x="8255102" y="3244075"/>
            <a:ext cx="581599" cy="2882681"/>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64"/>
          <p:cNvSpPr/>
          <p:nvPr/>
        </p:nvSpPr>
        <p:spPr>
          <a:xfrm>
            <a:off x="1670260" y="240722"/>
            <a:ext cx="867842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33. </a:t>
            </a:r>
            <a:r>
              <a:rPr b="0" i="0" lang="es-CO" sz="1800" u="none" cap="none" strike="noStrike">
                <a:solidFill>
                  <a:schemeClr val="dk1"/>
                </a:solidFill>
                <a:latin typeface="Arial"/>
                <a:ea typeface="Arial"/>
                <a:cs typeface="Arial"/>
                <a:sym typeface="Arial"/>
              </a:rPr>
              <a:t>Dígame por favor ¿Qué tan de acuerdo está usted en destinar una franja de la calzada vehicular para circulación exclusiva de ciclistas ?</a:t>
            </a:r>
            <a:br>
              <a:rPr b="0" i="0" lang="es-CO" sz="1800" u="none" cap="none" strike="noStrike">
                <a:solidFill>
                  <a:schemeClr val="dk1"/>
                </a:solidFill>
                <a:latin typeface="Arial"/>
                <a:ea typeface="Arial"/>
                <a:cs typeface="Arial"/>
                <a:sym typeface="Arial"/>
              </a:rPr>
            </a:br>
            <a:r>
              <a:rPr b="0" i="1" lang="es-CO" sz="1800" u="sng" cap="none" strike="noStrike">
                <a:solidFill>
                  <a:srgbClr val="000000"/>
                </a:solidFill>
                <a:latin typeface="Arial"/>
                <a:ea typeface="Arial"/>
                <a:cs typeface="Arial"/>
                <a:sym typeface="Arial"/>
              </a:rPr>
              <a:t>Según Sexo</a:t>
            </a:r>
            <a:endParaRPr b="0" i="0" sz="1400" u="none" cap="none" strike="noStrike">
              <a:solidFill>
                <a:srgbClr val="000000"/>
              </a:solidFill>
              <a:latin typeface="Arial"/>
              <a:ea typeface="Arial"/>
              <a:cs typeface="Arial"/>
              <a:sym typeface="Arial"/>
            </a:endParaRPr>
          </a:p>
        </p:txBody>
      </p:sp>
      <p:graphicFrame>
        <p:nvGraphicFramePr>
          <p:cNvPr id="1082" name="Google Shape;1082;p64"/>
          <p:cNvGraphicFramePr/>
          <p:nvPr/>
        </p:nvGraphicFramePr>
        <p:xfrm>
          <a:off x="1743076" y="1989456"/>
          <a:ext cx="8678426" cy="3784630"/>
        </p:xfrm>
        <a:graphic>
          <a:graphicData uri="http://schemas.openxmlformats.org/drawingml/2006/chart">
            <c:chart r:id="rId3"/>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65"/>
          <p:cNvSpPr/>
          <p:nvPr/>
        </p:nvSpPr>
        <p:spPr>
          <a:xfrm>
            <a:off x="1670260" y="240722"/>
            <a:ext cx="867842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33. </a:t>
            </a:r>
            <a:r>
              <a:rPr b="0" i="0" lang="es-CO" sz="1800" u="none" cap="none" strike="noStrike">
                <a:solidFill>
                  <a:schemeClr val="dk1"/>
                </a:solidFill>
                <a:latin typeface="Arial"/>
                <a:ea typeface="Arial"/>
                <a:cs typeface="Arial"/>
                <a:sym typeface="Arial"/>
              </a:rPr>
              <a:t>Dígame por favor ¿Qué tan de acuerdo está usted en destinar una franja de la calzada vehicular para circulación exclusiva de ciclistas ?</a:t>
            </a:r>
            <a:br>
              <a:rPr b="0" i="0" lang="es-CO" sz="1800" u="none" cap="none" strike="noStrike">
                <a:solidFill>
                  <a:schemeClr val="dk1"/>
                </a:solidFill>
                <a:latin typeface="Arial"/>
                <a:ea typeface="Arial"/>
                <a:cs typeface="Arial"/>
                <a:sym typeface="Arial"/>
              </a:rPr>
            </a:br>
            <a:r>
              <a:rPr b="0" i="1" lang="es-CO" sz="1800" u="sng" cap="none" strike="noStrike">
                <a:solidFill>
                  <a:srgbClr val="000000"/>
                </a:solidFill>
                <a:latin typeface="Arial"/>
                <a:ea typeface="Arial"/>
                <a:cs typeface="Arial"/>
                <a:sym typeface="Arial"/>
              </a:rPr>
              <a:t>Según Zona</a:t>
            </a:r>
            <a:endParaRPr b="0" i="0" sz="1400" u="none" cap="none" strike="noStrike">
              <a:solidFill>
                <a:srgbClr val="000000"/>
              </a:solidFill>
              <a:latin typeface="Arial"/>
              <a:ea typeface="Arial"/>
              <a:cs typeface="Arial"/>
              <a:sym typeface="Arial"/>
            </a:endParaRPr>
          </a:p>
        </p:txBody>
      </p:sp>
      <p:graphicFrame>
        <p:nvGraphicFramePr>
          <p:cNvPr id="1088" name="Google Shape;1088;p65"/>
          <p:cNvGraphicFramePr/>
          <p:nvPr/>
        </p:nvGraphicFramePr>
        <p:xfrm>
          <a:off x="1219200" y="1414462"/>
          <a:ext cx="9820275" cy="5038725"/>
        </p:xfrm>
        <a:graphic>
          <a:graphicData uri="http://schemas.openxmlformats.org/drawingml/2006/chart">
            <c:chart r:id="rId3"/>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66"/>
          <p:cNvSpPr/>
          <p:nvPr/>
        </p:nvSpPr>
        <p:spPr>
          <a:xfrm>
            <a:off x="1988452" y="420589"/>
            <a:ext cx="728226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34. En general ¿Cómo calificaría usted la destreza de los ciclistas en Bogotá?</a:t>
            </a:r>
            <a:endParaRPr b="1" i="0" sz="1800" u="none" cap="none" strike="noStrike">
              <a:solidFill>
                <a:srgbClr val="000000"/>
              </a:solidFill>
              <a:latin typeface="Arial"/>
              <a:ea typeface="Arial"/>
              <a:cs typeface="Arial"/>
              <a:sym typeface="Arial"/>
            </a:endParaRPr>
          </a:p>
        </p:txBody>
      </p:sp>
      <p:graphicFrame>
        <p:nvGraphicFramePr>
          <p:cNvPr id="1094" name="Google Shape;1094;p66"/>
          <p:cNvGraphicFramePr/>
          <p:nvPr/>
        </p:nvGraphicFramePr>
        <p:xfrm>
          <a:off x="759994" y="789921"/>
          <a:ext cx="10184671" cy="4329580"/>
        </p:xfrm>
        <a:graphic>
          <a:graphicData uri="http://schemas.openxmlformats.org/drawingml/2006/chart">
            <c:chart r:id="rId3"/>
          </a:graphicData>
        </a:graphic>
      </p:graphicFrame>
      <p:sp>
        <p:nvSpPr>
          <p:cNvPr id="1095" name="Google Shape;1095;p66"/>
          <p:cNvSpPr txBox="1"/>
          <p:nvPr/>
        </p:nvSpPr>
        <p:spPr>
          <a:xfrm>
            <a:off x="5052342" y="6322828"/>
            <a:ext cx="840295"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Base:2027</a:t>
            </a:r>
            <a:endParaRPr b="0" i="0" sz="1400" u="none" cap="none" strike="noStrike">
              <a:solidFill>
                <a:srgbClr val="000000"/>
              </a:solidFill>
              <a:latin typeface="Arial"/>
              <a:ea typeface="Arial"/>
              <a:cs typeface="Arial"/>
              <a:sym typeface="Arial"/>
            </a:endParaRPr>
          </a:p>
        </p:txBody>
      </p:sp>
      <p:sp>
        <p:nvSpPr>
          <p:cNvPr id="1096" name="Google Shape;1096;p66"/>
          <p:cNvSpPr txBox="1"/>
          <p:nvPr/>
        </p:nvSpPr>
        <p:spPr>
          <a:xfrm>
            <a:off x="1875385" y="5516968"/>
            <a:ext cx="30942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T2B </a:t>
            </a:r>
            <a:r>
              <a:rPr b="0" i="0" lang="es-CO" sz="1000" u="none" cap="none" strike="noStrike">
                <a:solidFill>
                  <a:schemeClr val="dk1"/>
                </a:solidFill>
                <a:latin typeface="Arial"/>
                <a:ea typeface="Arial"/>
                <a:cs typeface="Arial"/>
                <a:sym typeface="Arial"/>
              </a:rPr>
              <a:t>(Muy hábiles + Algo hábiles)</a:t>
            </a:r>
            <a:endParaRPr b="0" i="0" sz="1400" u="none" cap="none" strike="noStrike">
              <a:solidFill>
                <a:srgbClr val="000000"/>
              </a:solidFill>
              <a:latin typeface="Arial"/>
              <a:ea typeface="Arial"/>
              <a:cs typeface="Arial"/>
              <a:sym typeface="Arial"/>
            </a:endParaRPr>
          </a:p>
        </p:txBody>
      </p:sp>
      <p:sp>
        <p:nvSpPr>
          <p:cNvPr id="1097" name="Google Shape;1097;p66"/>
          <p:cNvSpPr/>
          <p:nvPr/>
        </p:nvSpPr>
        <p:spPr>
          <a:xfrm>
            <a:off x="2637028" y="5928555"/>
            <a:ext cx="761391" cy="508227"/>
          </a:xfrm>
          <a:prstGeom prst="roundRect">
            <a:avLst>
              <a:gd fmla="val 16667" name="adj"/>
            </a:avLst>
          </a:prstGeom>
          <a:solidFill>
            <a:srgbClr val="4F6128"/>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54%</a:t>
            </a:r>
            <a:endParaRPr b="1" i="0" sz="1800" u="none" cap="none" strike="noStrike">
              <a:solidFill>
                <a:schemeClr val="lt1"/>
              </a:solidFill>
              <a:latin typeface="Arial"/>
              <a:ea typeface="Arial"/>
              <a:cs typeface="Arial"/>
              <a:sym typeface="Arial"/>
            </a:endParaRPr>
          </a:p>
        </p:txBody>
      </p:sp>
      <p:sp>
        <p:nvSpPr>
          <p:cNvPr id="1098" name="Google Shape;1098;p66"/>
          <p:cNvSpPr txBox="1"/>
          <p:nvPr/>
        </p:nvSpPr>
        <p:spPr>
          <a:xfrm>
            <a:off x="7174225" y="5519374"/>
            <a:ext cx="32015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B2B </a:t>
            </a:r>
            <a:r>
              <a:rPr b="0" i="0" lang="es-CO" sz="1000" u="none" cap="none" strike="noStrike">
                <a:solidFill>
                  <a:schemeClr val="dk1"/>
                </a:solidFill>
                <a:latin typeface="Arial"/>
                <a:ea typeface="Arial"/>
                <a:cs typeface="Arial"/>
                <a:sym typeface="Arial"/>
              </a:rPr>
              <a:t>(Poco hábiles + Nada hábiles)</a:t>
            </a:r>
            <a:endParaRPr b="0" i="0" sz="1400" u="none" cap="none" strike="noStrike">
              <a:solidFill>
                <a:srgbClr val="000000"/>
              </a:solidFill>
              <a:latin typeface="Arial"/>
              <a:ea typeface="Arial"/>
              <a:cs typeface="Arial"/>
              <a:sym typeface="Arial"/>
            </a:endParaRPr>
          </a:p>
        </p:txBody>
      </p:sp>
      <p:sp>
        <p:nvSpPr>
          <p:cNvPr id="1099" name="Google Shape;1099;p66"/>
          <p:cNvSpPr/>
          <p:nvPr/>
        </p:nvSpPr>
        <p:spPr>
          <a:xfrm>
            <a:off x="8160735" y="5949111"/>
            <a:ext cx="761391" cy="508227"/>
          </a:xfrm>
          <a:prstGeom prst="roundRect">
            <a:avLst>
              <a:gd fmla="val 16667" name="adj"/>
            </a:avLst>
          </a:prstGeom>
          <a:solidFill>
            <a:srgbClr val="C00000"/>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46%</a:t>
            </a:r>
            <a:endParaRPr b="1" i="0" sz="1800" u="none" cap="none" strike="noStrike">
              <a:solidFill>
                <a:schemeClr val="lt1"/>
              </a:solidFill>
              <a:latin typeface="Arial"/>
              <a:ea typeface="Arial"/>
              <a:cs typeface="Arial"/>
              <a:sym typeface="Arial"/>
            </a:endParaRPr>
          </a:p>
        </p:txBody>
      </p:sp>
      <p:sp>
        <p:nvSpPr>
          <p:cNvPr id="1100" name="Google Shape;1100;p66"/>
          <p:cNvSpPr/>
          <p:nvPr/>
        </p:nvSpPr>
        <p:spPr>
          <a:xfrm rot="-5400000">
            <a:off x="2765923" y="2934076"/>
            <a:ext cx="581599" cy="4606136"/>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01" name="Google Shape;1101;p66"/>
          <p:cNvSpPr/>
          <p:nvPr/>
        </p:nvSpPr>
        <p:spPr>
          <a:xfrm rot="-5400000">
            <a:off x="8363081" y="3044832"/>
            <a:ext cx="581599" cy="4384626"/>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67"/>
          <p:cNvSpPr/>
          <p:nvPr/>
        </p:nvSpPr>
        <p:spPr>
          <a:xfrm>
            <a:off x="1494064" y="367631"/>
            <a:ext cx="895497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35. </a:t>
            </a:r>
            <a:r>
              <a:rPr b="0" i="0" lang="es-CO" sz="1800" u="none" cap="none" strike="noStrike">
                <a:solidFill>
                  <a:schemeClr val="dk1"/>
                </a:solidFill>
                <a:latin typeface="Arial"/>
                <a:ea typeface="Arial"/>
                <a:cs typeface="Arial"/>
                <a:sym typeface="Arial"/>
              </a:rPr>
              <a:t>Para usted ¿Cuál de los siguientes comportamientos es el que  más observa en los ciclistas cuando transitan por  las vías de Bogotá </a:t>
            </a:r>
            <a:endParaRPr b="0" i="0" sz="1800" u="none" cap="none" strike="noStrike">
              <a:solidFill>
                <a:schemeClr val="dk1"/>
              </a:solidFill>
              <a:latin typeface="Arial"/>
              <a:ea typeface="Arial"/>
              <a:cs typeface="Arial"/>
              <a:sym typeface="Arial"/>
            </a:endParaRPr>
          </a:p>
        </p:txBody>
      </p:sp>
      <p:sp>
        <p:nvSpPr>
          <p:cNvPr id="1107" name="Google Shape;1107;p67"/>
          <p:cNvSpPr txBox="1"/>
          <p:nvPr/>
        </p:nvSpPr>
        <p:spPr>
          <a:xfrm>
            <a:off x="5095992" y="6349692"/>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1108" name="Google Shape;1108;p67"/>
          <p:cNvGraphicFramePr/>
          <p:nvPr/>
        </p:nvGraphicFramePr>
        <p:xfrm>
          <a:off x="1137684" y="1377604"/>
          <a:ext cx="8487579" cy="4704220"/>
        </p:xfrm>
        <a:graphic>
          <a:graphicData uri="http://schemas.openxmlformats.org/drawingml/2006/chart">
            <c:chart r:id="rId3"/>
          </a:graphicData>
        </a:graphic>
      </p:graphicFrame>
      <p:cxnSp>
        <p:nvCxnSpPr>
          <p:cNvPr id="1109" name="Google Shape;1109;p67"/>
          <p:cNvCxnSpPr/>
          <p:nvPr/>
        </p:nvCxnSpPr>
        <p:spPr>
          <a:xfrm flipH="1" rot="10800000">
            <a:off x="5827174" y="4758596"/>
            <a:ext cx="2156100" cy="721800"/>
          </a:xfrm>
          <a:prstGeom prst="bentConnector3">
            <a:avLst>
              <a:gd fmla="val 50000" name="adj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254"/>
              </a:srgbClr>
            </a:outerShdw>
          </a:effectLst>
        </p:spPr>
      </p:cxnSp>
      <p:graphicFrame>
        <p:nvGraphicFramePr>
          <p:cNvPr id="1110" name="Google Shape;1110;p67"/>
          <p:cNvGraphicFramePr/>
          <p:nvPr/>
        </p:nvGraphicFramePr>
        <p:xfrm>
          <a:off x="8288421" y="4202240"/>
          <a:ext cx="3000000" cy="3000000"/>
        </p:xfrm>
        <a:graphic>
          <a:graphicData uri="http://schemas.openxmlformats.org/drawingml/2006/table">
            <a:tbl>
              <a:tblPr bandRow="1" firstRow="1">
                <a:noFill/>
                <a:tableStyleId>{60EF1AB6-942A-4996-A5CD-3D9CA15D0741}</a:tableStyleId>
              </a:tblPr>
              <a:tblGrid>
                <a:gridCol w="1577475"/>
              </a:tblGrid>
              <a:tr h="37085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t>Usan el anden peatonal</a:t>
                      </a:r>
                      <a:endParaRPr b="0"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Ir mirando el celular</a:t>
                      </a:r>
                      <a:endParaRPr b="1"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Todas</a:t>
                      </a:r>
                      <a:endParaRPr b="1" i="0" sz="1100" u="none" cap="none" strike="noStrike">
                        <a:solidFill>
                          <a:srgbClr val="000000"/>
                        </a:solidFill>
                        <a:latin typeface="Arial"/>
                        <a:ea typeface="Arial"/>
                        <a:cs typeface="Arial"/>
                        <a:sym typeface="Arial"/>
                      </a:endParaRPr>
                    </a:p>
                  </a:txBody>
                  <a:tcPr marT="9525" marB="0" marR="9525" marL="9525" anchor="b"/>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68"/>
          <p:cNvSpPr txBox="1"/>
          <p:nvPr/>
        </p:nvSpPr>
        <p:spPr>
          <a:xfrm>
            <a:off x="2594540" y="5658862"/>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1116" name="Google Shape;1116;p68"/>
          <p:cNvGraphicFramePr/>
          <p:nvPr/>
        </p:nvGraphicFramePr>
        <p:xfrm>
          <a:off x="0" y="1222065"/>
          <a:ext cx="5469842" cy="4436798"/>
        </p:xfrm>
        <a:graphic>
          <a:graphicData uri="http://schemas.openxmlformats.org/drawingml/2006/chart">
            <c:chart r:id="rId3"/>
          </a:graphicData>
        </a:graphic>
      </p:graphicFrame>
      <p:sp>
        <p:nvSpPr>
          <p:cNvPr id="1117" name="Google Shape;1117;p68"/>
          <p:cNvSpPr txBox="1"/>
          <p:nvPr/>
        </p:nvSpPr>
        <p:spPr>
          <a:xfrm>
            <a:off x="9041655" y="5447505"/>
            <a:ext cx="761748"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Base:533</a:t>
            </a:r>
            <a:endParaRPr b="0" i="0" sz="1400" u="none" cap="none" strike="noStrike">
              <a:solidFill>
                <a:srgbClr val="000000"/>
              </a:solidFill>
              <a:latin typeface="Arial"/>
              <a:ea typeface="Arial"/>
              <a:cs typeface="Arial"/>
              <a:sym typeface="Arial"/>
            </a:endParaRPr>
          </a:p>
        </p:txBody>
      </p:sp>
      <p:cxnSp>
        <p:nvCxnSpPr>
          <p:cNvPr id="1118" name="Google Shape;1118;p68"/>
          <p:cNvCxnSpPr/>
          <p:nvPr/>
        </p:nvCxnSpPr>
        <p:spPr>
          <a:xfrm flipH="1" rot="10800000">
            <a:off x="4731657" y="2104457"/>
            <a:ext cx="2075400" cy="290400"/>
          </a:xfrm>
          <a:prstGeom prst="bentConnector3">
            <a:avLst>
              <a:gd fmla="val 50000" name="adj1"/>
            </a:avLst>
          </a:prstGeom>
          <a:noFill/>
          <a:ln cap="flat" cmpd="sng" w="25400">
            <a:solidFill>
              <a:schemeClr val="dk1"/>
            </a:solidFill>
            <a:prstDash val="solid"/>
            <a:round/>
            <a:headEnd len="sm" w="sm" type="none"/>
            <a:tailEnd len="med" w="med" type="stealth"/>
          </a:ln>
          <a:effectLst>
            <a:outerShdw blurRad="40000" rotWithShape="0" dir="5400000" dist="20000">
              <a:srgbClr val="000000">
                <a:alpha val="37254"/>
              </a:srgbClr>
            </a:outerShdw>
          </a:effectLst>
        </p:spPr>
      </p:cxnSp>
      <p:graphicFrame>
        <p:nvGraphicFramePr>
          <p:cNvPr id="1119" name="Google Shape;1119;p68"/>
          <p:cNvGraphicFramePr/>
          <p:nvPr/>
        </p:nvGraphicFramePr>
        <p:xfrm>
          <a:off x="6807200" y="1664741"/>
          <a:ext cx="4805756" cy="3794277"/>
        </p:xfrm>
        <a:graphic>
          <a:graphicData uri="http://schemas.openxmlformats.org/drawingml/2006/chart">
            <c:chart r:id="rId4"/>
          </a:graphicData>
        </a:graphic>
      </p:graphicFrame>
      <p:sp>
        <p:nvSpPr>
          <p:cNvPr id="1120" name="Google Shape;1120;p68"/>
          <p:cNvSpPr/>
          <p:nvPr/>
        </p:nvSpPr>
        <p:spPr>
          <a:xfrm>
            <a:off x="98533" y="605579"/>
            <a:ext cx="621702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36.</a:t>
            </a:r>
            <a:r>
              <a:rPr b="0" i="0" lang="es-CO" sz="1800" u="none" cap="none" strike="noStrike">
                <a:solidFill>
                  <a:schemeClr val="dk1"/>
                </a:solidFill>
                <a:latin typeface="Arial"/>
                <a:ea typeface="Arial"/>
                <a:cs typeface="Arial"/>
                <a:sym typeface="Arial"/>
              </a:rPr>
              <a:t> Dígame por favor ¿Usted maneja carro?</a:t>
            </a:r>
            <a:endParaRPr b="0" i="0" sz="1800" u="none" cap="none" strike="noStrike">
              <a:solidFill>
                <a:schemeClr val="dk1"/>
              </a:solidFill>
              <a:latin typeface="Arial"/>
              <a:ea typeface="Arial"/>
              <a:cs typeface="Arial"/>
              <a:sym typeface="Arial"/>
            </a:endParaRPr>
          </a:p>
        </p:txBody>
      </p:sp>
      <p:sp>
        <p:nvSpPr>
          <p:cNvPr id="1121" name="Google Shape;1121;p68"/>
          <p:cNvSpPr txBox="1"/>
          <p:nvPr/>
        </p:nvSpPr>
        <p:spPr>
          <a:xfrm>
            <a:off x="6722160" y="562945"/>
            <a:ext cx="4234329" cy="7512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800"/>
              <a:buFont typeface="Arial"/>
              <a:buNone/>
            </a:pPr>
            <a:r>
              <a:rPr b="0" i="0" lang="es-CO" sz="1800" u="none" cap="none" strike="noStrike">
                <a:solidFill>
                  <a:schemeClr val="dk1"/>
                </a:solidFill>
                <a:latin typeface="Arial"/>
                <a:ea typeface="Arial"/>
                <a:cs typeface="Arial"/>
                <a:sym typeface="Arial"/>
              </a:rPr>
              <a:t>37. ¿Con qué frecuencia maneja su vehículo? </a:t>
            </a:r>
            <a:endParaRPr b="0" i="0" sz="4400" u="none" cap="none" strike="noStrik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69"/>
          <p:cNvSpPr/>
          <p:nvPr/>
        </p:nvSpPr>
        <p:spPr>
          <a:xfrm>
            <a:off x="1637968" y="383434"/>
            <a:ext cx="809116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27" name="Google Shape;1127;p69"/>
          <p:cNvSpPr txBox="1"/>
          <p:nvPr/>
        </p:nvSpPr>
        <p:spPr>
          <a:xfrm>
            <a:off x="5562039" y="5941731"/>
            <a:ext cx="797013"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533</a:t>
            </a:r>
            <a:endParaRPr b="0" i="0" sz="1400" u="none" cap="none" strike="noStrike">
              <a:solidFill>
                <a:srgbClr val="000000"/>
              </a:solidFill>
              <a:latin typeface="Arial"/>
              <a:ea typeface="Arial"/>
              <a:cs typeface="Arial"/>
              <a:sym typeface="Arial"/>
            </a:endParaRPr>
          </a:p>
        </p:txBody>
      </p:sp>
      <p:sp>
        <p:nvSpPr>
          <p:cNvPr id="1128" name="Google Shape;1128;p69"/>
          <p:cNvSpPr txBox="1"/>
          <p:nvPr/>
        </p:nvSpPr>
        <p:spPr>
          <a:xfrm>
            <a:off x="2462871" y="470468"/>
            <a:ext cx="690416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38. </a:t>
            </a:r>
            <a:r>
              <a:rPr b="0" i="0" lang="es-CO" sz="1800" u="none" cap="none" strike="noStrike">
                <a:solidFill>
                  <a:schemeClr val="dk1"/>
                </a:solidFill>
                <a:latin typeface="Arial"/>
                <a:ea typeface="Arial"/>
                <a:cs typeface="Arial"/>
                <a:sym typeface="Arial"/>
              </a:rPr>
              <a:t>Cuándo maneja su carro ¿Considera que los ciclistas dificultan su movilidad en las vías? </a:t>
            </a:r>
            <a:endParaRPr b="0" i="0" sz="1800" u="none" cap="none" strike="noStrike">
              <a:solidFill>
                <a:schemeClr val="dk1"/>
              </a:solidFill>
              <a:latin typeface="Arial"/>
              <a:ea typeface="Arial"/>
              <a:cs typeface="Arial"/>
              <a:sym typeface="Arial"/>
            </a:endParaRPr>
          </a:p>
        </p:txBody>
      </p:sp>
      <p:grpSp>
        <p:nvGrpSpPr>
          <p:cNvPr id="1129" name="Google Shape;1129;p69"/>
          <p:cNvGrpSpPr/>
          <p:nvPr/>
        </p:nvGrpSpPr>
        <p:grpSpPr>
          <a:xfrm>
            <a:off x="2042903" y="1312921"/>
            <a:ext cx="6798461" cy="4232157"/>
            <a:chOff x="1964007" y="1306763"/>
            <a:chExt cx="7154530" cy="4596612"/>
          </a:xfrm>
        </p:grpSpPr>
        <p:graphicFrame>
          <p:nvGraphicFramePr>
            <p:cNvPr id="1130" name="Google Shape;1130;p69"/>
            <p:cNvGraphicFramePr/>
            <p:nvPr/>
          </p:nvGraphicFramePr>
          <p:xfrm>
            <a:off x="1964007" y="1306763"/>
            <a:ext cx="7154530" cy="4596612"/>
          </p:xfrm>
          <a:graphic>
            <a:graphicData uri="http://schemas.openxmlformats.org/drawingml/2006/chart">
              <c:chart r:id="rId3"/>
            </a:graphicData>
          </a:graphic>
        </p:graphicFrame>
        <p:sp>
          <p:nvSpPr>
            <p:cNvPr id="1131" name="Google Shape;1131;p69"/>
            <p:cNvSpPr/>
            <p:nvPr/>
          </p:nvSpPr>
          <p:spPr>
            <a:xfrm>
              <a:off x="4957011" y="2504179"/>
              <a:ext cx="2215815" cy="2201779"/>
            </a:xfrm>
            <a:prstGeom prst="ellipse">
              <a:avLst/>
            </a:prstGeom>
            <a:noFill/>
            <a:ln cap="flat" cmpd="sng" w="28575">
              <a:solidFill>
                <a:schemeClr val="dk1"/>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32" name="Google Shape;1132;p69"/>
            <p:cNvSpPr/>
            <p:nvPr/>
          </p:nvSpPr>
          <p:spPr>
            <a:xfrm>
              <a:off x="5185611" y="2743200"/>
              <a:ext cx="1744578" cy="1727139"/>
            </a:xfrm>
            <a:prstGeom prst="ellipse">
              <a:avLst/>
            </a:prstGeom>
            <a:noFill/>
            <a:ln cap="flat" cmpd="sng" w="28575">
              <a:solidFill>
                <a:schemeClr val="dk1"/>
              </a:solidFill>
              <a:prstDash val="lgDash"/>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
          <p:cNvSpPr txBox="1"/>
          <p:nvPr/>
        </p:nvSpPr>
        <p:spPr>
          <a:xfrm>
            <a:off x="3332856" y="2928255"/>
            <a:ext cx="5514651"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s-CO" sz="6000" u="none" cap="none" strike="noStrike">
                <a:solidFill>
                  <a:schemeClr val="lt1"/>
                </a:solidFill>
                <a:latin typeface="Arial"/>
                <a:ea typeface="Arial"/>
                <a:cs typeface="Arial"/>
                <a:sym typeface="Arial"/>
              </a:rPr>
              <a:t>Demográficos</a:t>
            </a:r>
            <a:endParaRPr b="0" i="0" sz="1400" u="none" cap="none" strike="noStrike">
              <a:solidFill>
                <a:srgbClr val="000000"/>
              </a:solidFill>
              <a:latin typeface="Arial"/>
              <a:ea typeface="Arial"/>
              <a:cs typeface="Arial"/>
              <a:sym typeface="Arial"/>
            </a:endParaRPr>
          </a:p>
        </p:txBody>
      </p:sp>
      <p:sp>
        <p:nvSpPr>
          <p:cNvPr id="571" name="Google Shape;571;p7"/>
          <p:cNvSpPr txBox="1"/>
          <p:nvPr/>
        </p:nvSpPr>
        <p:spPr>
          <a:xfrm>
            <a:off x="337457" y="5845631"/>
            <a:ext cx="34115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F5B02B"/>
                </a:solidFill>
                <a:latin typeface="Arial"/>
                <a:ea typeface="Arial"/>
                <a:cs typeface="Arial"/>
                <a:sym typeface="Arial"/>
              </a:rPr>
              <a:t>#</a:t>
            </a:r>
            <a:r>
              <a:rPr b="1" i="0" lang="es-CO" sz="2400" u="none" cap="none" strike="noStrike">
                <a:solidFill>
                  <a:schemeClr val="lt1"/>
                </a:solidFill>
                <a:latin typeface="Arial"/>
                <a:ea typeface="Arial"/>
                <a:cs typeface="Arial"/>
                <a:sym typeface="Arial"/>
              </a:rPr>
              <a:t>YoMeQuedoEnCasa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70"/>
          <p:cNvSpPr txBox="1"/>
          <p:nvPr>
            <p:ph type="title"/>
          </p:nvPr>
        </p:nvSpPr>
        <p:spPr>
          <a:xfrm>
            <a:off x="609600" y="274638"/>
            <a:ext cx="10972800" cy="61569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Arial"/>
              <a:buNone/>
            </a:pPr>
            <a:r>
              <a:rPr b="1" lang="es-CO" sz="1800">
                <a:latin typeface="Arial"/>
                <a:ea typeface="Arial"/>
                <a:cs typeface="Arial"/>
                <a:sym typeface="Arial"/>
              </a:rPr>
              <a:t>39. </a:t>
            </a:r>
            <a:r>
              <a:rPr lang="es-CO" sz="1800">
                <a:latin typeface="Arial"/>
                <a:ea typeface="Arial"/>
                <a:cs typeface="Arial"/>
                <a:sym typeface="Arial"/>
              </a:rPr>
              <a:t>Teniendo en cuenta una escala en donde  1 es No confío nada, 2 confío poco, 3 confío algo, 4 confío mucho. Dígame por favor ¿Qué tanto confía usted en los siguientes actores viales? </a:t>
            </a:r>
            <a:endParaRPr sz="1800">
              <a:latin typeface="Arial"/>
              <a:ea typeface="Arial"/>
              <a:cs typeface="Arial"/>
              <a:sym typeface="Arial"/>
            </a:endParaRPr>
          </a:p>
        </p:txBody>
      </p:sp>
      <p:sp>
        <p:nvSpPr>
          <p:cNvPr id="1138" name="Google Shape;1138;p70"/>
          <p:cNvSpPr txBox="1"/>
          <p:nvPr/>
        </p:nvSpPr>
        <p:spPr>
          <a:xfrm>
            <a:off x="5063980" y="6354196"/>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1139" name="Google Shape;1139;p70"/>
          <p:cNvGraphicFramePr/>
          <p:nvPr/>
        </p:nvGraphicFramePr>
        <p:xfrm>
          <a:off x="1511287" y="1041990"/>
          <a:ext cx="7804298" cy="4957113"/>
        </p:xfrm>
        <a:graphic>
          <a:graphicData uri="http://schemas.openxmlformats.org/drawingml/2006/chart">
            <c:chart r:id="rId3"/>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71"/>
          <p:cNvSpPr txBox="1"/>
          <p:nvPr>
            <p:ph type="title"/>
          </p:nvPr>
        </p:nvSpPr>
        <p:spPr>
          <a:xfrm>
            <a:off x="609600" y="274638"/>
            <a:ext cx="10972800" cy="67585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1800"/>
              <a:buFont typeface="Arial"/>
              <a:buNone/>
            </a:pPr>
            <a:r>
              <a:rPr b="1" lang="es-CO" sz="1800">
                <a:solidFill>
                  <a:srgbClr val="000000"/>
                </a:solidFill>
                <a:latin typeface="Arial"/>
                <a:ea typeface="Arial"/>
                <a:cs typeface="Arial"/>
                <a:sym typeface="Arial"/>
              </a:rPr>
              <a:t>40. </a:t>
            </a:r>
            <a:r>
              <a:rPr lang="es-CO" sz="1800">
                <a:latin typeface="Arial"/>
                <a:ea typeface="Arial"/>
                <a:cs typeface="Arial"/>
                <a:sym typeface="Arial"/>
              </a:rPr>
              <a:t>En su opinión ¿Cuál es el principal comportamiento que deberían mejorar los ciclistas en Bogotá ?</a:t>
            </a:r>
            <a:endParaRPr/>
          </a:p>
        </p:txBody>
      </p:sp>
      <p:graphicFrame>
        <p:nvGraphicFramePr>
          <p:cNvPr id="1145" name="Google Shape;1145;p71"/>
          <p:cNvGraphicFramePr/>
          <p:nvPr/>
        </p:nvGraphicFramePr>
        <p:xfrm>
          <a:off x="1351799" y="1300235"/>
          <a:ext cx="8123274" cy="4704220"/>
        </p:xfrm>
        <a:graphic>
          <a:graphicData uri="http://schemas.openxmlformats.org/drawingml/2006/chart">
            <c:chart r:id="rId3"/>
          </a:graphicData>
        </a:graphic>
      </p:graphicFrame>
      <p:sp>
        <p:nvSpPr>
          <p:cNvPr id="1146" name="Google Shape;1146;p71"/>
          <p:cNvSpPr txBox="1"/>
          <p:nvPr/>
        </p:nvSpPr>
        <p:spPr>
          <a:xfrm>
            <a:off x="5063980" y="6354196"/>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72"/>
          <p:cNvSpPr txBox="1"/>
          <p:nvPr>
            <p:ph idx="1" type="body"/>
          </p:nvPr>
        </p:nvSpPr>
        <p:spPr>
          <a:xfrm>
            <a:off x="808075" y="1418633"/>
            <a:ext cx="10363200" cy="4365478"/>
          </a:xfrm>
          <a:prstGeom prst="rect">
            <a:avLst/>
          </a:prstGeom>
          <a:noFill/>
          <a:ln>
            <a:noFill/>
          </a:ln>
        </p:spPr>
        <p:txBody>
          <a:bodyPr anchorCtr="0" anchor="b" bIns="45700" lIns="91425" spcFirstLastPara="1" rIns="91425" wrap="square" tIns="45700">
            <a:normAutofit/>
          </a:bodyPr>
          <a:lstStyle/>
          <a:p>
            <a:pPr indent="0" lvl="0" marL="0" rtl="0" algn="just">
              <a:lnSpc>
                <a:spcPct val="115000"/>
              </a:lnSpc>
              <a:spcBef>
                <a:spcPts val="0"/>
              </a:spcBef>
              <a:spcAft>
                <a:spcPts val="0"/>
              </a:spcAft>
              <a:buClr>
                <a:schemeClr val="lt1"/>
              </a:buClr>
              <a:buSzPts val="2400"/>
              <a:buNone/>
            </a:pPr>
            <a:r>
              <a:rPr lang="es-CO" sz="2400">
                <a:solidFill>
                  <a:schemeClr val="lt1"/>
                </a:solidFill>
                <a:latin typeface="Arial"/>
                <a:ea typeface="Arial"/>
                <a:cs typeface="Arial"/>
                <a:sym typeface="Arial"/>
              </a:rPr>
              <a:t>41. Imagine la siguiente situación y por favor responda a las preguntas. </a:t>
            </a:r>
            <a:endParaRPr sz="2400">
              <a:solidFill>
                <a:schemeClr val="lt1"/>
              </a:solidFill>
              <a:latin typeface="Times New Roman"/>
              <a:ea typeface="Times New Roman"/>
              <a:cs typeface="Times New Roman"/>
              <a:sym typeface="Times New Roman"/>
            </a:endParaRPr>
          </a:p>
          <a:p>
            <a:pPr indent="0" lvl="0" marL="0" rtl="0" algn="just">
              <a:lnSpc>
                <a:spcPct val="115000"/>
              </a:lnSpc>
              <a:spcBef>
                <a:spcPts val="480"/>
              </a:spcBef>
              <a:spcAft>
                <a:spcPts val="0"/>
              </a:spcAft>
              <a:buClr>
                <a:schemeClr val="lt1"/>
              </a:buClr>
              <a:buSzPts val="2400"/>
              <a:buNone/>
            </a:pPr>
            <a:r>
              <a:rPr lang="es-CO" sz="2400">
                <a:solidFill>
                  <a:schemeClr val="lt1"/>
                </a:solidFill>
                <a:latin typeface="Arial"/>
                <a:ea typeface="Arial"/>
                <a:cs typeface="Arial"/>
                <a:sym typeface="Arial"/>
              </a:rPr>
              <a:t> </a:t>
            </a:r>
            <a:endParaRPr sz="2400">
              <a:solidFill>
                <a:schemeClr val="lt1"/>
              </a:solidFill>
              <a:latin typeface="Times New Roman"/>
              <a:ea typeface="Times New Roman"/>
              <a:cs typeface="Times New Roman"/>
              <a:sym typeface="Times New Roman"/>
            </a:endParaRPr>
          </a:p>
          <a:p>
            <a:pPr indent="0" lvl="0" marL="0" rtl="0" algn="just">
              <a:lnSpc>
                <a:spcPct val="115000"/>
              </a:lnSpc>
              <a:spcBef>
                <a:spcPts val="480"/>
              </a:spcBef>
              <a:spcAft>
                <a:spcPts val="0"/>
              </a:spcAft>
              <a:buClr>
                <a:schemeClr val="lt1"/>
              </a:buClr>
              <a:buSzPts val="2400"/>
              <a:buNone/>
            </a:pPr>
            <a:r>
              <a:rPr b="1" i="1" lang="es-CO" sz="2400">
                <a:solidFill>
                  <a:schemeClr val="lt1"/>
                </a:solidFill>
                <a:latin typeface="Arial"/>
                <a:ea typeface="Arial"/>
                <a:cs typeface="Arial"/>
                <a:sym typeface="Arial"/>
              </a:rPr>
              <a:t>Una persona</a:t>
            </a:r>
            <a:r>
              <a:rPr i="1" lang="es-CO" sz="2400">
                <a:solidFill>
                  <a:schemeClr val="lt1"/>
                </a:solidFill>
                <a:latin typeface="Arial"/>
                <a:ea typeface="Arial"/>
                <a:cs typeface="Arial"/>
                <a:sym typeface="Arial"/>
              </a:rPr>
              <a:t> </a:t>
            </a:r>
            <a:r>
              <a:rPr b="1" i="1" lang="es-CO" sz="2400">
                <a:solidFill>
                  <a:schemeClr val="lt1"/>
                </a:solidFill>
                <a:latin typeface="Arial"/>
                <a:ea typeface="Arial"/>
                <a:cs typeface="Arial"/>
                <a:sym typeface="Arial"/>
              </a:rPr>
              <a:t>como usted</a:t>
            </a:r>
            <a:r>
              <a:rPr i="1" lang="es-CO" sz="2400">
                <a:solidFill>
                  <a:schemeClr val="lt1"/>
                </a:solidFill>
                <a:latin typeface="Arial"/>
                <a:ea typeface="Arial"/>
                <a:cs typeface="Arial"/>
                <a:sym typeface="Arial"/>
              </a:rPr>
              <a:t> vive en una ciudad muy similar que se está reactivando después de ser afectada por el Coronavirus (COVID-19).</a:t>
            </a:r>
            <a:endParaRPr sz="2400">
              <a:solidFill>
                <a:schemeClr val="lt1"/>
              </a:solidFill>
              <a:latin typeface="Times New Roman"/>
              <a:ea typeface="Times New Roman"/>
              <a:cs typeface="Times New Roman"/>
              <a:sym typeface="Times New Roman"/>
            </a:endParaRPr>
          </a:p>
          <a:p>
            <a:pPr indent="0" lvl="0" marL="0" rtl="0" algn="just">
              <a:lnSpc>
                <a:spcPct val="115000"/>
              </a:lnSpc>
              <a:spcBef>
                <a:spcPts val="480"/>
              </a:spcBef>
              <a:spcAft>
                <a:spcPts val="0"/>
              </a:spcAft>
              <a:buClr>
                <a:schemeClr val="lt1"/>
              </a:buClr>
              <a:buSzPts val="2400"/>
              <a:buNone/>
            </a:pPr>
            <a:r>
              <a:rPr b="1" i="1" lang="es-CO" sz="2400">
                <a:solidFill>
                  <a:schemeClr val="lt1"/>
                </a:solidFill>
                <a:latin typeface="Arial"/>
                <a:ea typeface="Arial"/>
                <a:cs typeface="Arial"/>
                <a:sym typeface="Arial"/>
              </a:rPr>
              <a:t> </a:t>
            </a:r>
            <a:endParaRPr sz="2400">
              <a:solidFill>
                <a:schemeClr val="lt1"/>
              </a:solidFill>
              <a:latin typeface="Times New Roman"/>
              <a:ea typeface="Times New Roman"/>
              <a:cs typeface="Times New Roman"/>
              <a:sym typeface="Times New Roman"/>
            </a:endParaRPr>
          </a:p>
          <a:p>
            <a:pPr indent="0" lvl="0" marL="0" rtl="0" algn="just">
              <a:lnSpc>
                <a:spcPct val="115000"/>
              </a:lnSpc>
              <a:spcBef>
                <a:spcPts val="480"/>
              </a:spcBef>
              <a:spcAft>
                <a:spcPts val="0"/>
              </a:spcAft>
              <a:buClr>
                <a:schemeClr val="lt1"/>
              </a:buClr>
              <a:buSzPts val="2400"/>
              <a:buNone/>
            </a:pPr>
            <a:r>
              <a:rPr b="1" i="1" lang="es-CO" sz="2400">
                <a:solidFill>
                  <a:schemeClr val="lt1"/>
                </a:solidFill>
                <a:latin typeface="Arial"/>
                <a:ea typeface="Arial"/>
                <a:cs typeface="Arial"/>
                <a:sym typeface="Arial"/>
              </a:rPr>
              <a:t>La mayoría de los residentes</a:t>
            </a:r>
            <a:r>
              <a:rPr i="1" lang="es-CO" sz="2400">
                <a:solidFill>
                  <a:schemeClr val="lt1"/>
                </a:solidFill>
                <a:latin typeface="Arial"/>
                <a:ea typeface="Arial"/>
                <a:cs typeface="Arial"/>
                <a:sym typeface="Arial"/>
              </a:rPr>
              <a:t> se cambiaron a la bicicleta como medio de movilidad durante la pandemia, por razones de salud y prevención. En esa ciudad también, </a:t>
            </a:r>
            <a:r>
              <a:rPr b="1" i="1" lang="es-CO" sz="2400">
                <a:solidFill>
                  <a:schemeClr val="lt1"/>
                </a:solidFill>
                <a:latin typeface="Arial"/>
                <a:ea typeface="Arial"/>
                <a:cs typeface="Arial"/>
                <a:sym typeface="Arial"/>
              </a:rPr>
              <a:t>son cada vez más los residentes que </a:t>
            </a:r>
            <a:r>
              <a:rPr i="1" lang="es-CO" sz="2400">
                <a:solidFill>
                  <a:schemeClr val="lt1"/>
                </a:solidFill>
                <a:latin typeface="Arial"/>
                <a:ea typeface="Arial"/>
                <a:cs typeface="Arial"/>
                <a:sym typeface="Arial"/>
              </a:rPr>
              <a:t>creen que todos deberían cuidar el aire, salir del trancón y moverse en bicicleta.</a:t>
            </a:r>
            <a:endParaRPr sz="2400">
              <a:solidFill>
                <a:schemeClr val="lt1"/>
              </a:solidFill>
              <a:latin typeface="Times New Roman"/>
              <a:ea typeface="Times New Roman"/>
              <a:cs typeface="Times New Roman"/>
              <a:sym typeface="Times New Roman"/>
            </a:endParaRPr>
          </a:p>
          <a:p>
            <a:pPr indent="0" lvl="0" marL="0" rtl="0" algn="l">
              <a:lnSpc>
                <a:spcPct val="100000"/>
              </a:lnSpc>
              <a:spcBef>
                <a:spcPts val="560"/>
              </a:spcBef>
              <a:spcAft>
                <a:spcPts val="0"/>
              </a:spcAft>
              <a:buClr>
                <a:srgbClr val="888888"/>
              </a:buClr>
              <a:buSzPts val="2800"/>
              <a:buNone/>
            </a:pPr>
            <a:r>
              <a:t/>
            </a:r>
            <a:endParaRPr sz="28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Arial"/>
              <a:buNone/>
            </a:pPr>
            <a:r>
              <a:rPr lang="es-CO" sz="1800">
                <a:latin typeface="Arial"/>
                <a:ea typeface="Arial"/>
                <a:cs typeface="Arial"/>
                <a:sym typeface="Arial"/>
              </a:rPr>
              <a:t>41.1. De acuerdo a lo que le acabo de leer, en una escala de 0 a 10, en donde 0 es Extremadamente improbable y 10 Extremadamente probable ¿Qué tan probable es que esta persona opte por pasarse a la bicicleta en esta situación?</a:t>
            </a:r>
            <a:br>
              <a:rPr lang="es-CO" sz="1800">
                <a:latin typeface="Times New Roman"/>
                <a:ea typeface="Times New Roman"/>
                <a:cs typeface="Times New Roman"/>
                <a:sym typeface="Times New Roman"/>
              </a:rPr>
            </a:br>
            <a:endParaRPr>
              <a:latin typeface="Arial"/>
              <a:ea typeface="Arial"/>
              <a:cs typeface="Arial"/>
              <a:sym typeface="Arial"/>
            </a:endParaRPr>
          </a:p>
        </p:txBody>
      </p:sp>
      <p:graphicFrame>
        <p:nvGraphicFramePr>
          <p:cNvPr id="1157" name="Google Shape;1157;p73"/>
          <p:cNvGraphicFramePr/>
          <p:nvPr/>
        </p:nvGraphicFramePr>
        <p:xfrm>
          <a:off x="1352692" y="926790"/>
          <a:ext cx="9173698" cy="3513211"/>
        </p:xfrm>
        <a:graphic>
          <a:graphicData uri="http://schemas.openxmlformats.org/drawingml/2006/chart">
            <c:chart r:id="rId3"/>
          </a:graphicData>
        </a:graphic>
      </p:graphicFrame>
      <p:sp>
        <p:nvSpPr>
          <p:cNvPr id="1158" name="Google Shape;1158;p73"/>
          <p:cNvSpPr/>
          <p:nvPr/>
        </p:nvSpPr>
        <p:spPr>
          <a:xfrm rot="-5400000">
            <a:off x="3970569" y="4107192"/>
            <a:ext cx="581599" cy="1070117"/>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9" name="Google Shape;1159;p73"/>
          <p:cNvSpPr/>
          <p:nvPr/>
        </p:nvSpPr>
        <p:spPr>
          <a:xfrm rot="-5400000">
            <a:off x="2441186" y="4012877"/>
            <a:ext cx="581599" cy="1305381"/>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0" name="Google Shape;1160;p73"/>
          <p:cNvSpPr txBox="1"/>
          <p:nvPr/>
        </p:nvSpPr>
        <p:spPr>
          <a:xfrm>
            <a:off x="9224091" y="1734032"/>
            <a:ext cx="149919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A5A5A5"/>
                </a:solidFill>
                <a:latin typeface="Arial"/>
                <a:ea typeface="Arial"/>
                <a:cs typeface="Arial"/>
                <a:sym typeface="Arial"/>
              </a:rPr>
              <a:t>Extremadamente</a:t>
            </a:r>
            <a:r>
              <a:rPr b="0" i="0" lang="es-CO" sz="1400" u="none" cap="none" strike="noStrike">
                <a:solidFill>
                  <a:srgbClr val="A5A5A5"/>
                </a:solidFill>
                <a:latin typeface="Arial"/>
                <a:ea typeface="Arial"/>
                <a:cs typeface="Arial"/>
                <a:sym typeface="Arial"/>
              </a:rPr>
              <a:t> </a:t>
            </a:r>
            <a:r>
              <a:rPr b="1" i="0" lang="es-CO" sz="1400" u="none" cap="none" strike="noStrike">
                <a:solidFill>
                  <a:srgbClr val="A5A5A5"/>
                </a:solidFill>
                <a:latin typeface="Arial"/>
                <a:ea typeface="Arial"/>
                <a:cs typeface="Arial"/>
                <a:sym typeface="Arial"/>
              </a:rPr>
              <a:t>improbable</a:t>
            </a:r>
            <a:endParaRPr b="1" i="0" sz="1400" u="none" cap="none" strike="noStrike">
              <a:solidFill>
                <a:srgbClr val="A5A5A5"/>
              </a:solidFill>
              <a:latin typeface="Arial"/>
              <a:ea typeface="Arial"/>
              <a:cs typeface="Arial"/>
              <a:sym typeface="Arial"/>
            </a:endParaRPr>
          </a:p>
        </p:txBody>
      </p:sp>
      <p:sp>
        <p:nvSpPr>
          <p:cNvPr id="1161" name="Google Shape;1161;p73"/>
          <p:cNvSpPr txBox="1"/>
          <p:nvPr/>
        </p:nvSpPr>
        <p:spPr>
          <a:xfrm>
            <a:off x="1665611" y="1739213"/>
            <a:ext cx="14991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F5B02B"/>
                </a:solidFill>
                <a:latin typeface="Arial"/>
                <a:ea typeface="Arial"/>
                <a:cs typeface="Arial"/>
                <a:sym typeface="Arial"/>
              </a:rPr>
              <a:t>Extremadamente probable</a:t>
            </a:r>
            <a:endParaRPr b="1" i="0" sz="1400" u="none" cap="none" strike="noStrike">
              <a:solidFill>
                <a:srgbClr val="F5B02B"/>
              </a:solidFill>
              <a:latin typeface="Arial"/>
              <a:ea typeface="Arial"/>
              <a:cs typeface="Arial"/>
              <a:sym typeface="Arial"/>
            </a:endParaRPr>
          </a:p>
        </p:txBody>
      </p:sp>
      <p:sp>
        <p:nvSpPr>
          <p:cNvPr id="1162" name="Google Shape;1162;p73"/>
          <p:cNvSpPr txBox="1"/>
          <p:nvPr/>
        </p:nvSpPr>
        <p:spPr>
          <a:xfrm>
            <a:off x="5296194" y="5946217"/>
            <a:ext cx="840295"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Base:2027</a:t>
            </a:r>
            <a:endParaRPr b="0" i="0" sz="1400" u="none" cap="none" strike="noStrike">
              <a:solidFill>
                <a:srgbClr val="000000"/>
              </a:solidFill>
              <a:latin typeface="Arial"/>
              <a:ea typeface="Arial"/>
              <a:cs typeface="Arial"/>
              <a:sym typeface="Arial"/>
            </a:endParaRPr>
          </a:p>
        </p:txBody>
      </p:sp>
      <p:sp>
        <p:nvSpPr>
          <p:cNvPr id="1163" name="Google Shape;1163;p73"/>
          <p:cNvSpPr/>
          <p:nvPr/>
        </p:nvSpPr>
        <p:spPr>
          <a:xfrm rot="-5400000">
            <a:off x="7245667" y="2205046"/>
            <a:ext cx="581599" cy="4874441"/>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4" name="Google Shape;1164;p73"/>
          <p:cNvSpPr txBox="1"/>
          <p:nvPr/>
        </p:nvSpPr>
        <p:spPr>
          <a:xfrm>
            <a:off x="2396638" y="4694757"/>
            <a:ext cx="8596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CO" sz="2800" u="none" cap="none" strike="noStrike">
                <a:solidFill>
                  <a:schemeClr val="dk1"/>
                </a:solidFill>
                <a:latin typeface="Arial"/>
                <a:ea typeface="Arial"/>
                <a:cs typeface="Arial"/>
                <a:sym typeface="Arial"/>
              </a:rPr>
              <a:t> </a:t>
            </a:r>
            <a:r>
              <a:rPr b="1" i="0" lang="es-CO" sz="1200" u="none" cap="none" strike="noStrike">
                <a:solidFill>
                  <a:schemeClr val="dk1"/>
                </a:solidFill>
                <a:latin typeface="Arial"/>
                <a:ea typeface="Arial"/>
                <a:cs typeface="Arial"/>
                <a:sym typeface="Arial"/>
              </a:rPr>
              <a:t>(9-10)</a:t>
            </a:r>
            <a:endParaRPr b="0" i="0" sz="1400" u="none" cap="none" strike="noStrike">
              <a:solidFill>
                <a:srgbClr val="000000"/>
              </a:solidFill>
              <a:latin typeface="Arial"/>
              <a:ea typeface="Arial"/>
              <a:cs typeface="Arial"/>
              <a:sym typeface="Arial"/>
            </a:endParaRPr>
          </a:p>
        </p:txBody>
      </p:sp>
      <p:sp>
        <p:nvSpPr>
          <p:cNvPr id="1165" name="Google Shape;1165;p73"/>
          <p:cNvSpPr/>
          <p:nvPr/>
        </p:nvSpPr>
        <p:spPr>
          <a:xfrm>
            <a:off x="2386869" y="5278175"/>
            <a:ext cx="761391" cy="508227"/>
          </a:xfrm>
          <a:prstGeom prst="roundRect">
            <a:avLst>
              <a:gd fmla="val 16667" name="adj"/>
            </a:avLst>
          </a:prstGeom>
          <a:solidFill>
            <a:srgbClr val="F5B0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Arial"/>
                <a:ea typeface="Arial"/>
                <a:cs typeface="Arial"/>
                <a:sym typeface="Arial"/>
              </a:rPr>
              <a:t>28%</a:t>
            </a:r>
            <a:endParaRPr b="0" i="0" sz="1800" u="none" cap="none" strike="noStrike">
              <a:solidFill>
                <a:schemeClr val="lt1"/>
              </a:solidFill>
              <a:latin typeface="Arial"/>
              <a:ea typeface="Arial"/>
              <a:cs typeface="Arial"/>
              <a:sym typeface="Arial"/>
            </a:endParaRPr>
          </a:p>
        </p:txBody>
      </p:sp>
      <p:sp>
        <p:nvSpPr>
          <p:cNvPr id="1166" name="Google Shape;1166;p73"/>
          <p:cNvSpPr txBox="1"/>
          <p:nvPr/>
        </p:nvSpPr>
        <p:spPr>
          <a:xfrm>
            <a:off x="3890307" y="4694757"/>
            <a:ext cx="8596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CO" sz="2800" u="none" cap="none" strike="noStrike">
                <a:solidFill>
                  <a:schemeClr val="dk1"/>
                </a:solidFill>
                <a:latin typeface="Arial"/>
                <a:ea typeface="Arial"/>
                <a:cs typeface="Arial"/>
                <a:sym typeface="Arial"/>
              </a:rPr>
              <a:t> </a:t>
            </a:r>
            <a:r>
              <a:rPr b="1" i="0" lang="es-CO" sz="1200" u="none" cap="none" strike="noStrike">
                <a:solidFill>
                  <a:schemeClr val="dk1"/>
                </a:solidFill>
                <a:latin typeface="Arial"/>
                <a:ea typeface="Arial"/>
                <a:cs typeface="Arial"/>
                <a:sym typeface="Arial"/>
              </a:rPr>
              <a:t>(7-8)</a:t>
            </a:r>
            <a:endParaRPr b="0" i="0" sz="1400" u="none" cap="none" strike="noStrike">
              <a:solidFill>
                <a:srgbClr val="000000"/>
              </a:solidFill>
              <a:latin typeface="Arial"/>
              <a:ea typeface="Arial"/>
              <a:cs typeface="Arial"/>
              <a:sym typeface="Arial"/>
            </a:endParaRPr>
          </a:p>
        </p:txBody>
      </p:sp>
      <p:sp>
        <p:nvSpPr>
          <p:cNvPr id="1167" name="Google Shape;1167;p73"/>
          <p:cNvSpPr txBox="1"/>
          <p:nvPr/>
        </p:nvSpPr>
        <p:spPr>
          <a:xfrm>
            <a:off x="7221842" y="4694108"/>
            <a:ext cx="8596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CO" sz="2800" u="none" cap="none" strike="noStrike">
                <a:solidFill>
                  <a:schemeClr val="dk1"/>
                </a:solidFill>
                <a:latin typeface="Arial"/>
                <a:ea typeface="Arial"/>
                <a:cs typeface="Arial"/>
                <a:sym typeface="Arial"/>
              </a:rPr>
              <a:t> </a:t>
            </a:r>
            <a:r>
              <a:rPr b="1" i="0" lang="es-CO" sz="1200" u="none" cap="none" strike="noStrike">
                <a:solidFill>
                  <a:schemeClr val="dk1"/>
                </a:solidFill>
                <a:latin typeface="Arial"/>
                <a:ea typeface="Arial"/>
                <a:cs typeface="Arial"/>
                <a:sym typeface="Arial"/>
              </a:rPr>
              <a:t>(0-6)</a:t>
            </a:r>
            <a:endParaRPr b="0" i="0" sz="1400" u="none" cap="none" strike="noStrike">
              <a:solidFill>
                <a:srgbClr val="000000"/>
              </a:solidFill>
              <a:latin typeface="Arial"/>
              <a:ea typeface="Arial"/>
              <a:cs typeface="Arial"/>
              <a:sym typeface="Arial"/>
            </a:endParaRPr>
          </a:p>
        </p:txBody>
      </p:sp>
      <p:sp>
        <p:nvSpPr>
          <p:cNvPr id="1168" name="Google Shape;1168;p73"/>
          <p:cNvSpPr/>
          <p:nvPr/>
        </p:nvSpPr>
        <p:spPr>
          <a:xfrm>
            <a:off x="3939422" y="5278175"/>
            <a:ext cx="761391" cy="508227"/>
          </a:xfrm>
          <a:prstGeom prst="roundRect">
            <a:avLst>
              <a:gd fmla="val 16667" name="adj"/>
            </a:avLst>
          </a:prstGeom>
          <a:solidFill>
            <a:srgbClr val="DA0F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Arial"/>
                <a:ea typeface="Arial"/>
                <a:cs typeface="Arial"/>
                <a:sym typeface="Arial"/>
              </a:rPr>
              <a:t>37%</a:t>
            </a:r>
            <a:endParaRPr b="0" i="0" sz="1800" u="none" cap="none" strike="noStrike">
              <a:solidFill>
                <a:schemeClr val="lt1"/>
              </a:solidFill>
              <a:latin typeface="Arial"/>
              <a:ea typeface="Arial"/>
              <a:cs typeface="Arial"/>
              <a:sym typeface="Arial"/>
            </a:endParaRPr>
          </a:p>
        </p:txBody>
      </p:sp>
      <p:sp>
        <p:nvSpPr>
          <p:cNvPr id="1169" name="Google Shape;1169;p73"/>
          <p:cNvSpPr/>
          <p:nvPr/>
        </p:nvSpPr>
        <p:spPr>
          <a:xfrm>
            <a:off x="7176844" y="5278174"/>
            <a:ext cx="761391" cy="508227"/>
          </a:xfrm>
          <a:prstGeom prst="roundRect">
            <a:avLst>
              <a:gd fmla="val 16667" name="adj"/>
            </a:avLst>
          </a:prstGeom>
          <a:solidFill>
            <a:srgbClr val="A5A5A5"/>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Arial"/>
                <a:ea typeface="Arial"/>
                <a:cs typeface="Arial"/>
                <a:sym typeface="Arial"/>
              </a:rPr>
              <a:t>35%</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Arial"/>
              <a:buNone/>
            </a:pPr>
            <a:r>
              <a:rPr lang="es-CO" sz="1800">
                <a:latin typeface="Arial"/>
                <a:ea typeface="Arial"/>
                <a:cs typeface="Arial"/>
                <a:sym typeface="Arial"/>
              </a:rPr>
              <a:t>41.2. ¿Qué tan probable es que esta persona siga usando la bici como medio de transporte para moverse después de la pandemia?</a:t>
            </a:r>
            <a:br>
              <a:rPr lang="es-CO" sz="1800">
                <a:latin typeface="Times New Roman"/>
                <a:ea typeface="Times New Roman"/>
                <a:cs typeface="Times New Roman"/>
                <a:sym typeface="Times New Roman"/>
              </a:rPr>
            </a:br>
            <a:br>
              <a:rPr lang="es-CO" sz="1800">
                <a:latin typeface="Times New Roman"/>
                <a:ea typeface="Times New Roman"/>
                <a:cs typeface="Times New Roman"/>
                <a:sym typeface="Times New Roman"/>
              </a:rPr>
            </a:br>
            <a:endParaRPr>
              <a:latin typeface="Arial"/>
              <a:ea typeface="Arial"/>
              <a:cs typeface="Arial"/>
              <a:sym typeface="Arial"/>
            </a:endParaRPr>
          </a:p>
        </p:txBody>
      </p:sp>
      <p:graphicFrame>
        <p:nvGraphicFramePr>
          <p:cNvPr id="1175" name="Google Shape;1175;p74"/>
          <p:cNvGraphicFramePr/>
          <p:nvPr/>
        </p:nvGraphicFramePr>
        <p:xfrm>
          <a:off x="1352691" y="700170"/>
          <a:ext cx="9290499" cy="3791814"/>
        </p:xfrm>
        <a:graphic>
          <a:graphicData uri="http://schemas.openxmlformats.org/drawingml/2006/chart">
            <c:chart r:id="rId3"/>
          </a:graphicData>
        </a:graphic>
      </p:graphicFrame>
      <p:sp>
        <p:nvSpPr>
          <p:cNvPr id="1176" name="Google Shape;1176;p74"/>
          <p:cNvSpPr txBox="1"/>
          <p:nvPr/>
        </p:nvSpPr>
        <p:spPr>
          <a:xfrm>
            <a:off x="5063980" y="5636728"/>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sp>
        <p:nvSpPr>
          <p:cNvPr id="1177" name="Google Shape;1177;p74"/>
          <p:cNvSpPr/>
          <p:nvPr/>
        </p:nvSpPr>
        <p:spPr>
          <a:xfrm rot="-5400000">
            <a:off x="3970570" y="4028342"/>
            <a:ext cx="581599" cy="1070117"/>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8" name="Google Shape;1178;p74"/>
          <p:cNvSpPr/>
          <p:nvPr/>
        </p:nvSpPr>
        <p:spPr>
          <a:xfrm rot="-5400000">
            <a:off x="2476765" y="3910709"/>
            <a:ext cx="581599" cy="1305381"/>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9" name="Google Shape;1179;p74"/>
          <p:cNvSpPr/>
          <p:nvPr/>
        </p:nvSpPr>
        <p:spPr>
          <a:xfrm rot="-5400000">
            <a:off x="7266741" y="2126180"/>
            <a:ext cx="581599" cy="4874441"/>
          </a:xfrm>
          <a:prstGeom prst="leftBrace">
            <a:avLst>
              <a:gd fmla="val 8333" name="adj1"/>
              <a:gd fmla="val 50000" name="adj2"/>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0" name="Google Shape;1180;p74"/>
          <p:cNvSpPr txBox="1"/>
          <p:nvPr/>
        </p:nvSpPr>
        <p:spPr>
          <a:xfrm>
            <a:off x="2396638" y="4722893"/>
            <a:ext cx="8596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CO" sz="2800" u="none" cap="none" strike="noStrike">
                <a:solidFill>
                  <a:schemeClr val="dk1"/>
                </a:solidFill>
                <a:latin typeface="Arial"/>
                <a:ea typeface="Arial"/>
                <a:cs typeface="Arial"/>
                <a:sym typeface="Arial"/>
              </a:rPr>
              <a:t> </a:t>
            </a:r>
            <a:r>
              <a:rPr b="1" i="0" lang="es-CO" sz="1200" u="none" cap="none" strike="noStrike">
                <a:solidFill>
                  <a:schemeClr val="dk1"/>
                </a:solidFill>
                <a:latin typeface="Arial"/>
                <a:ea typeface="Arial"/>
                <a:cs typeface="Arial"/>
                <a:sym typeface="Arial"/>
              </a:rPr>
              <a:t>(9-10)</a:t>
            </a:r>
            <a:endParaRPr b="0" i="0" sz="1400" u="none" cap="none" strike="noStrike">
              <a:solidFill>
                <a:srgbClr val="000000"/>
              </a:solidFill>
              <a:latin typeface="Arial"/>
              <a:ea typeface="Arial"/>
              <a:cs typeface="Arial"/>
              <a:sym typeface="Arial"/>
            </a:endParaRPr>
          </a:p>
        </p:txBody>
      </p:sp>
      <p:sp>
        <p:nvSpPr>
          <p:cNvPr id="1181" name="Google Shape;1181;p74"/>
          <p:cNvSpPr/>
          <p:nvPr/>
        </p:nvSpPr>
        <p:spPr>
          <a:xfrm>
            <a:off x="2386869" y="5306311"/>
            <a:ext cx="761391" cy="508227"/>
          </a:xfrm>
          <a:prstGeom prst="roundRect">
            <a:avLst>
              <a:gd fmla="val 16667" name="adj"/>
            </a:avLst>
          </a:prstGeom>
          <a:solidFill>
            <a:srgbClr val="F5B0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Arial"/>
                <a:ea typeface="Arial"/>
                <a:cs typeface="Arial"/>
                <a:sym typeface="Arial"/>
              </a:rPr>
              <a:t>29%</a:t>
            </a:r>
            <a:endParaRPr b="0" i="0" sz="1800" u="none" cap="none" strike="noStrike">
              <a:solidFill>
                <a:schemeClr val="lt1"/>
              </a:solidFill>
              <a:latin typeface="Arial"/>
              <a:ea typeface="Arial"/>
              <a:cs typeface="Arial"/>
              <a:sym typeface="Arial"/>
            </a:endParaRPr>
          </a:p>
        </p:txBody>
      </p:sp>
      <p:sp>
        <p:nvSpPr>
          <p:cNvPr id="1182" name="Google Shape;1182;p74"/>
          <p:cNvSpPr txBox="1"/>
          <p:nvPr/>
        </p:nvSpPr>
        <p:spPr>
          <a:xfrm>
            <a:off x="3890307" y="4722893"/>
            <a:ext cx="8596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CO" sz="2800" u="none" cap="none" strike="noStrike">
                <a:solidFill>
                  <a:schemeClr val="dk1"/>
                </a:solidFill>
                <a:latin typeface="Arial"/>
                <a:ea typeface="Arial"/>
                <a:cs typeface="Arial"/>
                <a:sym typeface="Arial"/>
              </a:rPr>
              <a:t> </a:t>
            </a:r>
            <a:r>
              <a:rPr b="1" i="0" lang="es-CO" sz="1200" u="none" cap="none" strike="noStrike">
                <a:solidFill>
                  <a:schemeClr val="dk1"/>
                </a:solidFill>
                <a:latin typeface="Arial"/>
                <a:ea typeface="Arial"/>
                <a:cs typeface="Arial"/>
                <a:sym typeface="Arial"/>
              </a:rPr>
              <a:t>(7-8)</a:t>
            </a:r>
            <a:endParaRPr b="0" i="0" sz="1400" u="none" cap="none" strike="noStrike">
              <a:solidFill>
                <a:srgbClr val="000000"/>
              </a:solidFill>
              <a:latin typeface="Arial"/>
              <a:ea typeface="Arial"/>
              <a:cs typeface="Arial"/>
              <a:sym typeface="Arial"/>
            </a:endParaRPr>
          </a:p>
        </p:txBody>
      </p:sp>
      <p:sp>
        <p:nvSpPr>
          <p:cNvPr id="1183" name="Google Shape;1183;p74"/>
          <p:cNvSpPr txBox="1"/>
          <p:nvPr/>
        </p:nvSpPr>
        <p:spPr>
          <a:xfrm>
            <a:off x="7221842" y="4722244"/>
            <a:ext cx="8596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CO" sz="2800" u="none" cap="none" strike="noStrike">
                <a:solidFill>
                  <a:schemeClr val="dk1"/>
                </a:solidFill>
                <a:latin typeface="Arial"/>
                <a:ea typeface="Arial"/>
                <a:cs typeface="Arial"/>
                <a:sym typeface="Arial"/>
              </a:rPr>
              <a:t> </a:t>
            </a:r>
            <a:r>
              <a:rPr b="1" i="0" lang="es-CO" sz="1200" u="none" cap="none" strike="noStrike">
                <a:solidFill>
                  <a:schemeClr val="dk1"/>
                </a:solidFill>
                <a:latin typeface="Arial"/>
                <a:ea typeface="Arial"/>
                <a:cs typeface="Arial"/>
                <a:sym typeface="Arial"/>
              </a:rPr>
              <a:t>(0-6)</a:t>
            </a:r>
            <a:endParaRPr b="0" i="0" sz="1400" u="none" cap="none" strike="noStrike">
              <a:solidFill>
                <a:srgbClr val="000000"/>
              </a:solidFill>
              <a:latin typeface="Arial"/>
              <a:ea typeface="Arial"/>
              <a:cs typeface="Arial"/>
              <a:sym typeface="Arial"/>
            </a:endParaRPr>
          </a:p>
        </p:txBody>
      </p:sp>
      <p:sp>
        <p:nvSpPr>
          <p:cNvPr id="1184" name="Google Shape;1184;p74"/>
          <p:cNvSpPr/>
          <p:nvPr/>
        </p:nvSpPr>
        <p:spPr>
          <a:xfrm>
            <a:off x="3939422" y="5306311"/>
            <a:ext cx="761391" cy="508227"/>
          </a:xfrm>
          <a:prstGeom prst="roundRect">
            <a:avLst>
              <a:gd fmla="val 16667" name="adj"/>
            </a:avLst>
          </a:prstGeom>
          <a:solidFill>
            <a:srgbClr val="DA0F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Arial"/>
                <a:ea typeface="Arial"/>
                <a:cs typeface="Arial"/>
                <a:sym typeface="Arial"/>
              </a:rPr>
              <a:t>35%</a:t>
            </a:r>
            <a:endParaRPr b="0" i="0" sz="1800" u="none" cap="none" strike="noStrike">
              <a:solidFill>
                <a:schemeClr val="lt1"/>
              </a:solidFill>
              <a:latin typeface="Arial"/>
              <a:ea typeface="Arial"/>
              <a:cs typeface="Arial"/>
              <a:sym typeface="Arial"/>
            </a:endParaRPr>
          </a:p>
        </p:txBody>
      </p:sp>
      <p:sp>
        <p:nvSpPr>
          <p:cNvPr id="1185" name="Google Shape;1185;p74"/>
          <p:cNvSpPr/>
          <p:nvPr/>
        </p:nvSpPr>
        <p:spPr>
          <a:xfrm>
            <a:off x="7176844" y="5306310"/>
            <a:ext cx="761391" cy="508227"/>
          </a:xfrm>
          <a:prstGeom prst="roundRect">
            <a:avLst>
              <a:gd fmla="val 16667" name="adj"/>
            </a:avLst>
          </a:prstGeom>
          <a:solidFill>
            <a:srgbClr val="A5A5A5"/>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Arial"/>
                <a:ea typeface="Arial"/>
                <a:cs typeface="Arial"/>
                <a:sym typeface="Arial"/>
              </a:rPr>
              <a:t>36%</a:t>
            </a:r>
            <a:endParaRPr b="0" i="0" sz="1800" u="none" cap="none" strike="noStrike">
              <a:solidFill>
                <a:schemeClr val="lt1"/>
              </a:solidFill>
              <a:latin typeface="Arial"/>
              <a:ea typeface="Arial"/>
              <a:cs typeface="Arial"/>
              <a:sym typeface="Arial"/>
            </a:endParaRPr>
          </a:p>
        </p:txBody>
      </p:sp>
      <p:sp>
        <p:nvSpPr>
          <p:cNvPr id="1186" name="Google Shape;1186;p74"/>
          <p:cNvSpPr txBox="1"/>
          <p:nvPr/>
        </p:nvSpPr>
        <p:spPr>
          <a:xfrm>
            <a:off x="9245165" y="1617324"/>
            <a:ext cx="149919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A5A5A5"/>
                </a:solidFill>
                <a:latin typeface="Arial"/>
                <a:ea typeface="Arial"/>
                <a:cs typeface="Arial"/>
                <a:sym typeface="Arial"/>
              </a:rPr>
              <a:t>Extremadamente</a:t>
            </a:r>
            <a:r>
              <a:rPr b="0" i="0" lang="es-CO" sz="1400" u="none" cap="none" strike="noStrike">
                <a:solidFill>
                  <a:srgbClr val="A5A5A5"/>
                </a:solidFill>
                <a:latin typeface="Arial"/>
                <a:ea typeface="Arial"/>
                <a:cs typeface="Arial"/>
                <a:sym typeface="Arial"/>
              </a:rPr>
              <a:t> </a:t>
            </a:r>
            <a:r>
              <a:rPr b="1" i="0" lang="es-CO" sz="1400" u="none" cap="none" strike="noStrike">
                <a:solidFill>
                  <a:srgbClr val="A5A5A5"/>
                </a:solidFill>
                <a:latin typeface="Arial"/>
                <a:ea typeface="Arial"/>
                <a:cs typeface="Arial"/>
                <a:sym typeface="Arial"/>
              </a:rPr>
              <a:t>improbable</a:t>
            </a:r>
            <a:endParaRPr b="1" i="0" sz="1400" u="none" cap="none" strike="noStrike">
              <a:solidFill>
                <a:srgbClr val="A5A5A5"/>
              </a:solidFill>
              <a:latin typeface="Arial"/>
              <a:ea typeface="Arial"/>
              <a:cs typeface="Arial"/>
              <a:sym typeface="Arial"/>
            </a:endParaRPr>
          </a:p>
        </p:txBody>
      </p:sp>
      <p:sp>
        <p:nvSpPr>
          <p:cNvPr id="1187" name="Google Shape;1187;p74"/>
          <p:cNvSpPr txBox="1"/>
          <p:nvPr/>
        </p:nvSpPr>
        <p:spPr>
          <a:xfrm>
            <a:off x="1727777" y="1617324"/>
            <a:ext cx="14991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F5B02B"/>
                </a:solidFill>
                <a:latin typeface="Arial"/>
                <a:ea typeface="Arial"/>
                <a:cs typeface="Arial"/>
                <a:sym typeface="Arial"/>
              </a:rPr>
              <a:t>Extremadamente probable</a:t>
            </a:r>
            <a:endParaRPr b="1" i="0" sz="1400" u="none" cap="none" strike="noStrike">
              <a:solidFill>
                <a:srgbClr val="F5B02B"/>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Arial"/>
              <a:buNone/>
            </a:pPr>
            <a:r>
              <a:rPr lang="es-CO" sz="1800">
                <a:latin typeface="Arial"/>
                <a:ea typeface="Arial"/>
                <a:cs typeface="Arial"/>
                <a:sym typeface="Arial"/>
              </a:rPr>
              <a:t>42. En una escala de 1 a 4,  donde 1 es completamente en desacuerdo y 4 es completamente de acuerdo, por favor indique su nivel de acuerdo con las siguientes  afirmaciones. </a:t>
            </a:r>
            <a:endParaRPr/>
          </a:p>
        </p:txBody>
      </p:sp>
      <p:graphicFrame>
        <p:nvGraphicFramePr>
          <p:cNvPr id="1193" name="Google Shape;1193;p75"/>
          <p:cNvGraphicFramePr/>
          <p:nvPr/>
        </p:nvGraphicFramePr>
        <p:xfrm>
          <a:off x="1713306" y="1169580"/>
          <a:ext cx="7804298" cy="4957113"/>
        </p:xfrm>
        <a:graphic>
          <a:graphicData uri="http://schemas.openxmlformats.org/drawingml/2006/chart">
            <c:chart r:id="rId3"/>
          </a:graphicData>
        </a:graphic>
      </p:graphicFrame>
      <p:sp>
        <p:nvSpPr>
          <p:cNvPr id="1194" name="Google Shape;1194;p75"/>
          <p:cNvSpPr txBox="1"/>
          <p:nvPr/>
        </p:nvSpPr>
        <p:spPr>
          <a:xfrm>
            <a:off x="7431619" y="5522660"/>
            <a:ext cx="157469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chemeClr val="dk1"/>
                </a:solidFill>
                <a:latin typeface="Arial"/>
                <a:ea typeface="Arial"/>
                <a:cs typeface="Arial"/>
                <a:sym typeface="Arial"/>
              </a:rPr>
              <a:t>Completamente en desacuerdo</a:t>
            </a:r>
            <a:endParaRPr b="1" i="0" sz="1400" u="none" cap="none" strike="noStrike">
              <a:solidFill>
                <a:schemeClr val="dk1"/>
              </a:solidFill>
              <a:latin typeface="Arial"/>
              <a:ea typeface="Arial"/>
              <a:cs typeface="Arial"/>
              <a:sym typeface="Arial"/>
            </a:endParaRPr>
          </a:p>
        </p:txBody>
      </p:sp>
      <p:cxnSp>
        <p:nvCxnSpPr>
          <p:cNvPr id="1195" name="Google Shape;1195;p75"/>
          <p:cNvCxnSpPr/>
          <p:nvPr/>
        </p:nvCxnSpPr>
        <p:spPr>
          <a:xfrm>
            <a:off x="5773479" y="5441846"/>
            <a:ext cx="2445488" cy="0"/>
          </a:xfrm>
          <a:prstGeom prst="straightConnector1">
            <a:avLst/>
          </a:prstGeom>
          <a:noFill/>
          <a:ln cap="flat" cmpd="sng" w="25400">
            <a:solidFill>
              <a:schemeClr val="dk1"/>
            </a:solidFill>
            <a:prstDash val="dot"/>
            <a:round/>
            <a:headEnd len="sm" w="sm" type="none"/>
            <a:tailEnd len="sm" w="sm" type="none"/>
          </a:ln>
          <a:effectLst>
            <a:outerShdw blurRad="40000" rotWithShape="0" dir="5400000" dist="20000">
              <a:srgbClr val="000000">
                <a:alpha val="37254"/>
              </a:srgbClr>
            </a:outerShdw>
          </a:effectLst>
        </p:spPr>
      </p:cxnSp>
      <p:sp>
        <p:nvSpPr>
          <p:cNvPr id="1196" name="Google Shape;1196;p75"/>
          <p:cNvSpPr txBox="1"/>
          <p:nvPr/>
        </p:nvSpPr>
        <p:spPr>
          <a:xfrm>
            <a:off x="4986130" y="5508919"/>
            <a:ext cx="157469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chemeClr val="dk1"/>
                </a:solidFill>
                <a:latin typeface="Arial"/>
                <a:ea typeface="Arial"/>
                <a:cs typeface="Arial"/>
                <a:sym typeface="Arial"/>
              </a:rPr>
              <a:t>Completamente de acuerdo</a:t>
            </a:r>
            <a:endParaRPr b="1" i="0" sz="1400" u="none" cap="none" strike="noStrike">
              <a:solidFill>
                <a:schemeClr val="dk1"/>
              </a:solidFill>
              <a:latin typeface="Arial"/>
              <a:ea typeface="Arial"/>
              <a:cs typeface="Arial"/>
              <a:sym typeface="Arial"/>
            </a:endParaRPr>
          </a:p>
        </p:txBody>
      </p:sp>
      <p:cxnSp>
        <p:nvCxnSpPr>
          <p:cNvPr id="1197" name="Google Shape;1197;p75"/>
          <p:cNvCxnSpPr/>
          <p:nvPr/>
        </p:nvCxnSpPr>
        <p:spPr>
          <a:xfrm>
            <a:off x="5773478" y="5298476"/>
            <a:ext cx="1" cy="24455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1198" name="Google Shape;1198;p75"/>
          <p:cNvCxnSpPr/>
          <p:nvPr/>
        </p:nvCxnSpPr>
        <p:spPr>
          <a:xfrm>
            <a:off x="8230332" y="5319571"/>
            <a:ext cx="1" cy="24455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sp>
        <p:nvSpPr>
          <p:cNvPr id="1199" name="Google Shape;1199;p75"/>
          <p:cNvSpPr txBox="1"/>
          <p:nvPr/>
        </p:nvSpPr>
        <p:spPr>
          <a:xfrm>
            <a:off x="6382600" y="6220830"/>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76"/>
          <p:cNvSpPr txBox="1"/>
          <p:nvPr>
            <p:ph type="title"/>
          </p:nvPr>
        </p:nvSpPr>
        <p:spPr>
          <a:xfrm>
            <a:off x="609600" y="274638"/>
            <a:ext cx="10972800" cy="67585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1800"/>
              <a:buFont typeface="Arial"/>
              <a:buNone/>
            </a:pPr>
            <a:r>
              <a:rPr b="1" lang="es-CO" sz="1800">
                <a:solidFill>
                  <a:srgbClr val="000000"/>
                </a:solidFill>
                <a:latin typeface="Arial"/>
                <a:ea typeface="Arial"/>
                <a:cs typeface="Arial"/>
                <a:sym typeface="Arial"/>
              </a:rPr>
              <a:t>43. </a:t>
            </a:r>
            <a:r>
              <a:rPr lang="es-CO" sz="1800">
                <a:latin typeface="Arial"/>
                <a:ea typeface="Arial"/>
                <a:cs typeface="Arial"/>
                <a:sym typeface="Arial"/>
              </a:rPr>
              <a:t>¿Cuál es la razón principal por la que usted se siente orgulloso de montar en bici?</a:t>
            </a:r>
            <a:br>
              <a:rPr lang="es-CO" sz="1800">
                <a:latin typeface="Arial"/>
                <a:ea typeface="Arial"/>
                <a:cs typeface="Arial"/>
                <a:sym typeface="Arial"/>
              </a:rPr>
            </a:br>
            <a:r>
              <a:rPr b="1" i="1" lang="es-CO" sz="1800">
                <a:latin typeface="Arial"/>
                <a:ea typeface="Arial"/>
                <a:cs typeface="Arial"/>
                <a:sym typeface="Arial"/>
              </a:rPr>
              <a:t>(Solo Biciusuarios)</a:t>
            </a:r>
            <a:endParaRPr b="1" i="1"/>
          </a:p>
        </p:txBody>
      </p:sp>
      <p:graphicFrame>
        <p:nvGraphicFramePr>
          <p:cNvPr id="1205" name="Google Shape;1205;p76"/>
          <p:cNvGraphicFramePr/>
          <p:nvPr/>
        </p:nvGraphicFramePr>
        <p:xfrm>
          <a:off x="1903229" y="1175586"/>
          <a:ext cx="8123274" cy="4704220"/>
        </p:xfrm>
        <a:graphic>
          <a:graphicData uri="http://schemas.openxmlformats.org/drawingml/2006/chart">
            <c:chart r:id="rId3"/>
          </a:graphicData>
        </a:graphic>
      </p:graphicFrame>
      <p:sp>
        <p:nvSpPr>
          <p:cNvPr id="1206" name="Google Shape;1206;p76"/>
          <p:cNvSpPr txBox="1"/>
          <p:nvPr/>
        </p:nvSpPr>
        <p:spPr>
          <a:xfrm>
            <a:off x="5142527" y="6354196"/>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77"/>
          <p:cNvSpPr txBox="1"/>
          <p:nvPr>
            <p:ph type="title"/>
          </p:nvPr>
        </p:nvSpPr>
        <p:spPr>
          <a:xfrm>
            <a:off x="609600" y="274638"/>
            <a:ext cx="10972800" cy="67585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1800"/>
              <a:buFont typeface="Arial"/>
              <a:buNone/>
            </a:pPr>
            <a:r>
              <a:rPr b="1" lang="es-CO" sz="1800">
                <a:solidFill>
                  <a:srgbClr val="000000"/>
                </a:solidFill>
                <a:latin typeface="Arial"/>
                <a:ea typeface="Arial"/>
                <a:cs typeface="Arial"/>
                <a:sym typeface="Arial"/>
              </a:rPr>
              <a:t>43. </a:t>
            </a:r>
            <a:r>
              <a:rPr lang="es-CO" sz="1800">
                <a:latin typeface="Arial"/>
                <a:ea typeface="Arial"/>
                <a:cs typeface="Arial"/>
                <a:sym typeface="Arial"/>
              </a:rPr>
              <a:t>¿Cuál es la razón principal por la que usted se siente orgulloso de montar en bici?</a:t>
            </a:r>
            <a:br>
              <a:rPr lang="es-CO" sz="1800">
                <a:latin typeface="Arial"/>
                <a:ea typeface="Arial"/>
                <a:cs typeface="Arial"/>
                <a:sym typeface="Arial"/>
              </a:rPr>
            </a:br>
            <a:r>
              <a:rPr b="1" i="1" lang="es-CO" sz="1800">
                <a:latin typeface="Arial"/>
                <a:ea typeface="Arial"/>
                <a:cs typeface="Arial"/>
                <a:sym typeface="Arial"/>
              </a:rPr>
              <a:t>(Solo Biciusuarios)</a:t>
            </a:r>
            <a:endParaRPr b="1" i="1"/>
          </a:p>
        </p:txBody>
      </p:sp>
      <p:sp>
        <p:nvSpPr>
          <p:cNvPr id="1212" name="Google Shape;1212;p77"/>
          <p:cNvSpPr txBox="1"/>
          <p:nvPr/>
        </p:nvSpPr>
        <p:spPr>
          <a:xfrm>
            <a:off x="5697493" y="6354195"/>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graphicFrame>
        <p:nvGraphicFramePr>
          <p:cNvPr id="1213" name="Google Shape;1213;p77"/>
          <p:cNvGraphicFramePr/>
          <p:nvPr/>
        </p:nvGraphicFramePr>
        <p:xfrm>
          <a:off x="699714" y="1502416"/>
          <a:ext cx="10792572" cy="4299858"/>
        </p:xfrm>
        <a:graphic>
          <a:graphicData uri="http://schemas.openxmlformats.org/drawingml/2006/chart">
            <c:chart r:id="rId3"/>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78"/>
          <p:cNvSpPr txBox="1"/>
          <p:nvPr>
            <p:ph type="title"/>
          </p:nvPr>
        </p:nvSpPr>
        <p:spPr>
          <a:xfrm>
            <a:off x="609600" y="274638"/>
            <a:ext cx="10972800" cy="67585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1800"/>
              <a:buFont typeface="Arial"/>
              <a:buNone/>
            </a:pPr>
            <a:r>
              <a:rPr b="1" lang="es-CO" sz="1800">
                <a:solidFill>
                  <a:srgbClr val="000000"/>
                </a:solidFill>
                <a:latin typeface="Arial"/>
                <a:ea typeface="Arial"/>
                <a:cs typeface="Arial"/>
                <a:sym typeface="Arial"/>
              </a:rPr>
              <a:t>43. </a:t>
            </a:r>
            <a:r>
              <a:rPr lang="es-CO" sz="1800">
                <a:latin typeface="Arial"/>
                <a:ea typeface="Arial"/>
                <a:cs typeface="Arial"/>
                <a:sym typeface="Arial"/>
              </a:rPr>
              <a:t>¿Cuál es la razón principal por la que usted se siente orgulloso de montar en bici?</a:t>
            </a:r>
            <a:br>
              <a:rPr lang="es-CO" sz="1800">
                <a:latin typeface="Arial"/>
                <a:ea typeface="Arial"/>
                <a:cs typeface="Arial"/>
                <a:sym typeface="Arial"/>
              </a:rPr>
            </a:br>
            <a:r>
              <a:rPr b="1" i="1" lang="es-CO" sz="1800">
                <a:latin typeface="Arial"/>
                <a:ea typeface="Arial"/>
                <a:cs typeface="Arial"/>
                <a:sym typeface="Arial"/>
              </a:rPr>
              <a:t>(Solo Biciusuarios)</a:t>
            </a:r>
            <a:endParaRPr b="1" i="1"/>
          </a:p>
        </p:txBody>
      </p:sp>
      <p:sp>
        <p:nvSpPr>
          <p:cNvPr id="1219" name="Google Shape;1219;p78"/>
          <p:cNvSpPr txBox="1"/>
          <p:nvPr/>
        </p:nvSpPr>
        <p:spPr>
          <a:xfrm>
            <a:off x="5697493" y="6354195"/>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graphicFrame>
        <p:nvGraphicFramePr>
          <p:cNvPr id="1220" name="Google Shape;1220;p78"/>
          <p:cNvGraphicFramePr/>
          <p:nvPr/>
        </p:nvGraphicFramePr>
        <p:xfrm>
          <a:off x="182880" y="1432560"/>
          <a:ext cx="11795760" cy="4404360"/>
        </p:xfrm>
        <a:graphic>
          <a:graphicData uri="http://schemas.openxmlformats.org/drawingml/2006/chart">
            <c:chart r:id="rId3"/>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79"/>
          <p:cNvSpPr txBox="1"/>
          <p:nvPr>
            <p:ph type="title"/>
          </p:nvPr>
        </p:nvSpPr>
        <p:spPr>
          <a:xfrm>
            <a:off x="609600" y="274638"/>
            <a:ext cx="10972800" cy="67585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1800"/>
              <a:buFont typeface="Arial"/>
              <a:buNone/>
            </a:pPr>
            <a:r>
              <a:rPr b="1" lang="es-CO" sz="1800">
                <a:solidFill>
                  <a:srgbClr val="000000"/>
                </a:solidFill>
                <a:latin typeface="Arial"/>
                <a:ea typeface="Arial"/>
                <a:cs typeface="Arial"/>
                <a:sym typeface="Arial"/>
              </a:rPr>
              <a:t>44. </a:t>
            </a:r>
            <a:r>
              <a:rPr lang="es-CO" sz="1800">
                <a:latin typeface="Arial"/>
                <a:ea typeface="Arial"/>
                <a:cs typeface="Arial"/>
                <a:sym typeface="Arial"/>
              </a:rPr>
              <a:t>En su opinión ¿Cuál es el principal riesgo  al que se expone cuando usa su bicicleta?</a:t>
            </a:r>
            <a:br>
              <a:rPr lang="es-CO" sz="1800">
                <a:latin typeface="Arial"/>
                <a:ea typeface="Arial"/>
                <a:cs typeface="Arial"/>
                <a:sym typeface="Arial"/>
              </a:rPr>
            </a:br>
            <a:r>
              <a:rPr b="1" i="1" lang="es-CO" sz="1800">
                <a:latin typeface="Arial"/>
                <a:ea typeface="Arial"/>
                <a:cs typeface="Arial"/>
                <a:sym typeface="Arial"/>
              </a:rPr>
              <a:t>(Solo Biciusuarios)</a:t>
            </a:r>
            <a:r>
              <a:rPr lang="es-CO" sz="1800">
                <a:latin typeface="Arial"/>
                <a:ea typeface="Arial"/>
                <a:cs typeface="Arial"/>
                <a:sym typeface="Arial"/>
              </a:rPr>
              <a:t> </a:t>
            </a:r>
            <a:endParaRPr/>
          </a:p>
        </p:txBody>
      </p:sp>
      <p:graphicFrame>
        <p:nvGraphicFramePr>
          <p:cNvPr id="1226" name="Google Shape;1226;p79"/>
          <p:cNvGraphicFramePr/>
          <p:nvPr/>
        </p:nvGraphicFramePr>
        <p:xfrm>
          <a:off x="1903229" y="1175586"/>
          <a:ext cx="8123274" cy="4704220"/>
        </p:xfrm>
        <a:graphic>
          <a:graphicData uri="http://schemas.openxmlformats.org/drawingml/2006/chart">
            <c:chart r:id="rId3"/>
          </a:graphicData>
        </a:graphic>
      </p:graphicFrame>
      <p:sp>
        <p:nvSpPr>
          <p:cNvPr id="1227" name="Google Shape;1227;p79"/>
          <p:cNvSpPr txBox="1"/>
          <p:nvPr/>
        </p:nvSpPr>
        <p:spPr>
          <a:xfrm>
            <a:off x="5142527" y="6354196"/>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8"/>
          <p:cNvSpPr/>
          <p:nvPr/>
        </p:nvSpPr>
        <p:spPr>
          <a:xfrm>
            <a:off x="4143532" y="573370"/>
            <a:ext cx="3914463" cy="400105"/>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F3F3F"/>
                </a:solidFill>
                <a:latin typeface="Arial"/>
                <a:ea typeface="Arial"/>
                <a:cs typeface="Arial"/>
                <a:sym typeface="Arial"/>
              </a:rPr>
              <a:t>¿Con qué género se identifica usted? </a:t>
            </a:r>
            <a:endParaRPr b="1" i="0" sz="1800" u="none" cap="none" strike="noStrike">
              <a:solidFill>
                <a:srgbClr val="3F3F3F"/>
              </a:solidFill>
              <a:latin typeface="Arial"/>
              <a:ea typeface="Arial"/>
              <a:cs typeface="Arial"/>
              <a:sym typeface="Arial"/>
            </a:endParaRPr>
          </a:p>
        </p:txBody>
      </p:sp>
      <p:sp>
        <p:nvSpPr>
          <p:cNvPr id="577" name="Google Shape;577;p8"/>
          <p:cNvSpPr txBox="1"/>
          <p:nvPr/>
        </p:nvSpPr>
        <p:spPr>
          <a:xfrm>
            <a:off x="5764099" y="5292296"/>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cxnSp>
        <p:nvCxnSpPr>
          <p:cNvPr id="578" name="Google Shape;578;p8"/>
          <p:cNvCxnSpPr/>
          <p:nvPr/>
        </p:nvCxnSpPr>
        <p:spPr>
          <a:xfrm>
            <a:off x="5126105" y="3275184"/>
            <a:ext cx="504825" cy="0"/>
          </a:xfrm>
          <a:prstGeom prst="straightConnector1">
            <a:avLst/>
          </a:prstGeom>
          <a:noFill/>
          <a:ln cap="flat" cmpd="sng" w="25400">
            <a:solidFill>
              <a:srgbClr val="DA0F2B"/>
            </a:solidFill>
            <a:prstDash val="solid"/>
            <a:round/>
            <a:headEnd len="sm" w="sm" type="none"/>
            <a:tailEnd len="sm" w="sm" type="none"/>
          </a:ln>
          <a:effectLst>
            <a:outerShdw blurRad="40000" rotWithShape="0" dir="5400000" dist="20000">
              <a:srgbClr val="000000">
                <a:alpha val="37254"/>
              </a:srgbClr>
            </a:outerShdw>
          </a:effectLst>
        </p:spPr>
      </p:cxnSp>
      <p:cxnSp>
        <p:nvCxnSpPr>
          <p:cNvPr id="579" name="Google Shape;579;p8"/>
          <p:cNvCxnSpPr/>
          <p:nvPr/>
        </p:nvCxnSpPr>
        <p:spPr>
          <a:xfrm>
            <a:off x="5126105" y="3581274"/>
            <a:ext cx="504825" cy="0"/>
          </a:xfrm>
          <a:prstGeom prst="straightConnector1">
            <a:avLst/>
          </a:prstGeom>
          <a:noFill/>
          <a:ln cap="flat" cmpd="sng" w="25400">
            <a:solidFill>
              <a:srgbClr val="F5B02B"/>
            </a:solidFill>
            <a:prstDash val="solid"/>
            <a:round/>
            <a:headEnd len="sm" w="sm" type="none"/>
            <a:tailEnd len="sm" w="sm" type="none"/>
          </a:ln>
          <a:effectLst>
            <a:outerShdw blurRad="40000" rotWithShape="0" dir="5400000" dist="20000">
              <a:srgbClr val="000000">
                <a:alpha val="37254"/>
              </a:srgbClr>
            </a:outerShdw>
          </a:effectLst>
        </p:spPr>
      </p:cxnSp>
      <p:sp>
        <p:nvSpPr>
          <p:cNvPr id="580" name="Google Shape;580;p8"/>
          <p:cNvSpPr txBox="1"/>
          <p:nvPr/>
        </p:nvSpPr>
        <p:spPr>
          <a:xfrm>
            <a:off x="5626242" y="3154559"/>
            <a:ext cx="1151277" cy="249427"/>
          </a:xfrm>
          <a:prstGeom prst="rect">
            <a:avLst/>
          </a:prstGeom>
          <a:noFill/>
          <a:ln>
            <a:noFill/>
          </a:ln>
        </p:spPr>
        <p:txBody>
          <a:bodyPr anchorCtr="0" anchor="t" bIns="45700" lIns="91425" spcFirstLastPara="1" rIns="91425" wrap="square" tIns="45700">
            <a:spAutoFit/>
          </a:bodyPr>
          <a:lstStyle/>
          <a:p>
            <a:pPr indent="0" lvl="0" marL="0" marR="0" rtl="0" algn="l">
              <a:lnSpc>
                <a:spcPct val="55555"/>
              </a:lnSpc>
              <a:spcBef>
                <a:spcPts val="0"/>
              </a:spcBef>
              <a:spcAft>
                <a:spcPts val="0"/>
              </a:spcAft>
              <a:buClr>
                <a:srgbClr val="000000"/>
              </a:buClr>
              <a:buSzPts val="1800"/>
              <a:buFont typeface="Arial"/>
              <a:buNone/>
            </a:pPr>
            <a:r>
              <a:rPr b="0" i="0" lang="es-CO" sz="1800" u="none" cap="none" strike="noStrike">
                <a:solidFill>
                  <a:srgbClr val="3F3F3F"/>
                </a:solidFill>
                <a:latin typeface="Arial"/>
                <a:ea typeface="Arial"/>
                <a:cs typeface="Arial"/>
                <a:sym typeface="Arial"/>
              </a:rPr>
              <a:t>Masculino</a:t>
            </a:r>
            <a:endParaRPr b="0" i="0" sz="1400" u="none" cap="none" strike="noStrike">
              <a:solidFill>
                <a:srgbClr val="000000"/>
              </a:solidFill>
              <a:latin typeface="Arial"/>
              <a:ea typeface="Arial"/>
              <a:cs typeface="Arial"/>
              <a:sym typeface="Arial"/>
            </a:endParaRPr>
          </a:p>
        </p:txBody>
      </p:sp>
      <p:sp>
        <p:nvSpPr>
          <p:cNvPr id="581" name="Google Shape;581;p8"/>
          <p:cNvSpPr txBox="1"/>
          <p:nvPr/>
        </p:nvSpPr>
        <p:spPr>
          <a:xfrm>
            <a:off x="5626242" y="3478533"/>
            <a:ext cx="1120628" cy="249427"/>
          </a:xfrm>
          <a:prstGeom prst="rect">
            <a:avLst/>
          </a:prstGeom>
          <a:noFill/>
          <a:ln>
            <a:noFill/>
          </a:ln>
        </p:spPr>
        <p:txBody>
          <a:bodyPr anchorCtr="0" anchor="t" bIns="45700" lIns="91425" spcFirstLastPara="1" rIns="91425" wrap="square" tIns="45700">
            <a:spAutoFit/>
          </a:bodyPr>
          <a:lstStyle/>
          <a:p>
            <a:pPr indent="0" lvl="0" marL="0" marR="0" rtl="0" algn="l">
              <a:lnSpc>
                <a:spcPct val="55555"/>
              </a:lnSpc>
              <a:spcBef>
                <a:spcPts val="0"/>
              </a:spcBef>
              <a:spcAft>
                <a:spcPts val="0"/>
              </a:spcAft>
              <a:buClr>
                <a:srgbClr val="000000"/>
              </a:buClr>
              <a:buSzPts val="1800"/>
              <a:buFont typeface="Arial"/>
              <a:buNone/>
            </a:pPr>
            <a:r>
              <a:rPr b="0" i="0" lang="es-CO" sz="1800" u="none" cap="none" strike="noStrike">
                <a:solidFill>
                  <a:srgbClr val="3F3F3F"/>
                </a:solidFill>
                <a:latin typeface="Arial"/>
                <a:ea typeface="Arial"/>
                <a:cs typeface="Arial"/>
                <a:sym typeface="Arial"/>
              </a:rPr>
              <a:t>Femenino</a:t>
            </a:r>
            <a:endParaRPr b="0" i="0" sz="1400" u="none" cap="none" strike="noStrike">
              <a:solidFill>
                <a:srgbClr val="000000"/>
              </a:solidFill>
              <a:latin typeface="Arial"/>
              <a:ea typeface="Arial"/>
              <a:cs typeface="Arial"/>
              <a:sym typeface="Arial"/>
            </a:endParaRPr>
          </a:p>
        </p:txBody>
      </p:sp>
      <p:sp>
        <p:nvSpPr>
          <p:cNvPr descr="Mujer con avatar de cabello largo oscuro - Iconos gratis de personas" id="582" name="Google Shape;582;p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Mujer con avatar de cabello largo oscuro - Iconos gratis de personas" id="583" name="Google Shape;583;p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584" name="Google Shape;584;p8"/>
          <p:cNvGrpSpPr/>
          <p:nvPr/>
        </p:nvGrpSpPr>
        <p:grpSpPr>
          <a:xfrm>
            <a:off x="2132422" y="1529586"/>
            <a:ext cx="2559752" cy="2520625"/>
            <a:chOff x="1061045" y="836725"/>
            <a:chExt cx="3303052" cy="3141210"/>
          </a:xfrm>
        </p:grpSpPr>
        <p:sp>
          <p:nvSpPr>
            <p:cNvPr id="585" name="Google Shape;585;p8"/>
            <p:cNvSpPr/>
            <p:nvPr/>
          </p:nvSpPr>
          <p:spPr>
            <a:xfrm>
              <a:off x="1386954" y="2690403"/>
              <a:ext cx="1197157" cy="1281972"/>
            </a:xfrm>
            <a:prstGeom prst="ellipse">
              <a:avLst/>
            </a:prstGeom>
            <a:solidFill>
              <a:srgbClr val="DA0F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6" name="Google Shape;586;p8"/>
            <p:cNvSpPr/>
            <p:nvPr/>
          </p:nvSpPr>
          <p:spPr>
            <a:xfrm>
              <a:off x="2782552" y="2695963"/>
              <a:ext cx="1197157" cy="1281972"/>
            </a:xfrm>
            <a:prstGeom prst="ellipse">
              <a:avLst/>
            </a:prstGeom>
            <a:solidFill>
              <a:srgbClr val="F5B0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87" name="Google Shape;587;p8"/>
            <p:cNvPicPr preferRelativeResize="0"/>
            <p:nvPr/>
          </p:nvPicPr>
          <p:blipFill rotWithShape="1">
            <a:blip r:embed="rId3">
              <a:alphaModFix/>
            </a:blip>
            <a:srcRect b="0" l="0" r="0" t="0"/>
            <a:stretch/>
          </p:blipFill>
          <p:spPr>
            <a:xfrm>
              <a:off x="1061045" y="846714"/>
              <a:ext cx="1833104" cy="3060224"/>
            </a:xfrm>
            <a:prstGeom prst="rect">
              <a:avLst/>
            </a:prstGeom>
            <a:noFill/>
            <a:ln>
              <a:noFill/>
            </a:ln>
          </p:spPr>
        </p:pic>
        <p:pic>
          <p:nvPicPr>
            <p:cNvPr id="588" name="Google Shape;588;p8"/>
            <p:cNvPicPr preferRelativeResize="0"/>
            <p:nvPr/>
          </p:nvPicPr>
          <p:blipFill rotWithShape="1">
            <a:blip r:embed="rId4">
              <a:alphaModFix/>
            </a:blip>
            <a:srcRect b="0" l="0" r="0" t="0"/>
            <a:stretch/>
          </p:blipFill>
          <p:spPr>
            <a:xfrm>
              <a:off x="2385179" y="836725"/>
              <a:ext cx="1978918" cy="3062116"/>
            </a:xfrm>
            <a:prstGeom prst="rect">
              <a:avLst/>
            </a:prstGeom>
            <a:noFill/>
            <a:ln>
              <a:noFill/>
            </a:ln>
          </p:spPr>
        </p:pic>
      </p:grpSp>
      <p:graphicFrame>
        <p:nvGraphicFramePr>
          <p:cNvPr id="589" name="Google Shape;589;p8"/>
          <p:cNvGraphicFramePr/>
          <p:nvPr/>
        </p:nvGraphicFramePr>
        <p:xfrm>
          <a:off x="6494104" y="1431187"/>
          <a:ext cx="4396810" cy="3341842"/>
        </p:xfrm>
        <a:graphic>
          <a:graphicData uri="http://schemas.openxmlformats.org/drawingml/2006/chart">
            <c:chart r:id="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80"/>
          <p:cNvSpPr txBox="1"/>
          <p:nvPr>
            <p:ph type="title"/>
          </p:nvPr>
        </p:nvSpPr>
        <p:spPr>
          <a:xfrm>
            <a:off x="1291467" y="288706"/>
            <a:ext cx="8534400" cy="67585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000000"/>
              </a:buClr>
              <a:buSzPct val="100000"/>
              <a:buFont typeface="Arial"/>
              <a:buNone/>
            </a:pPr>
            <a:r>
              <a:rPr b="1" lang="es-CO" sz="1800">
                <a:solidFill>
                  <a:srgbClr val="000000"/>
                </a:solidFill>
                <a:latin typeface="Arial"/>
                <a:ea typeface="Arial"/>
                <a:cs typeface="Arial"/>
                <a:sym typeface="Arial"/>
              </a:rPr>
              <a:t>45. </a:t>
            </a:r>
            <a:r>
              <a:rPr lang="es-CO" sz="1800">
                <a:latin typeface="Arial"/>
                <a:ea typeface="Arial"/>
                <a:cs typeface="Arial"/>
                <a:sym typeface="Arial"/>
              </a:rPr>
              <a:t>Dígame por favor ¿Cuál es la principal motivación para cumplir con las normas de tránsito cuando maneja su bicicleta?</a:t>
            </a:r>
            <a:br>
              <a:rPr lang="es-CO" sz="1800">
                <a:latin typeface="Arial"/>
                <a:ea typeface="Arial"/>
                <a:cs typeface="Arial"/>
                <a:sym typeface="Arial"/>
              </a:rPr>
            </a:br>
            <a:r>
              <a:rPr b="1" i="1" lang="es-CO" sz="2000">
                <a:latin typeface="Arial"/>
                <a:ea typeface="Arial"/>
                <a:cs typeface="Arial"/>
                <a:sym typeface="Arial"/>
              </a:rPr>
              <a:t>(Solo Biciusuarios)</a:t>
            </a:r>
            <a:endParaRPr sz="2000"/>
          </a:p>
        </p:txBody>
      </p:sp>
      <p:graphicFrame>
        <p:nvGraphicFramePr>
          <p:cNvPr id="1233" name="Google Shape;1233;p80"/>
          <p:cNvGraphicFramePr/>
          <p:nvPr/>
        </p:nvGraphicFramePr>
        <p:xfrm>
          <a:off x="2106504" y="1079723"/>
          <a:ext cx="7666073" cy="4704220"/>
        </p:xfrm>
        <a:graphic>
          <a:graphicData uri="http://schemas.openxmlformats.org/drawingml/2006/chart">
            <c:chart r:id="rId3"/>
          </a:graphicData>
        </a:graphic>
      </p:graphicFrame>
      <p:sp>
        <p:nvSpPr>
          <p:cNvPr id="1234" name="Google Shape;1234;p80"/>
          <p:cNvSpPr txBox="1"/>
          <p:nvPr/>
        </p:nvSpPr>
        <p:spPr>
          <a:xfrm>
            <a:off x="5177793" y="6354196"/>
            <a:ext cx="761748"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Base:929</a:t>
            </a:r>
            <a:endParaRPr b="0" i="0" sz="1400" u="none" cap="none" strike="noStrike">
              <a:solidFill>
                <a:srgbClr val="000000"/>
              </a:solidFill>
              <a:latin typeface="Arial"/>
              <a:ea typeface="Arial"/>
              <a:cs typeface="Arial"/>
              <a:sym typeface="Arial"/>
            </a:endParaRPr>
          </a:p>
        </p:txBody>
      </p:sp>
      <p:cxnSp>
        <p:nvCxnSpPr>
          <p:cNvPr id="1235" name="Google Shape;1235;p80"/>
          <p:cNvCxnSpPr/>
          <p:nvPr/>
        </p:nvCxnSpPr>
        <p:spPr>
          <a:xfrm flipH="1" rot="10800000">
            <a:off x="5717160" y="4554059"/>
            <a:ext cx="2156100" cy="721800"/>
          </a:xfrm>
          <a:prstGeom prst="bentConnector3">
            <a:avLst>
              <a:gd fmla="val 50000" name="adj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254"/>
              </a:srgbClr>
            </a:outerShdw>
          </a:effectLst>
        </p:spPr>
      </p:cxnSp>
      <p:graphicFrame>
        <p:nvGraphicFramePr>
          <p:cNvPr id="1236" name="Google Shape;1236;p80"/>
          <p:cNvGraphicFramePr/>
          <p:nvPr/>
        </p:nvGraphicFramePr>
        <p:xfrm>
          <a:off x="7995143" y="3997703"/>
          <a:ext cx="3000000" cy="3000000"/>
        </p:xfrm>
        <a:graphic>
          <a:graphicData uri="http://schemas.openxmlformats.org/drawingml/2006/table">
            <a:tbl>
              <a:tblPr bandRow="1" firstRow="1">
                <a:noFill/>
                <a:tableStyleId>{60EF1AB6-942A-4996-A5CD-3D9CA15D0741}</a:tableStyleId>
              </a:tblPr>
              <a:tblGrid>
                <a:gridCol w="1818100"/>
              </a:tblGrid>
              <a:tr h="37085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t>Seguridad</a:t>
                      </a:r>
                      <a:endParaRPr b="0"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Preservar la vida</a:t>
                      </a:r>
                      <a:endParaRPr b="1" i="0" sz="1100" u="none" cap="none" strike="noStrike">
                        <a:solidFill>
                          <a:srgbClr val="000000"/>
                        </a:solidFill>
                        <a:latin typeface="Arial"/>
                        <a:ea typeface="Arial"/>
                        <a:cs typeface="Arial"/>
                        <a:sym typeface="Arial"/>
                      </a:endParaRPr>
                    </a:p>
                  </a:txBody>
                  <a:tcPr marT="9525" marB="0" marR="9525" marL="9525" anchor="b"/>
                </a:tc>
              </a:tr>
              <a:tr h="37085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Contribuir al medio ambiente</a:t>
                      </a:r>
                      <a:endParaRPr b="1" i="0" sz="1100" u="none" cap="none" strike="noStrike">
                        <a:solidFill>
                          <a:srgbClr val="000000"/>
                        </a:solidFill>
                        <a:latin typeface="Arial"/>
                        <a:ea typeface="Arial"/>
                        <a:cs typeface="Arial"/>
                        <a:sym typeface="Arial"/>
                      </a:endParaRPr>
                    </a:p>
                  </a:txBody>
                  <a:tcPr marT="9525" marB="0" marR="9525" marL="9525" anchor="b"/>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81"/>
          <p:cNvSpPr txBox="1"/>
          <p:nvPr/>
        </p:nvSpPr>
        <p:spPr>
          <a:xfrm>
            <a:off x="5359870" y="5839637"/>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929</a:t>
            </a:r>
            <a:endParaRPr b="0" i="0" sz="1400" u="none" cap="none" strike="noStrike">
              <a:solidFill>
                <a:srgbClr val="000000"/>
              </a:solidFill>
              <a:latin typeface="Arial"/>
              <a:ea typeface="Arial"/>
              <a:cs typeface="Arial"/>
              <a:sym typeface="Arial"/>
            </a:endParaRPr>
          </a:p>
        </p:txBody>
      </p:sp>
      <p:sp>
        <p:nvSpPr>
          <p:cNvPr id="1242" name="Google Shape;1242;p81"/>
          <p:cNvSpPr txBox="1"/>
          <p:nvPr/>
        </p:nvSpPr>
        <p:spPr>
          <a:xfrm>
            <a:off x="3427787" y="281791"/>
            <a:ext cx="474404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46. </a:t>
            </a:r>
            <a:r>
              <a:rPr b="0" i="0" lang="es-CO" sz="1800" u="none" cap="none" strike="noStrike">
                <a:solidFill>
                  <a:schemeClr val="dk1"/>
                </a:solidFill>
                <a:latin typeface="Arial"/>
                <a:ea typeface="Arial"/>
                <a:cs typeface="Arial"/>
                <a:sym typeface="Arial"/>
              </a:rPr>
              <a:t>¿Alguna vez ha recibido una multa por una infracción manejando su bicicleta?</a:t>
            </a:r>
            <a:endParaRPr b="0" i="0" sz="1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800"/>
              <a:buFont typeface="Arial"/>
              <a:buNone/>
            </a:pPr>
            <a:r>
              <a:rPr b="1" i="1" lang="es-CO" sz="1800" u="none" cap="none" strike="noStrike">
                <a:solidFill>
                  <a:schemeClr val="dk1"/>
                </a:solidFill>
                <a:latin typeface="Arial"/>
                <a:ea typeface="Arial"/>
                <a:cs typeface="Arial"/>
                <a:sym typeface="Arial"/>
              </a:rPr>
              <a:t>(Solo Biciusuarios)</a:t>
            </a:r>
            <a:endParaRPr b="0" i="0" sz="1800" u="none" cap="none" strike="noStrike">
              <a:solidFill>
                <a:schemeClr val="dk1"/>
              </a:solidFill>
              <a:latin typeface="Arial"/>
              <a:ea typeface="Arial"/>
              <a:cs typeface="Arial"/>
              <a:sym typeface="Arial"/>
            </a:endParaRPr>
          </a:p>
        </p:txBody>
      </p:sp>
      <p:grpSp>
        <p:nvGrpSpPr>
          <p:cNvPr id="1243" name="Google Shape;1243;p81"/>
          <p:cNvGrpSpPr/>
          <p:nvPr/>
        </p:nvGrpSpPr>
        <p:grpSpPr>
          <a:xfrm>
            <a:off x="3116884" y="1372142"/>
            <a:ext cx="5958232" cy="3962733"/>
            <a:chOff x="1964007" y="1306763"/>
            <a:chExt cx="7154530" cy="4596612"/>
          </a:xfrm>
        </p:grpSpPr>
        <p:graphicFrame>
          <p:nvGraphicFramePr>
            <p:cNvPr id="1244" name="Google Shape;1244;p81"/>
            <p:cNvGraphicFramePr/>
            <p:nvPr/>
          </p:nvGraphicFramePr>
          <p:xfrm>
            <a:off x="1964007" y="1306763"/>
            <a:ext cx="7154530" cy="4596612"/>
          </p:xfrm>
          <a:graphic>
            <a:graphicData uri="http://schemas.openxmlformats.org/drawingml/2006/chart">
              <c:chart r:id="rId3"/>
            </a:graphicData>
          </a:graphic>
        </p:graphicFrame>
        <p:sp>
          <p:nvSpPr>
            <p:cNvPr id="1245" name="Google Shape;1245;p81"/>
            <p:cNvSpPr/>
            <p:nvPr/>
          </p:nvSpPr>
          <p:spPr>
            <a:xfrm>
              <a:off x="4957011" y="2504179"/>
              <a:ext cx="2215815" cy="2201779"/>
            </a:xfrm>
            <a:prstGeom prst="ellipse">
              <a:avLst/>
            </a:prstGeom>
            <a:noFill/>
            <a:ln cap="flat" cmpd="sng" w="28575">
              <a:solidFill>
                <a:schemeClr val="dk1"/>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46" name="Google Shape;1246;p81"/>
            <p:cNvSpPr/>
            <p:nvPr/>
          </p:nvSpPr>
          <p:spPr>
            <a:xfrm>
              <a:off x="5185611" y="2743200"/>
              <a:ext cx="1744578" cy="1727139"/>
            </a:xfrm>
            <a:prstGeom prst="ellipse">
              <a:avLst/>
            </a:prstGeom>
            <a:noFill/>
            <a:ln cap="flat" cmpd="sng" w="28575">
              <a:solidFill>
                <a:schemeClr val="dk1"/>
              </a:solidFill>
              <a:prstDash val="lgDash"/>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graphicFrame>
        <p:nvGraphicFramePr>
          <p:cNvPr id="1251" name="Google Shape;1251;p82"/>
          <p:cNvGraphicFramePr/>
          <p:nvPr/>
        </p:nvGraphicFramePr>
        <p:xfrm>
          <a:off x="363105" y="1787133"/>
          <a:ext cx="4581874" cy="3989148"/>
        </p:xfrm>
        <a:graphic>
          <a:graphicData uri="http://schemas.openxmlformats.org/drawingml/2006/chart">
            <c:chart r:id="rId3"/>
          </a:graphicData>
        </a:graphic>
      </p:graphicFrame>
      <p:cxnSp>
        <p:nvCxnSpPr>
          <p:cNvPr id="1252" name="Google Shape;1252;p82"/>
          <p:cNvCxnSpPr/>
          <p:nvPr/>
        </p:nvCxnSpPr>
        <p:spPr>
          <a:xfrm flipH="1" rot="10800000">
            <a:off x="4812566" y="2199351"/>
            <a:ext cx="2075400" cy="290400"/>
          </a:xfrm>
          <a:prstGeom prst="bentConnector3">
            <a:avLst>
              <a:gd fmla="val 50000" name="adj1"/>
            </a:avLst>
          </a:prstGeom>
          <a:noFill/>
          <a:ln cap="flat" cmpd="sng" w="25400">
            <a:solidFill>
              <a:schemeClr val="dk1"/>
            </a:solidFill>
            <a:prstDash val="solid"/>
            <a:round/>
            <a:headEnd len="sm" w="sm" type="none"/>
            <a:tailEnd len="med" w="med" type="stealth"/>
          </a:ln>
          <a:effectLst>
            <a:outerShdw blurRad="40000" rotWithShape="0" dir="5400000" dist="20000">
              <a:srgbClr val="000000">
                <a:alpha val="37254"/>
              </a:srgbClr>
            </a:outerShdw>
          </a:effectLst>
        </p:spPr>
      </p:cxnSp>
      <p:graphicFrame>
        <p:nvGraphicFramePr>
          <p:cNvPr id="1253" name="Google Shape;1253;p82"/>
          <p:cNvGraphicFramePr/>
          <p:nvPr/>
        </p:nvGraphicFramePr>
        <p:xfrm>
          <a:off x="7112000" y="1832999"/>
          <a:ext cx="4805700" cy="3794400"/>
        </p:xfrm>
        <a:graphic>
          <a:graphicData uri="http://schemas.openxmlformats.org/drawingml/2006/chart">
            <c:chart r:id="rId4"/>
          </a:graphicData>
        </a:graphic>
      </p:graphicFrame>
      <p:sp>
        <p:nvSpPr>
          <p:cNvPr id="1254" name="Google Shape;1254;p82"/>
          <p:cNvSpPr/>
          <p:nvPr/>
        </p:nvSpPr>
        <p:spPr>
          <a:xfrm>
            <a:off x="7785867" y="416643"/>
            <a:ext cx="326107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 48. ¿Cuál fue la razón para que esto ocurriera? </a:t>
            </a:r>
            <a:endParaRPr b="0" i="0" sz="1800" u="none" cap="none" strike="noStrike">
              <a:solidFill>
                <a:schemeClr val="dk1"/>
              </a:solidFill>
              <a:latin typeface="Arial"/>
              <a:ea typeface="Arial"/>
              <a:cs typeface="Arial"/>
              <a:sym typeface="Arial"/>
            </a:endParaRPr>
          </a:p>
        </p:txBody>
      </p:sp>
      <p:sp>
        <p:nvSpPr>
          <p:cNvPr id="1255" name="Google Shape;1255;p82"/>
          <p:cNvSpPr txBox="1"/>
          <p:nvPr/>
        </p:nvSpPr>
        <p:spPr>
          <a:xfrm>
            <a:off x="9017897" y="5776281"/>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307</a:t>
            </a:r>
            <a:endParaRPr b="0" i="0" sz="1400" u="none" cap="none" strike="noStrike">
              <a:solidFill>
                <a:srgbClr val="000000"/>
              </a:solidFill>
              <a:latin typeface="Arial"/>
              <a:ea typeface="Arial"/>
              <a:cs typeface="Arial"/>
              <a:sym typeface="Arial"/>
            </a:endParaRPr>
          </a:p>
        </p:txBody>
      </p:sp>
      <p:sp>
        <p:nvSpPr>
          <p:cNvPr id="1256" name="Google Shape;1256;p82"/>
          <p:cNvSpPr txBox="1"/>
          <p:nvPr/>
        </p:nvSpPr>
        <p:spPr>
          <a:xfrm>
            <a:off x="2422495" y="5547116"/>
            <a:ext cx="761748"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Base:929</a:t>
            </a:r>
            <a:endParaRPr b="0" i="0" sz="1400" u="none" cap="none" strike="noStrike">
              <a:solidFill>
                <a:srgbClr val="000000"/>
              </a:solidFill>
              <a:latin typeface="Arial"/>
              <a:ea typeface="Arial"/>
              <a:cs typeface="Arial"/>
              <a:sym typeface="Arial"/>
            </a:endParaRPr>
          </a:p>
        </p:txBody>
      </p:sp>
      <p:sp>
        <p:nvSpPr>
          <p:cNvPr id="1257" name="Google Shape;1257;p82"/>
          <p:cNvSpPr txBox="1"/>
          <p:nvPr/>
        </p:nvSpPr>
        <p:spPr>
          <a:xfrm>
            <a:off x="1052810" y="403221"/>
            <a:ext cx="496773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Arial"/>
                <a:ea typeface="Arial"/>
                <a:cs typeface="Arial"/>
                <a:sym typeface="Arial"/>
              </a:rPr>
              <a:t>47. </a:t>
            </a:r>
            <a:r>
              <a:rPr b="0" i="0" lang="es-CO" sz="1800" u="none" cap="none" strike="noStrike">
                <a:solidFill>
                  <a:schemeClr val="dk1"/>
                </a:solidFill>
                <a:latin typeface="Arial"/>
                <a:ea typeface="Arial"/>
                <a:cs typeface="Arial"/>
                <a:sym typeface="Arial"/>
              </a:rPr>
              <a:t>En el último mes mientras manejaba su bicicleta ¿pensó en pasarse un semáforo en rojo?</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258" name="Google Shape;1258;p82"/>
          <p:cNvGrpSpPr/>
          <p:nvPr/>
        </p:nvGrpSpPr>
        <p:grpSpPr>
          <a:xfrm>
            <a:off x="274244" y="1652252"/>
            <a:ext cx="5293895" cy="3214972"/>
            <a:chOff x="1964007" y="1306763"/>
            <a:chExt cx="7154530" cy="4596612"/>
          </a:xfrm>
        </p:grpSpPr>
        <p:graphicFrame>
          <p:nvGraphicFramePr>
            <p:cNvPr id="1259" name="Google Shape;1259;p82"/>
            <p:cNvGraphicFramePr/>
            <p:nvPr/>
          </p:nvGraphicFramePr>
          <p:xfrm>
            <a:off x="1964007" y="1306763"/>
            <a:ext cx="7154530" cy="4596612"/>
          </p:xfrm>
          <a:graphic>
            <a:graphicData uri="http://schemas.openxmlformats.org/drawingml/2006/chart">
              <c:chart r:id="rId5"/>
            </a:graphicData>
          </a:graphic>
        </p:graphicFrame>
        <p:sp>
          <p:nvSpPr>
            <p:cNvPr id="1260" name="Google Shape;1260;p82"/>
            <p:cNvSpPr/>
            <p:nvPr/>
          </p:nvSpPr>
          <p:spPr>
            <a:xfrm>
              <a:off x="4957011" y="2504179"/>
              <a:ext cx="2215815" cy="2201779"/>
            </a:xfrm>
            <a:prstGeom prst="ellipse">
              <a:avLst/>
            </a:prstGeom>
            <a:noFill/>
            <a:ln cap="flat" cmpd="sng" w="28575">
              <a:solidFill>
                <a:schemeClr val="dk1"/>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1" name="Google Shape;1261;p82"/>
            <p:cNvSpPr/>
            <p:nvPr/>
          </p:nvSpPr>
          <p:spPr>
            <a:xfrm>
              <a:off x="5185611" y="2743200"/>
              <a:ext cx="1744578" cy="1727139"/>
            </a:xfrm>
            <a:prstGeom prst="ellipse">
              <a:avLst/>
            </a:prstGeom>
            <a:noFill/>
            <a:ln cap="flat" cmpd="sng" w="28575">
              <a:solidFill>
                <a:schemeClr val="dk1"/>
              </a:solidFill>
              <a:prstDash val="lgDash"/>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83"/>
          <p:cNvSpPr txBox="1"/>
          <p:nvPr>
            <p:ph type="title"/>
          </p:nvPr>
        </p:nvSpPr>
        <p:spPr>
          <a:xfrm>
            <a:off x="284294" y="2518107"/>
            <a:ext cx="10972800" cy="1352143"/>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a:buNone/>
            </a:pPr>
            <a:r>
              <a:rPr b="1" lang="es-CO">
                <a:solidFill>
                  <a:schemeClr val="lt1"/>
                </a:solidFill>
              </a:rPr>
              <a:t>CARACTERÍSTICAS SOCIODEMOGRÁFICAS</a:t>
            </a:r>
            <a:endParaRPr b="1">
              <a:solidFill>
                <a:schemeClr val="lt1"/>
              </a:solidFill>
            </a:endParaRPr>
          </a:p>
        </p:txBody>
      </p:sp>
      <p:sp>
        <p:nvSpPr>
          <p:cNvPr id="1267" name="Google Shape;1267;p83"/>
          <p:cNvSpPr txBox="1"/>
          <p:nvPr/>
        </p:nvSpPr>
        <p:spPr>
          <a:xfrm>
            <a:off x="284294" y="5955190"/>
            <a:ext cx="34115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F5B02B"/>
                </a:solidFill>
                <a:latin typeface="Arial"/>
                <a:ea typeface="Arial"/>
                <a:cs typeface="Arial"/>
                <a:sym typeface="Arial"/>
              </a:rPr>
              <a:t>#</a:t>
            </a:r>
            <a:r>
              <a:rPr b="1" i="0" lang="es-CO" sz="2400" u="none" cap="none" strike="noStrike">
                <a:solidFill>
                  <a:srgbClr val="FFFFFF"/>
                </a:solidFill>
                <a:latin typeface="Arial"/>
                <a:ea typeface="Arial"/>
                <a:cs typeface="Arial"/>
                <a:sym typeface="Arial"/>
              </a:rPr>
              <a:t>YoMeQuedoEnCasa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84"/>
          <p:cNvSpPr txBox="1"/>
          <p:nvPr/>
        </p:nvSpPr>
        <p:spPr>
          <a:xfrm>
            <a:off x="4156655" y="495621"/>
            <a:ext cx="387869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49. </a:t>
            </a:r>
            <a:r>
              <a:rPr b="0" i="0" lang="es-CO" sz="1800" u="none" cap="none" strike="noStrike">
                <a:solidFill>
                  <a:schemeClr val="dk1"/>
                </a:solidFill>
                <a:latin typeface="Arial"/>
                <a:ea typeface="Arial"/>
                <a:cs typeface="Arial"/>
                <a:sym typeface="Arial"/>
              </a:rPr>
              <a:t>Por favor dígame ¿cuántas personas viven en el hogar incluyéndose usted? </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3" name="Google Shape;1273;p84"/>
          <p:cNvSpPr/>
          <p:nvPr/>
        </p:nvSpPr>
        <p:spPr>
          <a:xfrm>
            <a:off x="4642886" y="1591270"/>
            <a:ext cx="1898990" cy="923330"/>
          </a:xfrm>
          <a:prstGeom prst="roundRect">
            <a:avLst>
              <a:gd fmla="val 16667" name="adj"/>
            </a:avLst>
          </a:prstGeom>
          <a:solidFill>
            <a:srgbClr val="F5B0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lt1"/>
                </a:solidFill>
                <a:latin typeface="Arial"/>
                <a:ea typeface="Arial"/>
                <a:cs typeface="Arial"/>
                <a:sym typeface="Arial"/>
              </a:rPr>
              <a:t>Media: 4</a:t>
            </a:r>
            <a:endParaRPr b="0" i="0" sz="2000" u="none" cap="none" strike="noStrike">
              <a:solidFill>
                <a:schemeClr val="lt1"/>
              </a:solidFill>
              <a:latin typeface="Arial"/>
              <a:ea typeface="Arial"/>
              <a:cs typeface="Arial"/>
              <a:sym typeface="Arial"/>
            </a:endParaRPr>
          </a:p>
        </p:txBody>
      </p:sp>
      <p:sp>
        <p:nvSpPr>
          <p:cNvPr id="1274" name="Google Shape;1274;p84"/>
          <p:cNvSpPr txBox="1"/>
          <p:nvPr/>
        </p:nvSpPr>
        <p:spPr>
          <a:xfrm>
            <a:off x="7008687" y="1938352"/>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pic>
        <p:nvPicPr>
          <p:cNvPr descr="Icono de casa blanco y negro - Descargar PNG/SVG transparente" id="1275" name="Google Shape;1275;p84"/>
          <p:cNvPicPr preferRelativeResize="0"/>
          <p:nvPr/>
        </p:nvPicPr>
        <p:blipFill rotWithShape="1">
          <a:blip r:embed="rId3">
            <a:alphaModFix/>
          </a:blip>
          <a:srcRect b="0" l="0" r="0" t="0"/>
          <a:stretch/>
        </p:blipFill>
        <p:spPr>
          <a:xfrm>
            <a:off x="4539526" y="3029152"/>
            <a:ext cx="2531126" cy="253112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85"/>
          <p:cNvSpPr txBox="1"/>
          <p:nvPr/>
        </p:nvSpPr>
        <p:spPr>
          <a:xfrm>
            <a:off x="8474019" y="5493463"/>
            <a:ext cx="797014"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978</a:t>
            </a:r>
            <a:endParaRPr b="0" i="0" sz="1400" u="none" cap="none" strike="noStrike">
              <a:solidFill>
                <a:srgbClr val="000000"/>
              </a:solidFill>
              <a:latin typeface="Arial"/>
              <a:ea typeface="Arial"/>
              <a:cs typeface="Arial"/>
              <a:sym typeface="Arial"/>
            </a:endParaRPr>
          </a:p>
        </p:txBody>
      </p:sp>
      <p:sp>
        <p:nvSpPr>
          <p:cNvPr descr="Gestor Normativo - EVA - Función Pública" id="1281" name="Google Shape;1281;p8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2" name="Google Shape;1282;p85"/>
          <p:cNvSpPr txBox="1"/>
          <p:nvPr/>
        </p:nvSpPr>
        <p:spPr>
          <a:xfrm>
            <a:off x="9271033" y="1146989"/>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12%</a:t>
            </a:r>
            <a:endParaRPr b="1" i="0" sz="1800" u="none" cap="none" strike="noStrike">
              <a:solidFill>
                <a:srgbClr val="FFFFFF"/>
              </a:solidFill>
              <a:latin typeface="Arial"/>
              <a:ea typeface="Arial"/>
              <a:cs typeface="Arial"/>
              <a:sym typeface="Arial"/>
            </a:endParaRPr>
          </a:p>
        </p:txBody>
      </p:sp>
      <p:sp>
        <p:nvSpPr>
          <p:cNvPr id="1283" name="Google Shape;1283;p85"/>
          <p:cNvSpPr txBox="1"/>
          <p:nvPr/>
        </p:nvSpPr>
        <p:spPr>
          <a:xfrm>
            <a:off x="3630302" y="4370842"/>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SI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88%</a:t>
            </a:r>
            <a:endParaRPr b="1" i="0" sz="1800" u="none" cap="none" strike="noStrike">
              <a:solidFill>
                <a:srgbClr val="FFFFFF"/>
              </a:solidFill>
              <a:latin typeface="Arial"/>
              <a:ea typeface="Arial"/>
              <a:cs typeface="Arial"/>
              <a:sym typeface="Arial"/>
            </a:endParaRPr>
          </a:p>
        </p:txBody>
      </p:sp>
      <p:sp>
        <p:nvSpPr>
          <p:cNvPr id="1284" name="Google Shape;1284;p85"/>
          <p:cNvSpPr/>
          <p:nvPr/>
        </p:nvSpPr>
        <p:spPr>
          <a:xfrm>
            <a:off x="6907234" y="371233"/>
            <a:ext cx="426796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51. Por favor dígame ¿Cuál es el rol de su ocupación?</a:t>
            </a:r>
            <a:endParaRPr b="0" i="0" sz="1800" u="none" cap="none" strike="noStrike">
              <a:solidFill>
                <a:schemeClr val="dk1"/>
              </a:solidFill>
              <a:latin typeface="Arial"/>
              <a:ea typeface="Arial"/>
              <a:cs typeface="Arial"/>
              <a:sym typeface="Arial"/>
            </a:endParaRPr>
          </a:p>
        </p:txBody>
      </p:sp>
      <p:graphicFrame>
        <p:nvGraphicFramePr>
          <p:cNvPr id="1285" name="Google Shape;1285;p85"/>
          <p:cNvGraphicFramePr/>
          <p:nvPr/>
        </p:nvGraphicFramePr>
        <p:xfrm>
          <a:off x="6575520" y="1394872"/>
          <a:ext cx="4251373" cy="3622301"/>
        </p:xfrm>
        <a:graphic>
          <a:graphicData uri="http://schemas.openxmlformats.org/drawingml/2006/chart">
            <c:chart r:id="rId3"/>
          </a:graphicData>
        </a:graphic>
      </p:graphicFrame>
      <p:graphicFrame>
        <p:nvGraphicFramePr>
          <p:cNvPr id="1286" name="Google Shape;1286;p85"/>
          <p:cNvGraphicFramePr/>
          <p:nvPr/>
        </p:nvGraphicFramePr>
        <p:xfrm>
          <a:off x="510363" y="1146989"/>
          <a:ext cx="6065157" cy="4283155"/>
        </p:xfrm>
        <a:graphic>
          <a:graphicData uri="http://schemas.openxmlformats.org/drawingml/2006/chart">
            <c:chart r:id="rId4"/>
          </a:graphicData>
        </a:graphic>
      </p:graphicFrame>
      <p:sp>
        <p:nvSpPr>
          <p:cNvPr id="1287" name="Google Shape;1287;p85"/>
          <p:cNvSpPr txBox="1"/>
          <p:nvPr/>
        </p:nvSpPr>
        <p:spPr>
          <a:xfrm>
            <a:off x="3807054" y="5608069"/>
            <a:ext cx="97781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sp>
        <p:nvSpPr>
          <p:cNvPr id="1288" name="Google Shape;1288;p85"/>
          <p:cNvSpPr txBox="1"/>
          <p:nvPr/>
        </p:nvSpPr>
        <p:spPr>
          <a:xfrm>
            <a:off x="1244009" y="347128"/>
            <a:ext cx="49441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333333"/>
                </a:solidFill>
                <a:latin typeface="Arial"/>
                <a:ea typeface="Arial"/>
                <a:cs typeface="Arial"/>
                <a:sym typeface="Arial"/>
              </a:rPr>
              <a:t>50. </a:t>
            </a:r>
            <a:r>
              <a:rPr b="0" i="0" lang="es-CO" sz="1800" u="none" cap="none" strike="noStrike">
                <a:solidFill>
                  <a:schemeClr val="dk1"/>
                </a:solidFill>
                <a:latin typeface="Arial"/>
                <a:ea typeface="Arial"/>
                <a:cs typeface="Arial"/>
                <a:sym typeface="Arial"/>
              </a:rPr>
              <a:t>Por favor dígame ¿Cuál es su ocupación actual?  </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descr="Gestor Normativo - EVA - Función Pública" id="1293" name="Google Shape;1293;p8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4" name="Google Shape;1294;p86"/>
          <p:cNvSpPr txBox="1"/>
          <p:nvPr/>
        </p:nvSpPr>
        <p:spPr>
          <a:xfrm>
            <a:off x="6325815" y="1369966"/>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12%</a:t>
            </a:r>
            <a:endParaRPr b="1" i="0" sz="1800" u="none" cap="none" strike="noStrike">
              <a:solidFill>
                <a:srgbClr val="FFFFFF"/>
              </a:solidFill>
              <a:latin typeface="Arial"/>
              <a:ea typeface="Arial"/>
              <a:cs typeface="Arial"/>
              <a:sym typeface="Arial"/>
            </a:endParaRPr>
          </a:p>
        </p:txBody>
      </p:sp>
      <p:sp>
        <p:nvSpPr>
          <p:cNvPr id="1295" name="Google Shape;1295;p86"/>
          <p:cNvSpPr txBox="1"/>
          <p:nvPr/>
        </p:nvSpPr>
        <p:spPr>
          <a:xfrm>
            <a:off x="3630302" y="4370842"/>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SI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88%</a:t>
            </a:r>
            <a:endParaRPr b="1" i="0" sz="1800" u="none" cap="none" strike="noStrike">
              <a:solidFill>
                <a:srgbClr val="FFFFFF"/>
              </a:solidFill>
              <a:latin typeface="Arial"/>
              <a:ea typeface="Arial"/>
              <a:cs typeface="Arial"/>
              <a:sym typeface="Arial"/>
            </a:endParaRPr>
          </a:p>
        </p:txBody>
      </p:sp>
      <p:sp>
        <p:nvSpPr>
          <p:cNvPr id="1296" name="Google Shape;1296;p86"/>
          <p:cNvSpPr/>
          <p:nvPr/>
        </p:nvSpPr>
        <p:spPr>
          <a:xfrm>
            <a:off x="2795806" y="308056"/>
            <a:ext cx="568952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52. Por favor dígame ¿En qué sector se desempeña? </a:t>
            </a:r>
            <a:endParaRPr b="0" i="0" sz="1800" u="none" cap="none" strike="noStrike">
              <a:solidFill>
                <a:schemeClr val="dk1"/>
              </a:solidFill>
              <a:latin typeface="Arial"/>
              <a:ea typeface="Arial"/>
              <a:cs typeface="Arial"/>
              <a:sym typeface="Arial"/>
            </a:endParaRPr>
          </a:p>
        </p:txBody>
      </p:sp>
      <p:graphicFrame>
        <p:nvGraphicFramePr>
          <p:cNvPr id="1297" name="Google Shape;1297;p86"/>
          <p:cNvGraphicFramePr/>
          <p:nvPr/>
        </p:nvGraphicFramePr>
        <p:xfrm>
          <a:off x="51871" y="1259549"/>
          <a:ext cx="8206500" cy="4943100"/>
        </p:xfrm>
        <a:graphic>
          <a:graphicData uri="http://schemas.openxmlformats.org/drawingml/2006/chart">
            <c:chart r:id="rId3"/>
          </a:graphicData>
        </a:graphic>
      </p:graphicFrame>
      <p:sp>
        <p:nvSpPr>
          <p:cNvPr id="1298" name="Google Shape;1298;p86"/>
          <p:cNvSpPr txBox="1"/>
          <p:nvPr/>
        </p:nvSpPr>
        <p:spPr>
          <a:xfrm>
            <a:off x="5450254" y="5951446"/>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1403</a:t>
            </a:r>
            <a:endParaRPr b="0" i="0" sz="1400" u="none" cap="none" strike="noStrike">
              <a:solidFill>
                <a:srgbClr val="000000"/>
              </a:solidFill>
              <a:latin typeface="Arial"/>
              <a:ea typeface="Arial"/>
              <a:cs typeface="Arial"/>
              <a:sym typeface="Arial"/>
            </a:endParaRPr>
          </a:p>
        </p:txBody>
      </p:sp>
      <p:cxnSp>
        <p:nvCxnSpPr>
          <p:cNvPr id="1299" name="Google Shape;1299;p86"/>
          <p:cNvCxnSpPr/>
          <p:nvPr/>
        </p:nvCxnSpPr>
        <p:spPr>
          <a:xfrm flipH="1" rot="10800000">
            <a:off x="5202395" y="4612633"/>
            <a:ext cx="3410100" cy="721800"/>
          </a:xfrm>
          <a:prstGeom prst="bentConnector3">
            <a:avLst>
              <a:gd fmla="val 50000" name="adj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254"/>
              </a:srgbClr>
            </a:outerShdw>
          </a:effectLst>
        </p:spPr>
      </p:cxnSp>
      <p:graphicFrame>
        <p:nvGraphicFramePr>
          <p:cNvPr id="1300" name="Google Shape;1300;p86"/>
          <p:cNvGraphicFramePr/>
          <p:nvPr/>
        </p:nvGraphicFramePr>
        <p:xfrm>
          <a:off x="9008211" y="677388"/>
          <a:ext cx="3000000" cy="3000000"/>
        </p:xfrm>
        <a:graphic>
          <a:graphicData uri="http://schemas.openxmlformats.org/drawingml/2006/table">
            <a:tbl>
              <a:tblPr bandRow="1" firstRow="1">
                <a:noFill/>
                <a:tableStyleId>{3536334E-3F87-4F67-B2F1-CAD47F7E7492}</a:tableStyleId>
              </a:tblPr>
              <a:tblGrid>
                <a:gridCol w="1818100"/>
              </a:tblGrid>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Alimentos</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call center</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Inyector</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Oficios Varios</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Empresa de limpieza</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Auxiliar de panaderia</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Funcionario publico</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Procesos legales/Judiciales</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Turismo</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Mesera</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Funerario</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Cuidador de personas</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Movilidad escolar</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Reparador de bicicletas</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Consultorias/mercadeo</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Diseño/Publicidad</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Veterinaria</a:t>
                      </a:r>
                      <a:endParaRPr sz="1400" u="none" cap="none" strike="noStrike"/>
                    </a:p>
                  </a:txBody>
                  <a:tcPr marT="9525" marB="0" marR="9525" marL="9525" anchor="b"/>
                </a:tc>
              </a:tr>
              <a:tr h="291075">
                <a:tc>
                  <a:txBody>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Tecnología</a:t>
                      </a:r>
                      <a:endParaRPr sz="1400" u="none" cap="none" strike="noStrike"/>
                    </a:p>
                  </a:txBody>
                  <a:tcPr marT="9525" marB="0" marR="9525" marL="9525" anchor="b"/>
                </a:tc>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descr="Gestor Normativo - EVA - Función Pública" id="1305" name="Google Shape;1305;p8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6" name="Google Shape;1306;p87"/>
          <p:cNvSpPr txBox="1"/>
          <p:nvPr/>
        </p:nvSpPr>
        <p:spPr>
          <a:xfrm>
            <a:off x="6325815" y="1369966"/>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12%</a:t>
            </a:r>
            <a:endParaRPr b="1" i="0" sz="1800" u="none" cap="none" strike="noStrike">
              <a:solidFill>
                <a:srgbClr val="FFFFFF"/>
              </a:solidFill>
              <a:latin typeface="Arial"/>
              <a:ea typeface="Arial"/>
              <a:cs typeface="Arial"/>
              <a:sym typeface="Arial"/>
            </a:endParaRPr>
          </a:p>
        </p:txBody>
      </p:sp>
      <p:sp>
        <p:nvSpPr>
          <p:cNvPr id="1307" name="Google Shape;1307;p87"/>
          <p:cNvSpPr txBox="1"/>
          <p:nvPr/>
        </p:nvSpPr>
        <p:spPr>
          <a:xfrm>
            <a:off x="3630302" y="4370842"/>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SI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88%</a:t>
            </a:r>
            <a:endParaRPr b="1" i="0" sz="1800" u="none" cap="none" strike="noStrike">
              <a:solidFill>
                <a:srgbClr val="FFFFFF"/>
              </a:solidFill>
              <a:latin typeface="Arial"/>
              <a:ea typeface="Arial"/>
              <a:cs typeface="Arial"/>
              <a:sym typeface="Arial"/>
            </a:endParaRPr>
          </a:p>
        </p:txBody>
      </p:sp>
      <p:sp>
        <p:nvSpPr>
          <p:cNvPr id="1308" name="Google Shape;1308;p87"/>
          <p:cNvSpPr/>
          <p:nvPr/>
        </p:nvSpPr>
        <p:spPr>
          <a:xfrm>
            <a:off x="200521" y="316164"/>
            <a:ext cx="568952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53. Antes del aislamiento obligatorio ¿Cuál medio de transporte principal utilizaba para desplazarse?</a:t>
            </a:r>
            <a:endParaRPr b="0" i="0" sz="1800" u="none" cap="none" strike="noStrike">
              <a:solidFill>
                <a:schemeClr val="dk1"/>
              </a:solidFill>
              <a:latin typeface="Arial"/>
              <a:ea typeface="Arial"/>
              <a:cs typeface="Arial"/>
              <a:sym typeface="Arial"/>
            </a:endParaRPr>
          </a:p>
        </p:txBody>
      </p:sp>
      <p:graphicFrame>
        <p:nvGraphicFramePr>
          <p:cNvPr id="1309" name="Google Shape;1309;p87"/>
          <p:cNvGraphicFramePr/>
          <p:nvPr/>
        </p:nvGraphicFramePr>
        <p:xfrm>
          <a:off x="0" y="1075790"/>
          <a:ext cx="5938170" cy="4696564"/>
        </p:xfrm>
        <a:graphic>
          <a:graphicData uri="http://schemas.openxmlformats.org/drawingml/2006/chart">
            <c:chart r:id="rId3"/>
          </a:graphicData>
        </a:graphic>
      </p:graphicFrame>
      <p:sp>
        <p:nvSpPr>
          <p:cNvPr id="1310" name="Google Shape;1310;p87"/>
          <p:cNvSpPr txBox="1"/>
          <p:nvPr/>
        </p:nvSpPr>
        <p:spPr>
          <a:xfrm>
            <a:off x="2754741" y="5956091"/>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1311" name="Google Shape;1311;p87"/>
          <p:cNvGraphicFramePr/>
          <p:nvPr/>
        </p:nvGraphicFramePr>
        <p:xfrm>
          <a:off x="4784865" y="1075789"/>
          <a:ext cx="5938170" cy="4696565"/>
        </p:xfrm>
        <a:graphic>
          <a:graphicData uri="http://schemas.openxmlformats.org/drawingml/2006/chart">
            <c:chart r:id="rId4"/>
          </a:graphicData>
        </a:graphic>
      </p:graphicFrame>
      <p:sp>
        <p:nvSpPr>
          <p:cNvPr id="1312" name="Google Shape;1312;p87"/>
          <p:cNvSpPr/>
          <p:nvPr/>
        </p:nvSpPr>
        <p:spPr>
          <a:xfrm>
            <a:off x="6134113" y="316164"/>
            <a:ext cx="568952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dk1"/>
                </a:solidFill>
                <a:latin typeface="Arial"/>
                <a:ea typeface="Arial"/>
                <a:cs typeface="Arial"/>
                <a:sym typeface="Arial"/>
              </a:rPr>
              <a:t>54. Hoy en día ¿Cómo se moviliza la mayor parte del tiempo? </a:t>
            </a:r>
            <a:endParaRPr b="0" i="0" sz="1800" u="none" cap="none" strike="noStrike">
              <a:solidFill>
                <a:schemeClr val="dk1"/>
              </a:solidFill>
              <a:latin typeface="Arial"/>
              <a:ea typeface="Arial"/>
              <a:cs typeface="Arial"/>
              <a:sym typeface="Arial"/>
            </a:endParaRPr>
          </a:p>
        </p:txBody>
      </p:sp>
      <p:cxnSp>
        <p:nvCxnSpPr>
          <p:cNvPr id="1313" name="Google Shape;1313;p87"/>
          <p:cNvCxnSpPr/>
          <p:nvPr/>
        </p:nvCxnSpPr>
        <p:spPr>
          <a:xfrm>
            <a:off x="0" y="1637414"/>
            <a:ext cx="12192000" cy="0"/>
          </a:xfrm>
          <a:prstGeom prst="straightConnector1">
            <a:avLst/>
          </a:prstGeom>
          <a:noFill/>
          <a:ln cap="flat" cmpd="sng" w="9525">
            <a:solidFill>
              <a:srgbClr val="A5A5A5"/>
            </a:solidFill>
            <a:prstDash val="dash"/>
            <a:round/>
            <a:headEnd len="sm" w="sm" type="none"/>
            <a:tailEnd len="sm" w="sm" type="none"/>
          </a:ln>
          <a:effectLst>
            <a:outerShdw blurRad="40000" rotWithShape="0" dir="5400000" dist="20000">
              <a:srgbClr val="000000">
                <a:alpha val="37254"/>
              </a:srgbClr>
            </a:outerShdw>
          </a:effectLst>
        </p:spPr>
      </p:cxnSp>
      <p:cxnSp>
        <p:nvCxnSpPr>
          <p:cNvPr id="1314" name="Google Shape;1314;p87"/>
          <p:cNvCxnSpPr/>
          <p:nvPr/>
        </p:nvCxnSpPr>
        <p:spPr>
          <a:xfrm>
            <a:off x="0" y="2097468"/>
            <a:ext cx="12192000" cy="0"/>
          </a:xfrm>
          <a:prstGeom prst="straightConnector1">
            <a:avLst/>
          </a:prstGeom>
          <a:noFill/>
          <a:ln cap="flat" cmpd="sng" w="9525">
            <a:solidFill>
              <a:srgbClr val="A5A5A5"/>
            </a:solidFill>
            <a:prstDash val="dash"/>
            <a:round/>
            <a:headEnd len="sm" w="sm" type="none"/>
            <a:tailEnd len="sm" w="sm" type="none"/>
          </a:ln>
          <a:effectLst>
            <a:outerShdw blurRad="40000" rotWithShape="0" dir="5400000" dist="20000">
              <a:srgbClr val="000000">
                <a:alpha val="37254"/>
              </a:srgbClr>
            </a:outerShdw>
          </a:effectLst>
        </p:spPr>
      </p:cxnSp>
      <p:cxnSp>
        <p:nvCxnSpPr>
          <p:cNvPr id="1315" name="Google Shape;1315;p87"/>
          <p:cNvCxnSpPr/>
          <p:nvPr/>
        </p:nvCxnSpPr>
        <p:spPr>
          <a:xfrm>
            <a:off x="0" y="2573079"/>
            <a:ext cx="12192000" cy="0"/>
          </a:xfrm>
          <a:prstGeom prst="straightConnector1">
            <a:avLst/>
          </a:prstGeom>
          <a:noFill/>
          <a:ln cap="flat" cmpd="sng" w="9525">
            <a:solidFill>
              <a:srgbClr val="A5A5A5"/>
            </a:solidFill>
            <a:prstDash val="dash"/>
            <a:round/>
            <a:headEnd len="sm" w="sm" type="none"/>
            <a:tailEnd len="sm" w="sm" type="none"/>
          </a:ln>
          <a:effectLst>
            <a:outerShdw blurRad="40000" rotWithShape="0" dir="5400000" dist="20000">
              <a:srgbClr val="000000">
                <a:alpha val="37254"/>
              </a:srgbClr>
            </a:outerShdw>
          </a:effectLst>
        </p:spPr>
      </p:cxnSp>
      <p:cxnSp>
        <p:nvCxnSpPr>
          <p:cNvPr id="1316" name="Google Shape;1316;p87"/>
          <p:cNvCxnSpPr/>
          <p:nvPr/>
        </p:nvCxnSpPr>
        <p:spPr>
          <a:xfrm>
            <a:off x="0" y="3044456"/>
            <a:ext cx="12192000" cy="0"/>
          </a:xfrm>
          <a:prstGeom prst="straightConnector1">
            <a:avLst/>
          </a:prstGeom>
          <a:noFill/>
          <a:ln cap="flat" cmpd="sng" w="9525">
            <a:solidFill>
              <a:srgbClr val="A5A5A5"/>
            </a:solidFill>
            <a:prstDash val="dash"/>
            <a:round/>
            <a:headEnd len="sm" w="sm" type="none"/>
            <a:tailEnd len="sm" w="sm" type="none"/>
          </a:ln>
          <a:effectLst>
            <a:outerShdw blurRad="40000" rotWithShape="0" dir="5400000" dist="20000">
              <a:srgbClr val="000000">
                <a:alpha val="37254"/>
              </a:srgbClr>
            </a:outerShdw>
          </a:effectLst>
        </p:spPr>
      </p:cxnSp>
      <p:cxnSp>
        <p:nvCxnSpPr>
          <p:cNvPr id="1317" name="Google Shape;1317;p87"/>
          <p:cNvCxnSpPr/>
          <p:nvPr/>
        </p:nvCxnSpPr>
        <p:spPr>
          <a:xfrm>
            <a:off x="-33238" y="3504510"/>
            <a:ext cx="12192000" cy="0"/>
          </a:xfrm>
          <a:prstGeom prst="straightConnector1">
            <a:avLst/>
          </a:prstGeom>
          <a:noFill/>
          <a:ln cap="flat" cmpd="sng" w="9525">
            <a:solidFill>
              <a:srgbClr val="A5A5A5"/>
            </a:solidFill>
            <a:prstDash val="dash"/>
            <a:round/>
            <a:headEnd len="sm" w="sm" type="none"/>
            <a:tailEnd len="sm" w="sm" type="none"/>
          </a:ln>
          <a:effectLst>
            <a:outerShdw blurRad="40000" rotWithShape="0" dir="5400000" dist="20000">
              <a:srgbClr val="000000">
                <a:alpha val="37254"/>
              </a:srgbClr>
            </a:outerShdw>
          </a:effectLst>
        </p:spPr>
      </p:cxnSp>
      <p:cxnSp>
        <p:nvCxnSpPr>
          <p:cNvPr id="1318" name="Google Shape;1318;p87"/>
          <p:cNvCxnSpPr/>
          <p:nvPr/>
        </p:nvCxnSpPr>
        <p:spPr>
          <a:xfrm>
            <a:off x="38113" y="3980121"/>
            <a:ext cx="12192000" cy="0"/>
          </a:xfrm>
          <a:prstGeom prst="straightConnector1">
            <a:avLst/>
          </a:prstGeom>
          <a:noFill/>
          <a:ln cap="flat" cmpd="sng" w="9525">
            <a:solidFill>
              <a:srgbClr val="A5A5A5"/>
            </a:solidFill>
            <a:prstDash val="dash"/>
            <a:round/>
            <a:headEnd len="sm" w="sm" type="none"/>
            <a:tailEnd len="sm" w="sm" type="none"/>
          </a:ln>
          <a:effectLst>
            <a:outerShdw blurRad="40000" rotWithShape="0" dir="5400000" dist="20000">
              <a:srgbClr val="000000">
                <a:alpha val="37254"/>
              </a:srgbClr>
            </a:outerShdw>
          </a:effectLst>
        </p:spPr>
      </p:cxnSp>
      <p:cxnSp>
        <p:nvCxnSpPr>
          <p:cNvPr id="1319" name="Google Shape;1319;p87"/>
          <p:cNvCxnSpPr/>
          <p:nvPr/>
        </p:nvCxnSpPr>
        <p:spPr>
          <a:xfrm>
            <a:off x="0" y="4451497"/>
            <a:ext cx="12192000" cy="0"/>
          </a:xfrm>
          <a:prstGeom prst="straightConnector1">
            <a:avLst/>
          </a:prstGeom>
          <a:noFill/>
          <a:ln cap="flat" cmpd="sng" w="9525">
            <a:solidFill>
              <a:srgbClr val="A5A5A5"/>
            </a:solidFill>
            <a:prstDash val="dash"/>
            <a:round/>
            <a:headEnd len="sm" w="sm" type="none"/>
            <a:tailEnd len="sm" w="sm" type="none"/>
          </a:ln>
          <a:effectLst>
            <a:outerShdw blurRad="40000" rotWithShape="0" dir="5400000" dist="20000">
              <a:srgbClr val="000000">
                <a:alpha val="37254"/>
              </a:srgbClr>
            </a:outerShdw>
          </a:effectLst>
        </p:spPr>
      </p:cxnSp>
      <p:cxnSp>
        <p:nvCxnSpPr>
          <p:cNvPr id="1320" name="Google Shape;1320;p87"/>
          <p:cNvCxnSpPr/>
          <p:nvPr/>
        </p:nvCxnSpPr>
        <p:spPr>
          <a:xfrm>
            <a:off x="0" y="4900919"/>
            <a:ext cx="12192000" cy="0"/>
          </a:xfrm>
          <a:prstGeom prst="straightConnector1">
            <a:avLst/>
          </a:prstGeom>
          <a:noFill/>
          <a:ln cap="flat" cmpd="sng" w="9525">
            <a:solidFill>
              <a:srgbClr val="A5A5A5"/>
            </a:solidFill>
            <a:prstDash val="dash"/>
            <a:round/>
            <a:headEnd len="sm" w="sm" type="none"/>
            <a:tailEnd len="sm" w="sm" type="none"/>
          </a:ln>
          <a:effectLst>
            <a:outerShdw blurRad="40000" rotWithShape="0" dir="5400000" dist="20000">
              <a:srgbClr val="000000">
                <a:alpha val="37254"/>
              </a:srgbClr>
            </a:outerShdw>
          </a:effectLst>
        </p:spPr>
      </p:cxnSp>
      <p:cxnSp>
        <p:nvCxnSpPr>
          <p:cNvPr id="1321" name="Google Shape;1321;p87"/>
          <p:cNvCxnSpPr/>
          <p:nvPr/>
        </p:nvCxnSpPr>
        <p:spPr>
          <a:xfrm>
            <a:off x="0" y="5376530"/>
            <a:ext cx="12192000" cy="0"/>
          </a:xfrm>
          <a:prstGeom prst="straightConnector1">
            <a:avLst/>
          </a:prstGeom>
          <a:noFill/>
          <a:ln cap="flat" cmpd="sng" w="9525">
            <a:solidFill>
              <a:srgbClr val="A5A5A5"/>
            </a:solidFill>
            <a:prstDash val="dash"/>
            <a:round/>
            <a:headEnd len="sm" w="sm" type="none"/>
            <a:tailEnd len="sm" w="sm" type="none"/>
          </a:ln>
          <a:effectLst>
            <a:outerShdw blurRad="40000" rotWithShape="0" dir="5400000" dist="20000">
              <a:srgbClr val="000000">
                <a:alpha val="37254"/>
              </a:srgbClr>
            </a:outerShdw>
          </a:effectLst>
        </p:spPr>
      </p:cxnSp>
      <p:sp>
        <p:nvSpPr>
          <p:cNvPr id="1322" name="Google Shape;1322;p87"/>
          <p:cNvSpPr txBox="1"/>
          <p:nvPr/>
        </p:nvSpPr>
        <p:spPr>
          <a:xfrm>
            <a:off x="8629420" y="5956090"/>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descr="Gestor Normativo - EVA - Función Pública" id="1327" name="Google Shape;1327;p8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28" name="Google Shape;1328;p88"/>
          <p:cNvSpPr txBox="1"/>
          <p:nvPr/>
        </p:nvSpPr>
        <p:spPr>
          <a:xfrm>
            <a:off x="6325815" y="1369966"/>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12%</a:t>
            </a:r>
            <a:endParaRPr b="1" i="0" sz="1800" u="none" cap="none" strike="noStrike">
              <a:solidFill>
                <a:srgbClr val="FFFFFF"/>
              </a:solidFill>
              <a:latin typeface="Arial"/>
              <a:ea typeface="Arial"/>
              <a:cs typeface="Arial"/>
              <a:sym typeface="Arial"/>
            </a:endParaRPr>
          </a:p>
        </p:txBody>
      </p:sp>
      <p:sp>
        <p:nvSpPr>
          <p:cNvPr id="1329" name="Google Shape;1329;p88"/>
          <p:cNvSpPr txBox="1"/>
          <p:nvPr/>
        </p:nvSpPr>
        <p:spPr>
          <a:xfrm>
            <a:off x="3630302" y="4370842"/>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SI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88%</a:t>
            </a:r>
            <a:endParaRPr b="1" i="0" sz="1800" u="none" cap="none" strike="noStrike">
              <a:solidFill>
                <a:srgbClr val="FFFFFF"/>
              </a:solidFill>
              <a:latin typeface="Arial"/>
              <a:ea typeface="Arial"/>
              <a:cs typeface="Arial"/>
              <a:sym typeface="Arial"/>
            </a:endParaRPr>
          </a:p>
        </p:txBody>
      </p:sp>
      <p:sp>
        <p:nvSpPr>
          <p:cNvPr id="1330" name="Google Shape;1330;p88"/>
          <p:cNvSpPr/>
          <p:nvPr/>
        </p:nvSpPr>
        <p:spPr>
          <a:xfrm>
            <a:off x="155575" y="176850"/>
            <a:ext cx="5330825"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dk1"/>
                </a:solidFill>
                <a:latin typeface="Arial"/>
                <a:ea typeface="Arial"/>
                <a:cs typeface="Arial"/>
                <a:sym typeface="Arial"/>
              </a:rPr>
              <a:t>53. Antes del aislamiento obligatorio ¿Cuál medio de transporte principal utilizaba para desplazarse?</a:t>
            </a:r>
            <a:endParaRPr b="1" i="0" sz="2000" u="none" cap="none" strike="noStrike">
              <a:solidFill>
                <a:schemeClr val="dk1"/>
              </a:solidFill>
              <a:latin typeface="Arial"/>
              <a:ea typeface="Arial"/>
              <a:cs typeface="Arial"/>
              <a:sym typeface="Arial"/>
            </a:endParaRPr>
          </a:p>
        </p:txBody>
      </p:sp>
      <p:sp>
        <p:nvSpPr>
          <p:cNvPr id="1331" name="Google Shape;1331;p88"/>
          <p:cNvSpPr txBox="1"/>
          <p:nvPr/>
        </p:nvSpPr>
        <p:spPr>
          <a:xfrm>
            <a:off x="5658219" y="6420374"/>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1332" name="Google Shape;1332;p88"/>
          <p:cNvGraphicFramePr/>
          <p:nvPr/>
        </p:nvGraphicFramePr>
        <p:xfrm>
          <a:off x="0" y="1219199"/>
          <a:ext cx="6096000" cy="5140227"/>
        </p:xfrm>
        <a:graphic>
          <a:graphicData uri="http://schemas.openxmlformats.org/drawingml/2006/chart">
            <c:chart r:id="rId3"/>
          </a:graphicData>
        </a:graphic>
      </p:graphicFrame>
      <p:graphicFrame>
        <p:nvGraphicFramePr>
          <p:cNvPr id="1333" name="Google Shape;1333;p88"/>
          <p:cNvGraphicFramePr/>
          <p:nvPr/>
        </p:nvGraphicFramePr>
        <p:xfrm>
          <a:off x="6095998" y="1219198"/>
          <a:ext cx="6095999" cy="5140227"/>
        </p:xfrm>
        <a:graphic>
          <a:graphicData uri="http://schemas.openxmlformats.org/drawingml/2006/chart">
            <c:chart r:id="rId4"/>
          </a:graphicData>
        </a:graphic>
      </p:graphicFrame>
      <p:sp>
        <p:nvSpPr>
          <p:cNvPr id="1334" name="Google Shape;1334;p88"/>
          <p:cNvSpPr/>
          <p:nvPr/>
        </p:nvSpPr>
        <p:spPr>
          <a:xfrm>
            <a:off x="6134113" y="316164"/>
            <a:ext cx="568952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dk1"/>
                </a:solidFill>
                <a:latin typeface="Arial"/>
                <a:ea typeface="Arial"/>
                <a:cs typeface="Arial"/>
                <a:sym typeface="Arial"/>
              </a:rPr>
              <a:t>54. Hoy en día ¿Cómo se moviliza la mayor parte del tiempo? </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descr="Gestor Normativo - EVA - Función Pública" id="1339" name="Google Shape;1339;p8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0" name="Google Shape;1340;p89"/>
          <p:cNvSpPr txBox="1"/>
          <p:nvPr/>
        </p:nvSpPr>
        <p:spPr>
          <a:xfrm>
            <a:off x="3630302" y="4370842"/>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SI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88%</a:t>
            </a:r>
            <a:endParaRPr b="1" i="0" sz="1800" u="none" cap="none" strike="noStrike">
              <a:solidFill>
                <a:srgbClr val="FFFFFF"/>
              </a:solidFill>
              <a:latin typeface="Arial"/>
              <a:ea typeface="Arial"/>
              <a:cs typeface="Arial"/>
              <a:sym typeface="Arial"/>
            </a:endParaRPr>
          </a:p>
        </p:txBody>
      </p:sp>
      <p:sp>
        <p:nvSpPr>
          <p:cNvPr id="1341" name="Google Shape;1341;p89"/>
          <p:cNvSpPr/>
          <p:nvPr/>
        </p:nvSpPr>
        <p:spPr>
          <a:xfrm>
            <a:off x="295501" y="208461"/>
            <a:ext cx="1160099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dk1"/>
                </a:solidFill>
                <a:latin typeface="Arial"/>
                <a:ea typeface="Arial"/>
                <a:cs typeface="Arial"/>
                <a:sym typeface="Arial"/>
              </a:rPr>
              <a:t>53. Antes del aislamiento obligatorio ¿Cuál medio de transporte principal utilizaba para desplazarse?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1" lang="es-CO" sz="2000" u="none" cap="none" strike="noStrike">
                <a:solidFill>
                  <a:schemeClr val="dk1"/>
                </a:solidFill>
                <a:latin typeface="Arial"/>
                <a:ea typeface="Arial"/>
                <a:cs typeface="Arial"/>
                <a:sym typeface="Arial"/>
              </a:rPr>
              <a:t>Por grupos de edad</a:t>
            </a:r>
            <a:endParaRPr b="1" i="1" sz="2000" u="none" cap="none" strike="noStrike">
              <a:solidFill>
                <a:schemeClr val="dk1"/>
              </a:solidFill>
              <a:latin typeface="Arial"/>
              <a:ea typeface="Arial"/>
              <a:cs typeface="Arial"/>
              <a:sym typeface="Arial"/>
            </a:endParaRPr>
          </a:p>
        </p:txBody>
      </p:sp>
      <p:sp>
        <p:nvSpPr>
          <p:cNvPr id="1342" name="Google Shape;1342;p89"/>
          <p:cNvSpPr txBox="1"/>
          <p:nvPr/>
        </p:nvSpPr>
        <p:spPr>
          <a:xfrm>
            <a:off x="5658219" y="6420374"/>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1343" name="Google Shape;1343;p89"/>
          <p:cNvGraphicFramePr/>
          <p:nvPr/>
        </p:nvGraphicFramePr>
        <p:xfrm>
          <a:off x="0" y="1625600"/>
          <a:ext cx="12192000" cy="4267200"/>
        </p:xfrm>
        <a:graphic>
          <a:graphicData uri="http://schemas.openxmlformats.org/drawingml/2006/chart">
            <c:chart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descr="C:\Users\fangulo\Documents\!!FelipeAngulo!!\Gobernación de Boyaca\2019\Junio\Gráficas\Recurso 83.png" id="594" name="Google Shape;594;p9"/>
          <p:cNvPicPr preferRelativeResize="0"/>
          <p:nvPr/>
        </p:nvPicPr>
        <p:blipFill rotWithShape="1">
          <a:blip r:embed="rId3">
            <a:alphaModFix/>
          </a:blip>
          <a:srcRect b="0" l="0" r="0" t="0"/>
          <a:stretch/>
        </p:blipFill>
        <p:spPr>
          <a:xfrm>
            <a:off x="465815" y="3313222"/>
            <a:ext cx="2630213" cy="1684784"/>
          </a:xfrm>
          <a:prstGeom prst="rect">
            <a:avLst/>
          </a:prstGeom>
          <a:noFill/>
          <a:ln>
            <a:noFill/>
          </a:ln>
        </p:spPr>
      </p:pic>
      <p:pic>
        <p:nvPicPr>
          <p:cNvPr descr="C:\Users\fangulo\Documents\!!FelipeAngulo!!\Gobernación de Boyaca\2019\Junio\Gráficas\Recurso 83.png" id="595" name="Google Shape;595;p9"/>
          <p:cNvPicPr preferRelativeResize="0"/>
          <p:nvPr/>
        </p:nvPicPr>
        <p:blipFill rotWithShape="1">
          <a:blip r:embed="rId3">
            <a:alphaModFix/>
          </a:blip>
          <a:srcRect b="0" l="0" r="0" t="0"/>
          <a:stretch/>
        </p:blipFill>
        <p:spPr>
          <a:xfrm>
            <a:off x="9116960" y="3313222"/>
            <a:ext cx="2630213" cy="1684784"/>
          </a:xfrm>
          <a:prstGeom prst="rect">
            <a:avLst/>
          </a:prstGeom>
          <a:noFill/>
          <a:ln>
            <a:noFill/>
          </a:ln>
        </p:spPr>
      </p:pic>
      <p:sp>
        <p:nvSpPr>
          <p:cNvPr id="596" name="Google Shape;596;p9"/>
          <p:cNvSpPr/>
          <p:nvPr/>
        </p:nvSpPr>
        <p:spPr>
          <a:xfrm>
            <a:off x="3705482" y="859489"/>
            <a:ext cx="4375267" cy="369328"/>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333333"/>
              </a:buClr>
              <a:buSzPts val="1600"/>
              <a:buFont typeface="Arial"/>
              <a:buNone/>
            </a:pPr>
            <a:r>
              <a:rPr b="1" i="0" lang="es-CO" sz="1600" u="none" cap="none" strike="noStrike">
                <a:solidFill>
                  <a:srgbClr val="333333"/>
                </a:solidFill>
                <a:latin typeface="Arial"/>
                <a:ea typeface="Arial"/>
                <a:cs typeface="Arial"/>
                <a:sym typeface="Arial"/>
              </a:rPr>
              <a:t> ¿En qué grupo de edad se encuentra usted? </a:t>
            </a:r>
            <a:endParaRPr b="1" i="0" sz="1600" u="none" cap="none" strike="noStrike">
              <a:solidFill>
                <a:srgbClr val="000000"/>
              </a:solidFill>
              <a:latin typeface="Arial"/>
              <a:ea typeface="Arial"/>
              <a:cs typeface="Arial"/>
              <a:sym typeface="Arial"/>
            </a:endParaRPr>
          </a:p>
        </p:txBody>
      </p:sp>
      <p:sp>
        <p:nvSpPr>
          <p:cNvPr id="597" name="Google Shape;597;p9"/>
          <p:cNvSpPr txBox="1"/>
          <p:nvPr/>
        </p:nvSpPr>
        <p:spPr>
          <a:xfrm>
            <a:off x="5117555" y="5903271"/>
            <a:ext cx="1189600"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598" name="Google Shape;598;p9"/>
          <p:cNvGraphicFramePr/>
          <p:nvPr/>
        </p:nvGraphicFramePr>
        <p:xfrm>
          <a:off x="2932632" y="1626781"/>
          <a:ext cx="6347725" cy="3827560"/>
        </p:xfrm>
        <a:graphic>
          <a:graphicData uri="http://schemas.openxmlformats.org/drawingml/2006/chart">
            <c:chart r:id="rId4"/>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descr="Gestor Normativo - EVA - Función Pública" id="1348" name="Google Shape;1348;p9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9" name="Google Shape;1349;p90"/>
          <p:cNvSpPr txBox="1"/>
          <p:nvPr/>
        </p:nvSpPr>
        <p:spPr>
          <a:xfrm>
            <a:off x="3630302" y="4370842"/>
            <a:ext cx="1154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SI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FFFFFF"/>
                </a:solidFill>
                <a:latin typeface="Arial"/>
                <a:ea typeface="Arial"/>
                <a:cs typeface="Arial"/>
                <a:sym typeface="Arial"/>
              </a:rPr>
              <a:t>88%</a:t>
            </a:r>
            <a:endParaRPr b="1" i="0" sz="1800" u="none" cap="none" strike="noStrike">
              <a:solidFill>
                <a:srgbClr val="FFFFFF"/>
              </a:solidFill>
              <a:latin typeface="Arial"/>
              <a:ea typeface="Arial"/>
              <a:cs typeface="Arial"/>
              <a:sym typeface="Arial"/>
            </a:endParaRPr>
          </a:p>
        </p:txBody>
      </p:sp>
      <p:sp>
        <p:nvSpPr>
          <p:cNvPr id="1350" name="Google Shape;1350;p90"/>
          <p:cNvSpPr/>
          <p:nvPr/>
        </p:nvSpPr>
        <p:spPr>
          <a:xfrm>
            <a:off x="295501" y="208461"/>
            <a:ext cx="1160099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dk1"/>
                </a:solidFill>
                <a:latin typeface="Arial"/>
                <a:ea typeface="Arial"/>
                <a:cs typeface="Arial"/>
                <a:sym typeface="Arial"/>
              </a:rPr>
              <a:t>54. Hoy en día ¿Cómo se moviliza la mayor parte del tiempo? </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1" lang="es-CO" sz="2000" u="none" cap="none" strike="noStrike">
                <a:solidFill>
                  <a:schemeClr val="dk1"/>
                </a:solidFill>
                <a:latin typeface="Arial"/>
                <a:ea typeface="Arial"/>
                <a:cs typeface="Arial"/>
                <a:sym typeface="Arial"/>
              </a:rPr>
              <a:t>Por grupos de edad</a:t>
            </a:r>
            <a:endParaRPr b="1" i="1" sz="2000" u="none" cap="none" strike="noStrike">
              <a:solidFill>
                <a:schemeClr val="dk1"/>
              </a:solidFill>
              <a:latin typeface="Arial"/>
              <a:ea typeface="Arial"/>
              <a:cs typeface="Arial"/>
              <a:sym typeface="Arial"/>
            </a:endParaRPr>
          </a:p>
        </p:txBody>
      </p:sp>
      <p:sp>
        <p:nvSpPr>
          <p:cNvPr id="1351" name="Google Shape;1351;p90"/>
          <p:cNvSpPr txBox="1"/>
          <p:nvPr/>
        </p:nvSpPr>
        <p:spPr>
          <a:xfrm>
            <a:off x="5658219" y="6420374"/>
            <a:ext cx="875561" cy="229165"/>
          </a:xfrm>
          <a:prstGeom prst="rect">
            <a:avLst/>
          </a:prstGeom>
          <a:noFill/>
          <a:ln>
            <a:noFill/>
          </a:ln>
        </p:spPr>
        <p:txBody>
          <a:bodyPr anchorCtr="0" anchor="t" bIns="45700" lIns="91425" spcFirstLastPara="1" rIns="91425" wrap="square" tIns="45700">
            <a:spAutoFit/>
          </a:bodyPr>
          <a:lstStyle/>
          <a:p>
            <a:pPr indent="0" lvl="0" marL="0" marR="0" rtl="0" algn="r">
              <a:lnSpc>
                <a:spcPct val="83333"/>
              </a:lnSpc>
              <a:spcBef>
                <a:spcPts val="0"/>
              </a:spcBef>
              <a:spcAft>
                <a:spcPts val="0"/>
              </a:spcAft>
              <a:buClr>
                <a:srgbClr val="000000"/>
              </a:buClr>
              <a:buSzPts val="1200"/>
              <a:buFont typeface="Arial"/>
              <a:buNone/>
            </a:pPr>
            <a:r>
              <a:rPr b="1" i="0" lang="es-CO" sz="1200" u="none" cap="none" strike="noStrike">
                <a:solidFill>
                  <a:srgbClr val="3F3F3F"/>
                </a:solidFill>
                <a:latin typeface="Arial"/>
                <a:ea typeface="Arial"/>
                <a:cs typeface="Arial"/>
                <a:sym typeface="Arial"/>
              </a:rPr>
              <a:t>Base: 2027</a:t>
            </a:r>
            <a:endParaRPr b="0" i="0" sz="1400" u="none" cap="none" strike="noStrike">
              <a:solidFill>
                <a:srgbClr val="000000"/>
              </a:solidFill>
              <a:latin typeface="Arial"/>
              <a:ea typeface="Arial"/>
              <a:cs typeface="Arial"/>
              <a:sym typeface="Arial"/>
            </a:endParaRPr>
          </a:p>
        </p:txBody>
      </p:sp>
      <p:graphicFrame>
        <p:nvGraphicFramePr>
          <p:cNvPr id="1352" name="Google Shape;1352;p90"/>
          <p:cNvGraphicFramePr/>
          <p:nvPr/>
        </p:nvGraphicFramePr>
        <p:xfrm>
          <a:off x="0" y="1524000"/>
          <a:ext cx="12192000" cy="3976914"/>
        </p:xfrm>
        <a:graphic>
          <a:graphicData uri="http://schemas.openxmlformats.org/drawingml/2006/chart">
            <c:chart r:id="rId3"/>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1_Diseño personalizad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Diseño personalizad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5_Diseño personalizad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Diseño personalizad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2_Diseño personalizad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2020-03-20T22:43:11Z</dcterms:created>
  <dc:creator>ANDREA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0x01010099445C066DBEB742A95E02D9B95101DB</vt:lpwstr>
  </property>
</Properties>
</file>