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32.xml"/>
  <Override ContentType="application/vnd.ms-office.chartcolorstyle+xml" PartName="/ppt/charts/colors8.xml"/>
  <Override ContentType="application/vnd.ms-office.chartcolorstyle+xml" PartName="/ppt/charts/colors11.xml"/>
  <Override ContentType="application/vnd.ms-office.chartcolorstyle+xml" PartName="/ppt/charts/colors24.xml"/>
  <Override ContentType="application/vnd.ms-office.chartcolorstyle+xml" PartName="/ppt/charts/colors15.xml"/>
  <Override ContentType="application/vnd.ms-office.chartcolorstyle+xml" PartName="/ppt/charts/colors28.xml"/>
  <Override ContentType="application/vnd.ms-office.chartcolorstyle+xml" PartName="/ppt/charts/colors14.xml"/>
  <Override ContentType="application/vnd.ms-office.chartcolorstyle+xml" PartName="/ppt/charts/colors5.xml"/>
  <Override ContentType="application/vnd.ms-office.chartcolorstyle+xml" PartName="/ppt/charts/colors19.xml"/>
  <Override ContentType="application/vnd.ms-office.chartcolorstyle+xml" PartName="/ppt/charts/colors22.xml"/>
  <Override ContentType="application/vnd.ms-office.chartcolorstyle+xml" PartName="/ppt/charts/colors31.xml"/>
  <Override ContentType="application/vnd.ms-office.chartcolorstyle+xml" PartName="/ppt/charts/colors18.xml"/>
  <Override ContentType="application/vnd.ms-office.chartcolorstyle+xml" PartName="/ppt/charts/colors23.xml"/>
  <Override ContentType="application/vnd.ms-office.chartcolorstyle+xml" PartName="/ppt/charts/colors10.xml"/>
  <Override ContentType="application/vnd.ms-office.chartcolorstyle+xml" PartName="/ppt/charts/colors9.xml"/>
  <Override ContentType="application/vnd.ms-office.chartcolorstyle+xml" PartName="/ppt/charts/colors27.xml"/>
  <Override ContentType="application/vnd.ms-office.chartcolorstyle+xml" PartName="/ppt/charts/colors26.xml"/>
  <Override ContentType="application/vnd.ms-office.chartcolorstyle+xml" PartName="/ppt/charts/colors21.xml"/>
  <Override ContentType="application/vnd.ms-office.chartcolorstyle+xml" PartName="/ppt/charts/colors6.xml"/>
  <Override ContentType="application/vnd.ms-office.chartcolorstyle+xml" PartName="/ppt/charts/colors34.xml"/>
  <Override ContentType="application/vnd.ms-office.chartcolorstyle+xml" PartName="/ppt/charts/colors1.xml"/>
  <Override ContentType="application/vnd.ms-office.chartcolorstyle+xml" PartName="/ppt/charts/colors17.xml"/>
  <Override ContentType="application/vnd.ms-office.chartcolorstyle+xml" PartName="/ppt/charts/colors30.xml"/>
  <Override ContentType="application/vnd.ms-office.chartcolorstyle+xml" PartName="/ppt/charts/colors13.xml"/>
  <Override ContentType="application/vnd.ms-office.chartcolorstyle+xml" PartName="/ppt/charts/colors20.xml"/>
  <Override ContentType="application/vnd.ms-office.chartcolorstyle+xml" PartName="/ppt/charts/colors2.xml"/>
  <Override ContentType="application/vnd.ms-office.chartcolorstyle+xml" PartName="/ppt/charts/colors33.xml"/>
  <Override ContentType="application/vnd.ms-office.chartcolorstyle+xml" PartName="/ppt/charts/colors3.xml"/>
  <Override ContentType="application/vnd.ms-office.chartcolorstyle+xml" PartName="/ppt/charts/colors29.xml"/>
  <Override ContentType="application/vnd.ms-office.chartcolorstyle+xml" PartName="/ppt/charts/colors16.xml"/>
  <Override ContentType="application/vnd.ms-office.chartcolorstyle+xml" PartName="/ppt/charts/colors7.xml"/>
  <Override ContentType="application/vnd.ms-office.chartcolorstyle+xml" PartName="/ppt/charts/colors25.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7.xml"/>
  <Override ContentType="application/vnd.openxmlformats-officedocument.drawingml.chartshapes+xml" PartName="/ppt/drawings/drawing6.xml"/>
  <Override ContentType="application/vnd.openxmlformats-officedocument.drawingml.chartshapes+xml" PartName="/ppt/drawings/drawing2.xml"/>
  <Override ContentType="application/vnd.openxmlformats-officedocument.drawingml.chartshapes+xml" PartName="/ppt/drawings/drawing5.xml"/>
  <Override ContentType="application/vnd.openxmlformats-officedocument.drawingml.chartshapes+xml" PartName="/ppt/drawings/drawing1.xml"/>
  <Override ContentType="application/vnd.openxmlformats-officedocument.drawingml.chartshapes+xml" PartName="/ppt/drawings/drawing9.xml"/>
  <Override ContentType="application/vnd.openxmlformats-officedocument.drawingml.chartshapes+xml" PartName="/ppt/drawings/drawing3.xml"/>
  <Override ContentType="application/vnd.openxmlformats-officedocument.drawingml.chartshapes+xml" PartName="/ppt/drawings/drawing10.xml"/>
  <Override ContentType="application/vnd.openxmlformats-officedocument.drawingml.chartshapes+xml" PartName="/ppt/drawings/drawing4.xml"/>
  <Override ContentType="application/vnd.openxmlformats-officedocument.drawingml.chartshapes+xml" PartName="/ppt/drawings/drawing8.xml"/>
  <Override ContentType="application/vnd.ms-office.chartstyle+xml" PartName="/ppt/charts/style33.xml"/>
  <Override ContentType="application/vnd.ms-office.chartstyle+xml" PartName="/ppt/charts/style3.xml"/>
  <Override ContentType="application/vnd.ms-office.chartstyle+xml" PartName="/ppt/charts/style8.xml"/>
  <Override ContentType="application/vnd.ms-office.chartstyle+xml" PartName="/ppt/charts/style20.xml"/>
  <Override ContentType="application/vnd.ms-office.chartstyle+xml" PartName="/ppt/charts/style29.xml"/>
  <Override ContentType="application/vnd.ms-office.chartstyle+xml" PartName="/ppt/charts/style12.xml"/>
  <Override ContentType="application/vnd.ms-office.chartstyle+xml" PartName="/ppt/charts/style25.xml"/>
  <Override ContentType="application/vnd.ms-office.chartstyle+xml" PartName="/ppt/charts/style16.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32.xml"/>
  <Override ContentType="application/vnd.ms-office.chartstyle+xml" PartName="/ppt/charts/style11.xml"/>
  <Override ContentType="application/vnd.ms-office.chartstyle+xml" PartName="/ppt/charts/style24.xml"/>
  <Override ContentType="application/vnd.ms-office.chartstyle+xml" PartName="/ppt/charts/style15.xml"/>
  <Override ContentType="application/vnd.ms-office.chartstyle+xml" PartName="/ppt/charts/style28.xml"/>
  <Override ContentType="application/vnd.ms-office.chartstyle+xml" PartName="/ppt/charts/style19.xml"/>
  <Override ContentType="application/vnd.ms-office.chartstyle+xml" PartName="/ppt/charts/style5.xml"/>
  <Override ContentType="application/vnd.ms-office.chartstyle+xml" PartName="/ppt/charts/style22.xml"/>
  <Override ContentType="application/vnd.ms-office.chartstyle+xml" PartName="/ppt/charts/style1.xml"/>
  <Override ContentType="application/vnd.ms-office.chartstyle+xml" PartName="/ppt/charts/style18.xml"/>
  <Override ContentType="application/vnd.ms-office.chartstyle+xml" PartName="/ppt/charts/style23.xml"/>
  <Override ContentType="application/vnd.ms-office.chartstyle+xml" PartName="/ppt/charts/style31.xml"/>
  <Override ContentType="application/vnd.ms-office.chartstyle+xml" PartName="/ppt/charts/style27.xml"/>
  <Override ContentType="application/vnd.ms-office.chartstyle+xml" PartName="/ppt/charts/style14.xml"/>
  <Override ContentType="application/vnd.ms-office.chartstyle+xml" PartName="/ppt/charts/style21.xml"/>
  <Override ContentType="application/vnd.ms-office.chartstyle+xml" PartName="/ppt/charts/style26.xml"/>
  <Override ContentType="application/vnd.ms-office.chartstyle+xml" PartName="/ppt/charts/style7.xml"/>
  <Override ContentType="application/vnd.ms-office.chartstyle+xml" PartName="/ppt/charts/style34.xml"/>
  <Override ContentType="application/vnd.ms-office.chartstyle+xml" PartName="/ppt/charts/style17.xml"/>
  <Override ContentType="application/vnd.ms-office.chartstyle+xml" PartName="/ppt/charts/style6.xml"/>
  <Override ContentType="application/vnd.ms-office.chartstyle+xml" PartName="/ppt/charts/style30.xml"/>
  <Override ContentType="application/vnd.ms-office.chartstyle+xml" PartName="/ppt/charts/style2.xml"/>
  <Override ContentType="application/vnd.ms-office.chartstyle+xml" PartName="/ppt/charts/style13.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2" r:id="rId7"/>
    <p:sldMasterId id="2147483684" r:id="rId8"/>
    <p:sldMasterId id="214748369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20">
          <p15:clr>
            <a:srgbClr val="A4A3A4"/>
          </p15:clr>
        </p15:guide>
        <p15:guide id="2" pos="1232">
          <p15:clr>
            <a:srgbClr val="A4A3A4"/>
          </p15:clr>
        </p15:guide>
        <p15:guide id="3" pos="5000">
          <p15:clr>
            <a:srgbClr val="A4A3A4"/>
          </p15:clr>
        </p15:guide>
        <p15:guide id="4" orient="horz" pos="1110">
          <p15:clr>
            <a:srgbClr val="A4A3A4"/>
          </p15:clr>
        </p15:guide>
        <p15:guide id="5" pos="1982">
          <p15:clr>
            <a:srgbClr val="A4A3A4"/>
          </p15:clr>
        </p15:guide>
        <p15:guide id="6" pos="3832">
          <p15:clr>
            <a:srgbClr val="A4A3A4"/>
          </p15:clr>
        </p15:guide>
        <p15:guide id="7" pos="5828">
          <p15:clr>
            <a:srgbClr val="A4A3A4"/>
          </p15:clr>
        </p15:guide>
        <p15:guide id="8" orient="horz">
          <p15:clr>
            <a:srgbClr val="A4A3A4"/>
          </p15:clr>
        </p15:guide>
        <p15:guide id="9">
          <p15:clr>
            <a:srgbClr val="A4A3A4"/>
          </p15:clr>
        </p15:guide>
        <p15:guide id="10" orient="horz" pos="1849">
          <p15:clr>
            <a:srgbClr val="A4A3A4"/>
          </p15:clr>
        </p15:guide>
        <p15:guide id="11" pos="1627">
          <p15:clr>
            <a:srgbClr val="A4A3A4"/>
          </p15:clr>
        </p15:guide>
        <p15:guide id="12" pos="4808">
          <p15:clr>
            <a:srgbClr val="A4A3A4"/>
          </p15:clr>
        </p15:guide>
        <p15:guide id="13" pos="3843">
          <p15:clr>
            <a:srgbClr val="A4A3A4"/>
          </p15:clr>
        </p15:guide>
        <p15:guide id="14" pos="6022">
          <p15:clr>
            <a:srgbClr val="A4A3A4"/>
          </p15:clr>
        </p15:guide>
        <p15:guide id="15" orient="horz" pos="1904">
          <p15:clr>
            <a:srgbClr val="A4A3A4"/>
          </p15:clr>
        </p15:guide>
        <p15:guide id="16" pos="5842">
          <p15:clr>
            <a:srgbClr val="A4A3A4"/>
          </p15:clr>
        </p15:guide>
        <p15:guide id="17" pos="2157">
          <p15:clr>
            <a:srgbClr val="A4A3A4"/>
          </p15:clr>
        </p15:guide>
      </p15:sldGuideLst>
    </p:ext>
    <p:ext uri="http://customooxmlschemas.google.com/">
      <go:slidesCustomData xmlns:go="http://customooxmlschemas.google.com/" r:id="rId57" roundtripDataSignature="AMtx7mgXMo7QM7D2pI61gOCbU7z3DpGe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6AC2D5-7954-433C-8274-F51B654E730D}">
  <a:tblStyle styleId="{8F6AC2D5-7954-433C-8274-F51B654E730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2B5E24A-8D6C-4E85-B8C7-4B80C7DC71DC}"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CC951C0-3FDD-4CBF-9D26-ED6AF6F444B7}"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20" orient="horz"/>
        <p:guide pos="1232"/>
        <p:guide pos="5000"/>
        <p:guide pos="1110" orient="horz"/>
        <p:guide pos="1982"/>
        <p:guide pos="3832"/>
        <p:guide pos="5828"/>
        <p:guide orient="horz"/>
        <p:guide/>
        <p:guide pos="1849" orient="horz"/>
        <p:guide pos="1627"/>
        <p:guide pos="4808"/>
        <p:guide pos="3843"/>
        <p:guide pos="6022"/>
        <p:guide pos="1904" orient="horz"/>
        <p:guide pos="5842"/>
        <p:guide pos="215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customschemas.google.com/relationships/presentationmetadata" Target="metadata"/><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ColorStyle" Target="colors1.xml"/><Relationship Id="rId3"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microsoft.com/office/2011/relationships/chartColorStyle" Target="colors9.xml"/><Relationship Id="rId3"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openxmlformats.org/officeDocument/2006/relationships/chartUserShapes" Target="../drawings/drawing5.xml"/><Relationship Id="rId3" Type="http://schemas.microsoft.com/office/2011/relationships/chartColorStyle" Target="colors10.xml"/><Relationship Id="rId4" Type="http://schemas.microsoft.com/office/2011/relationships/chartStyle" Target="style10.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microsoft.com/office/2011/relationships/chartColorStyle" Target="colors11.xml"/><Relationship Id="rId3" Type="http://schemas.microsoft.com/office/2011/relationships/chartStyle" Target="styl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microsoft.com/office/2011/relationships/chartColorStyle" Target="colors12.xml"/><Relationship Id="rId3" Type="http://schemas.microsoft.com/office/2011/relationships/chartStyle" Target="style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microsoft.com/office/2011/relationships/chartColorStyle" Target="colors13.xml"/><Relationship Id="rId3" Type="http://schemas.microsoft.com/office/2011/relationships/chartStyle" Target="style1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microsoft.com/office/2011/relationships/chartColorStyle" Target="colors14.xml"/><Relationship Id="rId3" Type="http://schemas.microsoft.com/office/2011/relationships/chartStyle" Target="style14.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 Id="rId2" Type="http://schemas.microsoft.com/office/2011/relationships/chartColorStyle" Target="colors15.xml"/><Relationship Id="rId3" Type="http://schemas.microsoft.com/office/2011/relationships/chartStyle" Target="style15.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 Id="rId2" Type="http://schemas.microsoft.com/office/2011/relationships/chartColorStyle" Target="colors16.xml"/><Relationship Id="rId3" Type="http://schemas.microsoft.com/office/2011/relationships/chartStyle" Target="style16.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 Id="rId2" Type="http://schemas.microsoft.com/office/2011/relationships/chartColorStyle" Target="colors17.xml"/><Relationship Id="rId3"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ColorStyle" Target="colors2.xml"/><Relationship Id="rId3"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 Id="rId2" Type="http://schemas.microsoft.com/office/2011/relationships/chartColorStyle" Target="colors18.xml"/><Relationship Id="rId3" Type="http://schemas.microsoft.com/office/2011/relationships/chartStyle" Target="style1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 Id="rId2" Type="http://schemas.openxmlformats.org/officeDocument/2006/relationships/chartUserShapes" Target="../drawings/drawing6.xml"/><Relationship Id="rId3" Type="http://schemas.microsoft.com/office/2011/relationships/chartColorStyle" Target="colors19.xml"/><Relationship Id="rId4" Type="http://schemas.microsoft.com/office/2011/relationships/chartStyle" Target="style19.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 Id="rId2" Type="http://schemas.microsoft.com/office/2011/relationships/chartColorStyle" Target="colors20.xml"/><Relationship Id="rId3" Type="http://schemas.microsoft.com/office/2011/relationships/chartStyle" Target="style20.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 Id="rId2" Type="http://schemas.microsoft.com/office/2011/relationships/chartColorStyle" Target="colors21.xml"/><Relationship Id="rId3" Type="http://schemas.microsoft.com/office/2011/relationships/chartStyle" Target="style2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 Id="rId2" Type="http://schemas.microsoft.com/office/2011/relationships/chartColorStyle" Target="colors22.xml"/><Relationship Id="rId3" Type="http://schemas.microsoft.com/office/2011/relationships/chartStyle" Target="style2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 Id="rId2" Type="http://schemas.openxmlformats.org/officeDocument/2006/relationships/chartUserShapes" Target="../drawings/drawing7.xml"/><Relationship Id="rId3" Type="http://schemas.microsoft.com/office/2011/relationships/chartColorStyle" Target="colors23.xml"/><Relationship Id="rId4" Type="http://schemas.microsoft.com/office/2011/relationships/chartStyle" Target="style23.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 Id="rId2" Type="http://schemas.microsoft.com/office/2011/relationships/chartColorStyle" Target="colors24.xml"/><Relationship Id="rId3" Type="http://schemas.microsoft.com/office/2011/relationships/chartStyle" Target="style24.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 Id="rId2" Type="http://schemas.openxmlformats.org/officeDocument/2006/relationships/chartUserShapes" Target="../drawings/drawing8.xml"/><Relationship Id="rId3" Type="http://schemas.microsoft.com/office/2011/relationships/chartColorStyle" Target="colors25.xml"/><Relationship Id="rId4" Type="http://schemas.microsoft.com/office/2011/relationships/chartStyle" Target="style25.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 Id="rId2" Type="http://schemas.microsoft.com/office/2011/relationships/chartColorStyle" Target="colors26.xml"/><Relationship Id="rId3" Type="http://schemas.microsoft.com/office/2011/relationships/chartStyle" Target="style26.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 Id="rId2" Type="http://schemas.microsoft.com/office/2011/relationships/chartColorStyle" Target="colors27.xml"/><Relationship Id="rId3" Type="http://schemas.microsoft.com/office/2011/relationships/chartStyle" Target="style2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ColorStyle" Target="colors3.xml"/><Relationship Id="rId3"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 Id="rId2" Type="http://schemas.openxmlformats.org/officeDocument/2006/relationships/chartUserShapes" Target="../drawings/drawing9.xml"/><Relationship Id="rId3" Type="http://schemas.microsoft.com/office/2011/relationships/chartColorStyle" Target="colors28.xml"/><Relationship Id="rId4" Type="http://schemas.microsoft.com/office/2011/relationships/chartStyle" Target="style28.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 Id="rId2" Type="http://schemas.openxmlformats.org/officeDocument/2006/relationships/chartUserShapes" Target="../drawings/drawing10.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 Id="rId2" Type="http://schemas.microsoft.com/office/2011/relationships/chartColorStyle" Target="colors29.xml"/><Relationship Id="rId3" Type="http://schemas.microsoft.com/office/2011/relationships/chartStyle" Target="style29.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4.xlsx"/><Relationship Id="rId2" Type="http://schemas.microsoft.com/office/2011/relationships/chartColorStyle" Target="colors30.xml"/><Relationship Id="rId3" Type="http://schemas.microsoft.com/office/2011/relationships/chartStyle" Target="style30.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35.xlsx"/><Relationship Id="rId2" Type="http://schemas.microsoft.com/office/2011/relationships/chartColorStyle" Target="colors31.xml"/><Relationship Id="rId3" Type="http://schemas.microsoft.com/office/2011/relationships/chartStyle" Target="style31.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36.xlsx"/><Relationship Id="rId2" Type="http://schemas.microsoft.com/office/2011/relationships/chartColorStyle" Target="colors32.xml"/><Relationship Id="rId3" Type="http://schemas.microsoft.com/office/2011/relationships/chartStyle" Target="style32.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7.xlsx"/><Relationship Id="rId2" Type="http://schemas.microsoft.com/office/2011/relationships/chartColorStyle" Target="colors33.xml"/><Relationship Id="rId3" Type="http://schemas.microsoft.com/office/2011/relationships/chartStyle" Target="style33.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38.xlsx"/><Relationship Id="rId2" Type="http://schemas.microsoft.com/office/2011/relationships/chartColorStyle" Target="colors34.xml"/><Relationship Id="rId3" Type="http://schemas.microsoft.com/office/2011/relationships/chartStyle" Target="style3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ColorStyle" Target="colors4.xml"/><Relationship Id="rId3"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ColorStyle" Target="colors5.xml"/><Relationship Id="rId3"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 Id="rId3" Type="http://schemas.microsoft.com/office/2011/relationships/chartColorStyle" Target="colors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ColorStyle" Target="colors7.xml"/><Relationship Id="rId3"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3.xml"/><Relationship Id="rId3" Type="http://schemas.microsoft.com/office/2011/relationships/chartColorStyle" Target="colors8.xml"/><Relationship Id="rId4"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Genéro</c:v>
                </c:pt>
              </c:strCache>
            </c:strRef>
          </c:tx>
          <c:spPr>
            <a:ln>
              <a:noFill/>
            </a:ln>
          </c:spPr>
          <c:dPt>
            <c:idx val="0"/>
            <c:bubble3D val="0"/>
            <c:spPr>
              <a:solidFill>
                <a:srgbClr val="F5B02B"/>
              </a:solidFill>
              <a:ln w="19050">
                <a:noFill/>
              </a:ln>
              <a:effectLst/>
            </c:spPr>
          </c:dPt>
          <c:dPt>
            <c:idx val="1"/>
            <c:bubble3D val="0"/>
            <c:spPr>
              <a:solidFill>
                <a:srgbClr val="DA0F2B"/>
              </a:solidFill>
              <a:ln w="19050">
                <a:noFill/>
              </a:ln>
              <a:effectLst/>
            </c:spPr>
          </c:dPt>
          <c:dLbls>
            <c:dLbl>
              <c:idx val="0"/>
              <c:layout>
                <c:manualLayout>
                  <c:x val="-0.25665723902500365"/>
                  <c:y val="-2.3251796572692097E-2"/>
                </c:manualLayout>
              </c:layout>
              <c:showLegendKey val="0"/>
              <c:showVal val="1"/>
              <c:showCatName val="0"/>
              <c:showSerName val="0"/>
              <c:showPercent val="0"/>
              <c:showBubbleSize val="0"/>
            </c:dLbl>
            <c:dLbl>
              <c:idx val="1"/>
              <c:layout>
                <c:manualLayout>
                  <c:x val="0.23762766875108157"/>
                  <c:y val="6.8569985322429992E-3"/>
                </c:manualLayout>
              </c:layout>
              <c:showLegendKey val="0"/>
              <c:showVal val="1"/>
              <c:showCatName val="0"/>
              <c:showSerName val="0"/>
              <c:showPercent val="0"/>
              <c:showBubbleSize val="0"/>
            </c:dLbl>
            <c:txPr>
              <a:bodyPr/>
              <a:lstStyle/>
              <a:p>
                <a:pPr>
                  <a:defRPr sz="2400" b="1">
                    <a:solidFill>
                      <a:schemeClr val="bg1"/>
                    </a:solidFill>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dLbls>
          <c:cat>
            <c:strRef>
              <c:f>Hoja1!$A$2:$A$3</c:f>
              <c:strCache>
                <c:ptCount val="2"/>
                <c:pt idx="0">
                  <c:v>Femenino</c:v>
                </c:pt>
                <c:pt idx="1">
                  <c:v>Masculino</c:v>
                </c:pt>
              </c:strCache>
            </c:strRef>
          </c:cat>
          <c:val>
            <c:numRef>
              <c:f>Hoja1!$B$2:$B$3</c:f>
              <c:numCache>
                <c:formatCode>0%</c:formatCode>
                <c:ptCount val="2"/>
                <c:pt idx="0">
                  <c:v>0.53</c:v>
                </c:pt>
                <c:pt idx="1">
                  <c:v>0.47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11382525880628"/>
          <c:y val="3.6082797752173427E-2"/>
          <c:w val="0.41523219706214787"/>
          <c:h val="0.92783440449565313"/>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Teletrabajo </c:v>
                </c:pt>
                <c:pt idx="1">
                  <c:v>Alternancia (algunas ocasiones presenciales y otras virtuales)</c:v>
                </c:pt>
                <c:pt idx="2">
                  <c:v>Presencial</c:v>
                </c:pt>
              </c:strCache>
            </c:strRef>
          </c:cat>
          <c:val>
            <c:numRef>
              <c:f>Hoja1!$B$2:$B$4</c:f>
              <c:numCache>
                <c:formatCode>0%</c:formatCode>
                <c:ptCount val="3"/>
                <c:pt idx="0">
                  <c:v>0.36299999999999999</c:v>
                </c:pt>
                <c:pt idx="1">
                  <c:v>0.23499999999999999</c:v>
                </c:pt>
                <c:pt idx="2">
                  <c:v>0.40200000000000002</c:v>
                </c:pt>
              </c:numCache>
            </c:numRef>
          </c:val>
        </c:ser>
        <c:dLbls>
          <c:showLegendKey val="0"/>
          <c:showVal val="0"/>
          <c:showCatName val="0"/>
          <c:showSerName val="0"/>
          <c:showPercent val="0"/>
          <c:showBubbleSize val="0"/>
        </c:dLbls>
        <c:gapWidth val="85"/>
        <c:axId val="89746048"/>
        <c:axId val="89751936"/>
      </c:barChart>
      <c:catAx>
        <c:axId val="8974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89751936"/>
        <c:crosses val="autoZero"/>
        <c:auto val="1"/>
        <c:lblAlgn val="ctr"/>
        <c:lblOffset val="100"/>
        <c:noMultiLvlLbl val="0"/>
      </c:catAx>
      <c:valAx>
        <c:axId val="89751936"/>
        <c:scaling>
          <c:orientation val="minMax"/>
        </c:scaling>
        <c:delete val="1"/>
        <c:axPos val="b"/>
        <c:numFmt formatCode="0%" sourceLinked="1"/>
        <c:majorTickMark val="none"/>
        <c:minorTickMark val="none"/>
        <c:tickLblPos val="nextTo"/>
        <c:crossAx val="8974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cat>
            <c:strRef>
              <c:f>Hoja1!$A$2:$A$3</c:f>
              <c:strCache>
                <c:ptCount val="2"/>
                <c:pt idx="0">
                  <c:v>No</c:v>
                </c:pt>
                <c:pt idx="1">
                  <c:v>Si</c:v>
                </c:pt>
              </c:strCache>
            </c:strRef>
          </c:cat>
          <c:val>
            <c:numRef>
              <c:f>Hoja1!$B$2:$B$3</c:f>
              <c:numCache>
                <c:formatCode>0%</c:formatCode>
                <c:ptCount val="2"/>
                <c:pt idx="0">
                  <c:v>0.38</c:v>
                </c:pt>
                <c:pt idx="1">
                  <c:v>0.62</c:v>
                </c:pt>
              </c:numCache>
            </c:numRef>
          </c:val>
        </c:ser>
        <c:dLbls>
          <c:showLegendKey val="0"/>
          <c:showVal val="0"/>
          <c:showCatName val="0"/>
          <c:showSerName val="0"/>
          <c:showPercent val="0"/>
          <c:showBubbleSize val="0"/>
          <c:showLeaderLines val="1"/>
        </c:dLbls>
        <c:firstSliceAng val="194"/>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cat>
            <c:strRef>
              <c:f>Hoja1!$A$2:$A$3</c:f>
              <c:strCache>
                <c:ptCount val="2"/>
                <c:pt idx="0">
                  <c:v>No</c:v>
                </c:pt>
                <c:pt idx="1">
                  <c:v>Si</c:v>
                </c:pt>
              </c:strCache>
            </c:strRef>
          </c:cat>
          <c:val>
            <c:numRef>
              <c:f>Hoja1!$B$2:$B$3</c:f>
              <c:numCache>
                <c:formatCode>0%</c:formatCode>
                <c:ptCount val="2"/>
                <c:pt idx="0">
                  <c:v>0.24</c:v>
                </c:pt>
                <c:pt idx="1">
                  <c:v>0.76</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Hoja1!$B$1</c:f>
              <c:strCache>
                <c:ptCount val="1"/>
                <c:pt idx="0">
                  <c:v>Genéro</c:v>
                </c:pt>
              </c:strCache>
            </c:strRef>
          </c:tx>
          <c:dPt>
            <c:idx val="0"/>
            <c:bubble3D val="0"/>
            <c:spPr>
              <a:solidFill>
                <a:srgbClr val="F5B02B"/>
              </a:solidFill>
            </c:spPr>
          </c:dPt>
          <c:dPt>
            <c:idx val="1"/>
            <c:bubble3D val="0"/>
            <c:spPr/>
          </c:dPt>
          <c:cat>
            <c:strRef>
              <c:f>Hoja1!$A$2:$A$3</c:f>
              <c:strCache>
                <c:ptCount val="2"/>
                <c:pt idx="0">
                  <c:v>Si</c:v>
                </c:pt>
                <c:pt idx="1">
                  <c:v>NO</c:v>
                </c:pt>
              </c:strCache>
            </c:strRef>
          </c:cat>
          <c:val>
            <c:numRef>
              <c:f>Hoja1!$B$2:$B$3</c:f>
              <c:numCache>
                <c:formatCode>0%</c:formatCode>
                <c:ptCount val="2"/>
                <c:pt idx="0">
                  <c:v>0.1</c:v>
                </c:pt>
                <c:pt idx="1">
                  <c:v>0.9</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07131720446932"/>
          <c:y val="0.1608803285803673"/>
          <c:w val="0.72361951548700654"/>
          <c:h val="0.7275046706433993"/>
        </c:manualLayout>
      </c:layout>
      <c:barChart>
        <c:barDir val="bar"/>
        <c:grouping val="stacked"/>
        <c:varyColors val="0"/>
        <c:ser>
          <c:idx val="0"/>
          <c:order val="0"/>
          <c:tx>
            <c:strRef>
              <c:f>Hoja1!$B$1</c:f>
              <c:strCache>
                <c:ptCount val="1"/>
                <c:pt idx="0">
                  <c:v>Muy frecuente</c:v>
                </c:pt>
              </c:strCache>
            </c:strRef>
          </c:tx>
          <c:spPr>
            <a:solidFill>
              <a:srgbClr val="DA0F2B"/>
            </a:solidFill>
            <a:ln>
              <a:noFill/>
            </a:ln>
            <a:effectLst/>
          </c:spPr>
          <c:invertIfNegative val="0"/>
          <c:dLbls>
            <c:dLbl>
              <c:idx val="1"/>
              <c:layout>
                <c:manualLayout>
                  <c:x val="3.7052763936261807E-3"/>
                  <c:y val="-4.948030099607397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Hoja1!$B$2:$B$3</c:f>
              <c:numCache>
                <c:formatCode>0%</c:formatCode>
                <c:ptCount val="2"/>
                <c:pt idx="0">
                  <c:v>0.16</c:v>
                </c:pt>
                <c:pt idx="1">
                  <c:v>0.35</c:v>
                </c:pt>
              </c:numCache>
            </c:numRef>
          </c:val>
        </c:ser>
        <c:ser>
          <c:idx val="1"/>
          <c:order val="1"/>
          <c:tx>
            <c:strRef>
              <c:f>Hoja1!$C$1</c:f>
              <c:strCache>
                <c:ptCount val="1"/>
                <c:pt idx="0">
                  <c:v>Algo frecuente</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Hoja1!$C$2:$C$3</c:f>
              <c:numCache>
                <c:formatCode>0%</c:formatCode>
                <c:ptCount val="2"/>
                <c:pt idx="0">
                  <c:v>0.2</c:v>
                </c:pt>
                <c:pt idx="1">
                  <c:v>0.34</c:v>
                </c:pt>
              </c:numCache>
            </c:numRef>
          </c:val>
        </c:ser>
        <c:ser>
          <c:idx val="2"/>
          <c:order val="2"/>
          <c:tx>
            <c:strRef>
              <c:f>Hoja1!$D$1</c:f>
              <c:strCache>
                <c:ptCount val="1"/>
                <c:pt idx="0">
                  <c:v>Poco fecuente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Hoja1!$D$2:$D$3</c:f>
              <c:numCache>
                <c:formatCode>0%</c:formatCode>
                <c:ptCount val="2"/>
                <c:pt idx="0">
                  <c:v>0.42</c:v>
                </c:pt>
                <c:pt idx="1">
                  <c:v>0.25</c:v>
                </c:pt>
              </c:numCache>
            </c:numRef>
          </c:val>
        </c:ser>
        <c:ser>
          <c:idx val="3"/>
          <c:order val="3"/>
          <c:tx>
            <c:strRef>
              <c:f>Hoja1!$E$1</c:f>
              <c:strCache>
                <c:ptCount val="1"/>
                <c:pt idx="0">
                  <c:v>Nada frecuente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Hoja1!$E$2:$E$3</c:f>
              <c:numCache>
                <c:formatCode>0%</c:formatCode>
                <c:ptCount val="2"/>
                <c:pt idx="0">
                  <c:v>0.22</c:v>
                </c:pt>
                <c:pt idx="1">
                  <c:v>0.05</c:v>
                </c:pt>
              </c:numCache>
            </c:numRef>
          </c:val>
        </c:ser>
        <c:ser>
          <c:idx val="4"/>
          <c:order val="4"/>
          <c:tx>
            <c:strRef>
              <c:f>Hoja1!$F$1</c:f>
              <c:strCache>
                <c:ptCount val="1"/>
                <c:pt idx="0">
                  <c:v>NS/NR</c:v>
                </c:pt>
              </c:strCache>
            </c:strRef>
          </c:tx>
          <c:spPr>
            <a:solidFill>
              <a:schemeClr val="accent5"/>
            </a:solidFill>
            <a:ln>
              <a:noFill/>
            </a:ln>
            <a:effectLst/>
          </c:spPr>
          <c:invertIfNegative val="0"/>
          <c:dLbls>
            <c:dLbl>
              <c:idx val="0"/>
              <c:layout>
                <c:manualLayout>
                  <c:x val="1.969565014144755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102482294407993E-2"/>
                  <c:y val="-3.41072821733055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Hoja1!$F$2:$F$3</c:f>
              <c:numCache>
                <c:formatCode>0%</c:formatCode>
                <c:ptCount val="2"/>
                <c:pt idx="0">
                  <c:v>0.01</c:v>
                </c:pt>
                <c:pt idx="1">
                  <c:v>0.01</c:v>
                </c:pt>
              </c:numCache>
            </c:numRef>
          </c:val>
        </c:ser>
        <c:dLbls>
          <c:showLegendKey val="0"/>
          <c:showVal val="0"/>
          <c:showCatName val="0"/>
          <c:showSerName val="0"/>
          <c:showPercent val="0"/>
          <c:showBubbleSize val="0"/>
        </c:dLbls>
        <c:gapWidth val="150"/>
        <c:overlap val="100"/>
        <c:axId val="113831296"/>
        <c:axId val="111223936"/>
      </c:barChart>
      <c:catAx>
        <c:axId val="113831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es-CO"/>
          </a:p>
        </c:txPr>
        <c:crossAx val="111223936"/>
        <c:crosses val="autoZero"/>
        <c:auto val="1"/>
        <c:lblAlgn val="ctr"/>
        <c:lblOffset val="100"/>
        <c:noMultiLvlLbl val="0"/>
      </c:catAx>
      <c:valAx>
        <c:axId val="111223936"/>
        <c:scaling>
          <c:orientation val="minMax"/>
        </c:scaling>
        <c:delete val="1"/>
        <c:axPos val="b"/>
        <c:numFmt formatCode="0%" sourceLinked="1"/>
        <c:majorTickMark val="out"/>
        <c:minorTickMark val="none"/>
        <c:tickLblPos val="nextTo"/>
        <c:crossAx val="113831296"/>
        <c:crosses val="autoZero"/>
        <c:crossBetween val="between"/>
      </c:valAx>
      <c:spPr>
        <a:noFill/>
        <a:ln>
          <a:noFill/>
        </a:ln>
        <a:effectLst/>
      </c:spPr>
    </c:plotArea>
    <c:legend>
      <c:legendPos val="b"/>
      <c:layout>
        <c:manualLayout>
          <c:xMode val="edge"/>
          <c:yMode val="edge"/>
          <c:x val="0.25980146671928728"/>
          <c:y val="5.7983120594012963E-2"/>
          <c:w val="0.65989101592556154"/>
          <c:h val="6.97969273904303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45173633032618"/>
          <c:y val="0.12688256987653548"/>
          <c:w val="0.75559572922641083"/>
          <c:h val="0.78430216332408442"/>
        </c:manualLayout>
      </c:layout>
      <c:barChart>
        <c:barDir val="bar"/>
        <c:grouping val="stacked"/>
        <c:varyColors val="0"/>
        <c:ser>
          <c:idx val="0"/>
          <c:order val="0"/>
          <c:tx>
            <c:strRef>
              <c:f>Hoja1!$B$1</c:f>
              <c:strCache>
                <c:ptCount val="1"/>
                <c:pt idx="0">
                  <c:v>Muy Frecuente</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Hoja1!$B$2:$B$3</c:f>
              <c:numCache>
                <c:formatCode>0%</c:formatCode>
                <c:ptCount val="2"/>
                <c:pt idx="0">
                  <c:v>0.16</c:v>
                </c:pt>
                <c:pt idx="1">
                  <c:v>0.36</c:v>
                </c:pt>
              </c:numCache>
            </c:numRef>
          </c:val>
        </c:ser>
        <c:ser>
          <c:idx val="1"/>
          <c:order val="1"/>
          <c:tx>
            <c:strRef>
              <c:f>Hoja1!$C$1</c:f>
              <c:strCache>
                <c:ptCount val="1"/>
                <c:pt idx="0">
                  <c:v>Algo frecuente</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Hoja1!$C$2:$C$3</c:f>
              <c:numCache>
                <c:formatCode>0%</c:formatCode>
                <c:ptCount val="2"/>
                <c:pt idx="0">
                  <c:v>0.22</c:v>
                </c:pt>
                <c:pt idx="1">
                  <c:v>0.31</c:v>
                </c:pt>
              </c:numCache>
            </c:numRef>
          </c:val>
        </c:ser>
        <c:ser>
          <c:idx val="2"/>
          <c:order val="2"/>
          <c:tx>
            <c:strRef>
              <c:f>Hoja1!$D$1</c:f>
              <c:strCache>
                <c:ptCount val="1"/>
                <c:pt idx="0">
                  <c:v>Poco frecuente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Hoja1!$D$2:$D$3</c:f>
              <c:numCache>
                <c:formatCode>0%</c:formatCode>
                <c:ptCount val="2"/>
                <c:pt idx="0">
                  <c:v>0.39</c:v>
                </c:pt>
                <c:pt idx="1">
                  <c:v>0.22</c:v>
                </c:pt>
              </c:numCache>
            </c:numRef>
          </c:val>
        </c:ser>
        <c:ser>
          <c:idx val="3"/>
          <c:order val="3"/>
          <c:tx>
            <c:strRef>
              <c:f>Hoja1!$E$1</c:f>
              <c:strCache>
                <c:ptCount val="1"/>
                <c:pt idx="0">
                  <c:v>Nada frecuente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Hoja1!$E$2:$E$3</c:f>
              <c:numCache>
                <c:formatCode>0%</c:formatCode>
                <c:ptCount val="2"/>
                <c:pt idx="0">
                  <c:v>0.24</c:v>
                </c:pt>
                <c:pt idx="1">
                  <c:v>0.1</c:v>
                </c:pt>
              </c:numCache>
            </c:numRef>
          </c:val>
        </c:ser>
        <c:ser>
          <c:idx val="4"/>
          <c:order val="4"/>
          <c:tx>
            <c:strRef>
              <c:f>Hoja1!$F$1</c:f>
              <c:strCache>
                <c:ptCount val="1"/>
                <c:pt idx="0">
                  <c:v>NS/Nr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Durante la pandemia</c:v>
                </c:pt>
                <c:pt idx="1">
                  <c:v>Antes de la pandemia</c:v>
                </c:pt>
              </c:strCache>
            </c:strRef>
          </c:cat>
          <c:val>
            <c:numRef>
              <c:f>Hoja1!$F$2:$F$3</c:f>
              <c:numCache>
                <c:formatCode>General</c:formatCode>
                <c:ptCount val="2"/>
              </c:numCache>
            </c:numRef>
          </c:val>
        </c:ser>
        <c:dLbls>
          <c:dLblPos val="ctr"/>
          <c:showLegendKey val="0"/>
          <c:showVal val="1"/>
          <c:showCatName val="0"/>
          <c:showSerName val="0"/>
          <c:showPercent val="0"/>
          <c:showBubbleSize val="0"/>
        </c:dLbls>
        <c:gapWidth val="150"/>
        <c:overlap val="100"/>
        <c:axId val="113617536"/>
        <c:axId val="113631616"/>
      </c:barChart>
      <c:catAx>
        <c:axId val="11361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es-CO"/>
          </a:p>
        </c:txPr>
        <c:crossAx val="113631616"/>
        <c:crosses val="autoZero"/>
        <c:auto val="1"/>
        <c:lblAlgn val="ctr"/>
        <c:lblOffset val="100"/>
        <c:noMultiLvlLbl val="0"/>
      </c:catAx>
      <c:valAx>
        <c:axId val="113631616"/>
        <c:scaling>
          <c:orientation val="minMax"/>
        </c:scaling>
        <c:delete val="1"/>
        <c:axPos val="b"/>
        <c:numFmt formatCode="0%" sourceLinked="1"/>
        <c:majorTickMark val="none"/>
        <c:minorTickMark val="none"/>
        <c:tickLblPos val="nextTo"/>
        <c:crossAx val="113617536"/>
        <c:crosses val="autoZero"/>
        <c:crossBetween val="between"/>
      </c:valAx>
      <c:spPr>
        <a:noFill/>
        <a:ln>
          <a:noFill/>
        </a:ln>
        <a:effectLst/>
      </c:spPr>
    </c:plotArea>
    <c:legend>
      <c:legendPos val="b"/>
      <c:layout>
        <c:manualLayout>
          <c:xMode val="edge"/>
          <c:yMode val="edge"/>
          <c:x val="0.20855124502189606"/>
          <c:y val="0"/>
          <c:w val="0.70357199008077131"/>
          <c:h val="5.97876610020389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42443305192656"/>
          <c:y val="3.2812497981514643E-2"/>
          <c:w val="0.46349958084022591"/>
          <c:h val="0.84278734973010894"/>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Salud física</c:v>
                </c:pt>
                <c:pt idx="1">
                  <c:v>Diversión</c:v>
                </c:pt>
                <c:pt idx="2">
                  <c:v>Mejorar salud mental</c:v>
                </c:pt>
                <c:pt idx="3">
                  <c:v>Relajarse</c:v>
                </c:pt>
                <c:pt idx="4">
                  <c:v>Transportarme al trabajo</c:v>
                </c:pt>
                <c:pt idx="5">
                  <c:v>Por verme mejor</c:v>
                </c:pt>
                <c:pt idx="6">
                  <c:v>Acompañar a alguien de mi círculo cercano (amigos/as, familia y etc.)</c:v>
                </c:pt>
                <c:pt idx="7">
                  <c:v>Pasear a su mascota</c:v>
                </c:pt>
                <c:pt idx="8">
                  <c:v>Competir</c:v>
                </c:pt>
                <c:pt idx="9">
                  <c:v>Por gusto</c:v>
                </c:pt>
                <c:pt idx="10">
                  <c:v>Relacionarse con otras personas</c:v>
                </c:pt>
                <c:pt idx="11">
                  <c:v>Salir a la calle</c:v>
                </c:pt>
                <c:pt idx="12">
                  <c:v>Por hacer algo</c:v>
                </c:pt>
              </c:strCache>
            </c:strRef>
          </c:cat>
          <c:val>
            <c:numRef>
              <c:f>Hoja1!$B$2:$B$14</c:f>
              <c:numCache>
                <c:formatCode>0%</c:formatCode>
                <c:ptCount val="13"/>
                <c:pt idx="0">
                  <c:v>0.72</c:v>
                </c:pt>
                <c:pt idx="1">
                  <c:v>6.0999999999999999E-2</c:v>
                </c:pt>
                <c:pt idx="2">
                  <c:v>4.2999999999999997E-2</c:v>
                </c:pt>
                <c:pt idx="3">
                  <c:v>3.5999999999999997E-2</c:v>
                </c:pt>
                <c:pt idx="4">
                  <c:v>2.5999999999999999E-2</c:v>
                </c:pt>
                <c:pt idx="5">
                  <c:v>0.02</c:v>
                </c:pt>
                <c:pt idx="6">
                  <c:v>1.9E-2</c:v>
                </c:pt>
                <c:pt idx="7">
                  <c:v>1.7000000000000001E-2</c:v>
                </c:pt>
                <c:pt idx="8">
                  <c:v>1.2999999999999999E-2</c:v>
                </c:pt>
                <c:pt idx="9">
                  <c:v>7.0000000000000001E-3</c:v>
                </c:pt>
                <c:pt idx="10">
                  <c:v>6.0000000000000001E-3</c:v>
                </c:pt>
                <c:pt idx="11">
                  <c:v>6.0000000000000001E-3</c:v>
                </c:pt>
                <c:pt idx="12">
                  <c:v>5.0000000000000001E-3</c:v>
                </c:pt>
              </c:numCache>
            </c:numRef>
          </c:val>
        </c:ser>
        <c:dLbls>
          <c:showLegendKey val="0"/>
          <c:showVal val="0"/>
          <c:showCatName val="0"/>
          <c:showSerName val="0"/>
          <c:showPercent val="0"/>
          <c:showBubbleSize val="0"/>
        </c:dLbls>
        <c:gapWidth val="51"/>
        <c:axId val="111321856"/>
        <c:axId val="111323392"/>
      </c:barChart>
      <c:catAx>
        <c:axId val="111321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11323392"/>
        <c:crosses val="autoZero"/>
        <c:auto val="1"/>
        <c:lblAlgn val="ctr"/>
        <c:lblOffset val="100"/>
        <c:noMultiLvlLbl val="0"/>
      </c:catAx>
      <c:valAx>
        <c:axId val="111323392"/>
        <c:scaling>
          <c:orientation val="minMax"/>
        </c:scaling>
        <c:delete val="1"/>
        <c:axPos val="t"/>
        <c:numFmt formatCode="0%" sourceLinked="1"/>
        <c:majorTickMark val="none"/>
        <c:minorTickMark val="none"/>
        <c:tickLblPos val="nextTo"/>
        <c:crossAx val="111321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3437498558224745E-2"/>
          <c:w val="0.96562499999999996"/>
          <c:h val="0.83845251978023372"/>
        </c:manualLayout>
      </c:layout>
      <c:lineChart>
        <c:grouping val="standard"/>
        <c:varyColors val="0"/>
        <c:ser>
          <c:idx val="0"/>
          <c:order val="0"/>
          <c:tx>
            <c:strRef>
              <c:f>Hoja1!$B$1</c:f>
              <c:strCache>
                <c:ptCount val="1"/>
                <c:pt idx="0">
                  <c:v>Serie 1</c:v>
                </c:pt>
              </c:strCache>
            </c:strRef>
          </c:tx>
          <c:spPr>
            <a:ln w="57150" cap="rnd">
              <a:solidFill>
                <a:srgbClr val="DA0F2B"/>
              </a:solidFill>
              <a:round/>
            </a:ln>
            <a:effectLst/>
          </c:spPr>
          <c:marker>
            <c:symbol val="circle"/>
            <c:size val="5"/>
            <c:spPr>
              <a:solidFill>
                <a:srgbClr val="C00000"/>
              </a:solidFill>
              <a:ln w="57150">
                <a:solidFill>
                  <a:srgbClr val="DA0F2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Falta de voluntad o pereza</c:v>
                </c:pt>
                <c:pt idx="1">
                  <c:v>No le gusta</c:v>
                </c:pt>
                <c:pt idx="2">
                  <c:v>No tiene tiempo</c:v>
                </c:pt>
                <c:pt idx="3">
                  <c:v>No cuenta con instalaciones deportivas cerca</c:v>
                </c:pt>
                <c:pt idx="4">
                  <c:v>Tiene limitaciones físicas para practicarlo</c:v>
                </c:pt>
                <c:pt idx="5">
                  <c:v>Sedentarismo</c:v>
                </c:pt>
                <c:pt idx="6">
                  <c:v>Por la pandemia</c:v>
                </c:pt>
                <c:pt idx="7">
                  <c:v>Limitacion de salud</c:v>
                </c:pt>
              </c:strCache>
            </c:strRef>
          </c:cat>
          <c:val>
            <c:numRef>
              <c:f>Hoja1!$B$2:$B$9</c:f>
              <c:numCache>
                <c:formatCode>0%</c:formatCode>
                <c:ptCount val="8"/>
                <c:pt idx="0">
                  <c:v>0.17599999999999999</c:v>
                </c:pt>
                <c:pt idx="1">
                  <c:v>0.14299999999999999</c:v>
                </c:pt>
                <c:pt idx="2">
                  <c:v>0.48599999999999999</c:v>
                </c:pt>
                <c:pt idx="3">
                  <c:v>8.7999999999999995E-2</c:v>
                </c:pt>
                <c:pt idx="4">
                  <c:v>5.6000000000000001E-2</c:v>
                </c:pt>
                <c:pt idx="5">
                  <c:v>2.1999999999999999E-2</c:v>
                </c:pt>
                <c:pt idx="6">
                  <c:v>2.4E-2</c:v>
                </c:pt>
                <c:pt idx="7">
                  <c:v>5.0000000000000001E-3</c:v>
                </c:pt>
              </c:numCache>
            </c:numRef>
          </c:val>
          <c:smooth val="0"/>
        </c:ser>
        <c:dLbls>
          <c:showLegendKey val="0"/>
          <c:showVal val="0"/>
          <c:showCatName val="0"/>
          <c:showSerName val="0"/>
          <c:showPercent val="0"/>
          <c:showBubbleSize val="0"/>
        </c:dLbls>
        <c:marker val="1"/>
        <c:smooth val="0"/>
        <c:axId val="111390080"/>
        <c:axId val="111391872"/>
      </c:lineChart>
      <c:catAx>
        <c:axId val="11139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11391872"/>
        <c:crosses val="autoZero"/>
        <c:auto val="1"/>
        <c:lblAlgn val="ctr"/>
        <c:lblOffset val="100"/>
        <c:noMultiLvlLbl val="0"/>
      </c:catAx>
      <c:valAx>
        <c:axId val="111391872"/>
        <c:scaling>
          <c:orientation val="minMax"/>
        </c:scaling>
        <c:delete val="1"/>
        <c:axPos val="l"/>
        <c:numFmt formatCode="0%" sourceLinked="1"/>
        <c:majorTickMark val="none"/>
        <c:minorTickMark val="none"/>
        <c:tickLblPos val="nextTo"/>
        <c:crossAx val="111390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42398824775291E-3"/>
          <c:y val="0.18657338216824187"/>
          <c:w val="0.99226913159985841"/>
          <c:h val="0.4268265729260951"/>
        </c:manualLayout>
      </c:layout>
      <c:barChart>
        <c:barDir val="col"/>
        <c:grouping val="clustered"/>
        <c:varyColors val="0"/>
        <c:ser>
          <c:idx val="0"/>
          <c:order val="0"/>
          <c:tx>
            <c:strRef>
              <c:f>Hoja1!$B$1</c:f>
              <c:strCache>
                <c:ptCount val="1"/>
                <c:pt idx="0">
                  <c:v>Totalmente de acuerdo</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 Desde el inicio de la pandemia ha encontrado nuevas formas para hacer actividad física.</c:v>
                </c:pt>
                <c:pt idx="1">
                  <c:v>b. Durante la pandemia ha tenido más tiempo disponible para hacer actividad física.</c:v>
                </c:pt>
                <c:pt idx="2">
                  <c:v>c. Durante la pandemia le ha hecho falta hacer actividad física de la forma que estaba permitida antes de la pandemia.</c:v>
                </c:pt>
                <c:pt idx="3">
                  <c:v>d. Es importante hacer actividad física durante la pandemia para mejorar su salud física.</c:v>
                </c:pt>
                <c:pt idx="4">
                  <c:v>e. Es importante hacer actividad física durante la pandemia para mejorar su salud mental.</c:v>
                </c:pt>
                <c:pt idx="5">
                  <c:v>f. Planea mantener sus niveles actuales de actividad física cuando pase la pandemia.</c:v>
                </c:pt>
              </c:strCache>
            </c:strRef>
          </c:cat>
          <c:val>
            <c:numRef>
              <c:f>Hoja1!$B$2:$B$7</c:f>
              <c:numCache>
                <c:formatCode>0%</c:formatCode>
                <c:ptCount val="6"/>
                <c:pt idx="0">
                  <c:v>0.24</c:v>
                </c:pt>
                <c:pt idx="1">
                  <c:v>0.28999999999999998</c:v>
                </c:pt>
                <c:pt idx="2">
                  <c:v>0.36099999999999999</c:v>
                </c:pt>
                <c:pt idx="3">
                  <c:v>0.59099999999999997</c:v>
                </c:pt>
                <c:pt idx="4">
                  <c:v>0.58599999999999997</c:v>
                </c:pt>
                <c:pt idx="5">
                  <c:v>0.47099999999999997</c:v>
                </c:pt>
              </c:numCache>
            </c:numRef>
          </c:val>
        </c:ser>
        <c:ser>
          <c:idx val="1"/>
          <c:order val="1"/>
          <c:tx>
            <c:strRef>
              <c:f>Hoja1!$C$1</c:f>
              <c:strCache>
                <c:ptCount val="1"/>
                <c:pt idx="0">
                  <c:v>De acuerdo</c:v>
                </c:pt>
              </c:strCache>
            </c:strRef>
          </c:tx>
          <c:spPr>
            <a:solidFill>
              <a:schemeClr val="accent2"/>
            </a:solidFill>
            <a:ln>
              <a:noFill/>
            </a:ln>
            <a:effectLst/>
          </c:spPr>
          <c:invertIfNegative val="0"/>
          <c:dLbls>
            <c:dLbl>
              <c:idx val="5"/>
              <c:layout>
                <c:manualLayout>
                  <c:x val="0"/>
                  <c:y val="-1.392338672897332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 Desde el inicio de la pandemia ha encontrado nuevas formas para hacer actividad física.</c:v>
                </c:pt>
                <c:pt idx="1">
                  <c:v>b. Durante la pandemia ha tenido más tiempo disponible para hacer actividad física.</c:v>
                </c:pt>
                <c:pt idx="2">
                  <c:v>c. Durante la pandemia le ha hecho falta hacer actividad física de la forma que estaba permitida antes de la pandemia.</c:v>
                </c:pt>
                <c:pt idx="3">
                  <c:v>d. Es importante hacer actividad física durante la pandemia para mejorar su salud física.</c:v>
                </c:pt>
                <c:pt idx="4">
                  <c:v>e. Es importante hacer actividad física durante la pandemia para mejorar su salud mental.</c:v>
                </c:pt>
                <c:pt idx="5">
                  <c:v>f. Planea mantener sus niveles actuales de actividad física cuando pase la pandemia.</c:v>
                </c:pt>
              </c:strCache>
            </c:strRef>
          </c:cat>
          <c:val>
            <c:numRef>
              <c:f>Hoja1!$C$2:$C$7</c:f>
              <c:numCache>
                <c:formatCode>0%</c:formatCode>
                <c:ptCount val="6"/>
                <c:pt idx="0">
                  <c:v>0.44</c:v>
                </c:pt>
                <c:pt idx="1">
                  <c:v>0.39700000000000002</c:v>
                </c:pt>
                <c:pt idx="2">
                  <c:v>0.39600000000000002</c:v>
                </c:pt>
                <c:pt idx="3">
                  <c:v>0.36099999999999999</c:v>
                </c:pt>
                <c:pt idx="4">
                  <c:v>0.35099999999999998</c:v>
                </c:pt>
                <c:pt idx="5">
                  <c:v>0.41899999999999998</c:v>
                </c:pt>
              </c:numCache>
            </c:numRef>
          </c:val>
        </c:ser>
        <c:ser>
          <c:idx val="2"/>
          <c:order val="2"/>
          <c:tx>
            <c:strRef>
              <c:f>Hoja1!$D$1</c:f>
              <c:strCache>
                <c:ptCount val="1"/>
                <c:pt idx="0">
                  <c:v>En Desacuerdo</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 Desde el inicio de la pandemia ha encontrado nuevas formas para hacer actividad física.</c:v>
                </c:pt>
                <c:pt idx="1">
                  <c:v>b. Durante la pandemia ha tenido más tiempo disponible para hacer actividad física.</c:v>
                </c:pt>
                <c:pt idx="2">
                  <c:v>c. Durante la pandemia le ha hecho falta hacer actividad física de la forma que estaba permitida antes de la pandemia.</c:v>
                </c:pt>
                <c:pt idx="3">
                  <c:v>d. Es importante hacer actividad física durante la pandemia para mejorar su salud física.</c:v>
                </c:pt>
                <c:pt idx="4">
                  <c:v>e. Es importante hacer actividad física durante la pandemia para mejorar su salud mental.</c:v>
                </c:pt>
                <c:pt idx="5">
                  <c:v>f. Planea mantener sus niveles actuales de actividad física cuando pase la pandemia.</c:v>
                </c:pt>
              </c:strCache>
            </c:strRef>
          </c:cat>
          <c:val>
            <c:numRef>
              <c:f>Hoja1!$D$2:$D$7</c:f>
              <c:numCache>
                <c:formatCode>0%</c:formatCode>
                <c:ptCount val="6"/>
                <c:pt idx="0">
                  <c:v>0.21</c:v>
                </c:pt>
                <c:pt idx="1">
                  <c:v>0.20799999999999999</c:v>
                </c:pt>
                <c:pt idx="2">
                  <c:v>0.16200000000000001</c:v>
                </c:pt>
                <c:pt idx="3">
                  <c:v>2.7E-2</c:v>
                </c:pt>
                <c:pt idx="4">
                  <c:v>3.6999999999999998E-2</c:v>
                </c:pt>
                <c:pt idx="5">
                  <c:v>7.9000000000000001E-2</c:v>
                </c:pt>
              </c:numCache>
            </c:numRef>
          </c:val>
        </c:ser>
        <c:ser>
          <c:idx val="3"/>
          <c:order val="3"/>
          <c:tx>
            <c:strRef>
              <c:f>Hoja1!$E$1</c:f>
              <c:strCache>
                <c:ptCount val="1"/>
                <c:pt idx="0">
                  <c:v>Totalmente en desacuerdo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 Desde el inicio de la pandemia ha encontrado nuevas formas para hacer actividad física.</c:v>
                </c:pt>
                <c:pt idx="1">
                  <c:v>b. Durante la pandemia ha tenido más tiempo disponible para hacer actividad física.</c:v>
                </c:pt>
                <c:pt idx="2">
                  <c:v>c. Durante la pandemia le ha hecho falta hacer actividad física de la forma que estaba permitida antes de la pandemia.</c:v>
                </c:pt>
                <c:pt idx="3">
                  <c:v>d. Es importante hacer actividad física durante la pandemia para mejorar su salud física.</c:v>
                </c:pt>
                <c:pt idx="4">
                  <c:v>e. Es importante hacer actividad física durante la pandemia para mejorar su salud mental.</c:v>
                </c:pt>
                <c:pt idx="5">
                  <c:v>f. Planea mantener sus niveles actuales de actividad física cuando pase la pandemia.</c:v>
                </c:pt>
              </c:strCache>
            </c:strRef>
          </c:cat>
          <c:val>
            <c:numRef>
              <c:f>Hoja1!$E$2:$E$7</c:f>
              <c:numCache>
                <c:formatCode>0%</c:formatCode>
                <c:ptCount val="6"/>
                <c:pt idx="0">
                  <c:v>0.1</c:v>
                </c:pt>
                <c:pt idx="1">
                  <c:v>0.1</c:v>
                </c:pt>
                <c:pt idx="2">
                  <c:v>7.9000000000000001E-2</c:v>
                </c:pt>
                <c:pt idx="3">
                  <c:v>2.1999999999999999E-2</c:v>
                </c:pt>
                <c:pt idx="4">
                  <c:v>2.5999999999999999E-2</c:v>
                </c:pt>
                <c:pt idx="5">
                  <c:v>2.5999999999999999E-2</c:v>
                </c:pt>
              </c:numCache>
            </c:numRef>
          </c:val>
        </c:ser>
        <c:ser>
          <c:idx val="4"/>
          <c:order val="4"/>
          <c:tx>
            <c:strRef>
              <c:f>Hoja1!$F$1</c:f>
              <c:strCache>
                <c:ptCount val="1"/>
                <c:pt idx="0">
                  <c:v>Ns/Nr</c:v>
                </c:pt>
              </c:strCache>
            </c:strRef>
          </c:tx>
          <c:spPr>
            <a:solidFill>
              <a:schemeClr val="accent5"/>
            </a:solidFill>
            <a:ln>
              <a:noFill/>
            </a:ln>
            <a:effectLst/>
          </c:spPr>
          <c:invertIfNegative val="0"/>
          <c:cat>
            <c:strRef>
              <c:f>Hoja1!$A$2:$A$7</c:f>
              <c:strCache>
                <c:ptCount val="6"/>
                <c:pt idx="0">
                  <c:v>a. Desde el inicio de la pandemia ha encontrado nuevas formas para hacer actividad física.</c:v>
                </c:pt>
                <c:pt idx="1">
                  <c:v>b. Durante la pandemia ha tenido más tiempo disponible para hacer actividad física.</c:v>
                </c:pt>
                <c:pt idx="2">
                  <c:v>c. Durante la pandemia le ha hecho falta hacer actividad física de la forma que estaba permitida antes de la pandemia.</c:v>
                </c:pt>
                <c:pt idx="3">
                  <c:v>d. Es importante hacer actividad física durante la pandemia para mejorar su salud física.</c:v>
                </c:pt>
                <c:pt idx="4">
                  <c:v>e. Es importante hacer actividad física durante la pandemia para mejorar su salud mental.</c:v>
                </c:pt>
                <c:pt idx="5">
                  <c:v>f. Planea mantener sus niveles actuales de actividad física cuando pase la pandemia.</c:v>
                </c:pt>
              </c:strCache>
            </c:strRef>
          </c:cat>
          <c:val>
            <c:numRef>
              <c:f>Hoja1!$F$2:$F$7</c:f>
              <c:numCache>
                <c:formatCode>0%</c:formatCode>
                <c:ptCount val="6"/>
                <c:pt idx="1">
                  <c:v>5.0000000000000001E-3</c:v>
                </c:pt>
                <c:pt idx="5">
                  <c:v>5.0000000000000001E-3</c:v>
                </c:pt>
              </c:numCache>
            </c:numRef>
          </c:val>
        </c:ser>
        <c:dLbls>
          <c:showLegendKey val="0"/>
          <c:showVal val="0"/>
          <c:showCatName val="0"/>
          <c:showSerName val="0"/>
          <c:showPercent val="0"/>
          <c:showBubbleSize val="0"/>
        </c:dLbls>
        <c:gapWidth val="219"/>
        <c:overlap val="-27"/>
        <c:axId val="115176960"/>
        <c:axId val="115178496"/>
      </c:barChart>
      <c:catAx>
        <c:axId val="1151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crossAx val="115178496"/>
        <c:crosses val="autoZero"/>
        <c:auto val="1"/>
        <c:lblAlgn val="ctr"/>
        <c:lblOffset val="100"/>
        <c:noMultiLvlLbl val="0"/>
      </c:catAx>
      <c:valAx>
        <c:axId val="115178496"/>
        <c:scaling>
          <c:orientation val="minMax"/>
        </c:scaling>
        <c:delete val="1"/>
        <c:axPos val="l"/>
        <c:numFmt formatCode="0%" sourceLinked="1"/>
        <c:majorTickMark val="none"/>
        <c:minorTickMark val="none"/>
        <c:tickLblPos val="nextTo"/>
        <c:crossAx val="115176960"/>
        <c:crosses val="autoZero"/>
        <c:crossBetween val="between"/>
      </c:valAx>
      <c:spPr>
        <a:noFill/>
        <a:ln w="25400">
          <a:noFill/>
        </a:ln>
        <a:effectLst/>
      </c:spPr>
    </c:plotArea>
    <c:legend>
      <c:legendPos val="b"/>
      <c:layout>
        <c:manualLayout>
          <c:xMode val="edge"/>
          <c:yMode val="edge"/>
          <c:x val="1.7233537087471273E-2"/>
          <c:y val="0.79880665287802199"/>
          <c:w val="0.97325415354716593"/>
          <c:h val="4.646730346175081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0"/>
          <c:order val="0"/>
          <c:tx>
            <c:strRef>
              <c:f>Hoja1!$B$1</c:f>
              <c:strCache>
                <c:ptCount val="1"/>
                <c:pt idx="0">
                  <c:v>Ha aumentado</c:v>
                </c:pt>
              </c:strCache>
            </c:strRef>
          </c:tx>
          <c:spPr>
            <a:solidFill>
              <a:schemeClr val="bg1">
                <a:lumMod val="65000"/>
              </a:schemeClr>
            </a:solidFill>
          </c:spPr>
          <c:invertIfNegative val="0"/>
          <c:dLbls>
            <c:txPr>
              <a:bodyPr rot="0" vert="horz"/>
              <a:lstStyle/>
              <a:p>
                <a:pPr>
                  <a:defRPr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Durante la pandemia</c:v>
                </c:pt>
              </c:strCache>
            </c:strRef>
          </c:cat>
          <c:val>
            <c:numRef>
              <c:f>Hoja1!$B$2</c:f>
              <c:numCache>
                <c:formatCode>0%</c:formatCode>
                <c:ptCount val="1"/>
                <c:pt idx="0">
                  <c:v>0.19</c:v>
                </c:pt>
              </c:numCache>
            </c:numRef>
          </c:val>
        </c:ser>
        <c:ser>
          <c:idx val="1"/>
          <c:order val="1"/>
          <c:tx>
            <c:strRef>
              <c:f>Hoja1!$C$1</c:f>
              <c:strCache>
                <c:ptCount val="1"/>
                <c:pt idx="0">
                  <c:v>Se ha mantenido</c:v>
                </c:pt>
              </c:strCache>
            </c:strRef>
          </c:tx>
          <c:spPr>
            <a:solidFill>
              <a:srgbClr val="DA0F2B"/>
            </a:solidFill>
          </c:spPr>
          <c:invertIfNegative val="0"/>
          <c:dLbls>
            <c:txPr>
              <a:bodyPr rot="0" vert="horz"/>
              <a:lstStyle/>
              <a:p>
                <a:pPr>
                  <a:defRPr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Durante la pandemia</c:v>
                </c:pt>
              </c:strCache>
            </c:strRef>
          </c:cat>
          <c:val>
            <c:numRef>
              <c:f>Hoja1!$C$2</c:f>
              <c:numCache>
                <c:formatCode>0%</c:formatCode>
                <c:ptCount val="1"/>
                <c:pt idx="0">
                  <c:v>0.28999999999999998</c:v>
                </c:pt>
              </c:numCache>
            </c:numRef>
          </c:val>
        </c:ser>
        <c:ser>
          <c:idx val="2"/>
          <c:order val="2"/>
          <c:tx>
            <c:strRef>
              <c:f>Hoja1!$D$1</c:f>
              <c:strCache>
                <c:ptCount val="1"/>
                <c:pt idx="0">
                  <c:v>Ha disminuido</c:v>
                </c:pt>
              </c:strCache>
            </c:strRef>
          </c:tx>
          <c:spPr>
            <a:solidFill>
              <a:srgbClr val="F5B02B"/>
            </a:solidFill>
          </c:spPr>
          <c:invertIfNegative val="0"/>
          <c:dLbls>
            <c:txPr>
              <a:bodyPr rot="0" vert="horz"/>
              <a:lstStyle/>
              <a:p>
                <a:pPr>
                  <a:defRPr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Durante la pandemia</c:v>
                </c:pt>
              </c:strCache>
            </c:strRef>
          </c:cat>
          <c:val>
            <c:numRef>
              <c:f>Hoja1!$D$2</c:f>
              <c:numCache>
                <c:formatCode>0%</c:formatCode>
                <c:ptCount val="1"/>
                <c:pt idx="0">
                  <c:v>0.53</c:v>
                </c:pt>
              </c:numCache>
            </c:numRef>
          </c:val>
        </c:ser>
        <c:dLbls>
          <c:dLblPos val="ctr"/>
          <c:showLegendKey val="0"/>
          <c:showVal val="1"/>
          <c:showCatName val="0"/>
          <c:showSerName val="0"/>
          <c:showPercent val="0"/>
          <c:showBubbleSize val="0"/>
        </c:dLbls>
        <c:gapWidth val="150"/>
        <c:overlap val="100"/>
        <c:axId val="105808640"/>
        <c:axId val="105810176"/>
      </c:barChart>
      <c:catAx>
        <c:axId val="105808640"/>
        <c:scaling>
          <c:orientation val="minMax"/>
        </c:scaling>
        <c:delete val="0"/>
        <c:axPos val="l"/>
        <c:numFmt formatCode="General" sourceLinked="1"/>
        <c:majorTickMark val="none"/>
        <c:minorTickMark val="none"/>
        <c:tickLblPos val="nextTo"/>
        <c:txPr>
          <a:bodyPr rot="-60000000" vert="horz"/>
          <a:lstStyle/>
          <a:p>
            <a:pPr>
              <a:defRPr/>
            </a:pPr>
            <a:endParaRPr lang="es-CO"/>
          </a:p>
        </c:txPr>
        <c:crossAx val="105810176"/>
        <c:crosses val="autoZero"/>
        <c:auto val="1"/>
        <c:lblAlgn val="ctr"/>
        <c:lblOffset val="100"/>
        <c:noMultiLvlLbl val="0"/>
      </c:catAx>
      <c:valAx>
        <c:axId val="105810176"/>
        <c:scaling>
          <c:orientation val="minMax"/>
        </c:scaling>
        <c:delete val="1"/>
        <c:axPos val="b"/>
        <c:numFmt formatCode="0%" sourceLinked="1"/>
        <c:majorTickMark val="none"/>
        <c:minorTickMark val="none"/>
        <c:tickLblPos val="nextTo"/>
        <c:crossAx val="105808640"/>
        <c:crosses val="autoZero"/>
        <c:crossBetween val="between"/>
      </c:valAx>
    </c:plotArea>
    <c:legend>
      <c:legendPos val="b"/>
      <c:layout>
        <c:manualLayout>
          <c:xMode val="edge"/>
          <c:yMode val="edge"/>
          <c:x val="0.27644877698702225"/>
          <c:y val="4.6824464320962961E-2"/>
          <c:w val="0.59241253217245182"/>
          <c:h val="6.9796927390430349E-2"/>
        </c:manualLayout>
      </c:layout>
      <c:overlay val="0"/>
      <c:txPr>
        <a:bodyPr rot="0" vert="horz"/>
        <a:lstStyle/>
        <a:p>
          <a:pPr>
            <a:defRPr/>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NSE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Hoja1!$B$2</c:f>
              <c:numCache>
                <c:formatCode>0%</c:formatCode>
                <c:ptCount val="1"/>
                <c:pt idx="0">
                  <c:v>8.7999999999999995E-2</c:v>
                </c:pt>
              </c:numCache>
            </c:numRef>
          </c:val>
        </c:ser>
        <c:ser>
          <c:idx val="1"/>
          <c:order val="1"/>
          <c:tx>
            <c:strRef>
              <c:f>Hoja1!$C$1</c:f>
              <c:strCache>
                <c:ptCount val="1"/>
                <c:pt idx="0">
                  <c:v>NSE 2</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Hoja1!$C$2</c:f>
              <c:numCache>
                <c:formatCode>0%</c:formatCode>
                <c:ptCount val="1"/>
                <c:pt idx="0">
                  <c:v>0.38800000000000001</c:v>
                </c:pt>
              </c:numCache>
            </c:numRef>
          </c:val>
        </c:ser>
        <c:ser>
          <c:idx val="2"/>
          <c:order val="2"/>
          <c:tx>
            <c:strRef>
              <c:f>Hoja1!$D$1</c:f>
              <c:strCache>
                <c:ptCount val="1"/>
                <c:pt idx="0">
                  <c:v>NSE 3</c:v>
                </c:pt>
              </c:strCache>
            </c:strRef>
          </c:tx>
          <c:spPr>
            <a:solidFill>
              <a:schemeClr val="bg1">
                <a:lumMod val="65000"/>
              </a:schemeClr>
            </a:solidFill>
            <a:ln>
              <a:noFill/>
            </a:ln>
            <a:effectLst/>
          </c:spPr>
          <c:invertIfNegative val="0"/>
          <c:dLbls>
            <c:dLbl>
              <c:idx val="0"/>
              <c:layout>
                <c:manualLayout>
                  <c:x val="2.1015863833088368E-3"/>
                  <c:y val="-8.181260661406633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Hoja1!$D$2</c:f>
              <c:numCache>
                <c:formatCode>0%</c:formatCode>
                <c:ptCount val="1"/>
                <c:pt idx="0">
                  <c:v>0.41</c:v>
                </c:pt>
              </c:numCache>
            </c:numRef>
          </c:val>
        </c:ser>
        <c:ser>
          <c:idx val="3"/>
          <c:order val="3"/>
          <c:tx>
            <c:strRef>
              <c:f>Hoja1!$E$1</c:f>
              <c:strCache>
                <c:ptCount val="1"/>
                <c:pt idx="0">
                  <c:v>NSE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Hoja1!$E$2</c:f>
              <c:numCache>
                <c:formatCode>0%</c:formatCode>
                <c:ptCount val="1"/>
                <c:pt idx="0">
                  <c:v>9.2999999999999999E-2</c:v>
                </c:pt>
              </c:numCache>
            </c:numRef>
          </c:val>
        </c:ser>
        <c:ser>
          <c:idx val="4"/>
          <c:order val="4"/>
          <c:tx>
            <c:strRef>
              <c:f>Hoja1!$F$1</c:f>
              <c:strCache>
                <c:ptCount val="1"/>
                <c:pt idx="0">
                  <c:v>NSE 5/6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Hoja1!$F$2</c:f>
              <c:numCache>
                <c:formatCode>0%</c:formatCode>
                <c:ptCount val="1"/>
                <c:pt idx="0">
                  <c:v>1.9E-2</c:v>
                </c:pt>
              </c:numCache>
            </c:numRef>
          </c:val>
        </c:ser>
        <c:dLbls>
          <c:dLblPos val="outEnd"/>
          <c:showLegendKey val="0"/>
          <c:showVal val="1"/>
          <c:showCatName val="0"/>
          <c:showSerName val="0"/>
          <c:showPercent val="0"/>
          <c:showBubbleSize val="0"/>
        </c:dLbls>
        <c:gapWidth val="219"/>
        <c:overlap val="-27"/>
        <c:axId val="31279360"/>
        <c:axId val="31305728"/>
      </c:barChart>
      <c:catAx>
        <c:axId val="31279360"/>
        <c:scaling>
          <c:orientation val="minMax"/>
        </c:scaling>
        <c:delete val="1"/>
        <c:axPos val="b"/>
        <c:numFmt formatCode="General" sourceLinked="1"/>
        <c:majorTickMark val="none"/>
        <c:minorTickMark val="none"/>
        <c:tickLblPos val="nextTo"/>
        <c:crossAx val="31305728"/>
        <c:crosses val="autoZero"/>
        <c:auto val="1"/>
        <c:lblAlgn val="ctr"/>
        <c:lblOffset val="100"/>
        <c:noMultiLvlLbl val="0"/>
      </c:catAx>
      <c:valAx>
        <c:axId val="31305728"/>
        <c:scaling>
          <c:orientation val="minMax"/>
        </c:scaling>
        <c:delete val="1"/>
        <c:axPos val="l"/>
        <c:numFmt formatCode="0%" sourceLinked="1"/>
        <c:majorTickMark val="none"/>
        <c:minorTickMark val="none"/>
        <c:tickLblPos val="nextTo"/>
        <c:crossAx val="31279360"/>
        <c:crosses val="autoZero"/>
        <c:crossBetween val="between"/>
      </c:valAx>
      <c:spPr>
        <a:noFill/>
        <a:ln>
          <a:noFill/>
        </a:ln>
        <a:effectLst/>
      </c:spPr>
    </c:plotArea>
    <c:legend>
      <c:legendPos val="b"/>
      <c:layout>
        <c:manualLayout>
          <c:xMode val="edge"/>
          <c:yMode val="edge"/>
          <c:x val="7.8503352774937959E-2"/>
          <c:y val="0.89583644693647224"/>
          <c:w val="0.79885981492139568"/>
          <c:h val="7.55291407486046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6115252064164"/>
          <c:y val="2.578124841404722E-2"/>
          <c:w val="0.36501285115477489"/>
          <c:h val="0.94843750317190556"/>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Ninguna de las anteriores</c:v>
                </c:pt>
                <c:pt idx="1">
                  <c:v>Yoga</c:v>
                </c:pt>
                <c:pt idx="2">
                  <c:v>Jugar o recrearse</c:v>
                </c:pt>
                <c:pt idx="3">
                  <c:v>Aeróbicos o ciclovía</c:v>
                </c:pt>
                <c:pt idx="4">
                  <c:v>Bailar</c:v>
                </c:pt>
                <c:pt idx="5">
                  <c:v>Ejercicios en casa</c:v>
                </c:pt>
                <c:pt idx="6">
                  <c:v>Practicar algún deporte (fútbol, basquetbol, tenis, natación, etc.)</c:v>
                </c:pt>
                <c:pt idx="7">
                  <c:v>Correr o trotar</c:v>
                </c:pt>
                <c:pt idx="8">
                  <c:v>Montar en bicicleta</c:v>
                </c:pt>
                <c:pt idx="9">
                  <c:v>Caminar</c:v>
                </c:pt>
              </c:strCache>
            </c:strRef>
          </c:cat>
          <c:val>
            <c:numRef>
              <c:f>Hoja1!$B$2:$B$11</c:f>
              <c:numCache>
                <c:formatCode>0%</c:formatCode>
                <c:ptCount val="10"/>
                <c:pt idx="0">
                  <c:v>0.03</c:v>
                </c:pt>
                <c:pt idx="1">
                  <c:v>3.4000000000000002E-2</c:v>
                </c:pt>
                <c:pt idx="2">
                  <c:v>0.109</c:v>
                </c:pt>
                <c:pt idx="3">
                  <c:v>0.14399999999999999</c:v>
                </c:pt>
                <c:pt idx="4">
                  <c:v>0.156</c:v>
                </c:pt>
                <c:pt idx="5">
                  <c:v>0.215</c:v>
                </c:pt>
                <c:pt idx="6">
                  <c:v>0.22500000000000001</c:v>
                </c:pt>
                <c:pt idx="7">
                  <c:v>0.26</c:v>
                </c:pt>
                <c:pt idx="8">
                  <c:v>0.3</c:v>
                </c:pt>
                <c:pt idx="9">
                  <c:v>0.42099999999999999</c:v>
                </c:pt>
              </c:numCache>
            </c:numRef>
          </c:val>
        </c:ser>
        <c:dLbls>
          <c:dLblPos val="outEnd"/>
          <c:showLegendKey val="0"/>
          <c:showVal val="1"/>
          <c:showCatName val="0"/>
          <c:showSerName val="0"/>
          <c:showPercent val="0"/>
          <c:showBubbleSize val="0"/>
        </c:dLbls>
        <c:gapWidth val="89"/>
        <c:axId val="105838848"/>
        <c:axId val="105870464"/>
      </c:barChart>
      <c:catAx>
        <c:axId val="105838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105870464"/>
        <c:crosses val="autoZero"/>
        <c:auto val="1"/>
        <c:lblAlgn val="ctr"/>
        <c:lblOffset val="100"/>
        <c:noMultiLvlLbl val="0"/>
      </c:catAx>
      <c:valAx>
        <c:axId val="105870464"/>
        <c:scaling>
          <c:orientation val="minMax"/>
        </c:scaling>
        <c:delete val="1"/>
        <c:axPos val="b"/>
        <c:numFmt formatCode="0%" sourceLinked="1"/>
        <c:majorTickMark val="none"/>
        <c:minorTickMark val="none"/>
        <c:tickLblPos val="nextTo"/>
        <c:crossAx val="10583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57678687116444E-2"/>
          <c:y val="0.2390624852938924"/>
          <c:w val="0.92984623309314074"/>
          <c:h val="0.52460171477597717"/>
        </c:manualLayout>
      </c:layout>
      <c:lineChart>
        <c:grouping val="stacked"/>
        <c:varyColors val="0"/>
        <c:ser>
          <c:idx val="0"/>
          <c:order val="0"/>
          <c:tx>
            <c:strRef>
              <c:f>Hoja1!$B$1</c:f>
              <c:strCache>
                <c:ptCount val="1"/>
                <c:pt idx="0">
                  <c:v>Minutos</c:v>
                </c:pt>
              </c:strCache>
            </c:strRef>
          </c:tx>
          <c:spPr>
            <a:ln>
              <a:solidFill>
                <a:srgbClr val="F5B02B"/>
              </a:solidFill>
            </a:ln>
            <a:effectLst/>
          </c:spPr>
          <c:marker>
            <c:spPr>
              <a:solidFill>
                <a:srgbClr val="F5B02B"/>
              </a:solidFill>
              <a:ln>
                <a:solidFill>
                  <a:srgbClr val="F5B02B"/>
                </a:solidFill>
              </a:ln>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Caminar
 B:792</c:v>
                </c:pt>
                <c:pt idx="1">
                  <c:v>Montar en bicicleta
 B:633</c:v>
                </c:pt>
                <c:pt idx="2">
                  <c:v>Correr o trotar 
B:521</c:v>
                </c:pt>
                <c:pt idx="3">
                  <c:v>Ejercicios en casa 
B:471</c:v>
                </c:pt>
                <c:pt idx="4">
                  <c:v>Jugar o recrearse 
B:241</c:v>
                </c:pt>
                <c:pt idx="5">
                  <c:v>Yoga 
B:88</c:v>
                </c:pt>
                <c:pt idx="6">
                  <c:v>Bailar 
B:401</c:v>
                </c:pt>
                <c:pt idx="7">
                  <c:v>Practicar algún deporte (fútbol, basquetbol, tenis, natación, etc.) 
B:481</c:v>
                </c:pt>
                <c:pt idx="8">
                  <c:v>Aeróbicos o ciclovía 
B:321</c:v>
                </c:pt>
              </c:strCache>
            </c:strRef>
          </c:cat>
          <c:val>
            <c:numRef>
              <c:f>Hoja1!$B$2:$B$10</c:f>
              <c:numCache>
                <c:formatCode>0</c:formatCode>
                <c:ptCount val="9"/>
                <c:pt idx="0">
                  <c:v>24</c:v>
                </c:pt>
                <c:pt idx="1">
                  <c:v>15</c:v>
                </c:pt>
                <c:pt idx="2">
                  <c:v>19</c:v>
                </c:pt>
                <c:pt idx="3">
                  <c:v>31</c:v>
                </c:pt>
                <c:pt idx="4">
                  <c:v>19</c:v>
                </c:pt>
                <c:pt idx="5">
                  <c:v>15</c:v>
                </c:pt>
                <c:pt idx="6">
                  <c:v>21</c:v>
                </c:pt>
                <c:pt idx="7">
                  <c:v>18</c:v>
                </c:pt>
                <c:pt idx="8">
                  <c:v>16</c:v>
                </c:pt>
              </c:numCache>
            </c:numRef>
          </c:val>
          <c:smooth val="0"/>
        </c:ser>
        <c:dLbls>
          <c:showLegendKey val="0"/>
          <c:showVal val="0"/>
          <c:showCatName val="0"/>
          <c:showSerName val="0"/>
          <c:showPercent val="0"/>
          <c:showBubbleSize val="0"/>
        </c:dLbls>
        <c:marker val="1"/>
        <c:smooth val="0"/>
        <c:axId val="105994112"/>
        <c:axId val="105995648"/>
      </c:lineChart>
      <c:catAx>
        <c:axId val="105994112"/>
        <c:scaling>
          <c:orientation val="minMax"/>
        </c:scaling>
        <c:delete val="0"/>
        <c:axPos val="b"/>
        <c:majorGridlines>
          <c:spPr>
            <a:ln>
              <a:prstDash val="sysDash"/>
            </a:ln>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105995648"/>
        <c:crosses val="autoZero"/>
        <c:auto val="1"/>
        <c:lblAlgn val="ctr"/>
        <c:lblOffset val="100"/>
        <c:noMultiLvlLbl val="0"/>
      </c:catAx>
      <c:valAx>
        <c:axId val="105995648"/>
        <c:scaling>
          <c:orientation val="minMax"/>
        </c:scaling>
        <c:delete val="1"/>
        <c:axPos val="l"/>
        <c:numFmt formatCode="0" sourceLinked="1"/>
        <c:majorTickMark val="none"/>
        <c:minorTickMark val="none"/>
        <c:tickLblPos val="nextTo"/>
        <c:crossAx val="10599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Yoga</c:v>
                </c:pt>
                <c:pt idx="1">
                  <c:v>Jugar o recrearse</c:v>
                </c:pt>
                <c:pt idx="2">
                  <c:v>Practicar algún deporte (fútbol, basquetbol, tenis, natación, etc.)</c:v>
                </c:pt>
                <c:pt idx="3">
                  <c:v>Ninguna de las anteriores</c:v>
                </c:pt>
                <c:pt idx="4">
                  <c:v>Aeróbicos o ciclovía</c:v>
                </c:pt>
                <c:pt idx="5">
                  <c:v>Bailar</c:v>
                </c:pt>
                <c:pt idx="6">
                  <c:v>Correr o trotar</c:v>
                </c:pt>
                <c:pt idx="7">
                  <c:v>Montar en bicicleta</c:v>
                </c:pt>
                <c:pt idx="8">
                  <c:v>Caminar</c:v>
                </c:pt>
                <c:pt idx="9">
                  <c:v>Ejercicios en casa</c:v>
                </c:pt>
              </c:strCache>
            </c:strRef>
          </c:cat>
          <c:val>
            <c:numRef>
              <c:f>Hoja1!$B$2:$B$11</c:f>
              <c:numCache>
                <c:formatCode>0%</c:formatCode>
                <c:ptCount val="10"/>
                <c:pt idx="0">
                  <c:v>3.7999999999999999E-2</c:v>
                </c:pt>
                <c:pt idx="1">
                  <c:v>7.0000000000000007E-2</c:v>
                </c:pt>
                <c:pt idx="2">
                  <c:v>7.0000000000000007E-2</c:v>
                </c:pt>
                <c:pt idx="3">
                  <c:v>0.08</c:v>
                </c:pt>
                <c:pt idx="4">
                  <c:v>8.8999999999999996E-2</c:v>
                </c:pt>
                <c:pt idx="5">
                  <c:v>9.4E-2</c:v>
                </c:pt>
                <c:pt idx="6">
                  <c:v>0.153</c:v>
                </c:pt>
                <c:pt idx="7">
                  <c:v>0.182</c:v>
                </c:pt>
                <c:pt idx="8">
                  <c:v>0.316</c:v>
                </c:pt>
                <c:pt idx="9">
                  <c:v>0.46100000000000002</c:v>
                </c:pt>
              </c:numCache>
            </c:numRef>
          </c:val>
        </c:ser>
        <c:dLbls>
          <c:showLegendKey val="0"/>
          <c:showVal val="0"/>
          <c:showCatName val="0"/>
          <c:showSerName val="0"/>
          <c:showPercent val="0"/>
          <c:showBubbleSize val="0"/>
        </c:dLbls>
        <c:gapWidth val="89"/>
        <c:axId val="125834368"/>
        <c:axId val="125835904"/>
      </c:barChart>
      <c:catAx>
        <c:axId val="12583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125835904"/>
        <c:crosses val="autoZero"/>
        <c:auto val="1"/>
        <c:lblAlgn val="ctr"/>
        <c:lblOffset val="100"/>
        <c:noMultiLvlLbl val="0"/>
      </c:catAx>
      <c:valAx>
        <c:axId val="125835904"/>
        <c:scaling>
          <c:orientation val="minMax"/>
        </c:scaling>
        <c:delete val="1"/>
        <c:axPos val="b"/>
        <c:numFmt formatCode="0%" sourceLinked="1"/>
        <c:majorTickMark val="none"/>
        <c:minorTickMark val="none"/>
        <c:tickLblPos val="nextTo"/>
        <c:crossAx val="12583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57678687116444E-2"/>
          <c:y val="0.2390624852938924"/>
          <c:w val="0.92984623309314074"/>
          <c:h val="0.52460171477597717"/>
        </c:manualLayout>
      </c:layout>
      <c:lineChart>
        <c:grouping val="stacked"/>
        <c:varyColors val="0"/>
        <c:ser>
          <c:idx val="0"/>
          <c:order val="0"/>
          <c:tx>
            <c:strRef>
              <c:f>Hoja1!$B$1</c:f>
              <c:strCache>
                <c:ptCount val="1"/>
                <c:pt idx="0">
                  <c:v>Minutos</c:v>
                </c:pt>
              </c:strCache>
            </c:strRef>
          </c:tx>
          <c:spPr>
            <a:ln>
              <a:solidFill>
                <a:srgbClr val="DA0F2B"/>
              </a:solidFill>
            </a:ln>
            <a:effectLst/>
          </c:spPr>
          <c:marker>
            <c:spPr>
              <a:solidFill>
                <a:srgbClr val="DA0F2B"/>
              </a:solidFill>
              <a:ln>
                <a:solidFill>
                  <a:srgbClr val="DA0F2B"/>
                </a:solidFill>
              </a:ln>
            </c:spPr>
          </c:marker>
          <c:dLbls>
            <c:dLbl>
              <c:idx val="0"/>
              <c:layout>
                <c:manualLayout>
                  <c:x val="-1.5346136510875484E-2"/>
                  <c:y val="2.0599537370074904E-3"/>
                </c:manualLayout>
              </c:layou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Caminar
 B:555</c:v>
                </c:pt>
                <c:pt idx="1">
                  <c:v>Montar en bicicleta
 B:397</c:v>
                </c:pt>
                <c:pt idx="2">
                  <c:v>Correr o trotar 
B:287</c:v>
                </c:pt>
                <c:pt idx="3">
                  <c:v>Ejercicios en casa 
B:1011</c:v>
                </c:pt>
                <c:pt idx="4">
                  <c:v>Jugar o recrearse 
B:158</c:v>
                </c:pt>
                <c:pt idx="5">
                  <c:v>Yoga 
B:104</c:v>
                </c:pt>
                <c:pt idx="6">
                  <c:v>Bailar 
B:223</c:v>
                </c:pt>
                <c:pt idx="7">
                  <c:v>Practicar algún deporte (fútbol, basquetbol, tenis, natación, etc.) 
B:152</c:v>
                </c:pt>
                <c:pt idx="8">
                  <c:v>Aeróbicos o ciclovía 
B:209</c:v>
                </c:pt>
              </c:strCache>
            </c:strRef>
          </c:cat>
          <c:val>
            <c:numRef>
              <c:f>Hoja1!$B$2:$B$10</c:f>
              <c:numCache>
                <c:formatCode>0</c:formatCode>
                <c:ptCount val="9"/>
                <c:pt idx="0">
                  <c:v>22</c:v>
                </c:pt>
                <c:pt idx="1">
                  <c:v>20</c:v>
                </c:pt>
                <c:pt idx="2">
                  <c:v>16</c:v>
                </c:pt>
                <c:pt idx="3">
                  <c:v>31</c:v>
                </c:pt>
                <c:pt idx="4">
                  <c:v>14</c:v>
                </c:pt>
                <c:pt idx="5">
                  <c:v>15</c:v>
                </c:pt>
                <c:pt idx="6">
                  <c:v>28</c:v>
                </c:pt>
                <c:pt idx="7">
                  <c:v>20</c:v>
                </c:pt>
                <c:pt idx="8">
                  <c:v>20</c:v>
                </c:pt>
              </c:numCache>
            </c:numRef>
          </c:val>
          <c:smooth val="0"/>
        </c:ser>
        <c:dLbls>
          <c:showLegendKey val="0"/>
          <c:showVal val="0"/>
          <c:showCatName val="0"/>
          <c:showSerName val="0"/>
          <c:showPercent val="0"/>
          <c:showBubbleSize val="0"/>
        </c:dLbls>
        <c:marker val="1"/>
        <c:smooth val="0"/>
        <c:axId val="125894016"/>
        <c:axId val="131744896"/>
      </c:lineChart>
      <c:catAx>
        <c:axId val="125894016"/>
        <c:scaling>
          <c:orientation val="minMax"/>
        </c:scaling>
        <c:delete val="0"/>
        <c:axPos val="b"/>
        <c:majorGridlines>
          <c:spPr>
            <a:ln>
              <a:prstDash val="sysDash"/>
            </a:ln>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131744896"/>
        <c:crosses val="autoZero"/>
        <c:auto val="1"/>
        <c:lblAlgn val="ctr"/>
        <c:lblOffset val="100"/>
        <c:noMultiLvlLbl val="0"/>
      </c:catAx>
      <c:valAx>
        <c:axId val="131744896"/>
        <c:scaling>
          <c:orientation val="minMax"/>
        </c:scaling>
        <c:delete val="1"/>
        <c:axPos val="l"/>
        <c:numFmt formatCode="0" sourceLinked="1"/>
        <c:majorTickMark val="none"/>
        <c:minorTickMark val="none"/>
        <c:tickLblPos val="nextTo"/>
        <c:crossAx val="12589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7247078528317E-2"/>
          <c:y val="0.25742657113975048"/>
          <c:w val="0.97465505842943367"/>
          <c:h val="0.42120799677790854"/>
        </c:manualLayout>
      </c:layout>
      <c:barChart>
        <c:barDir val="col"/>
        <c:grouping val="clustered"/>
        <c:varyColors val="0"/>
        <c:ser>
          <c:idx val="0"/>
          <c:order val="0"/>
          <c:tx>
            <c:strRef>
              <c:f>Hoja1!$B$1</c:f>
              <c:strCache>
                <c:ptCount val="1"/>
                <c:pt idx="0">
                  <c:v>Antes de pandemia</c:v>
                </c:pt>
              </c:strCache>
            </c:strRef>
          </c:tx>
          <c:spPr>
            <a:solidFill>
              <a:srgbClr val="FFC000"/>
            </a:solidFill>
            <a:ln>
              <a:noFill/>
            </a:ln>
            <a:effectLst/>
          </c:spPr>
          <c:invertIfNegative val="0"/>
          <c:dLbls>
            <c:dLbl>
              <c:idx val="4"/>
              <c:layout>
                <c:manualLayout>
                  <c:x val="-8.9444616906791279E-17"/>
                  <c:y val="9.840760481572207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Parques</c:v>
                </c:pt>
                <c:pt idx="1">
                  <c:v>Vía pública</c:v>
                </c:pt>
                <c:pt idx="2">
                  <c:v>En casa</c:v>
                </c:pt>
                <c:pt idx="3">
                  <c:v>Ciclovía</c:v>
                </c:pt>
                <c:pt idx="4">
                  <c:v>Gimnasio</c:v>
                </c:pt>
                <c:pt idx="5">
                  <c:v>Espacios alquilados para practicar un deporte particular (ej: canchas, pistas)</c:v>
                </c:pt>
                <c:pt idx="6">
                  <c:v>Caja de compensación</c:v>
                </c:pt>
                <c:pt idx="7">
                  <c:v>Ciclo rutas</c:v>
                </c:pt>
                <c:pt idx="8">
                  <c:v>Colegio</c:v>
                </c:pt>
              </c:strCache>
            </c:strRef>
          </c:cat>
          <c:val>
            <c:numRef>
              <c:f>Hoja1!$B$2:$B$10</c:f>
              <c:numCache>
                <c:formatCode>0%</c:formatCode>
                <c:ptCount val="9"/>
                <c:pt idx="0">
                  <c:v>0.51400000000000001</c:v>
                </c:pt>
                <c:pt idx="1">
                  <c:v>0.26800000000000002</c:v>
                </c:pt>
                <c:pt idx="2">
                  <c:v>0.25800000000000001</c:v>
                </c:pt>
                <c:pt idx="3">
                  <c:v>0.24099999999999999</c:v>
                </c:pt>
                <c:pt idx="4">
                  <c:v>0.193</c:v>
                </c:pt>
                <c:pt idx="5">
                  <c:v>0.12</c:v>
                </c:pt>
                <c:pt idx="6">
                  <c:v>6.3E-2</c:v>
                </c:pt>
                <c:pt idx="7">
                  <c:v>6.0000000000000001E-3</c:v>
                </c:pt>
                <c:pt idx="8">
                  <c:v>6.0000000000000001E-3</c:v>
                </c:pt>
              </c:numCache>
            </c:numRef>
          </c:val>
        </c:ser>
        <c:ser>
          <c:idx val="1"/>
          <c:order val="1"/>
          <c:tx>
            <c:strRef>
              <c:f>Hoja1!$C$1</c:f>
              <c:strCache>
                <c:ptCount val="1"/>
                <c:pt idx="0">
                  <c:v>Durante la pandemia</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Parques</c:v>
                </c:pt>
                <c:pt idx="1">
                  <c:v>Vía pública</c:v>
                </c:pt>
                <c:pt idx="2">
                  <c:v>En casa</c:v>
                </c:pt>
                <c:pt idx="3">
                  <c:v>Ciclovía</c:v>
                </c:pt>
                <c:pt idx="4">
                  <c:v>Gimnasio</c:v>
                </c:pt>
                <c:pt idx="5">
                  <c:v>Espacios alquilados para practicar un deporte particular (ej: canchas, pistas)</c:v>
                </c:pt>
                <c:pt idx="6">
                  <c:v>Caja de compensación</c:v>
                </c:pt>
                <c:pt idx="7">
                  <c:v>Ciclo rutas</c:v>
                </c:pt>
                <c:pt idx="8">
                  <c:v>Colegio</c:v>
                </c:pt>
              </c:strCache>
            </c:strRef>
          </c:cat>
          <c:val>
            <c:numRef>
              <c:f>Hoja1!$C$2:$C$10</c:f>
              <c:numCache>
                <c:formatCode>0%</c:formatCode>
                <c:ptCount val="9"/>
                <c:pt idx="0">
                  <c:v>0.33</c:v>
                </c:pt>
                <c:pt idx="1">
                  <c:v>0.19</c:v>
                </c:pt>
                <c:pt idx="2">
                  <c:v>0.67</c:v>
                </c:pt>
                <c:pt idx="3">
                  <c:v>0.11</c:v>
                </c:pt>
                <c:pt idx="4">
                  <c:v>0.03</c:v>
                </c:pt>
                <c:pt idx="5">
                  <c:v>0.04</c:v>
                </c:pt>
                <c:pt idx="6">
                  <c:v>0.01</c:v>
                </c:pt>
              </c:numCache>
            </c:numRef>
          </c:val>
        </c:ser>
        <c:dLbls>
          <c:showLegendKey val="0"/>
          <c:showVal val="0"/>
          <c:showCatName val="0"/>
          <c:showSerName val="0"/>
          <c:showPercent val="0"/>
          <c:showBubbleSize val="0"/>
        </c:dLbls>
        <c:gapWidth val="125"/>
        <c:overlap val="-100"/>
        <c:axId val="131783680"/>
        <c:axId val="131789568"/>
      </c:barChart>
      <c:catAx>
        <c:axId val="131783680"/>
        <c:scaling>
          <c:orientation val="minMax"/>
        </c:scaling>
        <c:delete val="0"/>
        <c:axPos val="b"/>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s-CO"/>
          </a:p>
        </c:txPr>
        <c:crossAx val="131789568"/>
        <c:crosses val="autoZero"/>
        <c:auto val="1"/>
        <c:lblAlgn val="ctr"/>
        <c:lblOffset val="100"/>
        <c:noMultiLvlLbl val="0"/>
      </c:catAx>
      <c:valAx>
        <c:axId val="131789568"/>
        <c:scaling>
          <c:orientation val="minMax"/>
        </c:scaling>
        <c:delete val="1"/>
        <c:axPos val="l"/>
        <c:numFmt formatCode="0%" sourceLinked="1"/>
        <c:majorTickMark val="out"/>
        <c:minorTickMark val="none"/>
        <c:tickLblPos val="nextTo"/>
        <c:crossAx val="1317836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42398824775291E-3"/>
          <c:y val="0.33137660414956394"/>
          <c:w val="0.8808638774138785"/>
          <c:h val="0.34043134144588283"/>
        </c:manualLayout>
      </c:layout>
      <c:barChart>
        <c:barDir val="col"/>
        <c:grouping val="clustered"/>
        <c:varyColors val="0"/>
        <c:ser>
          <c:idx val="0"/>
          <c:order val="0"/>
          <c:tx>
            <c:strRef>
              <c:f>Hoja1!$B$1</c:f>
              <c:strCache>
                <c:ptCount val="1"/>
                <c:pt idx="0">
                  <c:v>Muy seguro</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Gimnasio</c:v>
                </c:pt>
                <c:pt idx="1">
                  <c:v>Parques</c:v>
                </c:pt>
                <c:pt idx="2">
                  <c:v>Ciclovía</c:v>
                </c:pt>
                <c:pt idx="3">
                  <c:v>Vía pública</c:v>
                </c:pt>
                <c:pt idx="4">
                  <c:v>En casa</c:v>
                </c:pt>
                <c:pt idx="5">
                  <c:v>Caja de compensación</c:v>
                </c:pt>
                <c:pt idx="6">
                  <c:v>Espacios alquilados para practicar un deporte particular (ej: canchas, pistas)</c:v>
                </c:pt>
              </c:strCache>
            </c:strRef>
          </c:cat>
          <c:val>
            <c:numRef>
              <c:f>Hoja1!$B$2:$B$8</c:f>
              <c:numCache>
                <c:formatCode>0%</c:formatCode>
                <c:ptCount val="7"/>
                <c:pt idx="0">
                  <c:v>0.152</c:v>
                </c:pt>
                <c:pt idx="1">
                  <c:v>0.14499999999999999</c:v>
                </c:pt>
                <c:pt idx="2">
                  <c:v>0.13300000000000001</c:v>
                </c:pt>
                <c:pt idx="3">
                  <c:v>0.08</c:v>
                </c:pt>
                <c:pt idx="4">
                  <c:v>0.85499999999999998</c:v>
                </c:pt>
                <c:pt idx="5">
                  <c:v>0.19900000000000001</c:v>
                </c:pt>
                <c:pt idx="6">
                  <c:v>0.13500000000000001</c:v>
                </c:pt>
              </c:numCache>
            </c:numRef>
          </c:val>
        </c:ser>
        <c:ser>
          <c:idx val="1"/>
          <c:order val="1"/>
          <c:tx>
            <c:strRef>
              <c:f>Hoja1!$C$1</c:f>
              <c:strCache>
                <c:ptCount val="1"/>
                <c:pt idx="0">
                  <c:v>Algo seguro</c:v>
                </c:pt>
              </c:strCache>
            </c:strRef>
          </c:tx>
          <c:spPr>
            <a:solidFill>
              <a:schemeClr val="accent2"/>
            </a:solidFill>
            <a:ln>
              <a:noFill/>
            </a:ln>
            <a:effectLst/>
          </c:spPr>
          <c:invertIfNegative val="0"/>
          <c:dLbls>
            <c:dLbl>
              <c:idx val="5"/>
              <c:layout>
                <c:manualLayout>
                  <c:x val="-4.8901743843886535E-3"/>
                  <c:y val="-1.640732652604175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Gimnasio</c:v>
                </c:pt>
                <c:pt idx="1">
                  <c:v>Parques</c:v>
                </c:pt>
                <c:pt idx="2">
                  <c:v>Ciclovía</c:v>
                </c:pt>
                <c:pt idx="3">
                  <c:v>Vía pública</c:v>
                </c:pt>
                <c:pt idx="4">
                  <c:v>En casa</c:v>
                </c:pt>
                <c:pt idx="5">
                  <c:v>Caja de compensación</c:v>
                </c:pt>
                <c:pt idx="6">
                  <c:v>Espacios alquilados para practicar un deporte particular (ej: canchas, pistas)</c:v>
                </c:pt>
              </c:strCache>
            </c:strRef>
          </c:cat>
          <c:val>
            <c:numRef>
              <c:f>Hoja1!$C$2:$C$8</c:f>
              <c:numCache>
                <c:formatCode>0%</c:formatCode>
                <c:ptCount val="7"/>
                <c:pt idx="0">
                  <c:v>0.219</c:v>
                </c:pt>
                <c:pt idx="1">
                  <c:v>0.34599999999999997</c:v>
                </c:pt>
                <c:pt idx="2">
                  <c:v>0.33500000000000002</c:v>
                </c:pt>
                <c:pt idx="3">
                  <c:v>0.22700000000000001</c:v>
                </c:pt>
                <c:pt idx="4">
                  <c:v>0.10199999999999999</c:v>
                </c:pt>
                <c:pt idx="5">
                  <c:v>0.29399999999999998</c:v>
                </c:pt>
                <c:pt idx="6">
                  <c:v>0.34300000000000003</c:v>
                </c:pt>
              </c:numCache>
            </c:numRef>
          </c:val>
        </c:ser>
        <c:ser>
          <c:idx val="2"/>
          <c:order val="2"/>
          <c:tx>
            <c:strRef>
              <c:f>Hoja1!$D$1</c:f>
              <c:strCache>
                <c:ptCount val="1"/>
                <c:pt idx="0">
                  <c:v>Poco seguro</c:v>
                </c:pt>
              </c:strCache>
            </c:strRef>
          </c:tx>
          <c:spPr>
            <a:solidFill>
              <a:schemeClr val="bg1">
                <a:lumMod val="65000"/>
              </a:schemeClr>
            </a:solidFill>
            <a:ln>
              <a:noFill/>
            </a:ln>
            <a:effectLst/>
          </c:spPr>
          <c:invertIfNegative val="0"/>
          <c:dLbls>
            <c:dLbl>
              <c:idx val="0"/>
              <c:layout>
                <c:manualLayout>
                  <c:x val="3.309097595189329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9121395075109224E-3"/>
                  <c:y val="-4.96806453789665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121395075109224E-3"/>
                  <c:y val="-9.936129075793392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682092612663845E-3"/>
                  <c:y val="-4.96806453789665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12139507510922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9560697537554612E-3"/>
                  <c:y val="-2.484032268948325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9560697537554612E-3"/>
                  <c:y val="-4.96806453789665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Gimnasio</c:v>
                </c:pt>
                <c:pt idx="1">
                  <c:v>Parques</c:v>
                </c:pt>
                <c:pt idx="2">
                  <c:v>Ciclovía</c:v>
                </c:pt>
                <c:pt idx="3">
                  <c:v>Vía pública</c:v>
                </c:pt>
                <c:pt idx="4">
                  <c:v>En casa</c:v>
                </c:pt>
                <c:pt idx="5">
                  <c:v>Caja de compensación</c:v>
                </c:pt>
                <c:pt idx="6">
                  <c:v>Espacios alquilados para practicar un deporte particular (ej: canchas, pistas)</c:v>
                </c:pt>
              </c:strCache>
            </c:strRef>
          </c:cat>
          <c:val>
            <c:numRef>
              <c:f>Hoja1!$D$2:$D$8</c:f>
              <c:numCache>
                <c:formatCode>0%</c:formatCode>
                <c:ptCount val="7"/>
                <c:pt idx="0">
                  <c:v>0.32900000000000001</c:v>
                </c:pt>
                <c:pt idx="1">
                  <c:v>0.318</c:v>
                </c:pt>
                <c:pt idx="2">
                  <c:v>0.31</c:v>
                </c:pt>
                <c:pt idx="3">
                  <c:v>0.38400000000000001</c:v>
                </c:pt>
                <c:pt idx="4">
                  <c:v>2.5000000000000001E-2</c:v>
                </c:pt>
                <c:pt idx="5">
                  <c:v>0.25900000000000001</c:v>
                </c:pt>
                <c:pt idx="6">
                  <c:v>0.30499999999999999</c:v>
                </c:pt>
              </c:numCache>
            </c:numRef>
          </c:val>
        </c:ser>
        <c:ser>
          <c:idx val="3"/>
          <c:order val="3"/>
          <c:tx>
            <c:strRef>
              <c:f>Hoja1!$E$1</c:f>
              <c:strCache>
                <c:ptCount val="1"/>
                <c:pt idx="0">
                  <c:v>Nada seguro</c:v>
                </c:pt>
              </c:strCache>
            </c:strRef>
          </c:tx>
          <c:spPr>
            <a:solidFill>
              <a:schemeClr val="accent4"/>
            </a:solidFill>
            <a:ln>
              <a:noFill/>
            </a:ln>
            <a:effectLst/>
          </c:spPr>
          <c:invertIfNegative val="0"/>
          <c:dLbls>
            <c:dLbl>
              <c:idx val="0"/>
              <c:layout>
                <c:manualLayout>
                  <c:x val="8.824260253838183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12130126919051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15162658648865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927292785567956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515162658648865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824260253838022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412130126918930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Gimnasio</c:v>
                </c:pt>
                <c:pt idx="1">
                  <c:v>Parques</c:v>
                </c:pt>
                <c:pt idx="2">
                  <c:v>Ciclovía</c:v>
                </c:pt>
                <c:pt idx="3">
                  <c:v>Vía pública</c:v>
                </c:pt>
                <c:pt idx="4">
                  <c:v>En casa</c:v>
                </c:pt>
                <c:pt idx="5">
                  <c:v>Caja de compensación</c:v>
                </c:pt>
                <c:pt idx="6">
                  <c:v>Espacios alquilados para practicar un deporte particular (ej: canchas, pistas)</c:v>
                </c:pt>
              </c:strCache>
            </c:strRef>
          </c:cat>
          <c:val>
            <c:numRef>
              <c:f>Hoja1!$E$2:$E$8</c:f>
              <c:numCache>
                <c:formatCode>0%</c:formatCode>
                <c:ptCount val="7"/>
                <c:pt idx="0">
                  <c:v>0.27600000000000002</c:v>
                </c:pt>
                <c:pt idx="1">
                  <c:v>0.187</c:v>
                </c:pt>
                <c:pt idx="2">
                  <c:v>0.215</c:v>
                </c:pt>
                <c:pt idx="3">
                  <c:v>0.309</c:v>
                </c:pt>
                <c:pt idx="4">
                  <c:v>1.7000000000000001E-2</c:v>
                </c:pt>
                <c:pt idx="5">
                  <c:v>0.19400000000000001</c:v>
                </c:pt>
                <c:pt idx="6">
                  <c:v>0.19500000000000001</c:v>
                </c:pt>
              </c:numCache>
            </c:numRef>
          </c:val>
        </c:ser>
        <c:ser>
          <c:idx val="4"/>
          <c:order val="4"/>
          <c:tx>
            <c:strRef>
              <c:f>Hoja1!$F$1</c:f>
              <c:strCache>
                <c:ptCount val="1"/>
                <c:pt idx="0">
                  <c:v>NS /NR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Gimnasio</c:v>
                </c:pt>
                <c:pt idx="1">
                  <c:v>Parques</c:v>
                </c:pt>
                <c:pt idx="2">
                  <c:v>Ciclovía</c:v>
                </c:pt>
                <c:pt idx="3">
                  <c:v>Vía pública</c:v>
                </c:pt>
                <c:pt idx="4">
                  <c:v>En casa</c:v>
                </c:pt>
                <c:pt idx="5">
                  <c:v>Caja de compensación</c:v>
                </c:pt>
                <c:pt idx="6">
                  <c:v>Espacios alquilados para practicar un deporte particular (ej: canchas, pistas)</c:v>
                </c:pt>
              </c:strCache>
            </c:strRef>
          </c:cat>
          <c:val>
            <c:numRef>
              <c:f>Hoja1!$F$2:$F$8</c:f>
              <c:numCache>
                <c:formatCode>0%</c:formatCode>
                <c:ptCount val="7"/>
                <c:pt idx="0">
                  <c:v>2.4E-2</c:v>
                </c:pt>
                <c:pt idx="2">
                  <c:v>8.0000000000000002E-3</c:v>
                </c:pt>
                <c:pt idx="5">
                  <c:v>5.5E-2</c:v>
                </c:pt>
                <c:pt idx="6">
                  <c:v>2.1999999999999999E-2</c:v>
                </c:pt>
              </c:numCache>
            </c:numRef>
          </c:val>
        </c:ser>
        <c:dLbls>
          <c:showLegendKey val="0"/>
          <c:showVal val="0"/>
          <c:showCatName val="0"/>
          <c:showSerName val="0"/>
          <c:showPercent val="0"/>
          <c:showBubbleSize val="0"/>
        </c:dLbls>
        <c:gapWidth val="219"/>
        <c:overlap val="-27"/>
        <c:axId val="131829120"/>
        <c:axId val="131843200"/>
      </c:barChart>
      <c:catAx>
        <c:axId val="13182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crossAx val="131843200"/>
        <c:crosses val="autoZero"/>
        <c:auto val="1"/>
        <c:lblAlgn val="ctr"/>
        <c:lblOffset val="100"/>
        <c:noMultiLvlLbl val="0"/>
      </c:catAx>
      <c:valAx>
        <c:axId val="131843200"/>
        <c:scaling>
          <c:orientation val="minMax"/>
        </c:scaling>
        <c:delete val="1"/>
        <c:axPos val="l"/>
        <c:numFmt formatCode="0%" sourceLinked="1"/>
        <c:majorTickMark val="none"/>
        <c:minorTickMark val="none"/>
        <c:tickLblPos val="nextTo"/>
        <c:crossAx val="131829120"/>
        <c:crosses val="autoZero"/>
        <c:crossBetween val="between"/>
      </c:valAx>
      <c:spPr>
        <a:noFill/>
        <a:ln w="25400">
          <a:noFill/>
        </a:ln>
        <a:effectLst/>
      </c:spPr>
    </c:plotArea>
    <c:legend>
      <c:legendPos val="b"/>
      <c:layout>
        <c:manualLayout>
          <c:xMode val="edge"/>
          <c:yMode val="edge"/>
          <c:x val="1.6596731219546601E-3"/>
          <c:y val="0.9342627265090252"/>
          <c:w val="0.90526053385918237"/>
          <c:h val="5.083307987728489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42398824775291E-3"/>
          <c:y val="0.27272694552473903"/>
          <c:w val="0.97573328430194495"/>
          <c:h val="0.35156348564381662"/>
        </c:manualLayout>
      </c:layout>
      <c:barChart>
        <c:barDir val="col"/>
        <c:grouping val="clustered"/>
        <c:varyColors val="0"/>
        <c:ser>
          <c:idx val="0"/>
          <c:order val="0"/>
          <c:tx>
            <c:strRef>
              <c:f>Hoja1!$B$1</c:f>
              <c:strCache>
                <c:ptCount val="1"/>
                <c:pt idx="0">
                  <c:v>La uso mucho</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Facebook</c:v>
                </c:pt>
                <c:pt idx="1">
                  <c:v>Twitter</c:v>
                </c:pt>
                <c:pt idx="2">
                  <c:v>Instagram</c:v>
                </c:pt>
                <c:pt idx="3">
                  <c:v>Linkedin</c:v>
                </c:pt>
                <c:pt idx="4">
                  <c:v>Tik Tok</c:v>
                </c:pt>
                <c:pt idx="5">
                  <c:v>Youtube</c:v>
                </c:pt>
              </c:strCache>
            </c:strRef>
          </c:cat>
          <c:val>
            <c:numRef>
              <c:f>Hoja1!$B$2:$B$7</c:f>
              <c:numCache>
                <c:formatCode>0%</c:formatCode>
                <c:ptCount val="6"/>
                <c:pt idx="0">
                  <c:v>0.438</c:v>
                </c:pt>
                <c:pt idx="1">
                  <c:v>6.3E-2</c:v>
                </c:pt>
                <c:pt idx="2">
                  <c:v>0.224</c:v>
                </c:pt>
                <c:pt idx="3">
                  <c:v>3.5999999999999997E-2</c:v>
                </c:pt>
                <c:pt idx="4">
                  <c:v>8.5999999999999993E-2</c:v>
                </c:pt>
                <c:pt idx="5">
                  <c:v>0.44600000000000001</c:v>
                </c:pt>
              </c:numCache>
            </c:numRef>
          </c:val>
        </c:ser>
        <c:ser>
          <c:idx val="1"/>
          <c:order val="1"/>
          <c:tx>
            <c:strRef>
              <c:f>Hoja1!$C$1</c:f>
              <c:strCache>
                <c:ptCount val="1"/>
                <c:pt idx="0">
                  <c:v>Algo la uso</c:v>
                </c:pt>
              </c:strCache>
            </c:strRef>
          </c:tx>
          <c:spPr>
            <a:solidFill>
              <a:schemeClr val="accent2"/>
            </a:solidFill>
            <a:ln>
              <a:noFill/>
            </a:ln>
            <a:effectLst/>
          </c:spPr>
          <c:invertIfNegative val="0"/>
          <c:dLbls>
            <c:dLbl>
              <c:idx val="5"/>
              <c:layout>
                <c:manualLayout>
                  <c:x val="0"/>
                  <c:y val="-1.392338672897332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Facebook</c:v>
                </c:pt>
                <c:pt idx="1">
                  <c:v>Twitter</c:v>
                </c:pt>
                <c:pt idx="2">
                  <c:v>Instagram</c:v>
                </c:pt>
                <c:pt idx="3">
                  <c:v>Linkedin</c:v>
                </c:pt>
                <c:pt idx="4">
                  <c:v>Tik Tok</c:v>
                </c:pt>
                <c:pt idx="5">
                  <c:v>Youtube</c:v>
                </c:pt>
              </c:strCache>
            </c:strRef>
          </c:cat>
          <c:val>
            <c:numRef>
              <c:f>Hoja1!$C$2:$C$7</c:f>
              <c:numCache>
                <c:formatCode>0%</c:formatCode>
                <c:ptCount val="6"/>
                <c:pt idx="0">
                  <c:v>0.24299999999999999</c:v>
                </c:pt>
                <c:pt idx="1">
                  <c:v>8.5999999999999993E-2</c:v>
                </c:pt>
                <c:pt idx="2">
                  <c:v>0.17499999999999999</c:v>
                </c:pt>
                <c:pt idx="3">
                  <c:v>4.4999999999999998E-2</c:v>
                </c:pt>
                <c:pt idx="4">
                  <c:v>7.9000000000000001E-2</c:v>
                </c:pt>
                <c:pt idx="5">
                  <c:v>0.245</c:v>
                </c:pt>
              </c:numCache>
            </c:numRef>
          </c:val>
        </c:ser>
        <c:ser>
          <c:idx val="2"/>
          <c:order val="2"/>
          <c:tx>
            <c:strRef>
              <c:f>Hoja1!$D$1</c:f>
              <c:strCache>
                <c:ptCount val="1"/>
                <c:pt idx="0">
                  <c:v>Poco la uso</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Facebook</c:v>
                </c:pt>
                <c:pt idx="1">
                  <c:v>Twitter</c:v>
                </c:pt>
                <c:pt idx="2">
                  <c:v>Instagram</c:v>
                </c:pt>
                <c:pt idx="3">
                  <c:v>Linkedin</c:v>
                </c:pt>
                <c:pt idx="4">
                  <c:v>Tik Tok</c:v>
                </c:pt>
                <c:pt idx="5">
                  <c:v>Youtube</c:v>
                </c:pt>
              </c:strCache>
            </c:strRef>
          </c:cat>
          <c:val>
            <c:numRef>
              <c:f>Hoja1!$D$2:$D$7</c:f>
              <c:numCache>
                <c:formatCode>0%</c:formatCode>
                <c:ptCount val="6"/>
                <c:pt idx="0">
                  <c:v>0.14899999999999999</c:v>
                </c:pt>
                <c:pt idx="1">
                  <c:v>0.14699999999999999</c:v>
                </c:pt>
                <c:pt idx="2">
                  <c:v>0.19800000000000001</c:v>
                </c:pt>
                <c:pt idx="3">
                  <c:v>0.10299999999999999</c:v>
                </c:pt>
                <c:pt idx="4">
                  <c:v>0.11899999999999999</c:v>
                </c:pt>
                <c:pt idx="5">
                  <c:v>0.17399999999999999</c:v>
                </c:pt>
              </c:numCache>
            </c:numRef>
          </c:val>
        </c:ser>
        <c:ser>
          <c:idx val="3"/>
          <c:order val="3"/>
          <c:tx>
            <c:strRef>
              <c:f>Hoja1!$E$1</c:f>
              <c:strCache>
                <c:ptCount val="1"/>
                <c:pt idx="0">
                  <c:v>No la uso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Facebook</c:v>
                </c:pt>
                <c:pt idx="1">
                  <c:v>Twitter</c:v>
                </c:pt>
                <c:pt idx="2">
                  <c:v>Instagram</c:v>
                </c:pt>
                <c:pt idx="3">
                  <c:v>Linkedin</c:v>
                </c:pt>
                <c:pt idx="4">
                  <c:v>Tik Tok</c:v>
                </c:pt>
                <c:pt idx="5">
                  <c:v>Youtube</c:v>
                </c:pt>
              </c:strCache>
            </c:strRef>
          </c:cat>
          <c:val>
            <c:numRef>
              <c:f>Hoja1!$E$2:$E$7</c:f>
              <c:numCache>
                <c:formatCode>0%</c:formatCode>
                <c:ptCount val="6"/>
                <c:pt idx="0">
                  <c:v>0.16900000000000001</c:v>
                </c:pt>
                <c:pt idx="1">
                  <c:v>0.70399999999999996</c:v>
                </c:pt>
                <c:pt idx="2">
                  <c:v>0.40300000000000002</c:v>
                </c:pt>
                <c:pt idx="3">
                  <c:v>0.8</c:v>
                </c:pt>
                <c:pt idx="4">
                  <c:v>0.71299999999999997</c:v>
                </c:pt>
                <c:pt idx="5">
                  <c:v>0.13500000000000001</c:v>
                </c:pt>
              </c:numCache>
            </c:numRef>
          </c:val>
        </c:ser>
        <c:ser>
          <c:idx val="4"/>
          <c:order val="4"/>
          <c:tx>
            <c:strRef>
              <c:f>Hoja1!$F$1</c:f>
              <c:strCache>
                <c:ptCount val="1"/>
                <c:pt idx="0">
                  <c:v>NS/NR  </c:v>
                </c:pt>
              </c:strCache>
            </c:strRef>
          </c:tx>
          <c:invertIfNegative val="0"/>
          <c:dLbls>
            <c:showLegendKey val="0"/>
            <c:showVal val="1"/>
            <c:showCatName val="0"/>
            <c:showSerName val="0"/>
            <c:showPercent val="0"/>
            <c:showBubbleSize val="0"/>
            <c:showLeaderLines val="0"/>
          </c:dLbls>
          <c:cat>
            <c:strRef>
              <c:f>Hoja1!$A$2:$A$7</c:f>
              <c:strCache>
                <c:ptCount val="6"/>
                <c:pt idx="0">
                  <c:v>Facebook</c:v>
                </c:pt>
                <c:pt idx="1">
                  <c:v>Twitter</c:v>
                </c:pt>
                <c:pt idx="2">
                  <c:v>Instagram</c:v>
                </c:pt>
                <c:pt idx="3">
                  <c:v>Linkedin</c:v>
                </c:pt>
                <c:pt idx="4">
                  <c:v>Tik Tok</c:v>
                </c:pt>
                <c:pt idx="5">
                  <c:v>Youtube</c:v>
                </c:pt>
              </c:strCache>
            </c:strRef>
          </c:cat>
          <c:val>
            <c:numRef>
              <c:f>Hoja1!$F$2:$F$7</c:f>
              <c:numCache>
                <c:formatCode>0%</c:formatCode>
                <c:ptCount val="6"/>
                <c:pt idx="3">
                  <c:v>0.02</c:v>
                </c:pt>
              </c:numCache>
            </c:numRef>
          </c:val>
        </c:ser>
        <c:dLbls>
          <c:showLegendKey val="0"/>
          <c:showVal val="0"/>
          <c:showCatName val="0"/>
          <c:showSerName val="0"/>
          <c:showPercent val="0"/>
          <c:showBubbleSize val="0"/>
        </c:dLbls>
        <c:gapWidth val="219"/>
        <c:overlap val="-27"/>
        <c:axId val="131194240"/>
        <c:axId val="131466368"/>
      </c:barChart>
      <c:catAx>
        <c:axId val="13119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crossAx val="131466368"/>
        <c:crosses val="autoZero"/>
        <c:auto val="1"/>
        <c:lblAlgn val="ctr"/>
        <c:lblOffset val="100"/>
        <c:noMultiLvlLbl val="0"/>
      </c:catAx>
      <c:valAx>
        <c:axId val="131466368"/>
        <c:scaling>
          <c:orientation val="minMax"/>
        </c:scaling>
        <c:delete val="1"/>
        <c:axPos val="l"/>
        <c:numFmt formatCode="0%" sourceLinked="1"/>
        <c:majorTickMark val="none"/>
        <c:minorTickMark val="none"/>
        <c:tickLblPos val="nextTo"/>
        <c:crossAx val="131194240"/>
        <c:crosses val="autoZero"/>
        <c:crossBetween val="between"/>
      </c:valAx>
      <c:spPr>
        <a:noFill/>
        <a:ln w="25400">
          <a:noFill/>
        </a:ln>
        <a:effectLst/>
      </c:spPr>
    </c:plotArea>
    <c:legend>
      <c:legendPos val="b"/>
      <c:layout>
        <c:manualLayout>
          <c:xMode val="edge"/>
          <c:yMode val="edge"/>
          <c:x val="0.21887682974206496"/>
          <c:y val="0.92440655362565383"/>
          <c:w val="0.50047643188604751"/>
          <c:h val="5.513846608485464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cat>
            <c:strRef>
              <c:f>Hoja1!$A$2:$A$3</c:f>
              <c:strCache>
                <c:ptCount val="2"/>
                <c:pt idx="0">
                  <c:v>No</c:v>
                </c:pt>
                <c:pt idx="1">
                  <c:v>Si</c:v>
                </c:pt>
              </c:strCache>
            </c:strRef>
          </c:cat>
          <c:val>
            <c:numRef>
              <c:f>Hoja1!$B$2:$B$3</c:f>
              <c:numCache>
                <c:formatCode>0%</c:formatCode>
                <c:ptCount val="2"/>
                <c:pt idx="0">
                  <c:v>0.81</c:v>
                </c:pt>
                <c:pt idx="1">
                  <c:v>0.19</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62877404299937"/>
          <c:y val="0.19496171527377287"/>
          <c:w val="0.63208894630425239"/>
          <c:h val="0.70699992698949188"/>
        </c:manualLayout>
      </c:layout>
      <c:pieChart>
        <c:varyColors val="1"/>
        <c:ser>
          <c:idx val="0"/>
          <c:order val="0"/>
          <c:tx>
            <c:strRef>
              <c:f>Hoja1!$B$1</c:f>
              <c:strCache>
                <c:ptCount val="1"/>
                <c:pt idx="0">
                  <c:v>Genéro</c:v>
                </c:pt>
              </c:strCache>
            </c:strRef>
          </c:tx>
          <c:spPr>
            <a:ln>
              <a:noFill/>
            </a:ln>
          </c:spPr>
          <c:dPt>
            <c:idx val="0"/>
            <c:bubble3D val="0"/>
            <c:spPr>
              <a:solidFill>
                <a:srgbClr val="F5B02B"/>
              </a:solidFill>
              <a:ln w="19050">
                <a:noFill/>
              </a:ln>
              <a:effectLst/>
            </c:spPr>
          </c:dPt>
          <c:dPt>
            <c:idx val="1"/>
            <c:bubble3D val="0"/>
            <c:spPr>
              <a:solidFill>
                <a:srgbClr val="DA0F2B"/>
              </a:solidFill>
              <a:ln w="19050">
                <a:noFill/>
              </a:ln>
              <a:effectLst/>
            </c:spPr>
          </c:dPt>
          <c:cat>
            <c:strRef>
              <c:f>Hoja1!$A$2:$A$3</c:f>
              <c:strCache>
                <c:ptCount val="2"/>
                <c:pt idx="0">
                  <c:v>Femenino</c:v>
                </c:pt>
                <c:pt idx="1">
                  <c:v>Masculino</c:v>
                </c:pt>
              </c:strCache>
            </c:strRef>
          </c:cat>
          <c:val>
            <c:numRef>
              <c:f>Hoja1!$B$2:$B$3</c:f>
              <c:numCache>
                <c:formatCode>0%</c:formatCode>
                <c:ptCount val="2"/>
                <c:pt idx="0">
                  <c:v>0.05</c:v>
                </c:pt>
                <c:pt idx="1">
                  <c:v>0.95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7187500000000001E-2"/>
          <c:y val="0.138281241493526"/>
          <c:w val="0.96562499999999996"/>
          <c:h val="0.69171015675995595"/>
        </c:manualLayout>
      </c:layout>
      <c:barChart>
        <c:barDir val="col"/>
        <c:grouping val="clustered"/>
        <c:varyColors val="0"/>
        <c:ser>
          <c:idx val="0"/>
          <c:order val="0"/>
          <c:tx>
            <c:strRef>
              <c:f>Hoja1!$B$1</c:f>
              <c:strCache>
                <c:ptCount val="1"/>
                <c:pt idx="0">
                  <c:v>Serie 1</c:v>
                </c:pt>
              </c:strCache>
            </c:strRef>
          </c:tx>
          <c:spPr>
            <a:solidFill>
              <a:srgbClr val="DA0F2B"/>
            </a:solidFill>
          </c:spPr>
          <c:invertIfNegative val="0"/>
          <c:dLbls>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No sabía de la existencia de esa oferta</c:v>
                </c:pt>
                <c:pt idx="1">
                  <c:v>No le interesan las actividades ofertadas</c:v>
                </c:pt>
                <c:pt idx="2">
                  <c:v>Prefiere otro tipo de ofertas virtuales para recreación y actividad física disponibles en la web</c:v>
                </c:pt>
                <c:pt idx="3">
                  <c:v>No tiene acceso a internet que le permita acceder a la oferta</c:v>
                </c:pt>
              </c:strCache>
            </c:strRef>
          </c:cat>
          <c:val>
            <c:numRef>
              <c:f>Hoja1!$B$2:$B$5</c:f>
              <c:numCache>
                <c:formatCode>0%</c:formatCode>
                <c:ptCount val="4"/>
                <c:pt idx="0">
                  <c:v>0.73699999999999999</c:v>
                </c:pt>
                <c:pt idx="1">
                  <c:v>0.13300000000000001</c:v>
                </c:pt>
                <c:pt idx="2">
                  <c:v>5.8999999999999997E-2</c:v>
                </c:pt>
                <c:pt idx="3">
                  <c:v>7.0999999999999994E-2</c:v>
                </c:pt>
              </c:numCache>
            </c:numRef>
          </c:val>
        </c:ser>
        <c:dLbls>
          <c:dLblPos val="outEnd"/>
          <c:showLegendKey val="0"/>
          <c:showVal val="1"/>
          <c:showCatName val="0"/>
          <c:showSerName val="0"/>
          <c:showPercent val="0"/>
          <c:showBubbleSize val="0"/>
        </c:dLbls>
        <c:gapWidth val="219"/>
        <c:overlap val="-27"/>
        <c:axId val="132312448"/>
        <c:axId val="132376832"/>
      </c:barChart>
      <c:catAx>
        <c:axId val="132312448"/>
        <c:scaling>
          <c:orientation val="minMax"/>
        </c:scaling>
        <c:delete val="0"/>
        <c:axPos val="b"/>
        <c:numFmt formatCode="General" sourceLinked="1"/>
        <c:majorTickMark val="none"/>
        <c:minorTickMark val="none"/>
        <c:tickLblPos val="nextTo"/>
        <c:txPr>
          <a:bodyPr rot="-60000000" vert="horz"/>
          <a:lstStyle/>
          <a:p>
            <a:pPr>
              <a:defRPr sz="1200"/>
            </a:pPr>
            <a:endParaRPr lang="es-CO"/>
          </a:p>
        </c:txPr>
        <c:crossAx val="132376832"/>
        <c:crosses val="autoZero"/>
        <c:auto val="1"/>
        <c:lblAlgn val="ctr"/>
        <c:lblOffset val="100"/>
        <c:noMultiLvlLbl val="0"/>
      </c:catAx>
      <c:valAx>
        <c:axId val="132376832"/>
        <c:scaling>
          <c:orientation val="minMax"/>
        </c:scaling>
        <c:delete val="1"/>
        <c:axPos val="l"/>
        <c:numFmt formatCode="0%" sourceLinked="1"/>
        <c:majorTickMark val="none"/>
        <c:minorTickMark val="none"/>
        <c:tickLblPos val="nextTo"/>
        <c:crossAx val="13231244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2"/>
            </a:solidFill>
          </c:spPr>
          <c:invertIfNegative val="0"/>
          <c:dLbls>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13 a 17</c:v>
                </c:pt>
                <c:pt idx="1">
                  <c:v>18 a 25</c:v>
                </c:pt>
                <c:pt idx="2">
                  <c:v>26 a 40</c:v>
                </c:pt>
                <c:pt idx="3">
                  <c:v>41 a 55</c:v>
                </c:pt>
                <c:pt idx="4">
                  <c:v>56 o más</c:v>
                </c:pt>
              </c:strCache>
            </c:strRef>
          </c:cat>
          <c:val>
            <c:numRef>
              <c:f>Hoja1!$B$2:$B$6</c:f>
              <c:numCache>
                <c:formatCode>0%</c:formatCode>
                <c:ptCount val="5"/>
                <c:pt idx="0">
                  <c:v>8.5000000000000006E-2</c:v>
                </c:pt>
                <c:pt idx="1">
                  <c:v>0.115</c:v>
                </c:pt>
                <c:pt idx="2">
                  <c:v>0.32900000000000001</c:v>
                </c:pt>
                <c:pt idx="3">
                  <c:v>0.24</c:v>
                </c:pt>
                <c:pt idx="4">
                  <c:v>0.23100000000000001</c:v>
                </c:pt>
              </c:numCache>
            </c:numRef>
          </c:val>
        </c:ser>
        <c:dLbls>
          <c:showLegendKey val="0"/>
          <c:showVal val="0"/>
          <c:showCatName val="0"/>
          <c:showSerName val="0"/>
          <c:showPercent val="0"/>
          <c:showBubbleSize val="0"/>
        </c:dLbls>
        <c:gapWidth val="96"/>
        <c:overlap val="-27"/>
        <c:axId val="34441088"/>
        <c:axId val="34442624"/>
      </c:barChart>
      <c:catAx>
        <c:axId val="34441088"/>
        <c:scaling>
          <c:orientation val="minMax"/>
        </c:scaling>
        <c:delete val="0"/>
        <c:axPos val="b"/>
        <c:numFmt formatCode="General" sourceLinked="1"/>
        <c:majorTickMark val="out"/>
        <c:minorTickMark val="none"/>
        <c:tickLblPos val="nextTo"/>
        <c:txPr>
          <a:bodyPr rot="-60000000" vert="horz"/>
          <a:lstStyle/>
          <a:p>
            <a:pPr>
              <a:defRPr/>
            </a:pPr>
            <a:endParaRPr lang="es-CO"/>
          </a:p>
        </c:txPr>
        <c:crossAx val="34442624"/>
        <c:crosses val="autoZero"/>
        <c:auto val="1"/>
        <c:lblAlgn val="ctr"/>
        <c:lblOffset val="100"/>
        <c:noMultiLvlLbl val="0"/>
      </c:catAx>
      <c:valAx>
        <c:axId val="34442624"/>
        <c:scaling>
          <c:orientation val="minMax"/>
        </c:scaling>
        <c:delete val="1"/>
        <c:axPos val="l"/>
        <c:numFmt formatCode="0%" sourceLinked="1"/>
        <c:majorTickMark val="out"/>
        <c:minorTickMark val="none"/>
        <c:tickLblPos val="nextTo"/>
        <c:crossAx val="3444108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62877404299937"/>
          <c:y val="0.19496171527377287"/>
          <c:w val="0.63208894630425239"/>
          <c:h val="0.70699992698949188"/>
        </c:manualLayout>
      </c:layout>
      <c:pieChart>
        <c:varyColors val="1"/>
        <c:ser>
          <c:idx val="0"/>
          <c:order val="0"/>
          <c:tx>
            <c:strRef>
              <c:f>Hoja1!$B$1</c:f>
              <c:strCache>
                <c:ptCount val="1"/>
                <c:pt idx="0">
                  <c:v>Genéro</c:v>
                </c:pt>
              </c:strCache>
            </c:strRef>
          </c:tx>
          <c:spPr>
            <a:ln>
              <a:noFill/>
            </a:ln>
          </c:spPr>
          <c:dPt>
            <c:idx val="0"/>
            <c:bubble3D val="0"/>
            <c:spPr>
              <a:solidFill>
                <a:srgbClr val="F5B02B"/>
              </a:solidFill>
              <a:ln w="19050">
                <a:noFill/>
              </a:ln>
              <a:effectLst/>
            </c:spPr>
          </c:dPt>
          <c:dPt>
            <c:idx val="1"/>
            <c:bubble3D val="0"/>
            <c:spPr>
              <a:solidFill>
                <a:srgbClr val="DA0F2B"/>
              </a:solidFill>
              <a:ln w="19050">
                <a:noFill/>
              </a:ln>
              <a:effectLst/>
            </c:spPr>
          </c:dPt>
          <c:cat>
            <c:strRef>
              <c:f>Hoja1!$A$2:$A$3</c:f>
              <c:strCache>
                <c:ptCount val="2"/>
                <c:pt idx="0">
                  <c:v>Femenino</c:v>
                </c:pt>
                <c:pt idx="1">
                  <c:v>Masculino</c:v>
                </c:pt>
              </c:strCache>
            </c:strRef>
          </c:cat>
          <c:val>
            <c:numRef>
              <c:f>Hoja1!$B$2:$B$3</c:f>
              <c:numCache>
                <c:formatCode>0%</c:formatCode>
                <c:ptCount val="2"/>
                <c:pt idx="0">
                  <c:v>0.05</c:v>
                </c:pt>
                <c:pt idx="1">
                  <c:v>0.95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dPt>
            <c:idx val="2"/>
            <c:bubble3D val="0"/>
            <c:spPr>
              <a:solidFill>
                <a:schemeClr val="bg1">
                  <a:lumMod val="50000"/>
                </a:schemeClr>
              </a:solidFill>
              <a:ln w="19050">
                <a:solidFill>
                  <a:schemeClr val="lt1"/>
                </a:solidFill>
              </a:ln>
              <a:effectLst/>
            </c:spPr>
          </c:dPt>
          <c:cat>
            <c:strRef>
              <c:f>Hoja1!$A$2:$A$4</c:f>
              <c:strCache>
                <c:ptCount val="3"/>
                <c:pt idx="0">
                  <c:v>No</c:v>
                </c:pt>
                <c:pt idx="1">
                  <c:v>Si</c:v>
                </c:pt>
                <c:pt idx="2">
                  <c:v>3er trim.</c:v>
                </c:pt>
              </c:strCache>
            </c:strRef>
          </c:cat>
          <c:val>
            <c:numRef>
              <c:f>Hoja1!$B$2:$B$4</c:f>
              <c:numCache>
                <c:formatCode>0%</c:formatCode>
                <c:ptCount val="3"/>
                <c:pt idx="0">
                  <c:v>0.11</c:v>
                </c:pt>
                <c:pt idx="1">
                  <c:v>0.89</c:v>
                </c:pt>
                <c:pt idx="2">
                  <c:v>0.01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76200" cap="rnd">
              <a:solidFill>
                <a:srgbClr val="FFC000"/>
              </a:solidFill>
              <a:round/>
            </a:ln>
            <a:effectLst/>
          </c:spPr>
          <c:marker>
            <c:symbol val="circle"/>
            <c:size val="5"/>
            <c:spPr>
              <a:solidFill>
                <a:srgbClr val="FFC000"/>
              </a:solidFill>
              <a:ln w="76200">
                <a:solidFill>
                  <a:srgbClr val="FFC000"/>
                </a:solidFill>
              </a:ln>
              <a:effectLst/>
            </c:spPr>
          </c:marker>
          <c:dPt>
            <c:idx val="6"/>
            <c:marker>
              <c:symbol val="picture"/>
            </c:marker>
            <c:bubble3D val="0"/>
          </c:dPt>
          <c:dLbls>
            <c:spPr>
              <a:noFill/>
              <a:ln>
                <a:noFill/>
              </a:ln>
              <a:effectLst/>
            </c:spPr>
            <c:txPr>
              <a:bodyPr wrap="square" lIns="38100" tIns="19050" rIns="38100" bIns="19050" anchor="ctr">
                <a:spAutoFit/>
              </a:bodyPr>
              <a:lstStyle/>
              <a:p>
                <a:pPr>
                  <a:defRPr sz="1400" b="1"/>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Hoja1!$A$2:$A$9</c:f>
              <c:strCache>
                <c:ptCount val="8"/>
                <c:pt idx="0">
                  <c:v>Todos los días</c:v>
                </c:pt>
                <c:pt idx="1">
                  <c:v>Por lo menos una vez entre semana y los fines de semana</c:v>
                </c:pt>
                <c:pt idx="2">
                  <c:v>Por lo menos una vez entre semana</c:v>
                </c:pt>
                <c:pt idx="3">
                  <c:v>Los fines de semana</c:v>
                </c:pt>
                <c:pt idx="4">
                  <c:v>Por lo menos una vez al mes</c:v>
                </c:pt>
                <c:pt idx="5">
                  <c:v>Por lo menos una vez cada tres meses</c:v>
                </c:pt>
                <c:pt idx="6">
                  <c:v>Una vez al año</c:v>
                </c:pt>
                <c:pt idx="7">
                  <c:v>Nunca </c:v>
                </c:pt>
              </c:strCache>
            </c:strRef>
          </c:cat>
          <c:val>
            <c:numRef>
              <c:f>Hoja1!$B$2:$B$9</c:f>
              <c:numCache>
                <c:formatCode>0%</c:formatCode>
                <c:ptCount val="8"/>
                <c:pt idx="0">
                  <c:v>0.14000000000000001</c:v>
                </c:pt>
                <c:pt idx="1">
                  <c:v>0.14099999999999999</c:v>
                </c:pt>
                <c:pt idx="2">
                  <c:v>0.19600000000000001</c:v>
                </c:pt>
                <c:pt idx="3">
                  <c:v>0.13600000000000001</c:v>
                </c:pt>
                <c:pt idx="4">
                  <c:v>0.17</c:v>
                </c:pt>
                <c:pt idx="5">
                  <c:v>0.05</c:v>
                </c:pt>
                <c:pt idx="6">
                  <c:v>3.5000000000000003E-2</c:v>
                </c:pt>
                <c:pt idx="7">
                  <c:v>0.13200000000000001</c:v>
                </c:pt>
              </c:numCache>
            </c:numRef>
          </c:val>
          <c:smooth val="0"/>
        </c:ser>
        <c:dLbls>
          <c:dLblPos val="t"/>
          <c:showLegendKey val="0"/>
          <c:showVal val="1"/>
          <c:showCatName val="0"/>
          <c:showSerName val="0"/>
          <c:showPercent val="0"/>
          <c:showBubbleSize val="0"/>
        </c:dLbls>
        <c:marker val="1"/>
        <c:smooth val="0"/>
        <c:axId val="132196992"/>
        <c:axId val="133170688"/>
      </c:lineChart>
      <c:catAx>
        <c:axId val="1321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crossAx val="133170688"/>
        <c:crosses val="autoZero"/>
        <c:auto val="1"/>
        <c:lblAlgn val="ctr"/>
        <c:lblOffset val="100"/>
        <c:noMultiLvlLbl val="0"/>
      </c:catAx>
      <c:valAx>
        <c:axId val="133170688"/>
        <c:scaling>
          <c:orientation val="minMax"/>
        </c:scaling>
        <c:delete val="1"/>
        <c:axPos val="l"/>
        <c:numFmt formatCode="0%" sourceLinked="1"/>
        <c:majorTickMark val="none"/>
        <c:minorTickMark val="none"/>
        <c:tickLblPos val="nextTo"/>
        <c:crossAx val="13219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F5B02B"/>
            </a:solidFill>
          </c:spPr>
          <c:invertIfNegative val="0"/>
          <c:dLbls>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Hacer deporte o ejercicio solo</c:v>
                </c:pt>
                <c:pt idx="1">
                  <c:v>Acompañar a los niños o niñas</c:v>
                </c:pt>
                <c:pt idx="2">
                  <c:v>Hacer deporte o ejercicio en grupo</c:v>
                </c:pt>
                <c:pt idx="3">
                  <c:v>Pasear su mascota</c:v>
                </c:pt>
                <c:pt idx="4">
                  <c:v>Relajarse / Contemplar el paisaje</c:v>
                </c:pt>
                <c:pt idx="5">
                  <c:v>Reunirse con amigos(as) o familiares</c:v>
                </c:pt>
                <c:pt idx="6">
                  <c:v>Lugar de paso/Recortar camino</c:v>
                </c:pt>
                <c:pt idx="7">
                  <c:v>Caminar</c:v>
                </c:pt>
                <c:pt idx="8">
                  <c:v>Acompañar a alguien como adultos(as) mayores</c:v>
                </c:pt>
                <c:pt idx="9">
                  <c:v>Participar y/o desarrollar actividades artísticas o culturales (pintar, leer, etc)</c:v>
                </c:pt>
              </c:strCache>
            </c:strRef>
          </c:cat>
          <c:val>
            <c:numRef>
              <c:f>Hoja1!$B$2:$B$11</c:f>
              <c:numCache>
                <c:formatCode>0%</c:formatCode>
                <c:ptCount val="10"/>
                <c:pt idx="0">
                  <c:v>0.24199999999999999</c:v>
                </c:pt>
                <c:pt idx="1">
                  <c:v>0.184</c:v>
                </c:pt>
                <c:pt idx="2">
                  <c:v>0.155</c:v>
                </c:pt>
                <c:pt idx="3">
                  <c:v>0.155</c:v>
                </c:pt>
                <c:pt idx="4">
                  <c:v>0.107</c:v>
                </c:pt>
                <c:pt idx="5">
                  <c:v>5.6000000000000001E-2</c:v>
                </c:pt>
                <c:pt idx="6">
                  <c:v>4.7E-2</c:v>
                </c:pt>
                <c:pt idx="7">
                  <c:v>0.02</c:v>
                </c:pt>
                <c:pt idx="8">
                  <c:v>1.9E-2</c:v>
                </c:pt>
                <c:pt idx="9">
                  <c:v>7.0000000000000001E-3</c:v>
                </c:pt>
              </c:numCache>
            </c:numRef>
          </c:val>
        </c:ser>
        <c:dLbls>
          <c:showLegendKey val="0"/>
          <c:showVal val="0"/>
          <c:showCatName val="0"/>
          <c:showSerName val="0"/>
          <c:showPercent val="0"/>
          <c:showBubbleSize val="0"/>
        </c:dLbls>
        <c:gapWidth val="69"/>
        <c:overlap val="-27"/>
        <c:axId val="133207552"/>
        <c:axId val="133209088"/>
      </c:barChart>
      <c:catAx>
        <c:axId val="133207552"/>
        <c:scaling>
          <c:orientation val="minMax"/>
        </c:scaling>
        <c:delete val="0"/>
        <c:axPos val="b"/>
        <c:numFmt formatCode="General" sourceLinked="1"/>
        <c:majorTickMark val="none"/>
        <c:minorTickMark val="none"/>
        <c:tickLblPos val="nextTo"/>
        <c:txPr>
          <a:bodyPr rot="-60000000" vert="horz"/>
          <a:lstStyle/>
          <a:p>
            <a:pPr>
              <a:defRPr sz="1200"/>
            </a:pPr>
            <a:endParaRPr lang="es-CO"/>
          </a:p>
        </c:txPr>
        <c:crossAx val="133209088"/>
        <c:crosses val="autoZero"/>
        <c:auto val="1"/>
        <c:lblAlgn val="ctr"/>
        <c:lblOffset val="100"/>
        <c:noMultiLvlLbl val="0"/>
      </c:catAx>
      <c:valAx>
        <c:axId val="133209088"/>
        <c:scaling>
          <c:orientation val="minMax"/>
        </c:scaling>
        <c:delete val="1"/>
        <c:axPos val="l"/>
        <c:numFmt formatCode="0%" sourceLinked="1"/>
        <c:majorTickMark val="none"/>
        <c:minorTickMark val="none"/>
        <c:tickLblPos val="nextTo"/>
        <c:crossAx val="13320755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49724871734022E-3"/>
          <c:y val="2.578124841404722E-2"/>
          <c:w val="0.33617078335998868"/>
          <c:h val="0.86156302413974994"/>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Ninguna</c:v>
                </c:pt>
                <c:pt idx="1">
                  <c:v>Porque existe poca iluminación</c:v>
                </c:pt>
                <c:pt idx="2">
                  <c:v>Esta cerrado</c:v>
                </c:pt>
                <c:pt idx="3">
                  <c:v>Porque el equipamiento del parque es insuficiente</c:v>
                </c:pt>
                <c:pt idx="4">
                  <c:v>Es un lugar deshabitado</c:v>
                </c:pt>
                <c:pt idx="5">
                  <c:v>Se trata de lugares de venta de sustancias psicoactivas</c:v>
                </c:pt>
                <c:pt idx="6">
                  <c:v>Porque es un lugar con muchas basuras y escombros</c:v>
                </c:pt>
                <c:pt idx="7">
                  <c:v>Por la presencia de grupos que le intimidan</c:v>
                </c:pt>
                <c:pt idx="8">
                  <c:v>No me queda tiempo</c:v>
                </c:pt>
                <c:pt idx="9">
                  <c:v>Por la ausencia de policía</c:v>
                </c:pt>
                <c:pt idx="10">
                  <c:v>Porque no es un lugar de su interés</c:v>
                </c:pt>
                <c:pt idx="11">
                  <c:v>Por la pandemia</c:v>
                </c:pt>
              </c:strCache>
            </c:strRef>
          </c:cat>
          <c:val>
            <c:numRef>
              <c:f>Hoja1!$B$2:$B$13</c:f>
              <c:numCache>
                <c:formatCode>0%</c:formatCode>
                <c:ptCount val="12"/>
                <c:pt idx="0">
                  <c:v>2.9000000000000001E-2</c:v>
                </c:pt>
                <c:pt idx="1">
                  <c:v>2.5000000000000001E-2</c:v>
                </c:pt>
                <c:pt idx="2">
                  <c:v>2.5000000000000001E-2</c:v>
                </c:pt>
                <c:pt idx="3">
                  <c:v>2.8000000000000001E-2</c:v>
                </c:pt>
                <c:pt idx="4">
                  <c:v>3.3000000000000002E-2</c:v>
                </c:pt>
                <c:pt idx="5">
                  <c:v>3.7999999999999999E-2</c:v>
                </c:pt>
                <c:pt idx="6">
                  <c:v>4.2000000000000003E-2</c:v>
                </c:pt>
                <c:pt idx="7">
                  <c:v>4.2999999999999997E-2</c:v>
                </c:pt>
                <c:pt idx="8">
                  <c:v>6.9000000000000006E-2</c:v>
                </c:pt>
                <c:pt idx="9">
                  <c:v>0.161</c:v>
                </c:pt>
                <c:pt idx="10">
                  <c:v>0.16800000000000001</c:v>
                </c:pt>
                <c:pt idx="11">
                  <c:v>0.443</c:v>
                </c:pt>
              </c:numCache>
            </c:numRef>
          </c:val>
        </c:ser>
        <c:dLbls>
          <c:dLblPos val="outEnd"/>
          <c:showLegendKey val="0"/>
          <c:showVal val="1"/>
          <c:showCatName val="0"/>
          <c:showSerName val="0"/>
          <c:showPercent val="0"/>
          <c:showBubbleSize val="0"/>
        </c:dLbls>
        <c:gapWidth val="88"/>
        <c:axId val="133040768"/>
        <c:axId val="133088768"/>
      </c:barChart>
      <c:catAx>
        <c:axId val="133040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s-CO"/>
          </a:p>
        </c:txPr>
        <c:crossAx val="133088768"/>
        <c:crosses val="autoZero"/>
        <c:auto val="1"/>
        <c:lblAlgn val="ctr"/>
        <c:lblOffset val="100"/>
        <c:noMultiLvlLbl val="0"/>
      </c:catAx>
      <c:valAx>
        <c:axId val="133088768"/>
        <c:scaling>
          <c:orientation val="minMax"/>
        </c:scaling>
        <c:delete val="1"/>
        <c:axPos val="b"/>
        <c:numFmt formatCode="0%" sourceLinked="1"/>
        <c:majorTickMark val="none"/>
        <c:minorTickMark val="none"/>
        <c:tickLblPos val="nextTo"/>
        <c:crossAx val="13304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En unión libre</c:v>
                </c:pt>
              </c:strCache>
            </c:strRef>
          </c:tx>
          <c:spPr>
            <a:solidFill>
              <a:srgbClr val="F5B02B"/>
            </a:solidFill>
          </c:spPr>
          <c:dPt>
            <c:idx val="0"/>
            <c:bubble3D val="0"/>
            <c:spPr>
              <a:solidFill>
                <a:srgbClr val="DA0F2B"/>
              </a:solidFill>
              <a:ln>
                <a:noFill/>
              </a:ln>
              <a:effectLst/>
            </c:spPr>
          </c:dPt>
          <c:dPt>
            <c:idx val="1"/>
            <c:bubble3D val="0"/>
            <c:spPr>
              <a:solidFill>
                <a:schemeClr val="bg1">
                  <a:lumMod val="65000"/>
                </a:schemeClr>
              </a:solidFill>
              <a:ln>
                <a:noFill/>
              </a:ln>
              <a:effectLst/>
            </c:spPr>
          </c:dPt>
          <c:dPt>
            <c:idx val="2"/>
            <c:bubble3D val="0"/>
            <c:spPr>
              <a:solidFill>
                <a:schemeClr val="accent1">
                  <a:lumMod val="40000"/>
                  <a:lumOff val="60000"/>
                </a:schemeClr>
              </a:solidFill>
              <a:ln>
                <a:noFill/>
              </a:ln>
              <a:effectLst/>
            </c:spPr>
          </c:dPt>
          <c:dPt>
            <c:idx val="3"/>
            <c:bubble3D val="0"/>
            <c:spPr>
              <a:solidFill>
                <a:schemeClr val="accent4">
                  <a:lumMod val="20000"/>
                  <a:lumOff val="80000"/>
                </a:schemeClr>
              </a:solidFill>
              <a:ln>
                <a:noFill/>
              </a:ln>
              <a:effectLst/>
            </c:spPr>
          </c:dPt>
          <c:dPt>
            <c:idx val="4"/>
            <c:bubble3D val="0"/>
            <c:spPr>
              <a:solidFill>
                <a:srgbClr val="F5B02B"/>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dLbl>
            <c:dLbl>
              <c:idx val="3"/>
              <c:layout>
                <c:manualLayout>
                  <c:x val="-7.4999999999999997E-2"/>
                  <c:y val="0.1062678897676529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Hoja1!$A$2:$A$6</c:f>
              <c:strCache>
                <c:ptCount val="5"/>
                <c:pt idx="0">
                  <c:v>Unión libre</c:v>
                </c:pt>
                <c:pt idx="1">
                  <c:v>Casado(a)</c:v>
                </c:pt>
                <c:pt idx="2">
                  <c:v>Separado(a) o divorciado(a)</c:v>
                </c:pt>
                <c:pt idx="3">
                  <c:v>Viudo(a)</c:v>
                </c:pt>
                <c:pt idx="4">
                  <c:v>Soltero(a)</c:v>
                </c:pt>
              </c:strCache>
            </c:strRef>
          </c:cat>
          <c:val>
            <c:numRef>
              <c:f>Hoja1!$B$2:$B$6</c:f>
              <c:numCache>
                <c:formatCode>0%</c:formatCode>
                <c:ptCount val="5"/>
                <c:pt idx="0">
                  <c:v>0.216</c:v>
                </c:pt>
                <c:pt idx="1">
                  <c:v>0.24399999999999999</c:v>
                </c:pt>
                <c:pt idx="2">
                  <c:v>6.6000000000000003E-2</c:v>
                </c:pt>
                <c:pt idx="3">
                  <c:v>0.02</c:v>
                </c:pt>
                <c:pt idx="4">
                  <c:v>0.45200000000000001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F5B02B"/>
            </a:solidFill>
          </c:spPr>
          <c:invertIfNegative val="0"/>
          <c:dLbls>
            <c:txPr>
              <a:bodyPr rot="0" vert="horz"/>
              <a:lstStyle/>
              <a:p>
                <a:pPr>
                  <a:defRPr sz="1400"/>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NS/NR</c:v>
                </c:pt>
                <c:pt idx="1">
                  <c:v>Postgrado sin título</c:v>
                </c:pt>
                <c:pt idx="2">
                  <c:v>Universitario sin título</c:v>
                </c:pt>
                <c:pt idx="3">
                  <c:v>Postgrado con título</c:v>
                </c:pt>
                <c:pt idx="4">
                  <c:v>Tecnológico</c:v>
                </c:pt>
                <c:pt idx="5">
                  <c:v>Básica primaria</c:v>
                </c:pt>
                <c:pt idx="6">
                  <c:v>Universitario con título</c:v>
                </c:pt>
                <c:pt idx="7">
                  <c:v>Técnico</c:v>
                </c:pt>
                <c:pt idx="8">
                  <c:v>Básica secundaria y media</c:v>
                </c:pt>
              </c:strCache>
            </c:strRef>
          </c:cat>
          <c:val>
            <c:numRef>
              <c:f>Hoja1!$B$2:$B$10</c:f>
              <c:numCache>
                <c:formatCode>0%</c:formatCode>
                <c:ptCount val="9"/>
                <c:pt idx="0">
                  <c:v>5.0000000000000001E-3</c:v>
                </c:pt>
                <c:pt idx="1">
                  <c:v>1.2E-2</c:v>
                </c:pt>
                <c:pt idx="2">
                  <c:v>4.2999999999999997E-2</c:v>
                </c:pt>
                <c:pt idx="3">
                  <c:v>7.1999999999999995E-2</c:v>
                </c:pt>
                <c:pt idx="4">
                  <c:v>7.5999999999999998E-2</c:v>
                </c:pt>
                <c:pt idx="5">
                  <c:v>0.115</c:v>
                </c:pt>
                <c:pt idx="6">
                  <c:v>0.16700000000000001</c:v>
                </c:pt>
                <c:pt idx="7">
                  <c:v>0.17399999999999999</c:v>
                </c:pt>
                <c:pt idx="8">
                  <c:v>0.33500000000000002</c:v>
                </c:pt>
              </c:numCache>
            </c:numRef>
          </c:val>
        </c:ser>
        <c:dLbls>
          <c:dLblPos val="outEnd"/>
          <c:showLegendKey val="0"/>
          <c:showVal val="1"/>
          <c:showCatName val="0"/>
          <c:showSerName val="0"/>
          <c:showPercent val="0"/>
          <c:showBubbleSize val="0"/>
        </c:dLbls>
        <c:gapWidth val="88"/>
        <c:axId val="133407104"/>
        <c:axId val="133409792"/>
      </c:barChart>
      <c:catAx>
        <c:axId val="133407104"/>
        <c:scaling>
          <c:orientation val="minMax"/>
        </c:scaling>
        <c:delete val="0"/>
        <c:axPos val="l"/>
        <c:numFmt formatCode="General" sourceLinked="1"/>
        <c:majorTickMark val="out"/>
        <c:minorTickMark val="none"/>
        <c:tickLblPos val="nextTo"/>
        <c:txPr>
          <a:bodyPr rot="-60000000" vert="horz"/>
          <a:lstStyle/>
          <a:p>
            <a:pPr>
              <a:defRPr sz="1200"/>
            </a:pPr>
            <a:endParaRPr lang="es-CO"/>
          </a:p>
        </c:txPr>
        <c:crossAx val="133409792"/>
        <c:crosses val="autoZero"/>
        <c:auto val="1"/>
        <c:lblAlgn val="ctr"/>
        <c:lblOffset val="100"/>
        <c:noMultiLvlLbl val="0"/>
      </c:catAx>
      <c:valAx>
        <c:axId val="133409792"/>
        <c:scaling>
          <c:orientation val="minMax"/>
        </c:scaling>
        <c:delete val="1"/>
        <c:axPos val="b"/>
        <c:numFmt formatCode="0%" sourceLinked="1"/>
        <c:majorTickMark val="out"/>
        <c:minorTickMark val="none"/>
        <c:tickLblPos val="nextTo"/>
        <c:crossAx val="13340710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invertIfNegative val="0"/>
          <c:dLbls>
            <c:txPr>
              <a:bodyPr rot="0" vert="horz"/>
              <a:lstStyle/>
              <a:p>
                <a:pPr>
                  <a:defRPr sz="1400"/>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NS/NR</c:v>
                </c:pt>
                <c:pt idx="1">
                  <c:v>Indígena</c:v>
                </c:pt>
                <c:pt idx="2">
                  <c:v>Afrocolombiano(a)-Negro (a)</c:v>
                </c:pt>
                <c:pt idx="3">
                  <c:v>Blanco (a)</c:v>
                </c:pt>
                <c:pt idx="4">
                  <c:v>Mestizo (a)</c:v>
                </c:pt>
                <c:pt idx="5">
                  <c:v>Ninguno</c:v>
                </c:pt>
              </c:strCache>
            </c:strRef>
          </c:cat>
          <c:val>
            <c:numRef>
              <c:f>Hoja1!$B$2:$B$7</c:f>
              <c:numCache>
                <c:formatCode>0%</c:formatCode>
                <c:ptCount val="6"/>
                <c:pt idx="0">
                  <c:v>1.2999999999999999E-2</c:v>
                </c:pt>
                <c:pt idx="1">
                  <c:v>1.4999999999999999E-2</c:v>
                </c:pt>
                <c:pt idx="2">
                  <c:v>6.3E-2</c:v>
                </c:pt>
                <c:pt idx="3">
                  <c:v>0.24</c:v>
                </c:pt>
                <c:pt idx="4">
                  <c:v>0.26600000000000001</c:v>
                </c:pt>
                <c:pt idx="5">
                  <c:v>0.4</c:v>
                </c:pt>
              </c:numCache>
            </c:numRef>
          </c:val>
        </c:ser>
        <c:dLbls>
          <c:dLblPos val="outEnd"/>
          <c:showLegendKey val="0"/>
          <c:showVal val="1"/>
          <c:showCatName val="0"/>
          <c:showSerName val="0"/>
          <c:showPercent val="0"/>
          <c:showBubbleSize val="0"/>
        </c:dLbls>
        <c:gapWidth val="219"/>
        <c:axId val="133286912"/>
        <c:axId val="133322624"/>
      </c:barChart>
      <c:catAx>
        <c:axId val="133286912"/>
        <c:scaling>
          <c:orientation val="minMax"/>
        </c:scaling>
        <c:delete val="0"/>
        <c:axPos val="l"/>
        <c:numFmt formatCode="General" sourceLinked="1"/>
        <c:majorTickMark val="out"/>
        <c:minorTickMark val="none"/>
        <c:tickLblPos val="nextTo"/>
        <c:txPr>
          <a:bodyPr rot="-60000000" vert="horz"/>
          <a:lstStyle/>
          <a:p>
            <a:pPr>
              <a:defRPr/>
            </a:pPr>
            <a:endParaRPr lang="es-CO"/>
          </a:p>
        </c:txPr>
        <c:crossAx val="133322624"/>
        <c:crosses val="autoZero"/>
        <c:auto val="1"/>
        <c:lblAlgn val="ctr"/>
        <c:lblOffset val="100"/>
        <c:noMultiLvlLbl val="0"/>
      </c:catAx>
      <c:valAx>
        <c:axId val="133322624"/>
        <c:scaling>
          <c:orientation val="minMax"/>
        </c:scaling>
        <c:delete val="1"/>
        <c:axPos val="b"/>
        <c:numFmt formatCode="0%" sourceLinked="1"/>
        <c:majorTickMark val="out"/>
        <c:minorTickMark val="none"/>
        <c:tickLblPos val="nextTo"/>
        <c:crossAx val="13328691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invertIfNegative val="0"/>
          <c:dLbls>
            <c:txPr>
              <a:bodyPr rot="0" vert="horz"/>
              <a:lstStyle/>
              <a:p>
                <a:pPr>
                  <a:defRPr sz="1400"/>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Contratista</c:v>
                </c:pt>
                <c:pt idx="1">
                  <c:v>Estudia y trabaja</c:v>
                </c:pt>
                <c:pt idx="2">
                  <c:v>Pensionado</c:v>
                </c:pt>
                <c:pt idx="3">
                  <c:v>Oficios del hogar</c:v>
                </c:pt>
                <c:pt idx="4">
                  <c:v>Independiente informal</c:v>
                </c:pt>
                <c:pt idx="5">
                  <c:v>Independiente formal</c:v>
                </c:pt>
                <c:pt idx="6">
                  <c:v>Desempleado</c:v>
                </c:pt>
                <c:pt idx="7">
                  <c:v>Estudiante</c:v>
                </c:pt>
                <c:pt idx="8">
                  <c:v>Empleado</c:v>
                </c:pt>
              </c:strCache>
            </c:strRef>
          </c:cat>
          <c:val>
            <c:numRef>
              <c:f>Hoja1!$B$2:$B$10</c:f>
              <c:numCache>
                <c:formatCode>0%</c:formatCode>
                <c:ptCount val="9"/>
                <c:pt idx="0">
                  <c:v>4.1000000000000002E-2</c:v>
                </c:pt>
                <c:pt idx="1">
                  <c:v>5.2999999999999999E-2</c:v>
                </c:pt>
                <c:pt idx="2">
                  <c:v>6.5000000000000002E-2</c:v>
                </c:pt>
                <c:pt idx="3">
                  <c:v>9.9000000000000005E-2</c:v>
                </c:pt>
                <c:pt idx="4">
                  <c:v>0.10299999999999999</c:v>
                </c:pt>
                <c:pt idx="5">
                  <c:v>0.105</c:v>
                </c:pt>
                <c:pt idx="6">
                  <c:v>0.111</c:v>
                </c:pt>
                <c:pt idx="7">
                  <c:v>0.114</c:v>
                </c:pt>
                <c:pt idx="8">
                  <c:v>0.308</c:v>
                </c:pt>
              </c:numCache>
            </c:numRef>
          </c:val>
        </c:ser>
        <c:dLbls>
          <c:dLblPos val="outEnd"/>
          <c:showLegendKey val="0"/>
          <c:showVal val="1"/>
          <c:showCatName val="0"/>
          <c:showSerName val="0"/>
          <c:showPercent val="0"/>
          <c:showBubbleSize val="0"/>
        </c:dLbls>
        <c:gapWidth val="83"/>
        <c:axId val="133588864"/>
        <c:axId val="133600000"/>
      </c:barChart>
      <c:catAx>
        <c:axId val="133588864"/>
        <c:scaling>
          <c:orientation val="minMax"/>
        </c:scaling>
        <c:delete val="0"/>
        <c:axPos val="l"/>
        <c:numFmt formatCode="General" sourceLinked="1"/>
        <c:majorTickMark val="out"/>
        <c:minorTickMark val="none"/>
        <c:tickLblPos val="nextTo"/>
        <c:txPr>
          <a:bodyPr rot="-60000000" vert="horz"/>
          <a:lstStyle/>
          <a:p>
            <a:pPr>
              <a:defRPr sz="1200"/>
            </a:pPr>
            <a:endParaRPr lang="es-CO"/>
          </a:p>
        </c:txPr>
        <c:crossAx val="133600000"/>
        <c:crosses val="autoZero"/>
        <c:auto val="1"/>
        <c:lblAlgn val="ctr"/>
        <c:lblOffset val="100"/>
        <c:noMultiLvlLbl val="0"/>
      </c:catAx>
      <c:valAx>
        <c:axId val="133600000"/>
        <c:scaling>
          <c:orientation val="minMax"/>
        </c:scaling>
        <c:delete val="1"/>
        <c:axPos val="b"/>
        <c:numFmt formatCode="0%" sourceLinked="1"/>
        <c:majorTickMark val="out"/>
        <c:minorTickMark val="none"/>
        <c:tickLblPos val="nextTo"/>
        <c:crossAx val="13358886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1970559059329"/>
          <c:y val="0.11055652617147353"/>
          <c:w val="0.40147634163445006"/>
          <c:h val="0.86366222541447923"/>
        </c:manualLayout>
      </c:layout>
      <c:barChart>
        <c:barDir val="bar"/>
        <c:grouping val="percentStacked"/>
        <c:varyColors val="0"/>
        <c:ser>
          <c:idx val="0"/>
          <c:order val="0"/>
          <c:tx>
            <c:strRef>
              <c:f>Hoja1!$B$1</c:f>
              <c:strCache>
                <c:ptCount val="1"/>
                <c:pt idx="0">
                  <c:v>Si</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k. ¿Usted cree que las personas que tienen mascota hacen más ejercicio?</c:v>
                </c:pt>
                <c:pt idx="1">
                  <c:v>j. ¿Usted cree que la actividad física le cambia la vida a las personas?</c:v>
                </c:pt>
                <c:pt idx="2">
                  <c:v>i. ¿Usted cree que la actividad física le hace ser más tolerante con las personas que son diferentes a usted?</c:v>
                </c:pt>
                <c:pt idx="3">
                  <c:v>h. ¿Usted cree que la actividad física le hace relacionarse mejor con los demás?</c:v>
                </c:pt>
                <c:pt idx="4">
                  <c:v>g. ¿Usted cree que la actividad física le hace más popular en redes sociales?</c:v>
                </c:pt>
                <c:pt idx="5">
                  <c:v>f. ¿Usted cree que la actividad física mejora la calidad de su sueño?</c:v>
                </c:pt>
                <c:pt idx="6">
                  <c:v>e. ¿Usted cree que la actividad física le hace más atractivo?</c:v>
                </c:pt>
                <c:pt idx="7">
                  <c:v>d. ¿Usted cree que la actividad física le hace más productivo?</c:v>
                </c:pt>
                <c:pt idx="8">
                  <c:v>c. ¿Usted cree que la actividad física le hace más feliz?</c:v>
                </c:pt>
                <c:pt idx="9">
                  <c:v>b. ¿Usted cree que la actividad física le hace más exitoso?</c:v>
                </c:pt>
                <c:pt idx="10">
                  <c:v>a. ¿Usted cree que la actividad física mejora su salud?</c:v>
                </c:pt>
              </c:strCache>
            </c:strRef>
          </c:cat>
          <c:val>
            <c:numRef>
              <c:f>Hoja1!$B$2:$B$12</c:f>
              <c:numCache>
                <c:formatCode>0%</c:formatCode>
                <c:ptCount val="11"/>
                <c:pt idx="0">
                  <c:v>0.42399999999999999</c:v>
                </c:pt>
                <c:pt idx="1">
                  <c:v>0.89200000000000002</c:v>
                </c:pt>
                <c:pt idx="2">
                  <c:v>0.65200000000000002</c:v>
                </c:pt>
                <c:pt idx="3">
                  <c:v>0.72399999999999998</c:v>
                </c:pt>
                <c:pt idx="4">
                  <c:v>0.223</c:v>
                </c:pt>
                <c:pt idx="5">
                  <c:v>0.88</c:v>
                </c:pt>
                <c:pt idx="6">
                  <c:v>0.63100000000000001</c:v>
                </c:pt>
                <c:pt idx="7">
                  <c:v>0.89100000000000001</c:v>
                </c:pt>
                <c:pt idx="8">
                  <c:v>0.82699999999999996</c:v>
                </c:pt>
                <c:pt idx="9">
                  <c:v>0.60299999999999998</c:v>
                </c:pt>
                <c:pt idx="10">
                  <c:v>0.98</c:v>
                </c:pt>
              </c:numCache>
            </c:numRef>
          </c:val>
        </c:ser>
        <c:ser>
          <c:idx val="1"/>
          <c:order val="1"/>
          <c:tx>
            <c:strRef>
              <c:f>Hoja1!$C$1</c:f>
              <c:strCache>
                <c:ptCount val="1"/>
                <c:pt idx="0">
                  <c:v>Parcialmente</c:v>
                </c:pt>
              </c:strCache>
            </c:strRef>
          </c:tx>
          <c:spPr>
            <a:solidFill>
              <a:schemeClr val="bg1">
                <a:lumMod val="75000"/>
              </a:schemeClr>
            </a:solidFill>
            <a:ln>
              <a:noFill/>
            </a:ln>
            <a:effectLst/>
          </c:spPr>
          <c:invertIfNegative val="0"/>
          <c:dLbls>
            <c:dLbl>
              <c:idx val="10"/>
              <c:layout>
                <c:manualLayout>
                  <c:x val="2.211526020867321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k. ¿Usted cree que las personas que tienen mascota hacen más ejercicio?</c:v>
                </c:pt>
                <c:pt idx="1">
                  <c:v>j. ¿Usted cree que la actividad física le cambia la vida a las personas?</c:v>
                </c:pt>
                <c:pt idx="2">
                  <c:v>i. ¿Usted cree que la actividad física le hace ser más tolerante con las personas que son diferentes a usted?</c:v>
                </c:pt>
                <c:pt idx="3">
                  <c:v>h. ¿Usted cree que la actividad física le hace relacionarse mejor con los demás?</c:v>
                </c:pt>
                <c:pt idx="4">
                  <c:v>g. ¿Usted cree que la actividad física le hace más popular en redes sociales?</c:v>
                </c:pt>
                <c:pt idx="5">
                  <c:v>f. ¿Usted cree que la actividad física mejora la calidad de su sueño?</c:v>
                </c:pt>
                <c:pt idx="6">
                  <c:v>e. ¿Usted cree que la actividad física le hace más atractivo?</c:v>
                </c:pt>
                <c:pt idx="7">
                  <c:v>d. ¿Usted cree que la actividad física le hace más productivo?</c:v>
                </c:pt>
                <c:pt idx="8">
                  <c:v>c. ¿Usted cree que la actividad física le hace más feliz?</c:v>
                </c:pt>
                <c:pt idx="9">
                  <c:v>b. ¿Usted cree que la actividad física le hace más exitoso?</c:v>
                </c:pt>
                <c:pt idx="10">
                  <c:v>a. ¿Usted cree que la actividad física mejora su salud?</c:v>
                </c:pt>
              </c:strCache>
            </c:strRef>
          </c:cat>
          <c:val>
            <c:numRef>
              <c:f>Hoja1!$C$2:$C$12</c:f>
              <c:numCache>
                <c:formatCode>0%</c:formatCode>
                <c:ptCount val="11"/>
                <c:pt idx="0">
                  <c:v>0.23100000000000001</c:v>
                </c:pt>
                <c:pt idx="1">
                  <c:v>6.7000000000000004E-2</c:v>
                </c:pt>
                <c:pt idx="2">
                  <c:v>0.127</c:v>
                </c:pt>
                <c:pt idx="3">
                  <c:v>0.13100000000000001</c:v>
                </c:pt>
                <c:pt idx="4">
                  <c:v>0.16300000000000001</c:v>
                </c:pt>
                <c:pt idx="5">
                  <c:v>5.8000000000000003E-2</c:v>
                </c:pt>
                <c:pt idx="6">
                  <c:v>0.159</c:v>
                </c:pt>
                <c:pt idx="7">
                  <c:v>5.3999999999999999E-2</c:v>
                </c:pt>
                <c:pt idx="8">
                  <c:v>0.10199999999999999</c:v>
                </c:pt>
                <c:pt idx="9">
                  <c:v>0.161</c:v>
                </c:pt>
                <c:pt idx="10">
                  <c:v>0.02</c:v>
                </c:pt>
              </c:numCache>
            </c:numRef>
          </c:val>
        </c:ser>
        <c:ser>
          <c:idx val="2"/>
          <c:order val="2"/>
          <c:tx>
            <c:strRef>
              <c:f>Hoja1!$D$1</c:f>
              <c:strCache>
                <c:ptCount val="1"/>
                <c:pt idx="0">
                  <c:v>No</c:v>
                </c:pt>
              </c:strCache>
            </c:strRef>
          </c:tx>
          <c:spPr>
            <a:solidFill>
              <a:srgbClr val="DA0F2B"/>
            </a:solidFill>
            <a:ln>
              <a:noFill/>
            </a:ln>
            <a:effectLst/>
          </c:spPr>
          <c:invertIfNegative val="0"/>
          <c:dLbls>
            <c:dLbl>
              <c:idx val="1"/>
              <c:layout>
                <c:manualLayout>
                  <c:x val="2.2115260208674021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211526020867321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7692208166939217E-2"/>
                  <c:y val="0"/>
                </c:manualLayout>
              </c:layout>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k. ¿Usted cree que las personas que tienen mascota hacen más ejercicio?</c:v>
                </c:pt>
                <c:pt idx="1">
                  <c:v>j. ¿Usted cree que la actividad física le cambia la vida a las personas?</c:v>
                </c:pt>
                <c:pt idx="2">
                  <c:v>i. ¿Usted cree que la actividad física le hace ser más tolerante con las personas que son diferentes a usted?</c:v>
                </c:pt>
                <c:pt idx="3">
                  <c:v>h. ¿Usted cree que la actividad física le hace relacionarse mejor con los demás?</c:v>
                </c:pt>
                <c:pt idx="4">
                  <c:v>g. ¿Usted cree que la actividad física le hace más popular en redes sociales?</c:v>
                </c:pt>
                <c:pt idx="5">
                  <c:v>f. ¿Usted cree que la actividad física mejora la calidad de su sueño?</c:v>
                </c:pt>
                <c:pt idx="6">
                  <c:v>e. ¿Usted cree que la actividad física le hace más atractivo?</c:v>
                </c:pt>
                <c:pt idx="7">
                  <c:v>d. ¿Usted cree que la actividad física le hace más productivo?</c:v>
                </c:pt>
                <c:pt idx="8">
                  <c:v>c. ¿Usted cree que la actividad física le hace más feliz?</c:v>
                </c:pt>
                <c:pt idx="9">
                  <c:v>b. ¿Usted cree que la actividad física le hace más exitoso?</c:v>
                </c:pt>
                <c:pt idx="10">
                  <c:v>a. ¿Usted cree que la actividad física mejora su salud?</c:v>
                </c:pt>
              </c:strCache>
            </c:strRef>
          </c:cat>
          <c:val>
            <c:numRef>
              <c:f>Hoja1!$D$2:$D$12</c:f>
              <c:numCache>
                <c:formatCode>0%</c:formatCode>
                <c:ptCount val="11"/>
                <c:pt idx="0">
                  <c:v>0.32800000000000001</c:v>
                </c:pt>
                <c:pt idx="1">
                  <c:v>3.5000000000000003E-2</c:v>
                </c:pt>
                <c:pt idx="2">
                  <c:v>0.218</c:v>
                </c:pt>
                <c:pt idx="3">
                  <c:v>0.14299999999999999</c:v>
                </c:pt>
                <c:pt idx="4">
                  <c:v>0.59899999999999998</c:v>
                </c:pt>
                <c:pt idx="5">
                  <c:v>5.8999999999999997E-2</c:v>
                </c:pt>
                <c:pt idx="6">
                  <c:v>0.2</c:v>
                </c:pt>
                <c:pt idx="7">
                  <c:v>0.05</c:v>
                </c:pt>
                <c:pt idx="8">
                  <c:v>6.8000000000000005E-2</c:v>
                </c:pt>
                <c:pt idx="9">
                  <c:v>0.22600000000000001</c:v>
                </c:pt>
                <c:pt idx="10">
                  <c:v>0.01</c:v>
                </c:pt>
              </c:numCache>
            </c:numRef>
          </c:val>
        </c:ser>
        <c:ser>
          <c:idx val="3"/>
          <c:order val="3"/>
          <c:tx>
            <c:strRef>
              <c:f>Hoja1!$E$1</c:f>
              <c:strCache>
                <c:ptCount val="1"/>
                <c:pt idx="0">
                  <c:v>No sabe</c:v>
                </c:pt>
              </c:strCache>
            </c:strRef>
          </c:tx>
          <c:spPr>
            <a:solidFill>
              <a:schemeClr val="accent4"/>
            </a:solidFill>
            <a:ln>
              <a:noFill/>
            </a:ln>
            <a:effectLst/>
          </c:spPr>
          <c:invertIfNegative val="0"/>
          <c:dLbls>
            <c:dLbl>
              <c:idx val="0"/>
              <c:layout>
                <c:manualLayout>
                  <c:x val="1.8797971177372919E-2"/>
                  <c:y val="-1.6196922791707171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374919135638115E-2"/>
                  <c:y val="-1.6196922791707171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480682146071817E-2"/>
                  <c:y val="-8.0984613958535855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586445156505519E-2"/>
                  <c:y val="2.208696804537463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48068214607181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437491913563795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k. ¿Usted cree que las personas que tienen mascota hacen más ejercicio?</c:v>
                </c:pt>
                <c:pt idx="1">
                  <c:v>j. ¿Usted cree que la actividad física le cambia la vida a las personas?</c:v>
                </c:pt>
                <c:pt idx="2">
                  <c:v>i. ¿Usted cree que la actividad física le hace ser más tolerante con las personas que son diferentes a usted?</c:v>
                </c:pt>
                <c:pt idx="3">
                  <c:v>h. ¿Usted cree que la actividad física le hace relacionarse mejor con los demás?</c:v>
                </c:pt>
                <c:pt idx="4">
                  <c:v>g. ¿Usted cree que la actividad física le hace más popular en redes sociales?</c:v>
                </c:pt>
                <c:pt idx="5">
                  <c:v>f. ¿Usted cree que la actividad física mejora la calidad de su sueño?</c:v>
                </c:pt>
                <c:pt idx="6">
                  <c:v>e. ¿Usted cree que la actividad física le hace más atractivo?</c:v>
                </c:pt>
                <c:pt idx="7">
                  <c:v>d. ¿Usted cree que la actividad física le hace más productivo?</c:v>
                </c:pt>
                <c:pt idx="8">
                  <c:v>c. ¿Usted cree que la actividad física le hace más feliz?</c:v>
                </c:pt>
                <c:pt idx="9">
                  <c:v>b. ¿Usted cree que la actividad física le hace más exitoso?</c:v>
                </c:pt>
                <c:pt idx="10">
                  <c:v>a. ¿Usted cree que la actividad física mejora su salud?</c:v>
                </c:pt>
              </c:strCache>
            </c:strRef>
          </c:cat>
          <c:val>
            <c:numRef>
              <c:f>Hoja1!$E$2:$E$12</c:f>
              <c:numCache>
                <c:formatCode>0%</c:formatCode>
                <c:ptCount val="11"/>
                <c:pt idx="0">
                  <c:v>1.7000000000000001E-2</c:v>
                </c:pt>
                <c:pt idx="1">
                  <c:v>6.0000000000000001E-3</c:v>
                </c:pt>
                <c:pt idx="4">
                  <c:v>1.4999999999999999E-2</c:v>
                </c:pt>
                <c:pt idx="6">
                  <c:v>0.01</c:v>
                </c:pt>
                <c:pt idx="7">
                  <c:v>5.0000000000000001E-3</c:v>
                </c:pt>
                <c:pt idx="9">
                  <c:v>1.0999999999999999E-2</c:v>
                </c:pt>
              </c:numCache>
            </c:numRef>
          </c:val>
        </c:ser>
        <c:dLbls>
          <c:dLblPos val="ctr"/>
          <c:showLegendKey val="0"/>
          <c:showVal val="1"/>
          <c:showCatName val="0"/>
          <c:showSerName val="0"/>
          <c:showPercent val="0"/>
          <c:showBubbleSize val="0"/>
        </c:dLbls>
        <c:gapWidth val="84"/>
        <c:overlap val="100"/>
        <c:axId val="96157056"/>
        <c:axId val="106374272"/>
      </c:barChart>
      <c:catAx>
        <c:axId val="96157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s-CO"/>
          </a:p>
        </c:txPr>
        <c:crossAx val="106374272"/>
        <c:crosses val="autoZero"/>
        <c:auto val="1"/>
        <c:lblAlgn val="ctr"/>
        <c:lblOffset val="100"/>
        <c:noMultiLvlLbl val="0"/>
      </c:catAx>
      <c:valAx>
        <c:axId val="106374272"/>
        <c:scaling>
          <c:orientation val="minMax"/>
        </c:scaling>
        <c:delete val="1"/>
        <c:axPos val="b"/>
        <c:numFmt formatCode="0%" sourceLinked="1"/>
        <c:majorTickMark val="none"/>
        <c:minorTickMark val="none"/>
        <c:tickLblPos val="nextTo"/>
        <c:crossAx val="96157056"/>
        <c:crosses val="autoZero"/>
        <c:crossBetween val="between"/>
      </c:valAx>
      <c:spPr>
        <a:noFill/>
        <a:ln>
          <a:noFill/>
        </a:ln>
        <a:effectLst/>
      </c:spPr>
    </c:plotArea>
    <c:legend>
      <c:legendPos val="t"/>
      <c:layout>
        <c:manualLayout>
          <c:xMode val="edge"/>
          <c:yMode val="edge"/>
          <c:x val="0.31831041421191258"/>
          <c:y val="5.0800026504361655E-2"/>
          <c:w val="0.29500972756014354"/>
          <c:h val="5.59565509338526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42398824775291E-3"/>
          <c:y val="4.1770160186919821E-2"/>
          <c:w val="0.97573328430194495"/>
          <c:h val="0.73436721605938771"/>
        </c:manualLayout>
      </c:layout>
      <c:barChart>
        <c:barDir val="col"/>
        <c:grouping val="clustered"/>
        <c:varyColors val="0"/>
        <c:ser>
          <c:idx val="0"/>
          <c:order val="0"/>
          <c:tx>
            <c:strRef>
              <c:f>Hoja1!$B$1</c:f>
              <c:strCache>
                <c:ptCount val="1"/>
                <c:pt idx="0">
                  <c:v>Femenino</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 Realiza actividad física por salud</c:v>
                </c:pt>
                <c:pt idx="1">
                  <c:v>b. Realiza actividad física por belleza</c:v>
                </c:pt>
                <c:pt idx="2">
                  <c:v>c. Realiza actividad física para competir</c:v>
                </c:pt>
                <c:pt idx="3">
                  <c:v>d. Realiza actividad física por acompañar pareja, hijos(as), parientes o amigo(as)</c:v>
                </c:pt>
                <c:pt idx="4">
                  <c:v>e. Realiza actividad física para generar ingresos</c:v>
                </c:pt>
                <c:pt idx="5">
                  <c:v>f. Realiza actividad física por diversión</c:v>
                </c:pt>
              </c:strCache>
            </c:strRef>
          </c:cat>
          <c:val>
            <c:numRef>
              <c:f>Hoja1!$B$2:$B$7</c:f>
              <c:numCache>
                <c:formatCode>0%</c:formatCode>
                <c:ptCount val="6"/>
                <c:pt idx="0">
                  <c:v>9.7000000000000003E-2</c:v>
                </c:pt>
                <c:pt idx="1">
                  <c:v>0.35899999999999999</c:v>
                </c:pt>
                <c:pt idx="2">
                  <c:v>4.8000000000000001E-2</c:v>
                </c:pt>
                <c:pt idx="3">
                  <c:v>0.17299999999999999</c:v>
                </c:pt>
                <c:pt idx="4">
                  <c:v>0.09</c:v>
                </c:pt>
                <c:pt idx="5">
                  <c:v>0.10100000000000001</c:v>
                </c:pt>
              </c:numCache>
            </c:numRef>
          </c:val>
        </c:ser>
        <c:ser>
          <c:idx val="1"/>
          <c:order val="1"/>
          <c:tx>
            <c:strRef>
              <c:f>Hoja1!$C$1</c:f>
              <c:strCache>
                <c:ptCount val="1"/>
                <c:pt idx="0">
                  <c:v>Masculino</c:v>
                </c:pt>
              </c:strCache>
            </c:strRef>
          </c:tx>
          <c:spPr>
            <a:solidFill>
              <a:schemeClr val="accent2"/>
            </a:solidFill>
            <a:ln>
              <a:noFill/>
            </a:ln>
            <a:effectLst/>
          </c:spPr>
          <c:invertIfNegative val="0"/>
          <c:dLbls>
            <c:dLbl>
              <c:idx val="5"/>
              <c:layout>
                <c:manualLayout>
                  <c:x val="0"/>
                  <c:y val="-1.392338672897332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 Realiza actividad física por salud</c:v>
                </c:pt>
                <c:pt idx="1">
                  <c:v>b. Realiza actividad física por belleza</c:v>
                </c:pt>
                <c:pt idx="2">
                  <c:v>c. Realiza actividad física para competir</c:v>
                </c:pt>
                <c:pt idx="3">
                  <c:v>d. Realiza actividad física por acompañar pareja, hijos(as), parientes o amigo(as)</c:v>
                </c:pt>
                <c:pt idx="4">
                  <c:v>e. Realiza actividad física para generar ingresos</c:v>
                </c:pt>
                <c:pt idx="5">
                  <c:v>f. Realiza actividad física por diversión</c:v>
                </c:pt>
              </c:strCache>
            </c:strRef>
          </c:cat>
          <c:val>
            <c:numRef>
              <c:f>Hoja1!$C$2:$C$7</c:f>
              <c:numCache>
                <c:formatCode>0%</c:formatCode>
                <c:ptCount val="6"/>
                <c:pt idx="0">
                  <c:v>6.0999999999999999E-2</c:v>
                </c:pt>
                <c:pt idx="1">
                  <c:v>3.1E-2</c:v>
                </c:pt>
                <c:pt idx="2">
                  <c:v>0.26700000000000002</c:v>
                </c:pt>
                <c:pt idx="3">
                  <c:v>0.08</c:v>
                </c:pt>
                <c:pt idx="4">
                  <c:v>0.158</c:v>
                </c:pt>
                <c:pt idx="5">
                  <c:v>0.14699999999999999</c:v>
                </c:pt>
              </c:numCache>
            </c:numRef>
          </c:val>
        </c:ser>
        <c:ser>
          <c:idx val="2"/>
          <c:order val="2"/>
          <c:tx>
            <c:strRef>
              <c:f>Hoja1!$D$1</c:f>
              <c:strCache>
                <c:ptCount val="1"/>
                <c:pt idx="0">
                  <c:v>Ambos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 Realiza actividad física por salud</c:v>
                </c:pt>
                <c:pt idx="1">
                  <c:v>b. Realiza actividad física por belleza</c:v>
                </c:pt>
                <c:pt idx="2">
                  <c:v>c. Realiza actividad física para competir</c:v>
                </c:pt>
                <c:pt idx="3">
                  <c:v>d. Realiza actividad física por acompañar pareja, hijos(as), parientes o amigo(as)</c:v>
                </c:pt>
                <c:pt idx="4">
                  <c:v>e. Realiza actividad física para generar ingresos</c:v>
                </c:pt>
                <c:pt idx="5">
                  <c:v>f. Realiza actividad física por diversión</c:v>
                </c:pt>
              </c:strCache>
            </c:strRef>
          </c:cat>
          <c:val>
            <c:numRef>
              <c:f>Hoja1!$D$2:$D$7</c:f>
              <c:numCache>
                <c:formatCode>0%</c:formatCode>
                <c:ptCount val="6"/>
                <c:pt idx="0">
                  <c:v>0.84099999999999997</c:v>
                </c:pt>
                <c:pt idx="1">
                  <c:v>0.59699999999999998</c:v>
                </c:pt>
                <c:pt idx="2">
                  <c:v>0.67</c:v>
                </c:pt>
                <c:pt idx="3">
                  <c:v>0.72799999999999998</c:v>
                </c:pt>
                <c:pt idx="4">
                  <c:v>0.70199999999999996</c:v>
                </c:pt>
                <c:pt idx="5">
                  <c:v>0.73899999999999999</c:v>
                </c:pt>
              </c:numCache>
            </c:numRef>
          </c:val>
        </c:ser>
        <c:ser>
          <c:idx val="3"/>
          <c:order val="3"/>
          <c:tx>
            <c:strRef>
              <c:f>Hoja1!$E$1</c:f>
              <c:strCache>
                <c:ptCount val="1"/>
                <c:pt idx="0">
                  <c:v>No sabe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a. Realiza actividad física por salud</c:v>
                </c:pt>
                <c:pt idx="1">
                  <c:v>b. Realiza actividad física por belleza</c:v>
                </c:pt>
                <c:pt idx="2">
                  <c:v>c. Realiza actividad física para competir</c:v>
                </c:pt>
                <c:pt idx="3">
                  <c:v>d. Realiza actividad física por acompañar pareja, hijos(as), parientes o amigo(as)</c:v>
                </c:pt>
                <c:pt idx="4">
                  <c:v>e. Realiza actividad física para generar ingresos</c:v>
                </c:pt>
                <c:pt idx="5">
                  <c:v>f. Realiza actividad física por diversión</c:v>
                </c:pt>
              </c:strCache>
            </c:strRef>
          </c:cat>
          <c:val>
            <c:numRef>
              <c:f>Hoja1!$E$2:$E$7</c:f>
              <c:numCache>
                <c:formatCode>0%</c:formatCode>
                <c:ptCount val="6"/>
                <c:pt idx="1">
                  <c:v>1.2999999999999999E-2</c:v>
                </c:pt>
                <c:pt idx="2">
                  <c:v>1.6E-2</c:v>
                </c:pt>
                <c:pt idx="3">
                  <c:v>1.9E-2</c:v>
                </c:pt>
                <c:pt idx="4">
                  <c:v>0.05</c:v>
                </c:pt>
                <c:pt idx="5">
                  <c:v>1.2999999999999999E-2</c:v>
                </c:pt>
              </c:numCache>
            </c:numRef>
          </c:val>
        </c:ser>
        <c:dLbls>
          <c:showLegendKey val="0"/>
          <c:showVal val="0"/>
          <c:showCatName val="0"/>
          <c:showSerName val="0"/>
          <c:showPercent val="0"/>
          <c:showBubbleSize val="0"/>
        </c:dLbls>
        <c:gapWidth val="79"/>
        <c:overlap val="-27"/>
        <c:axId val="106040320"/>
        <c:axId val="106050304"/>
      </c:barChart>
      <c:catAx>
        <c:axId val="10604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crossAx val="106050304"/>
        <c:crosses val="autoZero"/>
        <c:auto val="1"/>
        <c:lblAlgn val="ctr"/>
        <c:lblOffset val="100"/>
        <c:noMultiLvlLbl val="0"/>
      </c:catAx>
      <c:valAx>
        <c:axId val="106050304"/>
        <c:scaling>
          <c:orientation val="minMax"/>
        </c:scaling>
        <c:delete val="1"/>
        <c:axPos val="l"/>
        <c:numFmt formatCode="0%" sourceLinked="1"/>
        <c:majorTickMark val="none"/>
        <c:minorTickMark val="none"/>
        <c:tickLblPos val="nextTo"/>
        <c:crossAx val="106040320"/>
        <c:crosses val="autoZero"/>
        <c:crossBetween val="between"/>
      </c:valAx>
      <c:spPr>
        <a:noFill/>
        <a:ln w="25400">
          <a:noFill/>
        </a:ln>
        <a:effectLst/>
      </c:spPr>
    </c:plotArea>
    <c:legend>
      <c:legendPos val="b"/>
      <c:layout>
        <c:manualLayout>
          <c:xMode val="edge"/>
          <c:yMode val="edge"/>
          <c:x val="0.33931677817572836"/>
          <c:y val="0.94301453820840442"/>
          <c:w val="0.29709964109753301"/>
          <c:h val="5.69854617915956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cat>
            <c:strRef>
              <c:f>Hoja1!$A$2:$A$3</c:f>
              <c:strCache>
                <c:ptCount val="2"/>
                <c:pt idx="0">
                  <c:v>No</c:v>
                </c:pt>
                <c:pt idx="1">
                  <c:v>Si</c:v>
                </c:pt>
              </c:strCache>
            </c:strRef>
          </c:cat>
          <c:val>
            <c:numRef>
              <c:f>Hoja1!$B$2:$B$3</c:f>
              <c:numCache>
                <c:formatCode>0%</c:formatCode>
                <c:ptCount val="2"/>
                <c:pt idx="0">
                  <c:v>0.73</c:v>
                </c:pt>
                <c:pt idx="1">
                  <c:v>0.27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23340448784023E-2"/>
          <c:y val="3.6082797752173427E-2"/>
          <c:w val="0.88268358978977735"/>
          <c:h val="0.80132610093213463"/>
        </c:manualLayout>
      </c:layout>
      <c:barChart>
        <c:barDir val="bar"/>
        <c:grouping val="clustered"/>
        <c:varyColors val="0"/>
        <c:ser>
          <c:idx val="0"/>
          <c:order val="0"/>
          <c:tx>
            <c:strRef>
              <c:f>Hoja1!$B$1</c:f>
              <c:strCache>
                <c:ptCount val="1"/>
                <c:pt idx="0">
                  <c:v>Serie 1</c:v>
                </c:pt>
              </c:strCache>
            </c:strRef>
          </c:tx>
          <c:spPr>
            <a:solidFill>
              <a:srgbClr val="F5B02B"/>
            </a:solidFill>
            <a:ln>
              <a:solidFill>
                <a:srgbClr val="F5B02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Clases virtuales </c:v>
                </c:pt>
                <c:pt idx="1">
                  <c:v>Alternancia (algunas sesiones presenciales y otras virtuales)</c:v>
                </c:pt>
                <c:pt idx="2">
                  <c:v>Clases presenciales</c:v>
                </c:pt>
              </c:strCache>
            </c:strRef>
          </c:cat>
          <c:val>
            <c:numRef>
              <c:f>Hoja1!$B$2:$B$4</c:f>
              <c:numCache>
                <c:formatCode>0%</c:formatCode>
                <c:ptCount val="3"/>
                <c:pt idx="0">
                  <c:v>0.95</c:v>
                </c:pt>
                <c:pt idx="1">
                  <c:v>0.04</c:v>
                </c:pt>
                <c:pt idx="2">
                  <c:v>0.01</c:v>
                </c:pt>
              </c:numCache>
            </c:numRef>
          </c:val>
        </c:ser>
        <c:dLbls>
          <c:showLegendKey val="0"/>
          <c:showVal val="0"/>
          <c:showCatName val="0"/>
          <c:showSerName val="0"/>
          <c:showPercent val="0"/>
          <c:showBubbleSize val="0"/>
        </c:dLbls>
        <c:gapWidth val="85"/>
        <c:axId val="110892160"/>
        <c:axId val="110893696"/>
      </c:barChart>
      <c:catAx>
        <c:axId val="110892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110893696"/>
        <c:crosses val="autoZero"/>
        <c:auto val="1"/>
        <c:lblAlgn val="ctr"/>
        <c:lblOffset val="100"/>
        <c:noMultiLvlLbl val="0"/>
      </c:catAx>
      <c:valAx>
        <c:axId val="110893696"/>
        <c:scaling>
          <c:orientation val="minMax"/>
        </c:scaling>
        <c:delete val="1"/>
        <c:axPos val="t"/>
        <c:numFmt formatCode="0%" sourceLinked="1"/>
        <c:majorTickMark val="none"/>
        <c:minorTickMark val="none"/>
        <c:tickLblPos val="nextTo"/>
        <c:crossAx val="110892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cat>
            <c:strRef>
              <c:f>Hoja1!$A$2:$A$3</c:f>
              <c:strCache>
                <c:ptCount val="2"/>
                <c:pt idx="0">
                  <c:v>No</c:v>
                </c:pt>
                <c:pt idx="1">
                  <c:v>Si</c:v>
                </c:pt>
              </c:strCache>
            </c:strRef>
          </c:cat>
          <c:val>
            <c:numRef>
              <c:f>Hoja1!$B$2:$B$3</c:f>
              <c:numCache>
                <c:formatCode>0%</c:formatCode>
                <c:ptCount val="2"/>
                <c:pt idx="0">
                  <c:v>0.73</c:v>
                </c:pt>
                <c:pt idx="1">
                  <c:v>0.27</c:v>
                </c:pt>
              </c:numCache>
            </c:numRef>
          </c:val>
        </c:ser>
        <c:dLbls>
          <c:showLegendKey val="0"/>
          <c:showVal val="0"/>
          <c:showCatName val="0"/>
          <c:showSerName val="0"/>
          <c:showPercent val="0"/>
          <c:showBubbleSize val="0"/>
          <c:showLeaderLines val="1"/>
        </c:dLbls>
        <c:firstSliceAng val="102"/>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cat>
            <c:strRef>
              <c:f>Hoja1!$A$2:$A$3</c:f>
              <c:strCache>
                <c:ptCount val="2"/>
                <c:pt idx="0">
                  <c:v>No</c:v>
                </c:pt>
                <c:pt idx="1">
                  <c:v>Si</c:v>
                </c:pt>
              </c:strCache>
            </c:strRef>
          </c:cat>
          <c:val>
            <c:numRef>
              <c:f>Hoja1!$B$2:$B$3</c:f>
              <c:numCache>
                <c:formatCode>0%</c:formatCode>
                <c:ptCount val="2"/>
                <c:pt idx="0">
                  <c:v>0.38</c:v>
                </c:pt>
                <c:pt idx="1">
                  <c:v>0.62</c:v>
                </c:pt>
              </c:numCache>
            </c:numRef>
          </c:val>
        </c:ser>
        <c:dLbls>
          <c:showLegendKey val="0"/>
          <c:showVal val="0"/>
          <c:showCatName val="0"/>
          <c:showSerName val="0"/>
          <c:showPercent val="0"/>
          <c:showBubbleSize val="0"/>
          <c:showLeaderLines val="1"/>
        </c:dLbls>
        <c:firstSliceAng val="194"/>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0.65684</cdr:x>
      <cdr:y>0.60275</cdr:y>
    </cdr:from>
    <cdr:to>
      <cdr:x>0.84464</cdr:x>
      <cdr:y>0.89039</cdr:y>
    </cdr:to>
    <cdr:sp macro="" textlink="">
      <cdr:nvSpPr>
        <cdr:cNvPr id="2" name="Elipse 1"/>
        <cdr:cNvSpPr/>
      </cdr:nvSpPr>
      <cdr:spPr>
        <a:xfrm xmlns:a="http://schemas.openxmlformats.org/drawingml/2006/main">
          <a:off x="3932880" y="2485842"/>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0.21594</cdr:x>
      <cdr:y>0.04618</cdr:y>
    </cdr:from>
    <cdr:to>
      <cdr:x>0.40375</cdr:x>
      <cdr:y>0.33382</cdr:y>
    </cdr:to>
    <cdr:sp macro="" textlink="">
      <cdr:nvSpPr>
        <cdr:cNvPr id="3" name="Elipse 2"/>
        <cdr:cNvSpPr/>
      </cdr:nvSpPr>
      <cdr:spPr>
        <a:xfrm xmlns:a="http://schemas.openxmlformats.org/drawingml/2006/main">
          <a:off x="1292968" y="190451"/>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10.xml><?xml version="1.0" encoding="utf-8"?>
<c:userShapes xmlns:c="http://schemas.openxmlformats.org/drawingml/2006/chart">
  <cdr:relSizeAnchor xmlns:cdr="http://schemas.openxmlformats.org/drawingml/2006/chartDrawing">
    <cdr:from>
      <cdr:x>0.07508</cdr:x>
      <cdr:y>0.40273</cdr:y>
    </cdr:from>
    <cdr:to>
      <cdr:x>0.07581</cdr:x>
      <cdr:y>0.83127</cdr:y>
    </cdr:to>
    <cdr:cxnSp macro="">
      <cdr:nvCxnSpPr>
        <cdr:cNvPr id="3" name="Conector recto de flecha 2"/>
        <cdr:cNvCxnSpPr/>
      </cdr:nvCxnSpPr>
      <cdr:spPr>
        <a:xfrm xmlns:a="http://schemas.openxmlformats.org/drawingml/2006/main" flipV="1">
          <a:off x="682556" y="2182286"/>
          <a:ext cx="6659" cy="2322089"/>
        </a:xfrm>
        <a:prstGeom xmlns:a="http://schemas.openxmlformats.org/drawingml/2006/main" prst="straightConnector1">
          <a:avLst/>
        </a:prstGeom>
        <a:ln xmlns:a="http://schemas.openxmlformats.org/drawingml/2006/main">
          <a:solidFill>
            <a:srgbClr val="DA0F2B"/>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0.19621</cdr:x>
      <cdr:y>0.40018</cdr:y>
    </cdr:from>
    <cdr:to>
      <cdr:x>0.19825</cdr:x>
      <cdr:y>0.82876</cdr:y>
    </cdr:to>
    <cdr:cxnSp macro="">
      <cdr:nvCxnSpPr>
        <cdr:cNvPr id="4" name="Conector recto de flecha 3"/>
        <cdr:cNvCxnSpPr/>
      </cdr:nvCxnSpPr>
      <cdr:spPr>
        <a:xfrm xmlns:a="http://schemas.openxmlformats.org/drawingml/2006/main" flipH="1" flipV="1">
          <a:off x="1783724" y="2168431"/>
          <a:ext cx="18577" cy="2322343"/>
        </a:xfrm>
        <a:prstGeom xmlns:a="http://schemas.openxmlformats.org/drawingml/2006/main" prst="straightConnector1">
          <a:avLst/>
        </a:prstGeom>
        <a:ln xmlns:a="http://schemas.openxmlformats.org/drawingml/2006/main">
          <a:solidFill>
            <a:srgbClr val="DA0F2B"/>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0.31812</cdr:x>
      <cdr:y>0.22887</cdr:y>
    </cdr:from>
    <cdr:to>
      <cdr:x>0.31867</cdr:x>
      <cdr:y>0.82876</cdr:y>
    </cdr:to>
    <cdr:cxnSp macro="">
      <cdr:nvCxnSpPr>
        <cdr:cNvPr id="6" name="Conector recto de flecha 5"/>
        <cdr:cNvCxnSpPr/>
      </cdr:nvCxnSpPr>
      <cdr:spPr>
        <a:xfrm xmlns:a="http://schemas.openxmlformats.org/drawingml/2006/main" flipH="1" flipV="1">
          <a:off x="2892088" y="1240177"/>
          <a:ext cx="4958" cy="3250598"/>
        </a:xfrm>
        <a:prstGeom xmlns:a="http://schemas.openxmlformats.org/drawingml/2006/main" prst="straightConnector1">
          <a:avLst/>
        </a:prstGeom>
        <a:ln xmlns:a="http://schemas.openxmlformats.org/drawingml/2006/main">
          <a:solidFill>
            <a:srgbClr val="DA0F2B"/>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0.43852</cdr:x>
      <cdr:y>0.40529</cdr:y>
    </cdr:from>
    <cdr:to>
      <cdr:x>0.43856</cdr:x>
      <cdr:y>0.83488</cdr:y>
    </cdr:to>
    <cdr:cxnSp macro="">
      <cdr:nvCxnSpPr>
        <cdr:cNvPr id="8" name="Conector recto de flecha 7"/>
        <cdr:cNvCxnSpPr/>
      </cdr:nvCxnSpPr>
      <cdr:spPr>
        <a:xfrm xmlns:a="http://schemas.openxmlformats.org/drawingml/2006/main" flipH="1" flipV="1">
          <a:off x="3986597" y="2196140"/>
          <a:ext cx="340" cy="2327807"/>
        </a:xfrm>
        <a:prstGeom xmlns:a="http://schemas.openxmlformats.org/drawingml/2006/main" prst="straightConnector1">
          <a:avLst/>
        </a:prstGeom>
        <a:ln xmlns:a="http://schemas.openxmlformats.org/drawingml/2006/main">
          <a:solidFill>
            <a:srgbClr val="DA0F2B"/>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0.54923</cdr:x>
      <cdr:y>0.31836</cdr:y>
    </cdr:from>
    <cdr:to>
      <cdr:x>0.54927</cdr:x>
      <cdr:y>0.83147</cdr:y>
    </cdr:to>
    <cdr:cxnSp macro="">
      <cdr:nvCxnSpPr>
        <cdr:cNvPr id="10" name="Conector recto de flecha 9"/>
        <cdr:cNvCxnSpPr/>
      </cdr:nvCxnSpPr>
      <cdr:spPr>
        <a:xfrm xmlns:a="http://schemas.openxmlformats.org/drawingml/2006/main" flipH="1" flipV="1">
          <a:off x="4993115" y="1725085"/>
          <a:ext cx="340" cy="2780390"/>
        </a:xfrm>
        <a:prstGeom xmlns:a="http://schemas.openxmlformats.org/drawingml/2006/main" prst="straightConnector1">
          <a:avLst/>
        </a:prstGeom>
        <a:ln xmlns:a="http://schemas.openxmlformats.org/drawingml/2006/main">
          <a:solidFill>
            <a:srgbClr val="DA0F2B"/>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0.67778</cdr:x>
      <cdr:y>0.6891</cdr:y>
    </cdr:from>
    <cdr:to>
      <cdr:x>0.6783</cdr:x>
      <cdr:y>0.83062</cdr:y>
    </cdr:to>
    <cdr:cxnSp macro="">
      <cdr:nvCxnSpPr>
        <cdr:cNvPr id="12" name="Conector recto de flecha 11"/>
        <cdr:cNvCxnSpPr/>
      </cdr:nvCxnSpPr>
      <cdr:spPr>
        <a:xfrm xmlns:a="http://schemas.openxmlformats.org/drawingml/2006/main" flipH="1" flipV="1">
          <a:off x="6161760" y="3733995"/>
          <a:ext cx="4713" cy="766862"/>
        </a:xfrm>
        <a:prstGeom xmlns:a="http://schemas.openxmlformats.org/drawingml/2006/main" prst="straightConnector1">
          <a:avLst/>
        </a:prstGeom>
        <a:ln xmlns:a="http://schemas.openxmlformats.org/drawingml/2006/main">
          <a:solidFill>
            <a:srgbClr val="DA0F2B"/>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0.80275</cdr:x>
      <cdr:y>0.73256</cdr:y>
    </cdr:from>
    <cdr:to>
      <cdr:x>0.80276</cdr:x>
      <cdr:y>0.83233</cdr:y>
    </cdr:to>
    <cdr:cxnSp macro="">
      <cdr:nvCxnSpPr>
        <cdr:cNvPr id="14" name="Conector recto de flecha 13"/>
        <cdr:cNvCxnSpPr/>
      </cdr:nvCxnSpPr>
      <cdr:spPr>
        <a:xfrm xmlns:a="http://schemas.openxmlformats.org/drawingml/2006/main" flipH="1" flipV="1">
          <a:off x="7297833" y="3969522"/>
          <a:ext cx="96" cy="540571"/>
        </a:xfrm>
        <a:prstGeom xmlns:a="http://schemas.openxmlformats.org/drawingml/2006/main" prst="straightConnector1">
          <a:avLst/>
        </a:prstGeom>
        <a:ln xmlns:a="http://schemas.openxmlformats.org/drawingml/2006/main">
          <a:solidFill>
            <a:srgbClr val="DA0F2B"/>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0.92415</cdr:x>
      <cdr:y>0.44033</cdr:y>
    </cdr:from>
    <cdr:to>
      <cdr:x>0.92617</cdr:x>
      <cdr:y>0.82816</cdr:y>
    </cdr:to>
    <cdr:cxnSp macro="">
      <cdr:nvCxnSpPr>
        <cdr:cNvPr id="16" name="Conector recto de flecha 15"/>
        <cdr:cNvCxnSpPr/>
      </cdr:nvCxnSpPr>
      <cdr:spPr>
        <a:xfrm xmlns:a="http://schemas.openxmlformats.org/drawingml/2006/main" flipV="1">
          <a:off x="8401480" y="2386007"/>
          <a:ext cx="18377" cy="2101518"/>
        </a:xfrm>
        <a:prstGeom xmlns:a="http://schemas.openxmlformats.org/drawingml/2006/main" prst="straightConnector1">
          <a:avLst/>
        </a:prstGeom>
        <a:ln xmlns:a="http://schemas.openxmlformats.org/drawingml/2006/main">
          <a:solidFill>
            <a:srgbClr val="DA0F2B"/>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0.11863</cdr:x>
      <cdr:y>0.5</cdr:y>
    </cdr:from>
    <cdr:to>
      <cdr:x>0.30643</cdr:x>
      <cdr:y>0.78764</cdr:y>
    </cdr:to>
    <cdr:sp macro="" textlink="">
      <cdr:nvSpPr>
        <cdr:cNvPr id="2" name="Elipse 1"/>
        <cdr:cNvSpPr/>
      </cdr:nvSpPr>
      <cdr:spPr>
        <a:xfrm xmlns:a="http://schemas.openxmlformats.org/drawingml/2006/main">
          <a:off x="515090" y="1600160"/>
          <a:ext cx="815396" cy="92054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0.64061</cdr:x>
      <cdr:y>0.08924</cdr:y>
    </cdr:from>
    <cdr:to>
      <cdr:x>0.82842</cdr:x>
      <cdr:y>0.37688</cdr:y>
    </cdr:to>
    <cdr:sp macro="" textlink="">
      <cdr:nvSpPr>
        <cdr:cNvPr id="3" name="Elipse 2"/>
        <cdr:cNvSpPr/>
      </cdr:nvSpPr>
      <cdr:spPr>
        <a:xfrm xmlns:a="http://schemas.openxmlformats.org/drawingml/2006/main">
          <a:off x="2781431" y="285584"/>
          <a:ext cx="815440" cy="92054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0.11997</cdr:x>
      <cdr:y>0.31581</cdr:y>
    </cdr:from>
    <cdr:to>
      <cdr:x>0.30777</cdr:x>
      <cdr:y>0.60345</cdr:y>
    </cdr:to>
    <cdr:sp macro="" textlink="">
      <cdr:nvSpPr>
        <cdr:cNvPr id="2" name="Elipse 1"/>
        <cdr:cNvSpPr/>
      </cdr:nvSpPr>
      <cdr:spPr>
        <a:xfrm xmlns:a="http://schemas.openxmlformats.org/drawingml/2006/main">
          <a:off x="718332" y="1302439"/>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0.69001</cdr:x>
      <cdr:y>0.44745</cdr:y>
    </cdr:from>
    <cdr:to>
      <cdr:x>0.87782</cdr:x>
      <cdr:y>0.73509</cdr:y>
    </cdr:to>
    <cdr:sp macro="" textlink="">
      <cdr:nvSpPr>
        <cdr:cNvPr id="3" name="Elipse 2"/>
        <cdr:cNvSpPr/>
      </cdr:nvSpPr>
      <cdr:spPr>
        <a:xfrm xmlns:a="http://schemas.openxmlformats.org/drawingml/2006/main">
          <a:off x="4131467" y="1845365"/>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0.11997</cdr:x>
      <cdr:y>0.31581</cdr:y>
    </cdr:from>
    <cdr:to>
      <cdr:x>0.30777</cdr:x>
      <cdr:y>0.60345</cdr:y>
    </cdr:to>
    <cdr:sp macro="" textlink="">
      <cdr:nvSpPr>
        <cdr:cNvPr id="2" name="Elipse 1"/>
        <cdr:cNvSpPr/>
      </cdr:nvSpPr>
      <cdr:spPr>
        <a:xfrm xmlns:a="http://schemas.openxmlformats.org/drawingml/2006/main">
          <a:off x="718332" y="1302439"/>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0.69001</cdr:x>
      <cdr:y>0.44745</cdr:y>
    </cdr:from>
    <cdr:to>
      <cdr:x>0.87782</cdr:x>
      <cdr:y>0.73509</cdr:y>
    </cdr:to>
    <cdr:sp macro="" textlink="">
      <cdr:nvSpPr>
        <cdr:cNvPr id="3" name="Elipse 2"/>
        <cdr:cNvSpPr/>
      </cdr:nvSpPr>
      <cdr:spPr>
        <a:xfrm xmlns:a="http://schemas.openxmlformats.org/drawingml/2006/main">
          <a:off x="4131467" y="1845365"/>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0.60504</cdr:x>
      <cdr:y>0.05426</cdr:y>
    </cdr:from>
    <cdr:to>
      <cdr:x>0.79284</cdr:x>
      <cdr:y>0.3419</cdr:y>
    </cdr:to>
    <cdr:sp macro="" textlink="">
      <cdr:nvSpPr>
        <cdr:cNvPr id="2" name="Elipse 1"/>
        <cdr:cNvSpPr/>
      </cdr:nvSpPr>
      <cdr:spPr>
        <a:xfrm xmlns:a="http://schemas.openxmlformats.org/drawingml/2006/main">
          <a:off x="3622687" y="223770"/>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0.13287</cdr:x>
      <cdr:y>0.52302</cdr:y>
    </cdr:from>
    <cdr:to>
      <cdr:x>0.32068</cdr:x>
      <cdr:y>0.81066</cdr:y>
    </cdr:to>
    <cdr:sp macro="" textlink="">
      <cdr:nvSpPr>
        <cdr:cNvPr id="3" name="Elipse 2"/>
        <cdr:cNvSpPr/>
      </cdr:nvSpPr>
      <cdr:spPr>
        <a:xfrm xmlns:a="http://schemas.openxmlformats.org/drawingml/2006/main">
          <a:off x="795590" y="2157040"/>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6.xml><?xml version="1.0" encoding="utf-8"?>
<c:userShapes xmlns:c="http://schemas.openxmlformats.org/drawingml/2006/chart">
  <cdr:relSizeAnchor xmlns:cdr="http://schemas.openxmlformats.org/drawingml/2006/chartDrawing">
    <cdr:from>
      <cdr:x>0.02333</cdr:x>
      <cdr:y>0.22725</cdr:y>
    </cdr:from>
    <cdr:to>
      <cdr:x>0.19496</cdr:x>
      <cdr:y>0.37557</cdr:y>
    </cdr:to>
    <cdr:sp macro="" textlink="">
      <cdr:nvSpPr>
        <cdr:cNvPr id="2" name="1 CuadroTexto"/>
        <cdr:cNvSpPr txBox="1"/>
      </cdr:nvSpPr>
      <cdr:spPr>
        <a:xfrm xmlns:a="http://schemas.openxmlformats.org/drawingml/2006/main">
          <a:off x="270303" y="1401056"/>
          <a:ext cx="198845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400" b="1" dirty="0" smtClean="0"/>
            <a:t>Promedio minutos por actividad</a:t>
          </a:r>
          <a:endParaRPr lang="es-CO"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0.00494</cdr:x>
      <cdr:y>0.26796</cdr:y>
    </cdr:from>
    <cdr:to>
      <cdr:x>0.89899</cdr:x>
      <cdr:y>0.27338</cdr:y>
    </cdr:to>
    <cdr:cxnSp macro="">
      <cdr:nvCxnSpPr>
        <cdr:cNvPr id="2" name="Conector recto 1"/>
        <cdr:cNvCxnSpPr/>
      </cdr:nvCxnSpPr>
      <cdr:spPr>
        <a:xfrm xmlns:a="http://schemas.openxmlformats.org/drawingml/2006/main">
          <a:off x="64200" y="1369999"/>
          <a:ext cx="11609413" cy="2771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0.63124</cdr:x>
      <cdr:y>0.64148</cdr:y>
    </cdr:from>
    <cdr:to>
      <cdr:x>0.81904</cdr:x>
      <cdr:y>0.92912</cdr:y>
    </cdr:to>
    <cdr:sp macro="" textlink="">
      <cdr:nvSpPr>
        <cdr:cNvPr id="2" name="Elipse 1"/>
        <cdr:cNvSpPr/>
      </cdr:nvSpPr>
      <cdr:spPr>
        <a:xfrm xmlns:a="http://schemas.openxmlformats.org/drawingml/2006/main">
          <a:off x="3779555" y="2645580"/>
          <a:ext cx="1124459" cy="1186280"/>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0.24902</cdr:x>
      <cdr:y>0</cdr:y>
    </cdr:from>
    <cdr:to>
      <cdr:x>0.43683</cdr:x>
      <cdr:y>0.28764</cdr:y>
    </cdr:to>
    <cdr:sp macro="" textlink="">
      <cdr:nvSpPr>
        <cdr:cNvPr id="3" name="Elipse 2"/>
        <cdr:cNvSpPr/>
      </cdr:nvSpPr>
      <cdr:spPr>
        <a:xfrm xmlns:a="http://schemas.openxmlformats.org/drawingml/2006/main">
          <a:off x="1491010" y="0"/>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9.xml><?xml version="1.0" encoding="utf-8"?>
<c:userShapes xmlns:c="http://schemas.openxmlformats.org/drawingml/2006/chart">
  <cdr:relSizeAnchor xmlns:cdr="http://schemas.openxmlformats.org/drawingml/2006/chartDrawing">
    <cdr:from>
      <cdr:x>0.51769</cdr:x>
      <cdr:y>0</cdr:y>
    </cdr:from>
    <cdr:to>
      <cdr:x>0.66534</cdr:x>
      <cdr:y>0.21896</cdr:y>
    </cdr:to>
    <cdr:sp macro="" textlink="">
      <cdr:nvSpPr>
        <cdr:cNvPr id="2" name="Elipse 1"/>
        <cdr:cNvSpPr/>
      </cdr:nvSpPr>
      <cdr:spPr>
        <a:xfrm xmlns:a="http://schemas.openxmlformats.org/drawingml/2006/main">
          <a:off x="3099677" y="0"/>
          <a:ext cx="884070" cy="903037"/>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0.13075</cdr:x>
      <cdr:y>0.5</cdr:y>
    </cdr:from>
    <cdr:to>
      <cdr:x>0.31856</cdr:x>
      <cdr:y>0.78764</cdr:y>
    </cdr:to>
    <cdr:sp macro="" textlink="">
      <cdr:nvSpPr>
        <cdr:cNvPr id="3" name="Elipse 2"/>
        <cdr:cNvSpPr/>
      </cdr:nvSpPr>
      <cdr:spPr>
        <a:xfrm xmlns:a="http://schemas.openxmlformats.org/drawingml/2006/main">
          <a:off x="782882" y="2062091"/>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 name="Google Shape;91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6" name="Google Shape;94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9" name="Google Shape;96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6" name="Google Shape;101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6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1" name="Shape 91"/>
        <p:cNvGrpSpPr/>
        <p:nvPr/>
      </p:nvGrpSpPr>
      <p:grpSpPr>
        <a:xfrm>
          <a:off x="0" y="0"/>
          <a:ext cx="0" cy="0"/>
          <a:chOff x="0" y="0"/>
          <a:chExt cx="0" cy="0"/>
        </a:xfrm>
      </p:grpSpPr>
      <p:sp>
        <p:nvSpPr>
          <p:cNvPr id="92" name="Google Shape;92;p5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5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4" name="Google Shape;94;p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97" name="Shape 97"/>
        <p:cNvGrpSpPr/>
        <p:nvPr/>
      </p:nvGrpSpPr>
      <p:grpSpPr>
        <a:xfrm>
          <a:off x="0" y="0"/>
          <a:ext cx="0" cy="0"/>
          <a:chOff x="0" y="0"/>
          <a:chExt cx="0" cy="0"/>
        </a:xfrm>
      </p:grpSpPr>
      <p:sp>
        <p:nvSpPr>
          <p:cNvPr id="98" name="Google Shape;98;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5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5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3" name="Shape 103"/>
        <p:cNvGrpSpPr/>
        <p:nvPr/>
      </p:nvGrpSpPr>
      <p:grpSpPr>
        <a:xfrm>
          <a:off x="0" y="0"/>
          <a:ext cx="0" cy="0"/>
          <a:chOff x="0" y="0"/>
          <a:chExt cx="0" cy="0"/>
        </a:xfrm>
      </p:grpSpPr>
      <p:sp>
        <p:nvSpPr>
          <p:cNvPr id="104" name="Google Shape;104;p7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7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6" name="Google Shape;106;p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9" name="Shape 109"/>
        <p:cNvGrpSpPr/>
        <p:nvPr/>
      </p:nvGrpSpPr>
      <p:grpSpPr>
        <a:xfrm>
          <a:off x="0" y="0"/>
          <a:ext cx="0" cy="0"/>
          <a:chOff x="0" y="0"/>
          <a:chExt cx="0" cy="0"/>
        </a:xfrm>
      </p:grpSpPr>
      <p:sp>
        <p:nvSpPr>
          <p:cNvPr id="110" name="Google Shape;110;p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7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2" name="Google Shape;112;p7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3" name="Google Shape;113;p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6" name="Shape 116"/>
        <p:cNvGrpSpPr/>
        <p:nvPr/>
      </p:nvGrpSpPr>
      <p:grpSpPr>
        <a:xfrm>
          <a:off x="0" y="0"/>
          <a:ext cx="0" cy="0"/>
          <a:chOff x="0" y="0"/>
          <a:chExt cx="0" cy="0"/>
        </a:xfrm>
      </p:grpSpPr>
      <p:sp>
        <p:nvSpPr>
          <p:cNvPr id="117" name="Google Shape;117;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7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9" name="Google Shape;119;p7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0" name="Google Shape;120;p7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1" name="Google Shape;121;p7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2" name="Google Shape;122;p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25" name="Shape 125"/>
        <p:cNvGrpSpPr/>
        <p:nvPr/>
      </p:nvGrpSpPr>
      <p:grpSpPr>
        <a:xfrm>
          <a:off x="0" y="0"/>
          <a:ext cx="0" cy="0"/>
          <a:chOff x="0" y="0"/>
          <a:chExt cx="0" cy="0"/>
        </a:xfrm>
      </p:grpSpPr>
      <p:sp>
        <p:nvSpPr>
          <p:cNvPr id="126" name="Google Shape;126;p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30" name="Shape 130"/>
        <p:cNvGrpSpPr/>
        <p:nvPr/>
      </p:nvGrpSpPr>
      <p:grpSpPr>
        <a:xfrm>
          <a:off x="0" y="0"/>
          <a:ext cx="0" cy="0"/>
          <a:chOff x="0" y="0"/>
          <a:chExt cx="0" cy="0"/>
        </a:xfrm>
      </p:grpSpPr>
      <p:sp>
        <p:nvSpPr>
          <p:cNvPr id="131" name="Google Shape;131;p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34" name="Shape 134"/>
        <p:cNvGrpSpPr/>
        <p:nvPr/>
      </p:nvGrpSpPr>
      <p:grpSpPr>
        <a:xfrm>
          <a:off x="0" y="0"/>
          <a:ext cx="0" cy="0"/>
          <a:chOff x="0" y="0"/>
          <a:chExt cx="0" cy="0"/>
        </a:xfrm>
      </p:grpSpPr>
      <p:sp>
        <p:nvSpPr>
          <p:cNvPr id="135" name="Google Shape;135;p7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7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7" name="Google Shape;137;p7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8" name="Google Shape;138;p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41" name="Shape 141"/>
        <p:cNvGrpSpPr/>
        <p:nvPr/>
      </p:nvGrpSpPr>
      <p:grpSpPr>
        <a:xfrm>
          <a:off x="0" y="0"/>
          <a:ext cx="0" cy="0"/>
          <a:chOff x="0" y="0"/>
          <a:chExt cx="0" cy="0"/>
        </a:xfrm>
      </p:grpSpPr>
      <p:sp>
        <p:nvSpPr>
          <p:cNvPr id="142" name="Google Shape;142;p8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80"/>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4" name="Google Shape;144;p8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5" name="Google Shape;145;p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8" name="Shape 148"/>
        <p:cNvGrpSpPr/>
        <p:nvPr/>
      </p:nvGrpSpPr>
      <p:grpSpPr>
        <a:xfrm>
          <a:off x="0" y="0"/>
          <a:ext cx="0" cy="0"/>
          <a:chOff x="0" y="0"/>
          <a:chExt cx="0" cy="0"/>
        </a:xfrm>
      </p:grpSpPr>
      <p:sp>
        <p:nvSpPr>
          <p:cNvPr id="149" name="Google Shape;149;p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81"/>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4" name="Shape 154"/>
        <p:cNvGrpSpPr/>
        <p:nvPr/>
      </p:nvGrpSpPr>
      <p:grpSpPr>
        <a:xfrm>
          <a:off x="0" y="0"/>
          <a:ext cx="0" cy="0"/>
          <a:chOff x="0" y="0"/>
          <a:chExt cx="0" cy="0"/>
        </a:xfrm>
      </p:grpSpPr>
      <p:sp>
        <p:nvSpPr>
          <p:cNvPr id="155" name="Google Shape;155;p82"/>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8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7" name="Shape 167"/>
        <p:cNvGrpSpPr/>
        <p:nvPr/>
      </p:nvGrpSpPr>
      <p:grpSpPr>
        <a:xfrm>
          <a:off x="0" y="0"/>
          <a:ext cx="0" cy="0"/>
          <a:chOff x="0" y="0"/>
          <a:chExt cx="0" cy="0"/>
        </a:xfrm>
      </p:grpSpPr>
      <p:sp>
        <p:nvSpPr>
          <p:cNvPr id="168" name="Google Shape;168;p52"/>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5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0" name="Google Shape;170;p5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5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73" name="Shape 173"/>
        <p:cNvGrpSpPr/>
        <p:nvPr/>
      </p:nvGrpSpPr>
      <p:grpSpPr>
        <a:xfrm>
          <a:off x="0" y="0"/>
          <a:ext cx="0" cy="0"/>
          <a:chOff x="0" y="0"/>
          <a:chExt cx="0" cy="0"/>
        </a:xfrm>
      </p:grpSpPr>
      <p:sp>
        <p:nvSpPr>
          <p:cNvPr id="174" name="Google Shape;174;p5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5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7" name="Shape 177"/>
        <p:cNvGrpSpPr/>
        <p:nvPr/>
      </p:nvGrpSpPr>
      <p:grpSpPr>
        <a:xfrm>
          <a:off x="0" y="0"/>
          <a:ext cx="0" cy="0"/>
          <a:chOff x="0" y="0"/>
          <a:chExt cx="0" cy="0"/>
        </a:xfrm>
      </p:grpSpPr>
      <p:sp>
        <p:nvSpPr>
          <p:cNvPr id="178" name="Google Shape;178;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6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83" name="Shape 183"/>
        <p:cNvGrpSpPr/>
        <p:nvPr/>
      </p:nvGrpSpPr>
      <p:grpSpPr>
        <a:xfrm>
          <a:off x="0" y="0"/>
          <a:ext cx="0" cy="0"/>
          <a:chOff x="0" y="0"/>
          <a:chExt cx="0" cy="0"/>
        </a:xfrm>
      </p:grpSpPr>
      <p:sp>
        <p:nvSpPr>
          <p:cNvPr id="184" name="Google Shape;184;p66"/>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6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6" name="Google Shape;186;p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89" name="Shape 189"/>
        <p:cNvGrpSpPr/>
        <p:nvPr/>
      </p:nvGrpSpPr>
      <p:grpSpPr>
        <a:xfrm>
          <a:off x="0" y="0"/>
          <a:ext cx="0" cy="0"/>
          <a:chOff x="0" y="0"/>
          <a:chExt cx="0" cy="0"/>
        </a:xfrm>
      </p:grpSpPr>
      <p:sp>
        <p:nvSpPr>
          <p:cNvPr id="190" name="Google Shape;190;p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67"/>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2" name="Google Shape;192;p67"/>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3" name="Google Shape;193;p6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6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96" name="Shape 196"/>
        <p:cNvGrpSpPr/>
        <p:nvPr/>
      </p:nvGrpSpPr>
      <p:grpSpPr>
        <a:xfrm>
          <a:off x="0" y="0"/>
          <a:ext cx="0" cy="0"/>
          <a:chOff x="0" y="0"/>
          <a:chExt cx="0" cy="0"/>
        </a:xfrm>
      </p:grpSpPr>
      <p:sp>
        <p:nvSpPr>
          <p:cNvPr id="197" name="Google Shape;197;p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68"/>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9" name="Google Shape;199;p68"/>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0" name="Google Shape;200;p68"/>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1" name="Google Shape;201;p68"/>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2" name="Google Shape;202;p6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6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6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05" name="Shape 205"/>
        <p:cNvGrpSpPr/>
        <p:nvPr/>
      </p:nvGrpSpPr>
      <p:grpSpPr>
        <a:xfrm>
          <a:off x="0" y="0"/>
          <a:ext cx="0" cy="0"/>
          <a:chOff x="0" y="0"/>
          <a:chExt cx="0" cy="0"/>
        </a:xfrm>
      </p:grpSpPr>
      <p:sp>
        <p:nvSpPr>
          <p:cNvPr id="206" name="Google Shape;206;p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6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6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10" name="Shape 210"/>
        <p:cNvGrpSpPr/>
        <p:nvPr/>
      </p:nvGrpSpPr>
      <p:grpSpPr>
        <a:xfrm>
          <a:off x="0" y="0"/>
          <a:ext cx="0" cy="0"/>
          <a:chOff x="0" y="0"/>
          <a:chExt cx="0" cy="0"/>
        </a:xfrm>
      </p:grpSpPr>
      <p:sp>
        <p:nvSpPr>
          <p:cNvPr id="211" name="Google Shape;211;p70"/>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70"/>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3" name="Google Shape;213;p70"/>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4" name="Google Shape;214;p7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7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7" name="Shape 217"/>
        <p:cNvGrpSpPr/>
        <p:nvPr/>
      </p:nvGrpSpPr>
      <p:grpSpPr>
        <a:xfrm>
          <a:off x="0" y="0"/>
          <a:ext cx="0" cy="0"/>
          <a:chOff x="0" y="0"/>
          <a:chExt cx="0" cy="0"/>
        </a:xfrm>
      </p:grpSpPr>
      <p:sp>
        <p:nvSpPr>
          <p:cNvPr id="218" name="Google Shape;218;p7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71"/>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20" name="Google Shape;220;p7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1" name="Google Shape;221;p7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7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4" name="Shape 224"/>
        <p:cNvGrpSpPr/>
        <p:nvPr/>
      </p:nvGrpSpPr>
      <p:grpSpPr>
        <a:xfrm>
          <a:off x="0" y="0"/>
          <a:ext cx="0" cy="0"/>
          <a:chOff x="0" y="0"/>
          <a:chExt cx="0" cy="0"/>
        </a:xfrm>
      </p:grpSpPr>
      <p:sp>
        <p:nvSpPr>
          <p:cNvPr id="225" name="Google Shape;225;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72"/>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7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7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30" name="Shape 230"/>
        <p:cNvGrpSpPr/>
        <p:nvPr/>
      </p:nvGrpSpPr>
      <p:grpSpPr>
        <a:xfrm>
          <a:off x="0" y="0"/>
          <a:ext cx="0" cy="0"/>
          <a:chOff x="0" y="0"/>
          <a:chExt cx="0" cy="0"/>
        </a:xfrm>
      </p:grpSpPr>
      <p:sp>
        <p:nvSpPr>
          <p:cNvPr id="231" name="Google Shape;231;p73"/>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73"/>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7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7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3" name="Shape 243"/>
        <p:cNvGrpSpPr/>
        <p:nvPr/>
      </p:nvGrpSpPr>
      <p:grpSpPr>
        <a:xfrm>
          <a:off x="0" y="0"/>
          <a:ext cx="0" cy="0"/>
          <a:chOff x="0" y="0"/>
          <a:chExt cx="0" cy="0"/>
        </a:xfrm>
      </p:grpSpPr>
      <p:sp>
        <p:nvSpPr>
          <p:cNvPr id="244" name="Google Shape;244;p84"/>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8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6" name="Google Shape;246;p8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8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8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9" name="Shape 249"/>
        <p:cNvGrpSpPr/>
        <p:nvPr/>
      </p:nvGrpSpPr>
      <p:grpSpPr>
        <a:xfrm>
          <a:off x="0" y="0"/>
          <a:ext cx="0" cy="0"/>
          <a:chOff x="0" y="0"/>
          <a:chExt cx="0" cy="0"/>
        </a:xfrm>
      </p:grpSpPr>
      <p:sp>
        <p:nvSpPr>
          <p:cNvPr id="250" name="Google Shape;250;p8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8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2" name="Google Shape;252;p8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8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8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5" name="Shape 255"/>
        <p:cNvGrpSpPr/>
        <p:nvPr/>
      </p:nvGrpSpPr>
      <p:grpSpPr>
        <a:xfrm>
          <a:off x="0" y="0"/>
          <a:ext cx="0" cy="0"/>
          <a:chOff x="0" y="0"/>
          <a:chExt cx="0" cy="0"/>
        </a:xfrm>
      </p:grpSpPr>
      <p:sp>
        <p:nvSpPr>
          <p:cNvPr id="256" name="Google Shape;256;p86"/>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8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8" name="Google Shape;258;p8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8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8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61" name="Shape 261"/>
        <p:cNvGrpSpPr/>
        <p:nvPr/>
      </p:nvGrpSpPr>
      <p:grpSpPr>
        <a:xfrm>
          <a:off x="0" y="0"/>
          <a:ext cx="0" cy="0"/>
          <a:chOff x="0" y="0"/>
          <a:chExt cx="0" cy="0"/>
        </a:xfrm>
      </p:grpSpPr>
      <p:sp>
        <p:nvSpPr>
          <p:cNvPr id="262" name="Google Shape;262;p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87"/>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4" name="Google Shape;264;p87"/>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5" name="Google Shape;265;p8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8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8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8" name="Shape 268"/>
        <p:cNvGrpSpPr/>
        <p:nvPr/>
      </p:nvGrpSpPr>
      <p:grpSpPr>
        <a:xfrm>
          <a:off x="0" y="0"/>
          <a:ext cx="0" cy="0"/>
          <a:chOff x="0" y="0"/>
          <a:chExt cx="0" cy="0"/>
        </a:xfrm>
      </p:grpSpPr>
      <p:sp>
        <p:nvSpPr>
          <p:cNvPr id="269" name="Google Shape;269;p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88"/>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1" name="Google Shape;271;p88"/>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2" name="Google Shape;272;p88"/>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3" name="Google Shape;273;p88"/>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4" name="Google Shape;274;p8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8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8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77" name="Shape 277"/>
        <p:cNvGrpSpPr/>
        <p:nvPr/>
      </p:nvGrpSpPr>
      <p:grpSpPr>
        <a:xfrm>
          <a:off x="0" y="0"/>
          <a:ext cx="0" cy="0"/>
          <a:chOff x="0" y="0"/>
          <a:chExt cx="0" cy="0"/>
        </a:xfrm>
      </p:grpSpPr>
      <p:sp>
        <p:nvSpPr>
          <p:cNvPr id="278" name="Google Shape;278;p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8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8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8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82" name="Shape 282"/>
        <p:cNvGrpSpPr/>
        <p:nvPr/>
      </p:nvGrpSpPr>
      <p:grpSpPr>
        <a:xfrm>
          <a:off x="0" y="0"/>
          <a:ext cx="0" cy="0"/>
          <a:chOff x="0" y="0"/>
          <a:chExt cx="0" cy="0"/>
        </a:xfrm>
      </p:grpSpPr>
      <p:sp>
        <p:nvSpPr>
          <p:cNvPr id="283" name="Google Shape;283;p9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9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9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86" name="Shape 286"/>
        <p:cNvGrpSpPr/>
        <p:nvPr/>
      </p:nvGrpSpPr>
      <p:grpSpPr>
        <a:xfrm>
          <a:off x="0" y="0"/>
          <a:ext cx="0" cy="0"/>
          <a:chOff x="0" y="0"/>
          <a:chExt cx="0" cy="0"/>
        </a:xfrm>
      </p:grpSpPr>
      <p:sp>
        <p:nvSpPr>
          <p:cNvPr id="287" name="Google Shape;287;p91"/>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91"/>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9" name="Google Shape;289;p91"/>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0" name="Google Shape;290;p9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9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9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93" name="Shape 293"/>
        <p:cNvGrpSpPr/>
        <p:nvPr/>
      </p:nvGrpSpPr>
      <p:grpSpPr>
        <a:xfrm>
          <a:off x="0" y="0"/>
          <a:ext cx="0" cy="0"/>
          <a:chOff x="0" y="0"/>
          <a:chExt cx="0" cy="0"/>
        </a:xfrm>
      </p:grpSpPr>
      <p:sp>
        <p:nvSpPr>
          <p:cNvPr id="294" name="Google Shape;294;p92"/>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92"/>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96" name="Google Shape;296;p92"/>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7" name="Google Shape;297;p9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9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9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00" name="Shape 300"/>
        <p:cNvGrpSpPr/>
        <p:nvPr/>
      </p:nvGrpSpPr>
      <p:grpSpPr>
        <a:xfrm>
          <a:off x="0" y="0"/>
          <a:ext cx="0" cy="0"/>
          <a:chOff x="0" y="0"/>
          <a:chExt cx="0" cy="0"/>
        </a:xfrm>
      </p:grpSpPr>
      <p:sp>
        <p:nvSpPr>
          <p:cNvPr id="301" name="Google Shape;301;p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93"/>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3" name="Google Shape;303;p9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9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9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06" name="Shape 306"/>
        <p:cNvGrpSpPr/>
        <p:nvPr/>
      </p:nvGrpSpPr>
      <p:grpSpPr>
        <a:xfrm>
          <a:off x="0" y="0"/>
          <a:ext cx="0" cy="0"/>
          <a:chOff x="0" y="0"/>
          <a:chExt cx="0" cy="0"/>
        </a:xfrm>
      </p:grpSpPr>
      <p:sp>
        <p:nvSpPr>
          <p:cNvPr id="307" name="Google Shape;307;p94"/>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94"/>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9" name="Google Shape;309;p9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9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19" name="Shape 319"/>
        <p:cNvGrpSpPr/>
        <p:nvPr/>
      </p:nvGrpSpPr>
      <p:grpSpPr>
        <a:xfrm>
          <a:off x="0" y="0"/>
          <a:ext cx="0" cy="0"/>
          <a:chOff x="0" y="0"/>
          <a:chExt cx="0" cy="0"/>
        </a:xfrm>
      </p:grpSpPr>
      <p:sp>
        <p:nvSpPr>
          <p:cNvPr id="320" name="Google Shape;320;p9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9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22" name="Google Shape;322;p9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9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9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25" name="Shape 325"/>
        <p:cNvGrpSpPr/>
        <p:nvPr/>
      </p:nvGrpSpPr>
      <p:grpSpPr>
        <a:xfrm>
          <a:off x="0" y="0"/>
          <a:ext cx="0" cy="0"/>
          <a:chOff x="0" y="0"/>
          <a:chExt cx="0" cy="0"/>
        </a:xfrm>
      </p:grpSpPr>
      <p:sp>
        <p:nvSpPr>
          <p:cNvPr id="326" name="Google Shape;326;p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9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9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9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9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1" name="Shape 331"/>
        <p:cNvGrpSpPr/>
        <p:nvPr/>
      </p:nvGrpSpPr>
      <p:grpSpPr>
        <a:xfrm>
          <a:off x="0" y="0"/>
          <a:ext cx="0" cy="0"/>
          <a:chOff x="0" y="0"/>
          <a:chExt cx="0" cy="0"/>
        </a:xfrm>
      </p:grpSpPr>
      <p:sp>
        <p:nvSpPr>
          <p:cNvPr id="332" name="Google Shape;332;p9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9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34" name="Google Shape;334;p9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9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9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7" name="Shape 337"/>
        <p:cNvGrpSpPr/>
        <p:nvPr/>
      </p:nvGrpSpPr>
      <p:grpSpPr>
        <a:xfrm>
          <a:off x="0" y="0"/>
          <a:ext cx="0" cy="0"/>
          <a:chOff x="0" y="0"/>
          <a:chExt cx="0" cy="0"/>
        </a:xfrm>
      </p:grpSpPr>
      <p:sp>
        <p:nvSpPr>
          <p:cNvPr id="338" name="Google Shape;338;p9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9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0" name="Google Shape;340;p9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1" name="Google Shape;341;p9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9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9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44" name="Shape 344"/>
        <p:cNvGrpSpPr/>
        <p:nvPr/>
      </p:nvGrpSpPr>
      <p:grpSpPr>
        <a:xfrm>
          <a:off x="0" y="0"/>
          <a:ext cx="0" cy="0"/>
          <a:chOff x="0" y="0"/>
          <a:chExt cx="0" cy="0"/>
        </a:xfrm>
      </p:grpSpPr>
      <p:sp>
        <p:nvSpPr>
          <p:cNvPr id="345" name="Google Shape;345;p1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10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7" name="Google Shape;347;p10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48" name="Google Shape;348;p10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9" name="Google Shape;349;p10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0" name="Google Shape;350;p10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10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0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5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53" name="Shape 353"/>
        <p:cNvGrpSpPr/>
        <p:nvPr/>
      </p:nvGrpSpPr>
      <p:grpSpPr>
        <a:xfrm>
          <a:off x="0" y="0"/>
          <a:ext cx="0" cy="0"/>
          <a:chOff x="0" y="0"/>
          <a:chExt cx="0" cy="0"/>
        </a:xfrm>
      </p:grpSpPr>
      <p:sp>
        <p:nvSpPr>
          <p:cNvPr id="354" name="Google Shape;354;p10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10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10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10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58" name="Shape 358"/>
        <p:cNvGrpSpPr/>
        <p:nvPr/>
      </p:nvGrpSpPr>
      <p:grpSpPr>
        <a:xfrm>
          <a:off x="0" y="0"/>
          <a:ext cx="0" cy="0"/>
          <a:chOff x="0" y="0"/>
          <a:chExt cx="0" cy="0"/>
        </a:xfrm>
      </p:grpSpPr>
      <p:sp>
        <p:nvSpPr>
          <p:cNvPr id="359" name="Google Shape;359;p10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10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10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62" name="Shape 362"/>
        <p:cNvGrpSpPr/>
        <p:nvPr/>
      </p:nvGrpSpPr>
      <p:grpSpPr>
        <a:xfrm>
          <a:off x="0" y="0"/>
          <a:ext cx="0" cy="0"/>
          <a:chOff x="0" y="0"/>
          <a:chExt cx="0" cy="0"/>
        </a:xfrm>
      </p:grpSpPr>
      <p:sp>
        <p:nvSpPr>
          <p:cNvPr id="363" name="Google Shape;363;p10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10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65" name="Google Shape;365;p10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6" name="Google Shape;366;p10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10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10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69" name="Shape 369"/>
        <p:cNvGrpSpPr/>
        <p:nvPr/>
      </p:nvGrpSpPr>
      <p:grpSpPr>
        <a:xfrm>
          <a:off x="0" y="0"/>
          <a:ext cx="0" cy="0"/>
          <a:chOff x="0" y="0"/>
          <a:chExt cx="0" cy="0"/>
        </a:xfrm>
      </p:grpSpPr>
      <p:sp>
        <p:nvSpPr>
          <p:cNvPr id="370" name="Google Shape;370;p10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10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72" name="Google Shape;372;p10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73" name="Google Shape;373;p10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10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10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76" name="Shape 376"/>
        <p:cNvGrpSpPr/>
        <p:nvPr/>
      </p:nvGrpSpPr>
      <p:grpSpPr>
        <a:xfrm>
          <a:off x="0" y="0"/>
          <a:ext cx="0" cy="0"/>
          <a:chOff x="0" y="0"/>
          <a:chExt cx="0" cy="0"/>
        </a:xfrm>
      </p:grpSpPr>
      <p:sp>
        <p:nvSpPr>
          <p:cNvPr id="377" name="Google Shape;377;p1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105"/>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9" name="Google Shape;379;p10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10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10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82" name="Shape 382"/>
        <p:cNvGrpSpPr/>
        <p:nvPr/>
      </p:nvGrpSpPr>
      <p:grpSpPr>
        <a:xfrm>
          <a:off x="0" y="0"/>
          <a:ext cx="0" cy="0"/>
          <a:chOff x="0" y="0"/>
          <a:chExt cx="0" cy="0"/>
        </a:xfrm>
      </p:grpSpPr>
      <p:sp>
        <p:nvSpPr>
          <p:cNvPr id="383" name="Google Shape;383;p106"/>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106"/>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5" name="Google Shape;385;p10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0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10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2.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5.xml"/><Relationship Id="rId12" Type="http://schemas.openxmlformats.org/officeDocument/2006/relationships/slideLayout" Target="../slideLayouts/slideLayout44.xml"/><Relationship Id="rId1" Type="http://schemas.openxmlformats.org/officeDocument/2006/relationships/image" Target="../media/image2.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4.xml"/><Relationship Id="rId12" Type="http://schemas.openxmlformats.org/officeDocument/2006/relationships/slideLayout" Target="../slideLayouts/slideLayout55.xml"/><Relationship Id="rId1" Type="http://schemas.openxmlformats.org/officeDocument/2006/relationships/image" Target="../media/image3.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4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4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4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4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2.png" id="90" name="Google Shape;90;p49"/>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5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5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5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5" name="Google Shape;165;p5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166" name="Google Shape;166;p51"/>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8" name="Google Shape;238;p8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9" name="Google Shape;239;p8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0" name="Google Shape;240;p8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1" name="Google Shape;241;p8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242" name="Google Shape;242;p83"/>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4" name="Google Shape;314;p9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5" name="Google Shape;315;p9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6" name="Google Shape;316;p9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7" name="Google Shape;317;p9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318" name="Google Shape;318;p95"/>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chart" Target="../charts/chart7.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chart" Target="../charts/char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chart" Target="../charts/chart10.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chart" Target="../charts/char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chart" Target="../charts/char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chart" Target="../charts/char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chart" Target="../charts/char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chart" Target="../charts/char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chart" Target="../charts/char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chart" Target="../charts/char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chart" Target="../charts/char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chart" Target="../charts/char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chart" Target="../charts/char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chart" Target="../charts/chart26.xml"/><Relationship Id="rId4" Type="http://schemas.openxmlformats.org/officeDocument/2006/relationships/image" Target="../media/image14.png"/><Relationship Id="rId9"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11.png"/><Relationship Id="rId8"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chart" Target="../charts/char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chart" Target="../charts/char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chart" Target="../charts/chart29.xml"/><Relationship Id="rId4" Type="http://schemas.openxmlformats.org/officeDocument/2006/relationships/chart" Target="../charts/char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chart" Target="../charts/char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chart" Target="../charts/char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chart" Target="../charts/char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chart" Target="../charts/char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chart" Target="../charts/chart35.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4.xml"/><Relationship Id="rId3" Type="http://schemas.openxmlformats.org/officeDocument/2006/relationships/chart" Target="../charts/chart36.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 Id="rId3" Type="http://schemas.openxmlformats.org/officeDocument/2006/relationships/chart" Target="../charts/char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 Id="rId3" Type="http://schemas.openxmlformats.org/officeDocument/2006/relationships/chart" Target="../charts/char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Formato PPT 4.3_4.png" id="392" name="Google Shape;392;p1"/>
          <p:cNvPicPr preferRelativeResize="0"/>
          <p:nvPr/>
        </p:nvPicPr>
        <p:blipFill rotWithShape="1">
          <a:blip r:embed="rId3">
            <a:alphaModFix/>
          </a:blip>
          <a:srcRect b="0" l="0" r="0" t="0"/>
          <a:stretch/>
        </p:blipFill>
        <p:spPr>
          <a:xfrm>
            <a:off x="3048000" y="2285"/>
            <a:ext cx="9144000" cy="6855715"/>
          </a:xfrm>
          <a:prstGeom prst="rect">
            <a:avLst/>
          </a:prstGeom>
          <a:noFill/>
          <a:ln>
            <a:noFill/>
          </a:ln>
        </p:spPr>
      </p:pic>
      <p:sp>
        <p:nvSpPr>
          <p:cNvPr id="393" name="Google Shape;393;p1"/>
          <p:cNvSpPr/>
          <p:nvPr/>
        </p:nvSpPr>
        <p:spPr>
          <a:xfrm>
            <a:off x="2009776" y="1497907"/>
            <a:ext cx="7128782" cy="360098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s-CO" sz="3600" u="none" cap="none" strike="noStrike">
                <a:solidFill>
                  <a:srgbClr val="DA0F2B"/>
                </a:solidFill>
                <a:latin typeface="Arial"/>
                <a:ea typeface="Arial"/>
                <a:cs typeface="Arial"/>
                <a:sym typeface="Arial"/>
              </a:rPr>
              <a:t>ENCUESTA IMPACTO DEL COVID EN DEPORTE Y USO DE PARQUES - IDRD</a:t>
            </a:r>
            <a:endParaRPr b="1" i="0" sz="3600" u="none" cap="none" strike="noStrike">
              <a:solidFill>
                <a:srgbClr val="DA0F2B"/>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t/>
            </a:r>
            <a:endParaRPr b="0" i="0" sz="2000" u="none" cap="none" strike="noStrike">
              <a:solidFill>
                <a:srgbClr val="757070"/>
              </a:solidFill>
              <a:latin typeface="Arial"/>
              <a:ea typeface="Arial"/>
              <a:cs typeface="Arial"/>
              <a:sym typeface="Arial"/>
            </a:endParaRPr>
          </a:p>
          <a:p>
            <a:pPr indent="0" lvl="0" marL="0" marR="0" rtl="0" algn="r">
              <a:spcBef>
                <a:spcPts val="0"/>
              </a:spcBef>
              <a:spcAft>
                <a:spcPts val="0"/>
              </a:spcAft>
              <a:buNone/>
            </a:pPr>
            <a:r>
              <a:rPr b="0" i="0" lang="es-CO" sz="2000" u="none" cap="none" strike="noStrike">
                <a:solidFill>
                  <a:srgbClr val="757070"/>
                </a:solidFill>
                <a:latin typeface="Arial"/>
                <a:ea typeface="Arial"/>
                <a:cs typeface="Arial"/>
                <a:sym typeface="Arial"/>
              </a:rPr>
              <a:t>Bogotá, Enero </a:t>
            </a:r>
            <a:r>
              <a:rPr b="0" i="0" lang="es-CO" sz="2000" u="none" cap="none" strike="noStrike">
                <a:solidFill>
                  <a:srgbClr val="7F7F7F"/>
                </a:solidFill>
                <a:latin typeface="Arial"/>
                <a:ea typeface="Arial"/>
                <a:cs typeface="Arial"/>
                <a:sym typeface="Arial"/>
              </a:rPr>
              <a:t>19</a:t>
            </a:r>
            <a:r>
              <a:rPr b="0" i="0" lang="es-CO" sz="2000" u="none" cap="none" strike="noStrike">
                <a:solidFill>
                  <a:srgbClr val="757070"/>
                </a:solidFill>
                <a:latin typeface="Arial"/>
                <a:ea typeface="Arial"/>
                <a:cs typeface="Arial"/>
                <a:sym typeface="Arial"/>
              </a:rPr>
              <a:t> de 2021</a:t>
            </a:r>
            <a:endParaRPr b="0" i="0" sz="2000" u="none" cap="none" strike="noStrike">
              <a:solidFill>
                <a:srgbClr val="75707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descr="C:\Users\fangulo\Documents\!!FelipeAngulo!!\Gobernación de Boyaca\2019\Junio\Gráficas\Recurso 83.png" id="525" name="Google Shape;525;p10"/>
          <p:cNvPicPr preferRelativeResize="0"/>
          <p:nvPr/>
        </p:nvPicPr>
        <p:blipFill rotWithShape="1">
          <a:blip r:embed="rId3">
            <a:alphaModFix/>
          </a:blip>
          <a:srcRect b="0" l="0" r="0" t="0"/>
          <a:stretch/>
        </p:blipFill>
        <p:spPr>
          <a:xfrm>
            <a:off x="465815" y="3313222"/>
            <a:ext cx="2630213" cy="1684784"/>
          </a:xfrm>
          <a:prstGeom prst="rect">
            <a:avLst/>
          </a:prstGeom>
          <a:noFill/>
          <a:ln>
            <a:noFill/>
          </a:ln>
        </p:spPr>
      </p:pic>
      <p:pic>
        <p:nvPicPr>
          <p:cNvPr descr="C:\Users\fangulo\Documents\!!FelipeAngulo!!\Gobernación de Boyaca\2019\Junio\Gráficas\Recurso 83.png" id="526" name="Google Shape;526;p10"/>
          <p:cNvPicPr preferRelativeResize="0"/>
          <p:nvPr/>
        </p:nvPicPr>
        <p:blipFill rotWithShape="1">
          <a:blip r:embed="rId3">
            <a:alphaModFix/>
          </a:blip>
          <a:srcRect b="0" l="0" r="0" t="0"/>
          <a:stretch/>
        </p:blipFill>
        <p:spPr>
          <a:xfrm>
            <a:off x="9116960" y="3313222"/>
            <a:ext cx="2630213" cy="1684784"/>
          </a:xfrm>
          <a:prstGeom prst="rect">
            <a:avLst/>
          </a:prstGeom>
          <a:noFill/>
          <a:ln>
            <a:noFill/>
          </a:ln>
        </p:spPr>
      </p:pic>
      <p:sp>
        <p:nvSpPr>
          <p:cNvPr id="527" name="Google Shape;527;p10"/>
          <p:cNvSpPr/>
          <p:nvPr/>
        </p:nvSpPr>
        <p:spPr>
          <a:xfrm>
            <a:off x="3396344" y="367925"/>
            <a:ext cx="5124208" cy="400105"/>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333333"/>
              </a:buClr>
              <a:buSzPts val="1800"/>
              <a:buFont typeface="Arial"/>
              <a:buNone/>
            </a:pPr>
            <a:r>
              <a:rPr b="1" i="0" lang="es-CO" sz="1800" u="none" cap="none" strike="noStrike">
                <a:solidFill>
                  <a:srgbClr val="333333"/>
                </a:solidFill>
                <a:latin typeface="Arial"/>
                <a:ea typeface="Arial"/>
                <a:cs typeface="Arial"/>
                <a:sym typeface="Arial"/>
              </a:rPr>
              <a:t> ¿En qué grupo de edad se encuentra usted? </a:t>
            </a:r>
            <a:endParaRPr b="1" i="0" sz="1800" u="none" cap="none" strike="noStrike">
              <a:solidFill>
                <a:srgbClr val="000000"/>
              </a:solidFill>
              <a:latin typeface="Arial"/>
              <a:ea typeface="Arial"/>
              <a:cs typeface="Arial"/>
              <a:sym typeface="Arial"/>
            </a:endParaRPr>
          </a:p>
        </p:txBody>
      </p:sp>
      <p:sp>
        <p:nvSpPr>
          <p:cNvPr id="528" name="Google Shape;528;p10"/>
          <p:cNvSpPr txBox="1"/>
          <p:nvPr/>
        </p:nvSpPr>
        <p:spPr>
          <a:xfrm>
            <a:off x="5128518" y="586699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a:t>
            </a:r>
            <a:endParaRPr b="1" sz="1200">
              <a:solidFill>
                <a:srgbClr val="3F3F3F"/>
              </a:solidFill>
              <a:latin typeface="Arial"/>
              <a:ea typeface="Arial"/>
              <a:cs typeface="Arial"/>
              <a:sym typeface="Arial"/>
            </a:endParaRPr>
          </a:p>
        </p:txBody>
      </p:sp>
      <p:graphicFrame>
        <p:nvGraphicFramePr>
          <p:cNvPr id="529" name="Google Shape;529;p10"/>
          <p:cNvGraphicFramePr/>
          <p:nvPr/>
        </p:nvGraphicFramePr>
        <p:xfrm>
          <a:off x="2177144" y="1733265"/>
          <a:ext cx="7358742" cy="3721076"/>
        </p:xfrm>
        <a:graphic>
          <a:graphicData uri="http://schemas.openxmlformats.org/drawingml/2006/chart">
            <c:chart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1"/>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Arial"/>
                <a:ea typeface="Arial"/>
                <a:cs typeface="Arial"/>
                <a:sym typeface="Arial"/>
              </a:rPr>
              <a:t>#</a:t>
            </a:r>
            <a:r>
              <a:rPr b="1" lang="es-CO" sz="2400">
                <a:solidFill>
                  <a:srgbClr val="FFFFFF"/>
                </a:solidFill>
                <a:latin typeface="Arial"/>
                <a:ea typeface="Arial"/>
                <a:cs typeface="Arial"/>
                <a:sym typeface="Arial"/>
              </a:rPr>
              <a:t>YoMeQuedoEnCasa</a:t>
            </a:r>
            <a:endParaRPr/>
          </a:p>
        </p:txBody>
      </p:sp>
      <p:sp>
        <p:nvSpPr>
          <p:cNvPr id="535" name="Google Shape;535;p11"/>
          <p:cNvSpPr txBox="1"/>
          <p:nvPr/>
        </p:nvSpPr>
        <p:spPr>
          <a:xfrm>
            <a:off x="3542280" y="927177"/>
            <a:ext cx="766906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6000">
                <a:solidFill>
                  <a:schemeClr val="lt1"/>
                </a:solidFill>
                <a:latin typeface="Arial"/>
                <a:ea typeface="Arial"/>
                <a:cs typeface="Arial"/>
                <a:sym typeface="Arial"/>
              </a:rPr>
              <a:t>Creencias sobre la práctica de actividad física</a:t>
            </a:r>
            <a:endParaRPr b="1" sz="60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12"/>
          <p:cNvSpPr/>
          <p:nvPr/>
        </p:nvSpPr>
        <p:spPr>
          <a:xfrm>
            <a:off x="2261701" y="220631"/>
            <a:ext cx="8962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 </a:t>
            </a:r>
            <a:r>
              <a:rPr lang="es-CO" sz="1800">
                <a:solidFill>
                  <a:schemeClr val="dk1"/>
                </a:solidFill>
                <a:latin typeface="Arial"/>
                <a:ea typeface="Arial"/>
                <a:cs typeface="Arial"/>
                <a:sym typeface="Arial"/>
              </a:rPr>
              <a:t>De acuerdo con su experiencia, valore cada una de las siguientes afirmaciones:</a:t>
            </a:r>
            <a:endParaRPr/>
          </a:p>
        </p:txBody>
      </p:sp>
      <p:sp>
        <p:nvSpPr>
          <p:cNvPr id="541" name="Google Shape;541;p12"/>
          <p:cNvSpPr txBox="1"/>
          <p:nvPr/>
        </p:nvSpPr>
        <p:spPr>
          <a:xfrm>
            <a:off x="5452608" y="641039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542" name="Google Shape;542;p12"/>
          <p:cNvGraphicFramePr/>
          <p:nvPr/>
        </p:nvGraphicFramePr>
        <p:xfrm>
          <a:off x="351119" y="497806"/>
          <a:ext cx="12321692" cy="5749997"/>
        </p:xfrm>
        <a:graphic>
          <a:graphicData uri="http://schemas.openxmlformats.org/drawingml/2006/chart">
            <c:chart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3"/>
          <p:cNvSpPr/>
          <p:nvPr/>
        </p:nvSpPr>
        <p:spPr>
          <a:xfrm>
            <a:off x="1912450" y="243757"/>
            <a:ext cx="96115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2.</a:t>
            </a:r>
            <a:r>
              <a:rPr lang="es-CO" sz="1800">
                <a:solidFill>
                  <a:schemeClr val="dk1"/>
                </a:solidFill>
                <a:latin typeface="Arial"/>
                <a:ea typeface="Arial"/>
                <a:cs typeface="Arial"/>
                <a:sym typeface="Arial"/>
              </a:rPr>
              <a:t> Relacione el género que usted considera que representa mejor cada una de las siguientes frases… </a:t>
            </a:r>
            <a:endParaRPr sz="1800">
              <a:solidFill>
                <a:schemeClr val="dk1"/>
              </a:solidFill>
              <a:latin typeface="Arial"/>
              <a:ea typeface="Arial"/>
              <a:cs typeface="Arial"/>
              <a:sym typeface="Arial"/>
            </a:endParaRPr>
          </a:p>
        </p:txBody>
      </p:sp>
      <p:sp>
        <p:nvSpPr>
          <p:cNvPr id="548" name="Google Shape;548;p13"/>
          <p:cNvSpPr txBox="1"/>
          <p:nvPr/>
        </p:nvSpPr>
        <p:spPr>
          <a:xfrm>
            <a:off x="7117492" y="274046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69%</a:t>
            </a:r>
            <a:endParaRPr b="1" sz="2800">
              <a:solidFill>
                <a:schemeClr val="lt1"/>
              </a:solidFill>
              <a:latin typeface="Arial"/>
              <a:ea typeface="Arial"/>
              <a:cs typeface="Arial"/>
              <a:sym typeface="Arial"/>
            </a:endParaRPr>
          </a:p>
        </p:txBody>
      </p:sp>
      <p:sp>
        <p:nvSpPr>
          <p:cNvPr id="549" name="Google Shape;549;p13"/>
          <p:cNvSpPr txBox="1"/>
          <p:nvPr/>
        </p:nvSpPr>
        <p:spPr>
          <a:xfrm>
            <a:off x="4037496" y="2178604"/>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31%</a:t>
            </a:r>
            <a:endParaRPr b="1" sz="2800">
              <a:solidFill>
                <a:schemeClr val="lt1"/>
              </a:solidFill>
              <a:latin typeface="Arial"/>
              <a:ea typeface="Arial"/>
              <a:cs typeface="Arial"/>
              <a:sym typeface="Arial"/>
            </a:endParaRPr>
          </a:p>
        </p:txBody>
      </p:sp>
      <p:sp>
        <p:nvSpPr>
          <p:cNvPr id="550" name="Google Shape;550;p13"/>
          <p:cNvSpPr txBox="1"/>
          <p:nvPr/>
        </p:nvSpPr>
        <p:spPr>
          <a:xfrm>
            <a:off x="5165616" y="6029794"/>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551" name="Google Shape;551;p13"/>
          <p:cNvGraphicFramePr/>
          <p:nvPr/>
        </p:nvGraphicFramePr>
        <p:xfrm>
          <a:off x="412123" y="983345"/>
          <a:ext cx="11513713" cy="4560672"/>
        </p:xfrm>
        <a:graphic>
          <a:graphicData uri="http://schemas.openxmlformats.org/drawingml/2006/chart">
            <c:chart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4"/>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Arial"/>
                <a:ea typeface="Arial"/>
                <a:cs typeface="Arial"/>
                <a:sym typeface="Arial"/>
              </a:rPr>
              <a:t>#</a:t>
            </a:r>
            <a:r>
              <a:rPr b="1" lang="es-CO" sz="2400">
                <a:solidFill>
                  <a:srgbClr val="FFFFFF"/>
                </a:solidFill>
                <a:latin typeface="Arial"/>
                <a:ea typeface="Arial"/>
                <a:cs typeface="Arial"/>
                <a:sym typeface="Arial"/>
              </a:rPr>
              <a:t>YoMeQuedoEnCasa</a:t>
            </a:r>
            <a:endParaRPr/>
          </a:p>
        </p:txBody>
      </p:sp>
      <p:sp>
        <p:nvSpPr>
          <p:cNvPr id="557" name="Google Shape;557;p14"/>
          <p:cNvSpPr txBox="1"/>
          <p:nvPr/>
        </p:nvSpPr>
        <p:spPr>
          <a:xfrm>
            <a:off x="1553028" y="963361"/>
            <a:ext cx="9476601"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6000">
                <a:solidFill>
                  <a:schemeClr val="lt1"/>
                </a:solidFill>
                <a:latin typeface="Arial"/>
                <a:ea typeface="Arial"/>
                <a:cs typeface="Arial"/>
                <a:sym typeface="Arial"/>
              </a:rPr>
              <a:t>Impacto de la pandemia en los hábitos de actividad física</a:t>
            </a:r>
            <a:endParaRPr b="1" sz="60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5"/>
          <p:cNvSpPr/>
          <p:nvPr/>
        </p:nvSpPr>
        <p:spPr>
          <a:xfrm>
            <a:off x="5121869" y="212854"/>
            <a:ext cx="19691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3.</a:t>
            </a:r>
            <a:r>
              <a:rPr lang="es-CO" sz="1800">
                <a:solidFill>
                  <a:schemeClr val="dk1"/>
                </a:solidFill>
                <a:latin typeface="Arial"/>
                <a:ea typeface="Arial"/>
                <a:cs typeface="Arial"/>
                <a:sym typeface="Arial"/>
              </a:rPr>
              <a:t> ¿Usted estudia? </a:t>
            </a:r>
            <a:endParaRPr/>
          </a:p>
        </p:txBody>
      </p:sp>
      <p:sp>
        <p:nvSpPr>
          <p:cNvPr descr="Reloj de 24 horas - Iconos gratis de" id="563" name="Google Shape;563;p1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Símbolo de reloj de forma circular - Iconos gratis de herramientas y  utensilios" id="564" name="Google Shape;564;p1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Icono Reloj, duración, horas, minutos, segundos, tiempo Gratis de General  Web Elements" id="565" name="Google Shape;565;p15"/>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66" name="Google Shape;566;p15"/>
          <p:cNvGrpSpPr/>
          <p:nvPr/>
        </p:nvGrpSpPr>
        <p:grpSpPr>
          <a:xfrm>
            <a:off x="3014101" y="1256117"/>
            <a:ext cx="6120970" cy="4847261"/>
            <a:chOff x="3014103" y="1146053"/>
            <a:chExt cx="6120970" cy="4847261"/>
          </a:xfrm>
        </p:grpSpPr>
        <p:sp>
          <p:nvSpPr>
            <p:cNvPr id="567" name="Google Shape;567;p15"/>
            <p:cNvSpPr txBox="1"/>
            <p:nvPr/>
          </p:nvSpPr>
          <p:spPr>
            <a:xfrm>
              <a:off x="5404831" y="576414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568" name="Google Shape;568;p15"/>
            <p:cNvGraphicFramePr/>
            <p:nvPr/>
          </p:nvGraphicFramePr>
          <p:xfrm>
            <a:off x="3147538" y="1383916"/>
            <a:ext cx="5987535" cy="4124182"/>
          </p:xfrm>
          <a:graphic>
            <a:graphicData uri="http://schemas.openxmlformats.org/drawingml/2006/chart">
              <c:chart r:id="rId3"/>
            </a:graphicData>
          </a:graphic>
        </p:graphicFrame>
        <p:cxnSp>
          <p:nvCxnSpPr>
            <p:cNvPr id="569" name="Google Shape;569;p15"/>
            <p:cNvCxnSpPr/>
            <p:nvPr/>
          </p:nvCxnSpPr>
          <p:spPr>
            <a:xfrm>
              <a:off x="3036574" y="133071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570" name="Google Shape;570;p15"/>
            <p:cNvCxnSpPr/>
            <p:nvPr/>
          </p:nvCxnSpPr>
          <p:spPr>
            <a:xfrm>
              <a:off x="3014103" y="1725747"/>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571" name="Google Shape;571;p15"/>
            <p:cNvSpPr txBox="1"/>
            <p:nvPr/>
          </p:nvSpPr>
          <p:spPr>
            <a:xfrm>
              <a:off x="3679501" y="1548282"/>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572" name="Google Shape;572;p15"/>
            <p:cNvSpPr txBox="1"/>
            <p:nvPr/>
          </p:nvSpPr>
          <p:spPr>
            <a:xfrm>
              <a:off x="3728553" y="1146053"/>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573" name="Google Shape;573;p15"/>
            <p:cNvSpPr txBox="1"/>
            <p:nvPr/>
          </p:nvSpPr>
          <p:spPr>
            <a:xfrm>
              <a:off x="7279843" y="4183205"/>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73%</a:t>
              </a:r>
              <a:endParaRPr b="1" sz="2800">
                <a:solidFill>
                  <a:schemeClr val="lt1"/>
                </a:solidFill>
                <a:latin typeface="Arial"/>
                <a:ea typeface="Arial"/>
                <a:cs typeface="Arial"/>
                <a:sym typeface="Arial"/>
              </a:endParaRPr>
            </a:p>
          </p:txBody>
        </p:sp>
        <p:sp>
          <p:nvSpPr>
            <p:cNvPr id="574" name="Google Shape;574;p15"/>
            <p:cNvSpPr txBox="1"/>
            <p:nvPr/>
          </p:nvSpPr>
          <p:spPr>
            <a:xfrm>
              <a:off x="4609442" y="1869132"/>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27%</a:t>
              </a:r>
              <a:endParaRPr b="1" sz="2800">
                <a:solidFill>
                  <a:schemeClr val="lt1"/>
                </a:solidFill>
                <a:latin typeface="Arial"/>
                <a:ea typeface="Arial"/>
                <a:cs typeface="Arial"/>
                <a:sym typeface="Arial"/>
              </a:endParaRPr>
            </a:p>
          </p:txBody>
        </p:sp>
        <p:sp>
          <p:nvSpPr>
            <p:cNvPr id="575" name="Google Shape;575;p15"/>
            <p:cNvSpPr/>
            <p:nvPr/>
          </p:nvSpPr>
          <p:spPr>
            <a:xfrm>
              <a:off x="5202191" y="2531607"/>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descr="Profesor iconos de la computadora escuela profesor educación, estudiar en  el extranjero, texto, naranja png | PNGEgg" id="576" name="Google Shape;576;p15"/>
          <p:cNvSpPr/>
          <p:nvPr/>
        </p:nvSpPr>
        <p:spPr>
          <a:xfrm>
            <a:off x="63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6"/>
          <p:cNvSpPr/>
          <p:nvPr/>
        </p:nvSpPr>
        <p:spPr>
          <a:xfrm>
            <a:off x="1336193" y="0"/>
            <a:ext cx="107581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 </a:t>
            </a:r>
            <a:endParaRPr/>
          </a:p>
          <a:p>
            <a:pPr indent="0" lvl="0" marL="0" marR="0" rtl="0" algn="l">
              <a:spcBef>
                <a:spcPts val="0"/>
              </a:spcBef>
              <a:spcAft>
                <a:spcPts val="0"/>
              </a:spcAft>
              <a:buNone/>
            </a:pPr>
            <a:r>
              <a:rPr b="1" lang="es-CO" sz="1800">
                <a:solidFill>
                  <a:schemeClr val="dk1"/>
                </a:solidFill>
                <a:latin typeface="Arial"/>
                <a:ea typeface="Arial"/>
                <a:cs typeface="Arial"/>
                <a:sym typeface="Arial"/>
              </a:rPr>
              <a:t>3.a.</a:t>
            </a:r>
            <a:r>
              <a:rPr lang="es-CO" sz="1800">
                <a:solidFill>
                  <a:schemeClr val="dk1"/>
                </a:solidFill>
                <a:latin typeface="Arial"/>
                <a:ea typeface="Arial"/>
                <a:cs typeface="Arial"/>
                <a:sym typeface="Arial"/>
              </a:rPr>
              <a:t> Durante la pandemia por el COVID, ¿cuál fue la modalidad empleada por su institución educativa? </a:t>
            </a:r>
            <a:endParaRPr/>
          </a:p>
        </p:txBody>
      </p:sp>
      <p:sp>
        <p:nvSpPr>
          <p:cNvPr id="582" name="Google Shape;582;p16"/>
          <p:cNvSpPr txBox="1"/>
          <p:nvPr/>
        </p:nvSpPr>
        <p:spPr>
          <a:xfrm>
            <a:off x="8181784" y="505441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722 </a:t>
            </a:r>
            <a:endParaRPr b="1" sz="1200">
              <a:solidFill>
                <a:srgbClr val="3F3F3F"/>
              </a:solidFill>
              <a:latin typeface="Arial"/>
              <a:ea typeface="Arial"/>
              <a:cs typeface="Arial"/>
              <a:sym typeface="Arial"/>
            </a:endParaRPr>
          </a:p>
        </p:txBody>
      </p:sp>
      <p:graphicFrame>
        <p:nvGraphicFramePr>
          <p:cNvPr id="583" name="Google Shape;583;p16"/>
          <p:cNvGraphicFramePr/>
          <p:nvPr/>
        </p:nvGraphicFramePr>
        <p:xfrm>
          <a:off x="6270171" y="1146220"/>
          <a:ext cx="4818743" cy="4514351"/>
        </p:xfrm>
        <a:graphic>
          <a:graphicData uri="http://schemas.openxmlformats.org/drawingml/2006/chart">
            <c:chart r:id="rId3"/>
          </a:graphicData>
        </a:graphic>
      </p:graphicFrame>
      <p:grpSp>
        <p:nvGrpSpPr>
          <p:cNvPr id="584" name="Google Shape;584;p16"/>
          <p:cNvGrpSpPr/>
          <p:nvPr/>
        </p:nvGrpSpPr>
        <p:grpSpPr>
          <a:xfrm>
            <a:off x="753861" y="1623326"/>
            <a:ext cx="4341833" cy="4166925"/>
            <a:chOff x="3147538" y="678571"/>
            <a:chExt cx="5987535" cy="5369825"/>
          </a:xfrm>
        </p:grpSpPr>
        <p:sp>
          <p:nvSpPr>
            <p:cNvPr id="585" name="Google Shape;585;p16"/>
            <p:cNvSpPr txBox="1"/>
            <p:nvPr/>
          </p:nvSpPr>
          <p:spPr>
            <a:xfrm>
              <a:off x="4842322" y="5764148"/>
              <a:ext cx="1752108" cy="284248"/>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586" name="Google Shape;586;p16"/>
            <p:cNvGraphicFramePr/>
            <p:nvPr/>
          </p:nvGraphicFramePr>
          <p:xfrm>
            <a:off x="3147538" y="1383916"/>
            <a:ext cx="5987535" cy="4124182"/>
          </p:xfrm>
          <a:graphic>
            <a:graphicData uri="http://schemas.openxmlformats.org/drawingml/2006/chart">
              <c:chart r:id="rId4"/>
            </a:graphicData>
          </a:graphic>
        </p:graphicFrame>
        <p:cxnSp>
          <p:nvCxnSpPr>
            <p:cNvPr id="587" name="Google Shape;587;p16"/>
            <p:cNvCxnSpPr/>
            <p:nvPr/>
          </p:nvCxnSpPr>
          <p:spPr>
            <a:xfrm>
              <a:off x="5641719" y="867351"/>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588" name="Google Shape;588;p16"/>
            <p:cNvCxnSpPr/>
            <p:nvPr/>
          </p:nvCxnSpPr>
          <p:spPr>
            <a:xfrm>
              <a:off x="5658192" y="1130964"/>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589" name="Google Shape;589;p16"/>
            <p:cNvSpPr txBox="1"/>
            <p:nvPr/>
          </p:nvSpPr>
          <p:spPr>
            <a:xfrm>
              <a:off x="6366644" y="961387"/>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590" name="Google Shape;590;p16"/>
            <p:cNvSpPr txBox="1"/>
            <p:nvPr/>
          </p:nvSpPr>
          <p:spPr>
            <a:xfrm>
              <a:off x="6350171" y="678571"/>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591" name="Google Shape;591;p16"/>
            <p:cNvSpPr txBox="1"/>
            <p:nvPr/>
          </p:nvSpPr>
          <p:spPr>
            <a:xfrm>
              <a:off x="3857598" y="3851054"/>
              <a:ext cx="827902" cy="475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lt1"/>
                  </a:solidFill>
                  <a:latin typeface="Arial"/>
                  <a:ea typeface="Arial"/>
                  <a:cs typeface="Arial"/>
                  <a:sym typeface="Arial"/>
                </a:rPr>
                <a:t>73%</a:t>
              </a:r>
              <a:endParaRPr b="1" sz="1800">
                <a:solidFill>
                  <a:schemeClr val="lt1"/>
                </a:solidFill>
                <a:latin typeface="Arial"/>
                <a:ea typeface="Arial"/>
                <a:cs typeface="Arial"/>
                <a:sym typeface="Arial"/>
              </a:endParaRPr>
            </a:p>
          </p:txBody>
        </p:sp>
        <p:sp>
          <p:nvSpPr>
            <p:cNvPr id="592" name="Google Shape;592;p16"/>
            <p:cNvSpPr txBox="1"/>
            <p:nvPr/>
          </p:nvSpPr>
          <p:spPr>
            <a:xfrm>
              <a:off x="7080419" y="2107107"/>
              <a:ext cx="827902" cy="475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lt1"/>
                  </a:solidFill>
                  <a:latin typeface="Arial"/>
                  <a:ea typeface="Arial"/>
                  <a:cs typeface="Arial"/>
                  <a:sym typeface="Arial"/>
                </a:rPr>
                <a:t>27%</a:t>
              </a:r>
              <a:endParaRPr b="1" sz="1800">
                <a:solidFill>
                  <a:schemeClr val="lt1"/>
                </a:solidFill>
                <a:latin typeface="Arial"/>
                <a:ea typeface="Arial"/>
                <a:cs typeface="Arial"/>
                <a:sym typeface="Arial"/>
              </a:endParaRPr>
            </a:p>
          </p:txBody>
        </p:sp>
        <p:sp>
          <p:nvSpPr>
            <p:cNvPr id="593" name="Google Shape;593;p16"/>
            <p:cNvSpPr/>
            <p:nvPr/>
          </p:nvSpPr>
          <p:spPr>
            <a:xfrm>
              <a:off x="5202191" y="2531607"/>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94" name="Google Shape;594;p16"/>
          <p:cNvSpPr/>
          <p:nvPr/>
        </p:nvSpPr>
        <p:spPr>
          <a:xfrm>
            <a:off x="1922890" y="1253994"/>
            <a:ext cx="19691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3.</a:t>
            </a:r>
            <a:r>
              <a:rPr lang="es-CO" sz="1800">
                <a:solidFill>
                  <a:schemeClr val="dk1"/>
                </a:solidFill>
                <a:latin typeface="Arial"/>
                <a:ea typeface="Arial"/>
                <a:cs typeface="Arial"/>
                <a:sym typeface="Arial"/>
              </a:rPr>
              <a:t> ¿Usted estudia? </a:t>
            </a:r>
            <a:endParaRPr/>
          </a:p>
        </p:txBody>
      </p:sp>
      <p:cxnSp>
        <p:nvCxnSpPr>
          <p:cNvPr id="595" name="Google Shape;595;p16"/>
          <p:cNvCxnSpPr/>
          <p:nvPr/>
        </p:nvCxnSpPr>
        <p:spPr>
          <a:xfrm flipH="1" rot="10800000">
            <a:off x="4426857" y="2129454"/>
            <a:ext cx="1959300" cy="602400"/>
          </a:xfrm>
          <a:prstGeom prst="bentConnector3">
            <a:avLst>
              <a:gd fmla="val 50000" name="adj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17"/>
          <p:cNvSpPr/>
          <p:nvPr/>
        </p:nvSpPr>
        <p:spPr>
          <a:xfrm>
            <a:off x="5361515" y="205830"/>
            <a:ext cx="22809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4. </a:t>
            </a:r>
            <a:r>
              <a:rPr lang="es-CO" sz="1800">
                <a:solidFill>
                  <a:schemeClr val="dk1"/>
                </a:solidFill>
                <a:latin typeface="Arial"/>
                <a:ea typeface="Arial"/>
                <a:cs typeface="Arial"/>
                <a:sym typeface="Arial"/>
              </a:rPr>
              <a:t>¿Usted trabaja?</a:t>
            </a:r>
            <a:r>
              <a:rPr b="1" lang="es-C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grpSp>
        <p:nvGrpSpPr>
          <p:cNvPr id="601" name="Google Shape;601;p17"/>
          <p:cNvGrpSpPr/>
          <p:nvPr/>
        </p:nvGrpSpPr>
        <p:grpSpPr>
          <a:xfrm>
            <a:off x="3260514" y="1121754"/>
            <a:ext cx="5987535" cy="5253105"/>
            <a:chOff x="3260514" y="1121754"/>
            <a:chExt cx="5987535" cy="5253105"/>
          </a:xfrm>
        </p:grpSpPr>
        <p:sp>
          <p:nvSpPr>
            <p:cNvPr id="602" name="Google Shape;602;p17"/>
            <p:cNvSpPr txBox="1"/>
            <p:nvPr/>
          </p:nvSpPr>
          <p:spPr>
            <a:xfrm>
              <a:off x="5630369" y="6145694"/>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a:t>
              </a:r>
              <a:endParaRPr b="1" sz="1200">
                <a:solidFill>
                  <a:srgbClr val="3F3F3F"/>
                </a:solidFill>
                <a:latin typeface="Arial"/>
                <a:ea typeface="Arial"/>
                <a:cs typeface="Arial"/>
                <a:sym typeface="Arial"/>
              </a:endParaRPr>
            </a:p>
          </p:txBody>
        </p:sp>
        <p:cxnSp>
          <p:nvCxnSpPr>
            <p:cNvPr id="603" name="Google Shape;603;p17"/>
            <p:cNvCxnSpPr/>
            <p:nvPr/>
          </p:nvCxnSpPr>
          <p:spPr>
            <a:xfrm>
              <a:off x="5801199" y="1570441"/>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cxnSp>
          <p:nvCxnSpPr>
            <p:cNvPr id="604" name="Google Shape;604;p17"/>
            <p:cNvCxnSpPr/>
            <p:nvPr/>
          </p:nvCxnSpPr>
          <p:spPr>
            <a:xfrm>
              <a:off x="5772085" y="1246467"/>
              <a:ext cx="504825" cy="0"/>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sp>
          <p:nvSpPr>
            <p:cNvPr id="605" name="Google Shape;605;p17"/>
            <p:cNvSpPr txBox="1"/>
            <p:nvPr/>
          </p:nvSpPr>
          <p:spPr>
            <a:xfrm>
              <a:off x="6301336" y="1121754"/>
              <a:ext cx="34336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Si</a:t>
              </a:r>
              <a:endParaRPr sz="1800">
                <a:solidFill>
                  <a:srgbClr val="3F3F3F"/>
                </a:solidFill>
                <a:latin typeface="Arial"/>
                <a:ea typeface="Arial"/>
                <a:cs typeface="Arial"/>
                <a:sym typeface="Arial"/>
              </a:endParaRPr>
            </a:p>
          </p:txBody>
        </p:sp>
        <p:sp>
          <p:nvSpPr>
            <p:cNvPr id="606" name="Google Shape;606;p17"/>
            <p:cNvSpPr txBox="1"/>
            <p:nvPr/>
          </p:nvSpPr>
          <p:spPr>
            <a:xfrm>
              <a:off x="6301336" y="1445728"/>
              <a:ext cx="45557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No</a:t>
              </a:r>
              <a:endParaRPr sz="1800">
                <a:solidFill>
                  <a:srgbClr val="3F3F3F"/>
                </a:solidFill>
                <a:latin typeface="Arial"/>
                <a:ea typeface="Arial"/>
                <a:cs typeface="Arial"/>
                <a:sym typeface="Arial"/>
              </a:endParaRPr>
            </a:p>
          </p:txBody>
        </p:sp>
        <p:graphicFrame>
          <p:nvGraphicFramePr>
            <p:cNvPr id="607" name="Google Shape;607;p17"/>
            <p:cNvGraphicFramePr/>
            <p:nvPr/>
          </p:nvGraphicFramePr>
          <p:xfrm>
            <a:off x="3260514" y="1848149"/>
            <a:ext cx="5987535" cy="4124182"/>
          </p:xfrm>
          <a:graphic>
            <a:graphicData uri="http://schemas.openxmlformats.org/drawingml/2006/chart">
              <c:chart r:id="rId3"/>
            </a:graphicData>
          </a:graphic>
        </p:graphicFrame>
        <p:sp>
          <p:nvSpPr>
            <p:cNvPr id="608" name="Google Shape;608;p17"/>
            <p:cNvSpPr txBox="1"/>
            <p:nvPr/>
          </p:nvSpPr>
          <p:spPr>
            <a:xfrm>
              <a:off x="4140895" y="350278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38%</a:t>
              </a:r>
              <a:endParaRPr b="1" sz="2800">
                <a:solidFill>
                  <a:schemeClr val="lt1"/>
                </a:solidFill>
                <a:latin typeface="Arial"/>
                <a:ea typeface="Arial"/>
                <a:cs typeface="Arial"/>
                <a:sym typeface="Arial"/>
              </a:endParaRPr>
            </a:p>
          </p:txBody>
        </p:sp>
        <p:sp>
          <p:nvSpPr>
            <p:cNvPr id="609" name="Google Shape;609;p17"/>
            <p:cNvSpPr txBox="1"/>
            <p:nvPr/>
          </p:nvSpPr>
          <p:spPr>
            <a:xfrm>
              <a:off x="7642499" y="402600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62%</a:t>
              </a:r>
              <a:endParaRPr b="1" sz="2800">
                <a:solidFill>
                  <a:schemeClr val="lt1"/>
                </a:solidFill>
                <a:latin typeface="Arial"/>
                <a:ea typeface="Arial"/>
                <a:cs typeface="Arial"/>
                <a:sym typeface="Arial"/>
              </a:endParaRPr>
            </a:p>
          </p:txBody>
        </p:sp>
        <p:sp>
          <p:nvSpPr>
            <p:cNvPr id="610" name="Google Shape;610;p17"/>
            <p:cNvSpPr/>
            <p:nvPr/>
          </p:nvSpPr>
          <p:spPr>
            <a:xfrm>
              <a:off x="5315167" y="2986875"/>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8"/>
          <p:cNvSpPr/>
          <p:nvPr/>
        </p:nvSpPr>
        <p:spPr>
          <a:xfrm>
            <a:off x="2786355" y="0"/>
            <a:ext cx="72164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s-CO" sz="1800">
                <a:solidFill>
                  <a:schemeClr val="dk1"/>
                </a:solidFill>
                <a:latin typeface="Arial"/>
                <a:ea typeface="Arial"/>
                <a:cs typeface="Arial"/>
                <a:sym typeface="Arial"/>
              </a:rPr>
              <a:t>4.a.</a:t>
            </a:r>
            <a:r>
              <a:rPr lang="es-CO" sz="1800">
                <a:solidFill>
                  <a:schemeClr val="dk1"/>
                </a:solidFill>
                <a:latin typeface="Arial"/>
                <a:ea typeface="Arial"/>
                <a:cs typeface="Arial"/>
                <a:sym typeface="Arial"/>
              </a:rPr>
              <a:t> Durante la pandemia por el COVID, ¿cuál fue la modalidad de trabajo?</a:t>
            </a:r>
            <a:endParaRPr b="1" sz="1800">
              <a:solidFill>
                <a:schemeClr val="dk1"/>
              </a:solidFill>
              <a:latin typeface="Arial"/>
              <a:ea typeface="Arial"/>
              <a:cs typeface="Arial"/>
              <a:sym typeface="Arial"/>
            </a:endParaRPr>
          </a:p>
        </p:txBody>
      </p:sp>
      <p:sp>
        <p:nvSpPr>
          <p:cNvPr id="616" name="Google Shape;616;p18"/>
          <p:cNvSpPr txBox="1"/>
          <p:nvPr/>
        </p:nvSpPr>
        <p:spPr>
          <a:xfrm>
            <a:off x="9022244" y="53388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1298  </a:t>
            </a:r>
            <a:endParaRPr b="1" sz="1200">
              <a:solidFill>
                <a:srgbClr val="3F3F3F"/>
              </a:solidFill>
              <a:latin typeface="Arial"/>
              <a:ea typeface="Arial"/>
              <a:cs typeface="Arial"/>
              <a:sym typeface="Arial"/>
            </a:endParaRPr>
          </a:p>
        </p:txBody>
      </p:sp>
      <p:graphicFrame>
        <p:nvGraphicFramePr>
          <p:cNvPr id="617" name="Google Shape;617;p18"/>
          <p:cNvGraphicFramePr/>
          <p:nvPr/>
        </p:nvGraphicFramePr>
        <p:xfrm>
          <a:off x="6394585" y="1300612"/>
          <a:ext cx="5617233" cy="3871651"/>
        </p:xfrm>
        <a:graphic>
          <a:graphicData uri="http://schemas.openxmlformats.org/drawingml/2006/chart">
            <c:chart r:id="rId3"/>
          </a:graphicData>
        </a:graphic>
      </p:graphicFrame>
      <p:grpSp>
        <p:nvGrpSpPr>
          <p:cNvPr id="618" name="Google Shape;618;p18"/>
          <p:cNvGrpSpPr/>
          <p:nvPr/>
        </p:nvGrpSpPr>
        <p:grpSpPr>
          <a:xfrm>
            <a:off x="660368" y="1660578"/>
            <a:ext cx="4795936" cy="3907431"/>
            <a:chOff x="3260514" y="1734127"/>
            <a:chExt cx="5987535" cy="4640732"/>
          </a:xfrm>
        </p:grpSpPr>
        <p:sp>
          <p:nvSpPr>
            <p:cNvPr id="619" name="Google Shape;619;p18"/>
            <p:cNvSpPr txBox="1"/>
            <p:nvPr/>
          </p:nvSpPr>
          <p:spPr>
            <a:xfrm>
              <a:off x="5630369" y="6145694"/>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a:t>
              </a:r>
              <a:endParaRPr b="1" sz="1200">
                <a:solidFill>
                  <a:srgbClr val="3F3F3F"/>
                </a:solidFill>
                <a:latin typeface="Arial"/>
                <a:ea typeface="Arial"/>
                <a:cs typeface="Arial"/>
                <a:sym typeface="Arial"/>
              </a:endParaRPr>
            </a:p>
          </p:txBody>
        </p:sp>
        <p:cxnSp>
          <p:nvCxnSpPr>
            <p:cNvPr id="620" name="Google Shape;620;p18"/>
            <p:cNvCxnSpPr/>
            <p:nvPr/>
          </p:nvCxnSpPr>
          <p:spPr>
            <a:xfrm>
              <a:off x="3657613" y="2182814"/>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cxnSp>
          <p:nvCxnSpPr>
            <p:cNvPr id="621" name="Google Shape;621;p18"/>
            <p:cNvCxnSpPr/>
            <p:nvPr/>
          </p:nvCxnSpPr>
          <p:spPr>
            <a:xfrm>
              <a:off x="3628499" y="1858841"/>
              <a:ext cx="504825" cy="0"/>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sp>
          <p:nvSpPr>
            <p:cNvPr id="622" name="Google Shape;622;p18"/>
            <p:cNvSpPr txBox="1"/>
            <p:nvPr/>
          </p:nvSpPr>
          <p:spPr>
            <a:xfrm>
              <a:off x="4157750" y="1734127"/>
              <a:ext cx="34336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Si</a:t>
              </a:r>
              <a:endParaRPr sz="1800">
                <a:solidFill>
                  <a:srgbClr val="3F3F3F"/>
                </a:solidFill>
                <a:latin typeface="Arial"/>
                <a:ea typeface="Arial"/>
                <a:cs typeface="Arial"/>
                <a:sym typeface="Arial"/>
              </a:endParaRPr>
            </a:p>
          </p:txBody>
        </p:sp>
        <p:sp>
          <p:nvSpPr>
            <p:cNvPr id="623" name="Google Shape;623;p18"/>
            <p:cNvSpPr txBox="1"/>
            <p:nvPr/>
          </p:nvSpPr>
          <p:spPr>
            <a:xfrm>
              <a:off x="4157750" y="2058102"/>
              <a:ext cx="45557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No</a:t>
              </a:r>
              <a:endParaRPr sz="1800">
                <a:solidFill>
                  <a:srgbClr val="3F3F3F"/>
                </a:solidFill>
                <a:latin typeface="Arial"/>
                <a:ea typeface="Arial"/>
                <a:cs typeface="Arial"/>
                <a:sym typeface="Arial"/>
              </a:endParaRPr>
            </a:p>
          </p:txBody>
        </p:sp>
        <p:graphicFrame>
          <p:nvGraphicFramePr>
            <p:cNvPr id="624" name="Google Shape;624;p18"/>
            <p:cNvGraphicFramePr/>
            <p:nvPr/>
          </p:nvGraphicFramePr>
          <p:xfrm>
            <a:off x="3260514" y="1848149"/>
            <a:ext cx="5987535" cy="4124182"/>
          </p:xfrm>
          <a:graphic>
            <a:graphicData uri="http://schemas.openxmlformats.org/drawingml/2006/chart">
              <c:chart r:id="rId4"/>
            </a:graphicData>
          </a:graphic>
        </p:graphicFrame>
        <p:sp>
          <p:nvSpPr>
            <p:cNvPr id="625" name="Google Shape;625;p18"/>
            <p:cNvSpPr txBox="1"/>
            <p:nvPr/>
          </p:nvSpPr>
          <p:spPr>
            <a:xfrm>
              <a:off x="4140894" y="3502782"/>
              <a:ext cx="827903" cy="4386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lt1"/>
                  </a:solidFill>
                  <a:latin typeface="Arial"/>
                  <a:ea typeface="Arial"/>
                  <a:cs typeface="Arial"/>
                  <a:sym typeface="Arial"/>
                </a:rPr>
                <a:t>38%</a:t>
              </a:r>
              <a:endParaRPr b="1" sz="1800">
                <a:solidFill>
                  <a:schemeClr val="lt1"/>
                </a:solidFill>
                <a:latin typeface="Arial"/>
                <a:ea typeface="Arial"/>
                <a:cs typeface="Arial"/>
                <a:sym typeface="Arial"/>
              </a:endParaRPr>
            </a:p>
          </p:txBody>
        </p:sp>
        <p:sp>
          <p:nvSpPr>
            <p:cNvPr id="626" name="Google Shape;626;p18"/>
            <p:cNvSpPr txBox="1"/>
            <p:nvPr/>
          </p:nvSpPr>
          <p:spPr>
            <a:xfrm>
              <a:off x="7642499" y="4026001"/>
              <a:ext cx="827903" cy="4386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lt1"/>
                  </a:solidFill>
                  <a:latin typeface="Arial"/>
                  <a:ea typeface="Arial"/>
                  <a:cs typeface="Arial"/>
                  <a:sym typeface="Arial"/>
                </a:rPr>
                <a:t>62%</a:t>
              </a:r>
              <a:endParaRPr b="1" sz="1800">
                <a:solidFill>
                  <a:schemeClr val="lt1"/>
                </a:solidFill>
                <a:latin typeface="Arial"/>
                <a:ea typeface="Arial"/>
                <a:cs typeface="Arial"/>
                <a:sym typeface="Arial"/>
              </a:endParaRPr>
            </a:p>
          </p:txBody>
        </p:sp>
        <p:sp>
          <p:nvSpPr>
            <p:cNvPr id="627" name="Google Shape;627;p18"/>
            <p:cNvSpPr/>
            <p:nvPr/>
          </p:nvSpPr>
          <p:spPr>
            <a:xfrm>
              <a:off x="5315167" y="2986875"/>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28" name="Google Shape;628;p18"/>
          <p:cNvSpPr/>
          <p:nvPr/>
        </p:nvSpPr>
        <p:spPr>
          <a:xfrm>
            <a:off x="2028680" y="1314865"/>
            <a:ext cx="22809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4. </a:t>
            </a:r>
            <a:r>
              <a:rPr lang="es-CO" sz="1800">
                <a:solidFill>
                  <a:schemeClr val="dk1"/>
                </a:solidFill>
                <a:latin typeface="Arial"/>
                <a:ea typeface="Arial"/>
                <a:cs typeface="Arial"/>
                <a:sym typeface="Arial"/>
              </a:rPr>
              <a:t>¿Usted trabaja?</a:t>
            </a:r>
            <a:r>
              <a:rPr b="1" lang="es-C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cxnSp>
        <p:nvCxnSpPr>
          <p:cNvPr id="629" name="Google Shape;629;p18"/>
          <p:cNvCxnSpPr/>
          <p:nvPr/>
        </p:nvCxnSpPr>
        <p:spPr>
          <a:xfrm flipH="1" rot="10800000">
            <a:off x="4833419" y="2365727"/>
            <a:ext cx="2002800" cy="968700"/>
          </a:xfrm>
          <a:prstGeom prst="bentConnector3">
            <a:avLst>
              <a:gd fmla="val 50000" name="adj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9"/>
          <p:cNvSpPr/>
          <p:nvPr/>
        </p:nvSpPr>
        <p:spPr>
          <a:xfrm>
            <a:off x="1746093" y="309543"/>
            <a:ext cx="9908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5.</a:t>
            </a:r>
            <a:r>
              <a:rPr lang="es-CO" sz="1800">
                <a:solidFill>
                  <a:schemeClr val="dk1"/>
                </a:solidFill>
                <a:latin typeface="Arial"/>
                <a:ea typeface="Arial"/>
                <a:cs typeface="Arial"/>
                <a:sym typeface="Arial"/>
              </a:rPr>
              <a:t> ¿Durante la pandemia por el COVID considera que su ocupación habitual fue afectada?</a:t>
            </a:r>
            <a:endParaRPr/>
          </a:p>
        </p:txBody>
      </p:sp>
      <p:sp>
        <p:nvSpPr>
          <p:cNvPr id="635" name="Google Shape;635;p19"/>
          <p:cNvSpPr txBox="1"/>
          <p:nvPr/>
        </p:nvSpPr>
        <p:spPr>
          <a:xfrm>
            <a:off x="5204986" y="61516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a:t>
            </a:r>
            <a:endParaRPr b="1" sz="1200">
              <a:solidFill>
                <a:srgbClr val="3F3F3F"/>
              </a:solidFill>
              <a:latin typeface="Arial"/>
              <a:ea typeface="Arial"/>
              <a:cs typeface="Arial"/>
              <a:sym typeface="Arial"/>
            </a:endParaRPr>
          </a:p>
        </p:txBody>
      </p:sp>
      <p:graphicFrame>
        <p:nvGraphicFramePr>
          <p:cNvPr id="636" name="Google Shape;636;p19"/>
          <p:cNvGraphicFramePr/>
          <p:nvPr/>
        </p:nvGraphicFramePr>
        <p:xfrm>
          <a:off x="2850271" y="1777992"/>
          <a:ext cx="5987535" cy="4124182"/>
        </p:xfrm>
        <a:graphic>
          <a:graphicData uri="http://schemas.openxmlformats.org/drawingml/2006/chart">
            <c:chart r:id="rId3"/>
          </a:graphicData>
        </a:graphic>
      </p:graphicFrame>
      <p:cxnSp>
        <p:nvCxnSpPr>
          <p:cNvPr id="637" name="Google Shape;637;p19"/>
          <p:cNvCxnSpPr/>
          <p:nvPr/>
        </p:nvCxnSpPr>
        <p:spPr>
          <a:xfrm>
            <a:off x="5421191" y="132248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638" name="Google Shape;638;p19"/>
          <p:cNvCxnSpPr/>
          <p:nvPr/>
        </p:nvCxnSpPr>
        <p:spPr>
          <a:xfrm>
            <a:off x="5437664" y="158610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639" name="Google Shape;639;p19"/>
          <p:cNvSpPr txBox="1"/>
          <p:nvPr/>
        </p:nvSpPr>
        <p:spPr>
          <a:xfrm>
            <a:off x="6146116" y="141652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640" name="Google Shape;640;p19"/>
          <p:cNvSpPr txBox="1"/>
          <p:nvPr/>
        </p:nvSpPr>
        <p:spPr>
          <a:xfrm>
            <a:off x="6129643" y="113370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641" name="Google Shape;641;p19"/>
          <p:cNvSpPr txBox="1"/>
          <p:nvPr/>
        </p:nvSpPr>
        <p:spPr>
          <a:xfrm>
            <a:off x="6700166" y="2285113"/>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24%</a:t>
            </a:r>
            <a:endParaRPr b="1" sz="2800">
              <a:solidFill>
                <a:schemeClr val="lt1"/>
              </a:solidFill>
              <a:latin typeface="Arial"/>
              <a:ea typeface="Arial"/>
              <a:cs typeface="Arial"/>
              <a:sym typeface="Arial"/>
            </a:endParaRPr>
          </a:p>
        </p:txBody>
      </p:sp>
      <p:sp>
        <p:nvSpPr>
          <p:cNvPr id="642" name="Google Shape;642;p19"/>
          <p:cNvSpPr txBox="1"/>
          <p:nvPr/>
        </p:nvSpPr>
        <p:spPr>
          <a:xfrm>
            <a:off x="3796163" y="4230225"/>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76%</a:t>
            </a:r>
            <a:endParaRPr b="1" sz="2800">
              <a:solidFill>
                <a:schemeClr val="lt1"/>
              </a:solidFill>
              <a:latin typeface="Arial"/>
              <a:ea typeface="Arial"/>
              <a:cs typeface="Arial"/>
              <a:sym typeface="Arial"/>
            </a:endParaRPr>
          </a:p>
        </p:txBody>
      </p:sp>
      <p:sp>
        <p:nvSpPr>
          <p:cNvPr id="643" name="Google Shape;643;p19"/>
          <p:cNvSpPr/>
          <p:nvPr/>
        </p:nvSpPr>
        <p:spPr>
          <a:xfrm>
            <a:off x="4890513" y="292568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
          <p:cNvSpPr txBox="1"/>
          <p:nvPr/>
        </p:nvSpPr>
        <p:spPr>
          <a:xfrm>
            <a:off x="3404192" y="2928255"/>
            <a:ext cx="537198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000"/>
              <a:buFont typeface="Arial"/>
              <a:buNone/>
            </a:pPr>
            <a:r>
              <a:rPr b="1" i="0" lang="es-CO" sz="6000" u="none" cap="none" strike="noStrike">
                <a:solidFill>
                  <a:srgbClr val="FFFFFF"/>
                </a:solidFill>
                <a:latin typeface="Arial"/>
                <a:ea typeface="Arial"/>
                <a:cs typeface="Arial"/>
                <a:sym typeface="Arial"/>
              </a:rPr>
              <a:t>Ficha Técnica</a:t>
            </a:r>
            <a:endParaRPr/>
          </a:p>
        </p:txBody>
      </p:sp>
      <p:sp>
        <p:nvSpPr>
          <p:cNvPr id="399" name="Google Shape;399;p2"/>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5B02B"/>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20"/>
          <p:cNvSpPr/>
          <p:nvPr/>
        </p:nvSpPr>
        <p:spPr>
          <a:xfrm>
            <a:off x="3617648" y="256800"/>
            <a:ext cx="10719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 </a:t>
            </a:r>
            <a:r>
              <a:rPr b="1" lang="es-CO" sz="1800">
                <a:solidFill>
                  <a:schemeClr val="dk1"/>
                </a:solidFill>
                <a:latin typeface="Arial"/>
                <a:ea typeface="Arial"/>
                <a:cs typeface="Arial"/>
                <a:sym typeface="Arial"/>
              </a:rPr>
              <a:t>6.</a:t>
            </a:r>
            <a:r>
              <a:rPr lang="es-CO" sz="1800">
                <a:solidFill>
                  <a:schemeClr val="dk1"/>
                </a:solidFill>
                <a:latin typeface="Arial"/>
                <a:ea typeface="Arial"/>
                <a:cs typeface="Arial"/>
                <a:sym typeface="Arial"/>
              </a:rPr>
              <a:t> ¿Usted ha sido diagnosticado de COVID 19?</a:t>
            </a:r>
            <a:endParaRPr/>
          </a:p>
        </p:txBody>
      </p:sp>
      <p:sp>
        <p:nvSpPr>
          <p:cNvPr id="649" name="Google Shape;649;p20"/>
          <p:cNvSpPr txBox="1"/>
          <p:nvPr/>
        </p:nvSpPr>
        <p:spPr>
          <a:xfrm>
            <a:off x="5391729" y="602375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cxnSp>
        <p:nvCxnSpPr>
          <p:cNvPr id="650" name="Google Shape;650;p20"/>
          <p:cNvCxnSpPr/>
          <p:nvPr/>
        </p:nvCxnSpPr>
        <p:spPr>
          <a:xfrm>
            <a:off x="6001870" y="1330471"/>
            <a:ext cx="504825" cy="0"/>
          </a:xfrm>
          <a:prstGeom prst="straightConnector1">
            <a:avLst/>
          </a:prstGeom>
          <a:noFill/>
          <a:ln cap="flat" cmpd="sng" w="25400">
            <a:solidFill>
              <a:srgbClr val="FFC000"/>
            </a:solidFill>
            <a:prstDash val="solid"/>
            <a:round/>
            <a:headEnd len="sm" w="sm" type="none"/>
            <a:tailEnd len="sm" w="sm" type="none"/>
          </a:ln>
          <a:effectLst>
            <a:outerShdw blurRad="40000" rotWithShape="0" dir="5400000" dist="20000">
              <a:srgbClr val="000000">
                <a:alpha val="37647"/>
              </a:srgbClr>
            </a:outerShdw>
          </a:effectLst>
        </p:spPr>
      </p:cxnSp>
      <p:cxnSp>
        <p:nvCxnSpPr>
          <p:cNvPr id="651" name="Google Shape;651;p20"/>
          <p:cNvCxnSpPr/>
          <p:nvPr/>
        </p:nvCxnSpPr>
        <p:spPr>
          <a:xfrm>
            <a:off x="6001870" y="1636561"/>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652" name="Google Shape;652;p20"/>
          <p:cNvSpPr txBox="1"/>
          <p:nvPr/>
        </p:nvSpPr>
        <p:spPr>
          <a:xfrm>
            <a:off x="6502007" y="1209846"/>
            <a:ext cx="34336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Si</a:t>
            </a:r>
            <a:endParaRPr sz="1800">
              <a:solidFill>
                <a:srgbClr val="3F3F3F"/>
              </a:solidFill>
              <a:latin typeface="Arial"/>
              <a:ea typeface="Arial"/>
              <a:cs typeface="Arial"/>
              <a:sym typeface="Arial"/>
            </a:endParaRPr>
          </a:p>
        </p:txBody>
      </p:sp>
      <p:sp>
        <p:nvSpPr>
          <p:cNvPr id="653" name="Google Shape;653;p20"/>
          <p:cNvSpPr txBox="1"/>
          <p:nvPr/>
        </p:nvSpPr>
        <p:spPr>
          <a:xfrm>
            <a:off x="6502007" y="1533820"/>
            <a:ext cx="45557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No</a:t>
            </a:r>
            <a:endParaRPr sz="1800">
              <a:solidFill>
                <a:srgbClr val="3F3F3F"/>
              </a:solidFill>
              <a:latin typeface="Arial"/>
              <a:ea typeface="Arial"/>
              <a:cs typeface="Arial"/>
              <a:sym typeface="Arial"/>
            </a:endParaRPr>
          </a:p>
        </p:txBody>
      </p:sp>
      <p:graphicFrame>
        <p:nvGraphicFramePr>
          <p:cNvPr id="654" name="Google Shape;654;p20"/>
          <p:cNvGraphicFramePr/>
          <p:nvPr/>
        </p:nvGraphicFramePr>
        <p:xfrm>
          <a:off x="4136175" y="2122919"/>
          <a:ext cx="4396810" cy="3341842"/>
        </p:xfrm>
        <a:graphic>
          <a:graphicData uri="http://schemas.openxmlformats.org/drawingml/2006/chart">
            <c:chart r:id="rId3"/>
          </a:graphicData>
        </a:graphic>
      </p:graphicFrame>
      <p:cxnSp>
        <p:nvCxnSpPr>
          <p:cNvPr id="655" name="Google Shape;655;p20"/>
          <p:cNvCxnSpPr/>
          <p:nvPr/>
        </p:nvCxnSpPr>
        <p:spPr>
          <a:xfrm flipH="1" rot="10800000">
            <a:off x="7220126" y="2433405"/>
            <a:ext cx="1174007" cy="13658"/>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656" name="Google Shape;656;p20"/>
          <p:cNvCxnSpPr/>
          <p:nvPr/>
        </p:nvCxnSpPr>
        <p:spPr>
          <a:xfrm>
            <a:off x="3172608" y="4014309"/>
            <a:ext cx="1605340" cy="180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657" name="Google Shape;657;p20"/>
          <p:cNvSpPr txBox="1"/>
          <p:nvPr/>
        </p:nvSpPr>
        <p:spPr>
          <a:xfrm>
            <a:off x="7449499" y="1971740"/>
            <a:ext cx="7152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Arial"/>
                <a:ea typeface="Arial"/>
                <a:cs typeface="Arial"/>
                <a:sym typeface="Arial"/>
              </a:rPr>
              <a:t>10%</a:t>
            </a:r>
            <a:endParaRPr b="1" sz="2400">
              <a:solidFill>
                <a:srgbClr val="F5B02B"/>
              </a:solidFill>
              <a:latin typeface="Arial"/>
              <a:ea typeface="Arial"/>
              <a:cs typeface="Arial"/>
              <a:sym typeface="Arial"/>
            </a:endParaRPr>
          </a:p>
        </p:txBody>
      </p:sp>
      <p:sp>
        <p:nvSpPr>
          <p:cNvPr id="658" name="Google Shape;658;p20"/>
          <p:cNvSpPr txBox="1"/>
          <p:nvPr/>
        </p:nvSpPr>
        <p:spPr>
          <a:xfrm>
            <a:off x="3617648" y="3552644"/>
            <a:ext cx="7152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DA0F2B"/>
                </a:solidFill>
                <a:latin typeface="Arial"/>
                <a:ea typeface="Arial"/>
                <a:cs typeface="Arial"/>
                <a:sym typeface="Arial"/>
              </a:rPr>
              <a:t>90%</a:t>
            </a:r>
            <a:endParaRPr b="1" sz="2400">
              <a:solidFill>
                <a:srgbClr val="DA0F2B"/>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graphicFrame>
        <p:nvGraphicFramePr>
          <p:cNvPr id="663" name="Google Shape;663;p21"/>
          <p:cNvGraphicFramePr/>
          <p:nvPr/>
        </p:nvGraphicFramePr>
        <p:xfrm>
          <a:off x="1021409" y="1104309"/>
          <a:ext cx="11344093" cy="5133356"/>
        </p:xfrm>
        <a:graphic>
          <a:graphicData uri="http://schemas.openxmlformats.org/drawingml/2006/chart">
            <c:chart r:id="rId3"/>
          </a:graphicData>
        </a:graphic>
      </p:graphicFrame>
      <p:sp>
        <p:nvSpPr>
          <p:cNvPr id="664" name="Google Shape;664;p21"/>
          <p:cNvSpPr/>
          <p:nvPr/>
        </p:nvSpPr>
        <p:spPr>
          <a:xfrm>
            <a:off x="408545" y="180979"/>
            <a:ext cx="1161674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7.</a:t>
            </a:r>
            <a:r>
              <a:rPr lang="es-CO" sz="1800">
                <a:solidFill>
                  <a:schemeClr val="dk1"/>
                </a:solidFill>
                <a:latin typeface="Arial"/>
                <a:ea typeface="Arial"/>
                <a:cs typeface="Arial"/>
                <a:sym typeface="Arial"/>
              </a:rPr>
              <a:t> Utilizando una escala, donde 1 es Nada Frecuente y 4 es Muy Frecuente ¿Cuál considera es la frecuencia de la actividad física de las personas cerca de su lugar de residencia, en los siguientes períodos de tiempo? (</a:t>
            </a:r>
            <a:r>
              <a:rPr i="1" lang="es-CO" sz="1800">
                <a:solidFill>
                  <a:schemeClr val="dk1"/>
                </a:solidFill>
                <a:latin typeface="Arial"/>
                <a:ea typeface="Arial"/>
                <a:cs typeface="Arial"/>
                <a:sym typeface="Arial"/>
              </a:rPr>
              <a:t>Cualquier tipo de</a:t>
            </a:r>
            <a:r>
              <a:rPr lang="es-CO" sz="1800">
                <a:solidFill>
                  <a:schemeClr val="dk1"/>
                </a:solidFill>
                <a:latin typeface="Arial"/>
                <a:ea typeface="Arial"/>
                <a:cs typeface="Arial"/>
                <a:sym typeface="Arial"/>
              </a:rPr>
              <a:t> </a:t>
            </a:r>
            <a:r>
              <a:rPr i="1" lang="es-CO" sz="1800">
                <a:solidFill>
                  <a:schemeClr val="dk1"/>
                </a:solidFill>
                <a:latin typeface="Arial"/>
                <a:ea typeface="Arial"/>
                <a:cs typeface="Arial"/>
                <a:sym typeface="Arial"/>
              </a:rPr>
              <a:t>actividad física como </a:t>
            </a:r>
            <a:r>
              <a:rPr b="1" i="1" lang="es-CO" sz="1800">
                <a:solidFill>
                  <a:schemeClr val="dk1"/>
                </a:solidFill>
                <a:latin typeface="Arial"/>
                <a:ea typeface="Arial"/>
                <a:cs typeface="Arial"/>
                <a:sym typeface="Arial"/>
              </a:rPr>
              <a:t>caminar</a:t>
            </a:r>
            <a:r>
              <a:rPr i="1" lang="es-CO" sz="1800">
                <a:solidFill>
                  <a:schemeClr val="dk1"/>
                </a:solidFill>
                <a:latin typeface="Arial"/>
                <a:ea typeface="Arial"/>
                <a:cs typeface="Arial"/>
                <a:sym typeface="Arial"/>
              </a:rPr>
              <a:t>, trotar, correr, montar en bicicleta, jugar fútbol, etc</a:t>
            </a:r>
            <a:r>
              <a:rPr lang="es-CO" sz="1800">
                <a:solidFill>
                  <a:schemeClr val="dk1"/>
                </a:solidFill>
                <a:latin typeface="Arial"/>
                <a:ea typeface="Arial"/>
                <a:cs typeface="Arial"/>
                <a:sym typeface="Arial"/>
              </a:rPr>
              <a:t>)</a:t>
            </a:r>
            <a:endParaRPr/>
          </a:p>
        </p:txBody>
      </p:sp>
      <p:sp>
        <p:nvSpPr>
          <p:cNvPr id="665" name="Google Shape;665;p21"/>
          <p:cNvSpPr txBox="1"/>
          <p:nvPr/>
        </p:nvSpPr>
        <p:spPr>
          <a:xfrm>
            <a:off x="5622118" y="607181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sp>
        <p:nvSpPr>
          <p:cNvPr id="666" name="Google Shape;666;p21"/>
          <p:cNvSpPr/>
          <p:nvPr/>
        </p:nvSpPr>
        <p:spPr>
          <a:xfrm rot="-5400000">
            <a:off x="5056532" y="2888124"/>
            <a:ext cx="260254" cy="2428288"/>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67" name="Google Shape;667;p21"/>
          <p:cNvSpPr txBox="1"/>
          <p:nvPr/>
        </p:nvSpPr>
        <p:spPr>
          <a:xfrm>
            <a:off x="5926486" y="1813430"/>
            <a:ext cx="59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Arial"/>
                <a:ea typeface="Arial"/>
                <a:cs typeface="Arial"/>
                <a:sym typeface="Arial"/>
              </a:rPr>
              <a:t>69%</a:t>
            </a:r>
            <a:endParaRPr b="1" sz="1600">
              <a:solidFill>
                <a:schemeClr val="dk1"/>
              </a:solidFill>
              <a:latin typeface="Arial"/>
              <a:ea typeface="Arial"/>
              <a:cs typeface="Arial"/>
              <a:sym typeface="Arial"/>
            </a:endParaRPr>
          </a:p>
        </p:txBody>
      </p:sp>
      <p:sp>
        <p:nvSpPr>
          <p:cNvPr id="668" name="Google Shape;668;p21"/>
          <p:cNvSpPr/>
          <p:nvPr/>
        </p:nvSpPr>
        <p:spPr>
          <a:xfrm rot="-5400000">
            <a:off x="6092853" y="31647"/>
            <a:ext cx="260255" cy="4500931"/>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69" name="Google Shape;669;p21"/>
          <p:cNvSpPr txBox="1"/>
          <p:nvPr/>
        </p:nvSpPr>
        <p:spPr>
          <a:xfrm>
            <a:off x="9329431" y="1765091"/>
            <a:ext cx="59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Arial"/>
                <a:ea typeface="Arial"/>
                <a:cs typeface="Arial"/>
                <a:sym typeface="Arial"/>
              </a:rPr>
              <a:t>31%</a:t>
            </a:r>
            <a:endParaRPr b="1" sz="1600">
              <a:solidFill>
                <a:schemeClr val="dk1"/>
              </a:solidFill>
              <a:latin typeface="Arial"/>
              <a:ea typeface="Arial"/>
              <a:cs typeface="Arial"/>
              <a:sym typeface="Arial"/>
            </a:endParaRPr>
          </a:p>
        </p:txBody>
      </p:sp>
      <p:sp>
        <p:nvSpPr>
          <p:cNvPr id="670" name="Google Shape;670;p21"/>
          <p:cNvSpPr/>
          <p:nvPr/>
        </p:nvSpPr>
        <p:spPr>
          <a:xfrm rot="-5400000">
            <a:off x="9528966" y="1231116"/>
            <a:ext cx="260253" cy="2075872"/>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71" name="Google Shape;671;p21"/>
          <p:cNvSpPr/>
          <p:nvPr/>
        </p:nvSpPr>
        <p:spPr>
          <a:xfrm rot="-5400000">
            <a:off x="8387999" y="2103615"/>
            <a:ext cx="260254" cy="3997305"/>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72" name="Google Shape;672;p21"/>
          <p:cNvSpPr txBox="1"/>
          <p:nvPr/>
        </p:nvSpPr>
        <p:spPr>
          <a:xfrm>
            <a:off x="4890165" y="3563974"/>
            <a:ext cx="59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Arial"/>
                <a:ea typeface="Arial"/>
                <a:cs typeface="Arial"/>
                <a:sym typeface="Arial"/>
              </a:rPr>
              <a:t>35%</a:t>
            </a:r>
            <a:endParaRPr b="1" sz="1600">
              <a:solidFill>
                <a:schemeClr val="dk1"/>
              </a:solidFill>
              <a:latin typeface="Arial"/>
              <a:ea typeface="Arial"/>
              <a:cs typeface="Arial"/>
              <a:sym typeface="Arial"/>
            </a:endParaRPr>
          </a:p>
        </p:txBody>
      </p:sp>
      <p:sp>
        <p:nvSpPr>
          <p:cNvPr id="673" name="Google Shape;673;p21"/>
          <p:cNvSpPr txBox="1"/>
          <p:nvPr/>
        </p:nvSpPr>
        <p:spPr>
          <a:xfrm>
            <a:off x="8221632" y="3578488"/>
            <a:ext cx="59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Arial"/>
                <a:ea typeface="Arial"/>
                <a:cs typeface="Arial"/>
                <a:sym typeface="Arial"/>
              </a:rPr>
              <a:t>64%</a:t>
            </a:r>
            <a:endParaRPr b="1" sz="16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22"/>
          <p:cNvSpPr/>
          <p:nvPr/>
        </p:nvSpPr>
        <p:spPr>
          <a:xfrm>
            <a:off x="408546" y="258054"/>
            <a:ext cx="1161674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8.</a:t>
            </a:r>
            <a:r>
              <a:rPr lang="es-CO" sz="1800">
                <a:solidFill>
                  <a:schemeClr val="dk1"/>
                </a:solidFill>
                <a:latin typeface="Arial"/>
                <a:ea typeface="Arial"/>
                <a:cs typeface="Arial"/>
                <a:sym typeface="Arial"/>
              </a:rPr>
              <a:t> Utilizando una escala, donde 1 es Nada Frecuente y 4 es Muy Frecuente ¿Cómo valoraría la frecuencia de </a:t>
            </a:r>
            <a:r>
              <a:rPr b="1" lang="es-CO" sz="1800">
                <a:solidFill>
                  <a:schemeClr val="dk1"/>
                </a:solidFill>
                <a:latin typeface="Arial"/>
                <a:ea typeface="Arial"/>
                <a:cs typeface="Arial"/>
                <a:sym typeface="Arial"/>
              </a:rPr>
              <a:t>su actividad física</a:t>
            </a:r>
            <a:r>
              <a:rPr lang="es-CO" sz="1800">
                <a:solidFill>
                  <a:schemeClr val="dk1"/>
                </a:solidFill>
                <a:latin typeface="Arial"/>
                <a:ea typeface="Arial"/>
                <a:cs typeface="Arial"/>
                <a:sym typeface="Arial"/>
              </a:rPr>
              <a:t> en los siguientes períodos de tiempo? (</a:t>
            </a:r>
            <a:r>
              <a:rPr i="1" lang="es-CO" sz="1800">
                <a:solidFill>
                  <a:schemeClr val="dk1"/>
                </a:solidFill>
                <a:latin typeface="Arial"/>
                <a:ea typeface="Arial"/>
                <a:cs typeface="Arial"/>
                <a:sym typeface="Arial"/>
              </a:rPr>
              <a:t>Actividad física como trotar, correr, montar en bicicleta, </a:t>
            </a:r>
            <a:r>
              <a:rPr b="1" i="1" lang="es-CO" sz="1800">
                <a:solidFill>
                  <a:schemeClr val="dk1"/>
                </a:solidFill>
                <a:latin typeface="Arial"/>
                <a:ea typeface="Arial"/>
                <a:cs typeface="Arial"/>
                <a:sym typeface="Arial"/>
              </a:rPr>
              <a:t>caminar</a:t>
            </a:r>
            <a:r>
              <a:rPr i="1" lang="es-CO" sz="1800">
                <a:solidFill>
                  <a:schemeClr val="dk1"/>
                </a:solidFill>
                <a:latin typeface="Arial"/>
                <a:ea typeface="Arial"/>
                <a:cs typeface="Arial"/>
                <a:sym typeface="Arial"/>
              </a:rPr>
              <a:t>, jugar fútbol, etc</a:t>
            </a:r>
            <a:r>
              <a:rPr lang="es-CO" sz="1800">
                <a:solidFill>
                  <a:schemeClr val="dk1"/>
                </a:solidFill>
                <a:latin typeface="Arial"/>
                <a:ea typeface="Arial"/>
                <a:cs typeface="Arial"/>
                <a:sym typeface="Arial"/>
              </a:rPr>
              <a:t>)</a:t>
            </a:r>
            <a:endParaRPr/>
          </a:p>
        </p:txBody>
      </p:sp>
      <p:sp>
        <p:nvSpPr>
          <p:cNvPr id="679" name="Google Shape;679;p22"/>
          <p:cNvSpPr txBox="1"/>
          <p:nvPr/>
        </p:nvSpPr>
        <p:spPr>
          <a:xfrm>
            <a:off x="5622118" y="607181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680" name="Google Shape;680;p22"/>
          <p:cNvGraphicFramePr/>
          <p:nvPr/>
        </p:nvGraphicFramePr>
        <p:xfrm>
          <a:off x="1463041" y="1448972"/>
          <a:ext cx="10208455" cy="4346917"/>
        </p:xfrm>
        <a:graphic>
          <a:graphicData uri="http://schemas.openxmlformats.org/drawingml/2006/chart">
            <c:chart r:id="rId3"/>
          </a:graphicData>
        </a:graphic>
      </p:graphicFrame>
      <p:sp>
        <p:nvSpPr>
          <p:cNvPr id="681" name="Google Shape;681;p22"/>
          <p:cNvSpPr/>
          <p:nvPr/>
        </p:nvSpPr>
        <p:spPr>
          <a:xfrm rot="-5400000">
            <a:off x="9109275" y="1252869"/>
            <a:ext cx="252262" cy="1994331"/>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82" name="Google Shape;682;p22"/>
          <p:cNvSpPr txBox="1"/>
          <p:nvPr/>
        </p:nvSpPr>
        <p:spPr>
          <a:xfrm>
            <a:off x="5776379" y="1765314"/>
            <a:ext cx="59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Arial"/>
                <a:ea typeface="Arial"/>
                <a:cs typeface="Arial"/>
                <a:sym typeface="Arial"/>
              </a:rPr>
              <a:t>68%</a:t>
            </a:r>
            <a:endParaRPr b="1" sz="1600">
              <a:solidFill>
                <a:schemeClr val="dk1"/>
              </a:solidFill>
              <a:latin typeface="Arial"/>
              <a:ea typeface="Arial"/>
              <a:cs typeface="Arial"/>
              <a:sym typeface="Arial"/>
            </a:endParaRPr>
          </a:p>
        </p:txBody>
      </p:sp>
      <p:sp>
        <p:nvSpPr>
          <p:cNvPr id="683" name="Google Shape;683;p22"/>
          <p:cNvSpPr/>
          <p:nvPr/>
        </p:nvSpPr>
        <p:spPr>
          <a:xfrm rot="-5400000">
            <a:off x="5941573" y="181017"/>
            <a:ext cx="262601" cy="4127698"/>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84" name="Google Shape;684;p22"/>
          <p:cNvSpPr txBox="1"/>
          <p:nvPr/>
        </p:nvSpPr>
        <p:spPr>
          <a:xfrm>
            <a:off x="8938912" y="1785349"/>
            <a:ext cx="59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Arial"/>
                <a:ea typeface="Arial"/>
                <a:cs typeface="Arial"/>
                <a:sym typeface="Arial"/>
              </a:rPr>
              <a:t>32%</a:t>
            </a:r>
            <a:endParaRPr b="1" sz="1600">
              <a:solidFill>
                <a:schemeClr val="dk1"/>
              </a:solidFill>
              <a:latin typeface="Arial"/>
              <a:ea typeface="Arial"/>
              <a:cs typeface="Arial"/>
              <a:sym typeface="Arial"/>
            </a:endParaRPr>
          </a:p>
        </p:txBody>
      </p:sp>
      <p:sp>
        <p:nvSpPr>
          <p:cNvPr id="685" name="Google Shape;685;p22"/>
          <p:cNvSpPr/>
          <p:nvPr/>
        </p:nvSpPr>
        <p:spPr>
          <a:xfrm rot="-5400000">
            <a:off x="8170843" y="2042865"/>
            <a:ext cx="260255" cy="3863207"/>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86" name="Google Shape;686;p22"/>
          <p:cNvSpPr txBox="1"/>
          <p:nvPr/>
        </p:nvSpPr>
        <p:spPr>
          <a:xfrm>
            <a:off x="4807705" y="3505786"/>
            <a:ext cx="59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Arial"/>
                <a:ea typeface="Arial"/>
                <a:cs typeface="Arial"/>
                <a:sym typeface="Arial"/>
              </a:rPr>
              <a:t>38%</a:t>
            </a:r>
            <a:endParaRPr b="1" sz="1600">
              <a:solidFill>
                <a:schemeClr val="dk1"/>
              </a:solidFill>
              <a:latin typeface="Arial"/>
              <a:ea typeface="Arial"/>
              <a:cs typeface="Arial"/>
              <a:sym typeface="Arial"/>
            </a:endParaRPr>
          </a:p>
        </p:txBody>
      </p:sp>
      <p:sp>
        <p:nvSpPr>
          <p:cNvPr id="687" name="Google Shape;687;p22"/>
          <p:cNvSpPr/>
          <p:nvPr/>
        </p:nvSpPr>
        <p:spPr>
          <a:xfrm rot="-5400000">
            <a:off x="4919122" y="2806799"/>
            <a:ext cx="263259" cy="2332333"/>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88" name="Google Shape;688;p22"/>
          <p:cNvSpPr txBox="1"/>
          <p:nvPr/>
        </p:nvSpPr>
        <p:spPr>
          <a:xfrm>
            <a:off x="8004476" y="3488928"/>
            <a:ext cx="5929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Arial"/>
                <a:ea typeface="Arial"/>
                <a:cs typeface="Arial"/>
                <a:sym typeface="Arial"/>
              </a:rPr>
              <a:t>62%</a:t>
            </a:r>
            <a:endParaRPr b="1" sz="16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aphicFrame>
        <p:nvGraphicFramePr>
          <p:cNvPr id="693" name="Google Shape;693;p23"/>
          <p:cNvGraphicFramePr/>
          <p:nvPr/>
        </p:nvGraphicFramePr>
        <p:xfrm>
          <a:off x="388745" y="782481"/>
          <a:ext cx="11456252" cy="5418667"/>
        </p:xfrm>
        <a:graphic>
          <a:graphicData uri="http://schemas.openxmlformats.org/drawingml/2006/chart">
            <c:chart r:id="rId3"/>
          </a:graphicData>
        </a:graphic>
      </p:graphicFrame>
      <p:sp>
        <p:nvSpPr>
          <p:cNvPr id="694" name="Google Shape;694;p23"/>
          <p:cNvSpPr/>
          <p:nvPr/>
        </p:nvSpPr>
        <p:spPr>
          <a:xfrm>
            <a:off x="2076486" y="155398"/>
            <a:ext cx="79514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8.a. </a:t>
            </a:r>
            <a:r>
              <a:rPr lang="es-CO" sz="1800">
                <a:solidFill>
                  <a:schemeClr val="dk1"/>
                </a:solidFill>
                <a:latin typeface="Arial"/>
                <a:ea typeface="Arial"/>
                <a:cs typeface="Arial"/>
                <a:sym typeface="Arial"/>
              </a:rPr>
              <a:t>¿Cuál es su principal motivación para la actividad física que realizaba o realiza?</a:t>
            </a:r>
            <a:endParaRPr/>
          </a:p>
          <a:p>
            <a:pPr indent="0" lvl="0" marL="0" marR="0" rtl="0" algn="ctr">
              <a:spcBef>
                <a:spcPts val="0"/>
              </a:spcBef>
              <a:spcAft>
                <a:spcPts val="0"/>
              </a:spcAft>
              <a:buNone/>
            </a:pPr>
            <a:r>
              <a:rPr b="1" i="1" lang="es-CO" sz="1400">
                <a:solidFill>
                  <a:schemeClr val="dk1"/>
                </a:solidFill>
                <a:latin typeface="Arial"/>
                <a:ea typeface="Arial"/>
                <a:cs typeface="Arial"/>
                <a:sym typeface="Arial"/>
              </a:rPr>
              <a:t>(Encuestados  que realizaban o realizan con frecuencia alguna actividad física)</a:t>
            </a:r>
            <a:endParaRPr b="1" i="1" sz="1400">
              <a:solidFill>
                <a:schemeClr val="dk1"/>
              </a:solidFill>
              <a:latin typeface="Arial"/>
              <a:ea typeface="Arial"/>
              <a:cs typeface="Arial"/>
              <a:sym typeface="Arial"/>
            </a:endParaRPr>
          </a:p>
        </p:txBody>
      </p:sp>
      <p:sp>
        <p:nvSpPr>
          <p:cNvPr id="695" name="Google Shape;695;p23"/>
          <p:cNvSpPr txBox="1"/>
          <p:nvPr/>
        </p:nvSpPr>
        <p:spPr>
          <a:xfrm>
            <a:off x="5364429" y="608656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1938  </a:t>
            </a:r>
            <a:endParaRPr b="1" sz="1200">
              <a:solidFill>
                <a:srgbClr val="3F3F3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24"/>
          <p:cNvSpPr txBox="1"/>
          <p:nvPr/>
        </p:nvSpPr>
        <p:spPr>
          <a:xfrm>
            <a:off x="5033802" y="624586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97</a:t>
            </a:r>
            <a:endParaRPr b="1" sz="1200">
              <a:solidFill>
                <a:srgbClr val="3F3F3F"/>
              </a:solidFill>
              <a:latin typeface="Arial"/>
              <a:ea typeface="Arial"/>
              <a:cs typeface="Arial"/>
              <a:sym typeface="Arial"/>
            </a:endParaRPr>
          </a:p>
        </p:txBody>
      </p:sp>
      <p:sp>
        <p:nvSpPr>
          <p:cNvPr id="701" name="Google Shape;701;p24"/>
          <p:cNvSpPr/>
          <p:nvPr/>
        </p:nvSpPr>
        <p:spPr>
          <a:xfrm>
            <a:off x="1373136" y="178575"/>
            <a:ext cx="901431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Arial"/>
                <a:ea typeface="Arial"/>
                <a:cs typeface="Arial"/>
                <a:sym typeface="Arial"/>
              </a:rPr>
              <a:t>8.b. </a:t>
            </a:r>
            <a:r>
              <a:rPr lang="es-CO" sz="1800">
                <a:solidFill>
                  <a:schemeClr val="dk1"/>
                </a:solidFill>
                <a:latin typeface="Arial"/>
                <a:ea typeface="Arial"/>
                <a:cs typeface="Arial"/>
                <a:sym typeface="Arial"/>
              </a:rPr>
              <a:t>¿Cuál es la razón principal por la que usted no practica deporte? </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b="1" i="1" lang="es-CO" sz="1800">
                <a:solidFill>
                  <a:schemeClr val="dk1"/>
                </a:solidFill>
                <a:latin typeface="Arial"/>
                <a:ea typeface="Arial"/>
                <a:cs typeface="Arial"/>
                <a:sym typeface="Arial"/>
              </a:rPr>
              <a:t>(</a:t>
            </a:r>
            <a:r>
              <a:rPr b="1" i="1" lang="es-CO" sz="1600">
                <a:solidFill>
                  <a:schemeClr val="dk1"/>
                </a:solidFill>
                <a:latin typeface="Arial"/>
                <a:ea typeface="Arial"/>
                <a:cs typeface="Arial"/>
                <a:sym typeface="Arial"/>
              </a:rPr>
              <a:t>Encuestados  que no realizan con frecuencia alguna actividad física)</a:t>
            </a:r>
            <a:endParaRPr/>
          </a:p>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aphicFrame>
        <p:nvGraphicFramePr>
          <p:cNvPr id="702" name="Google Shape;702;p24"/>
          <p:cNvGraphicFramePr/>
          <p:nvPr/>
        </p:nvGraphicFramePr>
        <p:xfrm>
          <a:off x="1667910" y="630550"/>
          <a:ext cx="9448608" cy="5418667"/>
        </p:xfrm>
        <a:graphic>
          <a:graphicData uri="http://schemas.openxmlformats.org/drawingml/2006/chart">
            <c:chart r:id="rId3"/>
          </a:graphicData>
        </a:graphic>
      </p:graphicFrame>
      <p:sp>
        <p:nvSpPr>
          <p:cNvPr id="703" name="Google Shape;703;p24"/>
          <p:cNvSpPr/>
          <p:nvPr/>
        </p:nvSpPr>
        <p:spPr>
          <a:xfrm>
            <a:off x="2251624" y="3784210"/>
            <a:ext cx="85958" cy="1117228"/>
          </a:xfrm>
          <a:prstGeom prst="flowChartCollate">
            <a:avLst/>
          </a:prstGeom>
          <a:solidFill>
            <a:srgbClr val="FFC000"/>
          </a:solidFill>
          <a:ln cap="flat" cmpd="sng" w="9525">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04" name="Google Shape;704;p24"/>
          <p:cNvSpPr/>
          <p:nvPr/>
        </p:nvSpPr>
        <p:spPr>
          <a:xfrm>
            <a:off x="3408377" y="4037428"/>
            <a:ext cx="108546" cy="864009"/>
          </a:xfrm>
          <a:prstGeom prst="flowChartCollate">
            <a:avLst/>
          </a:prstGeom>
          <a:solidFill>
            <a:srgbClr val="FFC000"/>
          </a:solidFill>
          <a:ln cap="flat" cmpd="sng" w="9525">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05" name="Google Shape;705;p24"/>
          <p:cNvSpPr/>
          <p:nvPr/>
        </p:nvSpPr>
        <p:spPr>
          <a:xfrm>
            <a:off x="4587719" y="1730326"/>
            <a:ext cx="96824" cy="3126564"/>
          </a:xfrm>
          <a:prstGeom prst="flowChartCollate">
            <a:avLst/>
          </a:prstGeom>
          <a:solidFill>
            <a:srgbClr val="FFC000"/>
          </a:solidFill>
          <a:ln cap="flat" cmpd="sng" w="9525">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06" name="Google Shape;706;p24"/>
          <p:cNvSpPr/>
          <p:nvPr/>
        </p:nvSpPr>
        <p:spPr>
          <a:xfrm>
            <a:off x="5774888" y="4389120"/>
            <a:ext cx="105407" cy="512317"/>
          </a:xfrm>
          <a:prstGeom prst="flowChartCollate">
            <a:avLst/>
          </a:prstGeom>
          <a:solidFill>
            <a:srgbClr val="FFC000"/>
          </a:solidFill>
          <a:ln cap="flat" cmpd="sng" w="9525">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07" name="Google Shape;707;p24"/>
          <p:cNvSpPr/>
          <p:nvPr/>
        </p:nvSpPr>
        <p:spPr>
          <a:xfrm>
            <a:off x="6956576" y="4642338"/>
            <a:ext cx="45719" cy="259099"/>
          </a:xfrm>
          <a:prstGeom prst="flowChartCollate">
            <a:avLst/>
          </a:prstGeom>
          <a:solidFill>
            <a:srgbClr val="FFC000"/>
          </a:solidFill>
          <a:ln cap="flat" cmpd="sng" w="9525">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aphicFrame>
        <p:nvGraphicFramePr>
          <p:cNvPr id="712" name="Google Shape;712;p25"/>
          <p:cNvGraphicFramePr/>
          <p:nvPr/>
        </p:nvGraphicFramePr>
        <p:xfrm>
          <a:off x="363612" y="1264992"/>
          <a:ext cx="11513713" cy="5593008"/>
        </p:xfrm>
        <a:graphic>
          <a:graphicData uri="http://schemas.openxmlformats.org/drawingml/2006/chart">
            <c:chart r:id="rId3"/>
          </a:graphicData>
        </a:graphic>
      </p:graphicFrame>
      <p:sp>
        <p:nvSpPr>
          <p:cNvPr id="713" name="Google Shape;713;p25"/>
          <p:cNvSpPr/>
          <p:nvPr/>
        </p:nvSpPr>
        <p:spPr>
          <a:xfrm>
            <a:off x="888642" y="243358"/>
            <a:ext cx="112087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9.</a:t>
            </a:r>
            <a:r>
              <a:rPr lang="es-CO" sz="1800">
                <a:solidFill>
                  <a:schemeClr val="dk1"/>
                </a:solidFill>
                <a:latin typeface="Arial"/>
                <a:ea typeface="Arial"/>
                <a:cs typeface="Arial"/>
                <a:sym typeface="Arial"/>
              </a:rPr>
              <a:t> Utilizando una escala, donde 1 es Totalmente en desacuerdo y  4 es Totalmente de acuerdo ¿Qué tan de acuerdo está usted con las siguientes afirmaciones…?</a:t>
            </a:r>
            <a:endParaRPr/>
          </a:p>
        </p:txBody>
      </p:sp>
      <p:sp>
        <p:nvSpPr>
          <p:cNvPr id="714" name="Google Shape;714;p25"/>
          <p:cNvSpPr txBox="1"/>
          <p:nvPr/>
        </p:nvSpPr>
        <p:spPr>
          <a:xfrm>
            <a:off x="5287939" y="6334972"/>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cxnSp>
        <p:nvCxnSpPr>
          <p:cNvPr id="715" name="Google Shape;715;p25"/>
          <p:cNvCxnSpPr/>
          <p:nvPr/>
        </p:nvCxnSpPr>
        <p:spPr>
          <a:xfrm>
            <a:off x="385346" y="2123891"/>
            <a:ext cx="11563643"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716" name="Google Shape;716;p25"/>
          <p:cNvCxnSpPr/>
          <p:nvPr/>
        </p:nvCxnSpPr>
        <p:spPr>
          <a:xfrm rot="10800000">
            <a:off x="1209822" y="1645919"/>
            <a:ext cx="0" cy="3010486"/>
          </a:xfrm>
          <a:prstGeom prst="straightConnector1">
            <a:avLst/>
          </a:prstGeom>
          <a:noFill/>
          <a:ln cap="flat" cmpd="sng" w="19050">
            <a:solidFill>
              <a:srgbClr val="7F7F7F"/>
            </a:solidFill>
            <a:prstDash val="dash"/>
            <a:round/>
            <a:headEnd len="sm" w="sm" type="none"/>
            <a:tailEnd len="sm" w="sm" type="none"/>
          </a:ln>
          <a:effectLst>
            <a:outerShdw blurRad="40000" rotWithShape="0" dir="5400000" dist="20000">
              <a:srgbClr val="000000">
                <a:alpha val="37647"/>
              </a:srgbClr>
            </a:outerShdw>
          </a:effectLst>
        </p:spPr>
      </p:cxnSp>
      <p:cxnSp>
        <p:nvCxnSpPr>
          <p:cNvPr id="717" name="Google Shape;717;p25"/>
          <p:cNvCxnSpPr/>
          <p:nvPr/>
        </p:nvCxnSpPr>
        <p:spPr>
          <a:xfrm rot="10800000">
            <a:off x="3106621" y="1657643"/>
            <a:ext cx="0" cy="3010486"/>
          </a:xfrm>
          <a:prstGeom prst="straightConnector1">
            <a:avLst/>
          </a:prstGeom>
          <a:noFill/>
          <a:ln cap="flat" cmpd="sng" w="19050">
            <a:solidFill>
              <a:srgbClr val="7F7F7F"/>
            </a:solidFill>
            <a:prstDash val="dash"/>
            <a:round/>
            <a:headEnd len="sm" w="sm" type="none"/>
            <a:tailEnd len="sm" w="sm" type="none"/>
          </a:ln>
          <a:effectLst>
            <a:outerShdw blurRad="40000" rotWithShape="0" dir="5400000" dist="20000">
              <a:srgbClr val="000000">
                <a:alpha val="37647"/>
              </a:srgbClr>
            </a:outerShdw>
          </a:effectLst>
        </p:spPr>
      </p:cxnSp>
      <p:cxnSp>
        <p:nvCxnSpPr>
          <p:cNvPr id="718" name="Google Shape;718;p25"/>
          <p:cNvCxnSpPr/>
          <p:nvPr/>
        </p:nvCxnSpPr>
        <p:spPr>
          <a:xfrm rot="10800000">
            <a:off x="5019821" y="1629505"/>
            <a:ext cx="0" cy="3010486"/>
          </a:xfrm>
          <a:prstGeom prst="straightConnector1">
            <a:avLst/>
          </a:prstGeom>
          <a:noFill/>
          <a:ln cap="flat" cmpd="sng" w="19050">
            <a:solidFill>
              <a:srgbClr val="7F7F7F"/>
            </a:solidFill>
            <a:prstDash val="dash"/>
            <a:round/>
            <a:headEnd len="sm" w="sm" type="none"/>
            <a:tailEnd len="sm" w="sm" type="none"/>
          </a:ln>
          <a:effectLst>
            <a:outerShdw blurRad="40000" rotWithShape="0" dir="5400000" dist="20000">
              <a:srgbClr val="000000">
                <a:alpha val="37647"/>
              </a:srgbClr>
            </a:outerShdw>
          </a:effectLst>
        </p:spPr>
      </p:cxnSp>
      <p:cxnSp>
        <p:nvCxnSpPr>
          <p:cNvPr id="719" name="Google Shape;719;p25"/>
          <p:cNvCxnSpPr/>
          <p:nvPr/>
        </p:nvCxnSpPr>
        <p:spPr>
          <a:xfrm rot="10800000">
            <a:off x="6933028" y="1643571"/>
            <a:ext cx="0" cy="3010486"/>
          </a:xfrm>
          <a:prstGeom prst="straightConnector1">
            <a:avLst/>
          </a:prstGeom>
          <a:noFill/>
          <a:ln cap="flat" cmpd="sng" w="19050">
            <a:solidFill>
              <a:srgbClr val="7F7F7F"/>
            </a:solidFill>
            <a:prstDash val="dash"/>
            <a:round/>
            <a:headEnd len="sm" w="sm" type="none"/>
            <a:tailEnd len="sm" w="sm" type="none"/>
          </a:ln>
          <a:effectLst>
            <a:outerShdw blurRad="40000" rotWithShape="0" dir="5400000" dist="20000">
              <a:srgbClr val="000000">
                <a:alpha val="37647"/>
              </a:srgbClr>
            </a:outerShdw>
          </a:effectLst>
        </p:spPr>
      </p:cxnSp>
      <p:cxnSp>
        <p:nvCxnSpPr>
          <p:cNvPr id="720" name="Google Shape;720;p25"/>
          <p:cNvCxnSpPr/>
          <p:nvPr/>
        </p:nvCxnSpPr>
        <p:spPr>
          <a:xfrm rot="10800000">
            <a:off x="8818103" y="1629503"/>
            <a:ext cx="0" cy="3010486"/>
          </a:xfrm>
          <a:prstGeom prst="straightConnector1">
            <a:avLst/>
          </a:prstGeom>
          <a:noFill/>
          <a:ln cap="flat" cmpd="sng" w="19050">
            <a:solidFill>
              <a:srgbClr val="7F7F7F"/>
            </a:solidFill>
            <a:prstDash val="dash"/>
            <a:round/>
            <a:headEnd len="sm" w="sm" type="none"/>
            <a:tailEnd len="sm" w="sm" type="none"/>
          </a:ln>
          <a:effectLst>
            <a:outerShdw blurRad="40000" rotWithShape="0" dir="5400000" dist="20000">
              <a:srgbClr val="000000">
                <a:alpha val="37647"/>
              </a:srgbClr>
            </a:outerShdw>
          </a:effectLst>
        </p:spPr>
      </p:cxnSp>
      <p:cxnSp>
        <p:nvCxnSpPr>
          <p:cNvPr id="721" name="Google Shape;721;p25"/>
          <p:cNvCxnSpPr/>
          <p:nvPr/>
        </p:nvCxnSpPr>
        <p:spPr>
          <a:xfrm rot="10800000">
            <a:off x="10731309" y="1629505"/>
            <a:ext cx="0" cy="3010486"/>
          </a:xfrm>
          <a:prstGeom prst="straightConnector1">
            <a:avLst/>
          </a:prstGeom>
          <a:noFill/>
          <a:ln cap="flat" cmpd="sng" w="19050">
            <a:solidFill>
              <a:srgbClr val="7F7F7F"/>
            </a:solidFill>
            <a:prstDash val="dash"/>
            <a:round/>
            <a:headEnd len="sm" w="sm" type="none"/>
            <a:tailEnd len="sm" w="sm" type="none"/>
          </a:ln>
          <a:effectLst>
            <a:outerShdw blurRad="40000" rotWithShape="0" dir="5400000" dist="20000">
              <a:srgbClr val="000000">
                <a:alpha val="37647"/>
              </a:srgbClr>
            </a:outerShdw>
          </a:effectLst>
        </p:spPr>
      </p:cxnSp>
      <p:sp>
        <p:nvSpPr>
          <p:cNvPr id="722" name="Google Shape;722;p25"/>
          <p:cNvSpPr/>
          <p:nvPr/>
        </p:nvSpPr>
        <p:spPr>
          <a:xfrm>
            <a:off x="363612" y="982619"/>
            <a:ext cx="215082" cy="204348"/>
          </a:xfrm>
          <a:prstGeom prst="ellipse">
            <a:avLst/>
          </a:prstGeom>
          <a:solidFill>
            <a:srgbClr val="FFC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3" name="Google Shape;723;p25"/>
          <p:cNvSpPr txBox="1"/>
          <p:nvPr/>
        </p:nvSpPr>
        <p:spPr>
          <a:xfrm>
            <a:off x="578694" y="987872"/>
            <a:ext cx="299772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50">
                <a:solidFill>
                  <a:schemeClr val="dk1"/>
                </a:solidFill>
                <a:latin typeface="Arial"/>
                <a:ea typeface="Arial"/>
                <a:cs typeface="Arial"/>
                <a:sym typeface="Arial"/>
              </a:rPr>
              <a:t>Totalmente de acuerdo + De acuerdo</a:t>
            </a:r>
            <a:endParaRPr sz="1050">
              <a:solidFill>
                <a:schemeClr val="dk1"/>
              </a:solidFill>
              <a:latin typeface="Arial"/>
              <a:ea typeface="Arial"/>
              <a:cs typeface="Arial"/>
              <a:sym typeface="Arial"/>
            </a:endParaRPr>
          </a:p>
        </p:txBody>
      </p:sp>
      <p:sp>
        <p:nvSpPr>
          <p:cNvPr id="724" name="Google Shape;724;p25"/>
          <p:cNvSpPr txBox="1"/>
          <p:nvPr/>
        </p:nvSpPr>
        <p:spPr>
          <a:xfrm>
            <a:off x="560363" y="1253039"/>
            <a:ext cx="2293034"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50">
                <a:solidFill>
                  <a:schemeClr val="dk1"/>
                </a:solidFill>
                <a:latin typeface="Arial"/>
                <a:ea typeface="Arial"/>
                <a:cs typeface="Arial"/>
                <a:sym typeface="Arial"/>
              </a:rPr>
              <a:t>Totalmente en desacuerdo + En desacuerdo</a:t>
            </a:r>
            <a:endParaRPr sz="1050">
              <a:solidFill>
                <a:schemeClr val="dk1"/>
              </a:solidFill>
              <a:latin typeface="Arial"/>
              <a:ea typeface="Arial"/>
              <a:cs typeface="Arial"/>
              <a:sym typeface="Arial"/>
            </a:endParaRPr>
          </a:p>
        </p:txBody>
      </p:sp>
      <p:sp>
        <p:nvSpPr>
          <p:cNvPr id="725" name="Google Shape;725;p25"/>
          <p:cNvSpPr/>
          <p:nvPr/>
        </p:nvSpPr>
        <p:spPr>
          <a:xfrm>
            <a:off x="741766" y="1791236"/>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6" name="Google Shape;726;p25"/>
          <p:cNvSpPr/>
          <p:nvPr/>
        </p:nvSpPr>
        <p:spPr>
          <a:xfrm>
            <a:off x="1391951" y="1814239"/>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7" name="Google Shape;727;p25"/>
          <p:cNvSpPr txBox="1"/>
          <p:nvPr/>
        </p:nvSpPr>
        <p:spPr>
          <a:xfrm>
            <a:off x="678510" y="182724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69%</a:t>
            </a:r>
            <a:endParaRPr b="1" sz="1200">
              <a:solidFill>
                <a:schemeClr val="dk1"/>
              </a:solidFill>
              <a:latin typeface="Arial"/>
              <a:ea typeface="Arial"/>
              <a:cs typeface="Arial"/>
              <a:sym typeface="Arial"/>
            </a:endParaRPr>
          </a:p>
        </p:txBody>
      </p:sp>
      <p:sp>
        <p:nvSpPr>
          <p:cNvPr id="728" name="Google Shape;728;p25"/>
          <p:cNvSpPr txBox="1"/>
          <p:nvPr/>
        </p:nvSpPr>
        <p:spPr>
          <a:xfrm>
            <a:off x="1326543" y="1794222"/>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31%</a:t>
            </a:r>
            <a:endParaRPr b="1" sz="1200">
              <a:solidFill>
                <a:schemeClr val="lt1"/>
              </a:solidFill>
              <a:latin typeface="Arial"/>
              <a:ea typeface="Arial"/>
              <a:cs typeface="Arial"/>
              <a:sym typeface="Arial"/>
            </a:endParaRPr>
          </a:p>
        </p:txBody>
      </p:sp>
      <p:sp>
        <p:nvSpPr>
          <p:cNvPr id="729" name="Google Shape;729;p25"/>
          <p:cNvSpPr/>
          <p:nvPr/>
        </p:nvSpPr>
        <p:spPr>
          <a:xfrm>
            <a:off x="2653697" y="1777376"/>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0" name="Google Shape;730;p25"/>
          <p:cNvSpPr/>
          <p:nvPr/>
        </p:nvSpPr>
        <p:spPr>
          <a:xfrm>
            <a:off x="3303882" y="1800379"/>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1" name="Google Shape;731;p25"/>
          <p:cNvSpPr txBox="1"/>
          <p:nvPr/>
        </p:nvSpPr>
        <p:spPr>
          <a:xfrm>
            <a:off x="2577936" y="181338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69%</a:t>
            </a:r>
            <a:endParaRPr b="1" sz="1200">
              <a:solidFill>
                <a:schemeClr val="dk1"/>
              </a:solidFill>
              <a:latin typeface="Arial"/>
              <a:ea typeface="Arial"/>
              <a:cs typeface="Arial"/>
              <a:sym typeface="Arial"/>
            </a:endParaRPr>
          </a:p>
        </p:txBody>
      </p:sp>
      <p:sp>
        <p:nvSpPr>
          <p:cNvPr id="732" name="Google Shape;732;p25"/>
          <p:cNvSpPr txBox="1"/>
          <p:nvPr/>
        </p:nvSpPr>
        <p:spPr>
          <a:xfrm>
            <a:off x="3259107" y="1794222"/>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31%</a:t>
            </a:r>
            <a:endParaRPr b="1" sz="1200">
              <a:solidFill>
                <a:schemeClr val="lt1"/>
              </a:solidFill>
              <a:latin typeface="Arial"/>
              <a:ea typeface="Arial"/>
              <a:cs typeface="Arial"/>
              <a:sym typeface="Arial"/>
            </a:endParaRPr>
          </a:p>
        </p:txBody>
      </p:sp>
      <p:sp>
        <p:nvSpPr>
          <p:cNvPr id="733" name="Google Shape;733;p25"/>
          <p:cNvSpPr/>
          <p:nvPr/>
        </p:nvSpPr>
        <p:spPr>
          <a:xfrm>
            <a:off x="4565614" y="1777379"/>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4" name="Google Shape;734;p25"/>
          <p:cNvSpPr/>
          <p:nvPr/>
        </p:nvSpPr>
        <p:spPr>
          <a:xfrm>
            <a:off x="5215799" y="1800382"/>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5" name="Google Shape;735;p25"/>
          <p:cNvSpPr txBox="1"/>
          <p:nvPr/>
        </p:nvSpPr>
        <p:spPr>
          <a:xfrm>
            <a:off x="4475464" y="1813389"/>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76%</a:t>
            </a:r>
            <a:endParaRPr b="1" sz="1200">
              <a:solidFill>
                <a:schemeClr val="dk1"/>
              </a:solidFill>
              <a:latin typeface="Arial"/>
              <a:ea typeface="Arial"/>
              <a:cs typeface="Arial"/>
              <a:sym typeface="Arial"/>
            </a:endParaRPr>
          </a:p>
        </p:txBody>
      </p:sp>
      <p:sp>
        <p:nvSpPr>
          <p:cNvPr id="736" name="Google Shape;736;p25"/>
          <p:cNvSpPr txBox="1"/>
          <p:nvPr/>
        </p:nvSpPr>
        <p:spPr>
          <a:xfrm>
            <a:off x="5149043" y="179123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24%</a:t>
            </a:r>
            <a:endParaRPr b="1" sz="1200">
              <a:solidFill>
                <a:schemeClr val="lt1"/>
              </a:solidFill>
              <a:latin typeface="Arial"/>
              <a:ea typeface="Arial"/>
              <a:cs typeface="Arial"/>
              <a:sym typeface="Arial"/>
            </a:endParaRPr>
          </a:p>
        </p:txBody>
      </p:sp>
      <p:sp>
        <p:nvSpPr>
          <p:cNvPr id="737" name="Google Shape;737;p25"/>
          <p:cNvSpPr/>
          <p:nvPr/>
        </p:nvSpPr>
        <p:spPr>
          <a:xfrm>
            <a:off x="6477539" y="1777376"/>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8" name="Google Shape;738;p25"/>
          <p:cNvSpPr/>
          <p:nvPr/>
        </p:nvSpPr>
        <p:spPr>
          <a:xfrm>
            <a:off x="7127724" y="1800379"/>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9" name="Google Shape;739;p25"/>
          <p:cNvSpPr txBox="1"/>
          <p:nvPr/>
        </p:nvSpPr>
        <p:spPr>
          <a:xfrm>
            <a:off x="6412753" y="177737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95%</a:t>
            </a:r>
            <a:endParaRPr b="1" sz="1200">
              <a:solidFill>
                <a:schemeClr val="dk1"/>
              </a:solidFill>
              <a:latin typeface="Arial"/>
              <a:ea typeface="Arial"/>
              <a:cs typeface="Arial"/>
              <a:sym typeface="Arial"/>
            </a:endParaRPr>
          </a:p>
        </p:txBody>
      </p:sp>
      <p:sp>
        <p:nvSpPr>
          <p:cNvPr id="740" name="Google Shape;740;p25"/>
          <p:cNvSpPr txBox="1"/>
          <p:nvPr/>
        </p:nvSpPr>
        <p:spPr>
          <a:xfrm>
            <a:off x="7078168" y="1794550"/>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 5%</a:t>
            </a:r>
            <a:endParaRPr b="1" sz="1200">
              <a:solidFill>
                <a:schemeClr val="lt1"/>
              </a:solidFill>
              <a:latin typeface="Arial"/>
              <a:ea typeface="Arial"/>
              <a:cs typeface="Arial"/>
              <a:sym typeface="Arial"/>
            </a:endParaRPr>
          </a:p>
        </p:txBody>
      </p:sp>
      <p:sp>
        <p:nvSpPr>
          <p:cNvPr id="741" name="Google Shape;741;p25"/>
          <p:cNvSpPr/>
          <p:nvPr/>
        </p:nvSpPr>
        <p:spPr>
          <a:xfrm>
            <a:off x="8361756" y="1777381"/>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2" name="Google Shape;742;p25"/>
          <p:cNvSpPr/>
          <p:nvPr/>
        </p:nvSpPr>
        <p:spPr>
          <a:xfrm>
            <a:off x="9011941" y="1800384"/>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3" name="Google Shape;743;p25"/>
          <p:cNvSpPr txBox="1"/>
          <p:nvPr/>
        </p:nvSpPr>
        <p:spPr>
          <a:xfrm>
            <a:off x="8271606" y="1800379"/>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94%</a:t>
            </a:r>
            <a:endParaRPr b="1" sz="1200">
              <a:solidFill>
                <a:schemeClr val="dk1"/>
              </a:solidFill>
              <a:latin typeface="Arial"/>
              <a:ea typeface="Arial"/>
              <a:cs typeface="Arial"/>
              <a:sym typeface="Arial"/>
            </a:endParaRPr>
          </a:p>
        </p:txBody>
      </p:sp>
      <p:sp>
        <p:nvSpPr>
          <p:cNvPr id="744" name="Google Shape;744;p25"/>
          <p:cNvSpPr txBox="1"/>
          <p:nvPr/>
        </p:nvSpPr>
        <p:spPr>
          <a:xfrm>
            <a:off x="8946855" y="1825528"/>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 6%</a:t>
            </a:r>
            <a:endParaRPr b="1" sz="1200">
              <a:solidFill>
                <a:schemeClr val="lt1"/>
              </a:solidFill>
              <a:latin typeface="Arial"/>
              <a:ea typeface="Arial"/>
              <a:cs typeface="Arial"/>
              <a:sym typeface="Arial"/>
            </a:endParaRPr>
          </a:p>
        </p:txBody>
      </p:sp>
      <p:sp>
        <p:nvSpPr>
          <p:cNvPr id="745" name="Google Shape;745;p25"/>
          <p:cNvSpPr/>
          <p:nvPr/>
        </p:nvSpPr>
        <p:spPr>
          <a:xfrm>
            <a:off x="10301382" y="1777380"/>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6" name="Google Shape;746;p25"/>
          <p:cNvSpPr/>
          <p:nvPr/>
        </p:nvSpPr>
        <p:spPr>
          <a:xfrm>
            <a:off x="10951567" y="1800383"/>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7" name="Google Shape;747;p25"/>
          <p:cNvSpPr txBox="1"/>
          <p:nvPr/>
        </p:nvSpPr>
        <p:spPr>
          <a:xfrm>
            <a:off x="10222643" y="177921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89%</a:t>
            </a:r>
            <a:endParaRPr b="1" sz="1200">
              <a:solidFill>
                <a:schemeClr val="dk1"/>
              </a:solidFill>
              <a:latin typeface="Arial"/>
              <a:ea typeface="Arial"/>
              <a:cs typeface="Arial"/>
              <a:sym typeface="Arial"/>
            </a:endParaRPr>
          </a:p>
        </p:txBody>
      </p:sp>
      <p:sp>
        <p:nvSpPr>
          <p:cNvPr id="748" name="Google Shape;748;p25"/>
          <p:cNvSpPr txBox="1"/>
          <p:nvPr/>
        </p:nvSpPr>
        <p:spPr>
          <a:xfrm>
            <a:off x="10886159" y="1808077"/>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11%</a:t>
            </a:r>
            <a:endParaRPr b="1" sz="1200">
              <a:solidFill>
                <a:schemeClr val="lt1"/>
              </a:solidFill>
              <a:latin typeface="Arial"/>
              <a:ea typeface="Arial"/>
              <a:cs typeface="Arial"/>
              <a:sym typeface="Arial"/>
            </a:endParaRPr>
          </a:p>
        </p:txBody>
      </p:sp>
      <p:sp>
        <p:nvSpPr>
          <p:cNvPr id="749" name="Google Shape;749;p25"/>
          <p:cNvSpPr/>
          <p:nvPr/>
        </p:nvSpPr>
        <p:spPr>
          <a:xfrm>
            <a:off x="357924" y="1259204"/>
            <a:ext cx="215082" cy="204348"/>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26"/>
          <p:cNvSpPr/>
          <p:nvPr/>
        </p:nvSpPr>
        <p:spPr>
          <a:xfrm>
            <a:off x="3551895" y="248265"/>
            <a:ext cx="10668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10.</a:t>
            </a:r>
            <a:r>
              <a:rPr lang="es-CO" sz="1800">
                <a:solidFill>
                  <a:schemeClr val="dk1"/>
                </a:solidFill>
                <a:latin typeface="Arial"/>
                <a:ea typeface="Arial"/>
                <a:cs typeface="Arial"/>
                <a:sym typeface="Arial"/>
              </a:rPr>
              <a:t> Durante la pandemia ¿Su nivel de actividad física…? </a:t>
            </a:r>
            <a:endParaRPr/>
          </a:p>
        </p:txBody>
      </p:sp>
      <p:sp>
        <p:nvSpPr>
          <p:cNvPr id="755" name="Google Shape;755;p26"/>
          <p:cNvSpPr txBox="1"/>
          <p:nvPr/>
        </p:nvSpPr>
        <p:spPr>
          <a:xfrm>
            <a:off x="5317850" y="573922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756" name="Google Shape;756;p26"/>
          <p:cNvGraphicFramePr/>
          <p:nvPr/>
        </p:nvGraphicFramePr>
        <p:xfrm>
          <a:off x="994278" y="1722675"/>
          <a:ext cx="9062782" cy="3723545"/>
        </p:xfrm>
        <a:graphic>
          <a:graphicData uri="http://schemas.openxmlformats.org/drawingml/2006/chart">
            <c:chart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27"/>
          <p:cNvSpPr/>
          <p:nvPr/>
        </p:nvSpPr>
        <p:spPr>
          <a:xfrm>
            <a:off x="889000" y="235635"/>
            <a:ext cx="10718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11. </a:t>
            </a:r>
            <a:r>
              <a:rPr lang="es-CO" sz="1800">
                <a:solidFill>
                  <a:schemeClr val="dk1"/>
                </a:solidFill>
                <a:latin typeface="Arial"/>
                <a:ea typeface="Arial"/>
                <a:cs typeface="Arial"/>
                <a:sym typeface="Arial"/>
              </a:rPr>
              <a:t>¿Cuáles de las siguientes actividades físicas han hecho parte de su rutina </a:t>
            </a:r>
            <a:r>
              <a:rPr b="1" lang="es-CO" sz="1800" u="sng">
                <a:solidFill>
                  <a:schemeClr val="dk1"/>
                </a:solidFill>
                <a:latin typeface="Arial"/>
                <a:ea typeface="Arial"/>
                <a:cs typeface="Arial"/>
                <a:sym typeface="Arial"/>
              </a:rPr>
              <a:t>antes</a:t>
            </a:r>
            <a:r>
              <a:rPr lang="es-CO" sz="1800">
                <a:solidFill>
                  <a:schemeClr val="dk1"/>
                </a:solidFill>
                <a:latin typeface="Arial"/>
                <a:ea typeface="Arial"/>
                <a:cs typeface="Arial"/>
                <a:sym typeface="Arial"/>
              </a:rPr>
              <a:t> de la pandemia?</a:t>
            </a:r>
            <a:endParaRPr/>
          </a:p>
        </p:txBody>
      </p:sp>
      <p:sp>
        <p:nvSpPr>
          <p:cNvPr id="762" name="Google Shape;762;p27"/>
          <p:cNvSpPr txBox="1"/>
          <p:nvPr/>
        </p:nvSpPr>
        <p:spPr>
          <a:xfrm>
            <a:off x="4863891" y="633973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763" name="Google Shape;763;p27"/>
          <p:cNvGraphicFramePr/>
          <p:nvPr/>
        </p:nvGraphicFramePr>
        <p:xfrm>
          <a:off x="453622" y="763018"/>
          <a:ext cx="10934815" cy="5418667"/>
        </p:xfrm>
        <a:graphic>
          <a:graphicData uri="http://schemas.openxmlformats.org/drawingml/2006/chart">
            <c:chart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graphicFrame>
        <p:nvGraphicFramePr>
          <p:cNvPr id="768" name="Google Shape;768;p28"/>
          <p:cNvGraphicFramePr/>
          <p:nvPr/>
        </p:nvGraphicFramePr>
        <p:xfrm>
          <a:off x="455411" y="-65742"/>
          <a:ext cx="11585978" cy="6165187"/>
        </p:xfrm>
        <a:graphic>
          <a:graphicData uri="http://schemas.openxmlformats.org/drawingml/2006/chart">
            <c:chart r:id="rId3"/>
          </a:graphicData>
        </a:graphic>
      </p:graphicFrame>
      <p:sp>
        <p:nvSpPr>
          <p:cNvPr id="769" name="Google Shape;769;p28"/>
          <p:cNvSpPr/>
          <p:nvPr/>
        </p:nvSpPr>
        <p:spPr>
          <a:xfrm>
            <a:off x="1876021" y="285362"/>
            <a:ext cx="96119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11.1.a</a:t>
            </a:r>
            <a:r>
              <a:rPr lang="es-CO" sz="1800">
                <a:solidFill>
                  <a:schemeClr val="dk1"/>
                </a:solidFill>
                <a:latin typeface="Arial"/>
                <a:ea typeface="Arial"/>
                <a:cs typeface="Arial"/>
                <a:sym typeface="Arial"/>
              </a:rPr>
              <a:t>. Cantidad </a:t>
            </a:r>
            <a:r>
              <a:rPr b="1" lang="es-CO" sz="1800">
                <a:solidFill>
                  <a:schemeClr val="dk1"/>
                </a:solidFill>
                <a:latin typeface="Arial"/>
                <a:ea typeface="Arial"/>
                <a:cs typeface="Arial"/>
                <a:sym typeface="Arial"/>
              </a:rPr>
              <a:t>en minutos</a:t>
            </a:r>
            <a:r>
              <a:rPr lang="es-CO" sz="1800">
                <a:solidFill>
                  <a:schemeClr val="dk1"/>
                </a:solidFill>
                <a:latin typeface="Arial"/>
                <a:ea typeface="Arial"/>
                <a:cs typeface="Arial"/>
                <a:sym typeface="Arial"/>
              </a:rPr>
              <a:t> </a:t>
            </a:r>
            <a:r>
              <a:rPr b="1" lang="es-CO" sz="1800">
                <a:solidFill>
                  <a:schemeClr val="dk1"/>
                </a:solidFill>
                <a:latin typeface="Arial"/>
                <a:ea typeface="Arial"/>
                <a:cs typeface="Arial"/>
                <a:sym typeface="Arial"/>
              </a:rPr>
              <a:t>a la semana</a:t>
            </a:r>
            <a:r>
              <a:rPr lang="es-CO" sz="1800">
                <a:solidFill>
                  <a:schemeClr val="dk1"/>
                </a:solidFill>
                <a:latin typeface="Arial"/>
                <a:ea typeface="Arial"/>
                <a:cs typeface="Arial"/>
                <a:sym typeface="Arial"/>
              </a:rPr>
              <a:t> dedicada a cada actividad seleccionada </a:t>
            </a:r>
            <a:r>
              <a:rPr b="1" lang="es-CO" sz="1800" u="sng">
                <a:solidFill>
                  <a:schemeClr val="dk1"/>
                </a:solidFill>
                <a:latin typeface="Arial"/>
                <a:ea typeface="Arial"/>
                <a:cs typeface="Arial"/>
                <a:sym typeface="Arial"/>
              </a:rPr>
              <a:t>antes </a:t>
            </a:r>
            <a:r>
              <a:rPr lang="es-CO" sz="1800">
                <a:solidFill>
                  <a:schemeClr val="dk1"/>
                </a:solidFill>
                <a:latin typeface="Arial"/>
                <a:ea typeface="Arial"/>
                <a:cs typeface="Arial"/>
                <a:sym typeface="Arial"/>
              </a:rPr>
              <a:t>de la pandemia</a:t>
            </a:r>
            <a:endParaRPr sz="1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29"/>
          <p:cNvSpPr/>
          <p:nvPr/>
        </p:nvSpPr>
        <p:spPr>
          <a:xfrm>
            <a:off x="889000" y="235635"/>
            <a:ext cx="10718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11b. </a:t>
            </a:r>
            <a:r>
              <a:rPr lang="es-CO" sz="1800">
                <a:solidFill>
                  <a:schemeClr val="dk1"/>
                </a:solidFill>
                <a:latin typeface="Arial"/>
                <a:ea typeface="Arial"/>
                <a:cs typeface="Arial"/>
                <a:sym typeface="Arial"/>
              </a:rPr>
              <a:t>¿Cuáles de las siguientes actividades físicas han hecho parte de su rutina </a:t>
            </a:r>
            <a:r>
              <a:rPr b="1" lang="es-CO" sz="1800" u="sng">
                <a:solidFill>
                  <a:schemeClr val="dk1"/>
                </a:solidFill>
                <a:latin typeface="Arial"/>
                <a:ea typeface="Arial"/>
                <a:cs typeface="Arial"/>
                <a:sym typeface="Arial"/>
              </a:rPr>
              <a:t>durante</a:t>
            </a:r>
            <a:r>
              <a:rPr lang="es-CO" sz="1800">
                <a:solidFill>
                  <a:schemeClr val="dk1"/>
                </a:solidFill>
                <a:latin typeface="Arial"/>
                <a:ea typeface="Arial"/>
                <a:cs typeface="Arial"/>
                <a:sym typeface="Arial"/>
              </a:rPr>
              <a:t> la pandemia?</a:t>
            </a:r>
            <a:endParaRPr/>
          </a:p>
        </p:txBody>
      </p:sp>
      <p:sp>
        <p:nvSpPr>
          <p:cNvPr id="775" name="Google Shape;775;p29"/>
          <p:cNvSpPr txBox="1"/>
          <p:nvPr/>
        </p:nvSpPr>
        <p:spPr>
          <a:xfrm>
            <a:off x="5168691" y="6249194"/>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776" name="Google Shape;776;p29"/>
          <p:cNvGraphicFramePr/>
          <p:nvPr/>
        </p:nvGraphicFramePr>
        <p:xfrm>
          <a:off x="2744397" y="916022"/>
          <a:ext cx="6712800" cy="5418600"/>
        </p:xfrm>
        <a:graphic>
          <a:graphicData uri="http://schemas.openxmlformats.org/drawingml/2006/chart">
            <c:chart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
          <p:cNvSpPr/>
          <p:nvPr/>
        </p:nvSpPr>
        <p:spPr>
          <a:xfrm>
            <a:off x="965488" y="6456346"/>
            <a:ext cx="6096000" cy="29104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s-CO" sz="1200" u="none" cap="none" strike="noStrike">
                <a:solidFill>
                  <a:srgbClr val="000000"/>
                </a:solidFill>
                <a:latin typeface="Arial"/>
                <a:ea typeface="Arial"/>
                <a:cs typeface="Arial"/>
                <a:sym typeface="Arial"/>
              </a:rPr>
              <a:t>Nota</a:t>
            </a:r>
            <a:r>
              <a:rPr b="0" i="0" lang="es-CO" sz="1200" u="none" cap="none" strike="noStrike">
                <a:solidFill>
                  <a:srgbClr val="000000"/>
                </a:solidFill>
                <a:latin typeface="Arial"/>
                <a:ea typeface="Arial"/>
                <a:cs typeface="Arial"/>
                <a:sym typeface="Arial"/>
              </a:rPr>
              <a:t>: </a:t>
            </a:r>
            <a:r>
              <a:rPr b="0" i="1" lang="es-CO" sz="1200" u="none" cap="none" strike="noStrike">
                <a:solidFill>
                  <a:srgbClr val="000000"/>
                </a:solidFill>
                <a:latin typeface="Arial"/>
                <a:ea typeface="Arial"/>
                <a:cs typeface="Arial"/>
                <a:sym typeface="Arial"/>
              </a:rPr>
              <a:t>Este informe atiende los lineamientos de la norma ISO 20252:2012</a:t>
            </a:r>
            <a:endParaRPr b="0" i="0" sz="2000" u="none" cap="none" strike="noStrike">
              <a:solidFill>
                <a:srgbClr val="000000"/>
              </a:solidFill>
              <a:latin typeface="Arial"/>
              <a:ea typeface="Arial"/>
              <a:cs typeface="Arial"/>
              <a:sym typeface="Arial"/>
            </a:endParaRPr>
          </a:p>
        </p:txBody>
      </p:sp>
      <p:graphicFrame>
        <p:nvGraphicFramePr>
          <p:cNvPr id="405" name="Google Shape;405;p3"/>
          <p:cNvGraphicFramePr/>
          <p:nvPr/>
        </p:nvGraphicFramePr>
        <p:xfrm>
          <a:off x="1055439" y="589116"/>
          <a:ext cx="3000000" cy="3000000"/>
        </p:xfrm>
        <a:graphic>
          <a:graphicData uri="http://schemas.openxmlformats.org/drawingml/2006/table">
            <a:tbl>
              <a:tblPr>
                <a:noFill/>
                <a:tableStyleId>{8F6AC2D5-7954-433C-8274-F51B654E730D}</a:tableStyleId>
              </a:tblPr>
              <a:tblGrid>
                <a:gridCol w="3160725"/>
                <a:gridCol w="6920400"/>
              </a:tblGrid>
              <a:tr h="3391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RECOLECCIÓN DE LA INFORMACIÓN:</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Brandstrat SAS</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r>
              <a:tr h="42950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UNIVERSO EN ESTUDIO: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Mujeres y hombres mayores de 18 años, residentes en viviendas de todos los niveles socioeconómicos en Bogotá</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136950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DISEÑO DE MUESTREO: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La estrategia de diseño muestra empleada corresponde a un muestreo probabilístico estratificado por localidad y con selección aleatoria simple sin reemplazo al interior de cada estrato.</a:t>
                      </a:r>
                      <a:endParaRPr/>
                    </a:p>
                    <a:p>
                      <a:pPr indent="0" lvl="0" marL="0" marR="0" rtl="0" algn="just">
                        <a:lnSpc>
                          <a:spcPct val="115000"/>
                        </a:lnSpc>
                        <a:spcBef>
                          <a:spcPts val="1200"/>
                        </a:spcBef>
                        <a:spcAft>
                          <a:spcPts val="0"/>
                        </a:spcAft>
                        <a:buNone/>
                      </a:pPr>
                      <a:r>
                        <a:rPr lang="es-CO" sz="1100" u="none" cap="none" strike="noStrike">
                          <a:solidFill>
                            <a:srgbClr val="3F3F3F"/>
                          </a:solidFill>
                          <a:latin typeface="Arial"/>
                          <a:ea typeface="Arial"/>
                          <a:cs typeface="Arial"/>
                          <a:sym typeface="Arial"/>
                        </a:rPr>
                        <a:t>Cada unidad (registro telefónico por localidad) de la población objetivo tiene una probabilidad de selección conocida y superior a cero. Este muestreo permite establecer anticipadamente la precisión deseada en los resultados principales , y calcular la precisión observada en todos los resultados obtenidos.</a:t>
                      </a:r>
                      <a:endParaRPr/>
                    </a:p>
                    <a:p>
                      <a:pPr indent="0" lvl="0" marL="0" marR="0" rtl="0" algn="just">
                        <a:lnSpc>
                          <a:spcPct val="115000"/>
                        </a:lnSpc>
                        <a:spcBef>
                          <a:spcPts val="1200"/>
                        </a:spcBef>
                        <a:spcAft>
                          <a:spcPts val="0"/>
                        </a:spcAft>
                        <a:buNone/>
                      </a:pPr>
                      <a:r>
                        <a:rPr lang="es-CO" sz="1100" u="none" cap="none" strike="noStrike">
                          <a:solidFill>
                            <a:srgbClr val="3F3F3F"/>
                          </a:solidFill>
                          <a:latin typeface="Arial"/>
                          <a:ea typeface="Arial"/>
                          <a:cs typeface="Arial"/>
                          <a:sym typeface="Arial"/>
                        </a:rPr>
                        <a:t>Para garantizar una representatividad adecuada de cada localidad y balancear los estratos ya que la concentración del 70% de la población se encuentra en 7 de las 20 localidades, se realiza una optimización de las proporciones mediante una transformación exponencial, guardando las características de la población inicial, pero redistribuyéndolos pesos que posteriormente se volverán a ajustar a la población mediante un proceso de ponderación.</a:t>
                      </a:r>
                      <a:endParaRPr/>
                    </a:p>
                    <a:p>
                      <a:pPr indent="0" lvl="0" marL="0" marR="0" rtl="0" algn="just">
                        <a:lnSpc>
                          <a:spcPct val="115000"/>
                        </a:lnSpc>
                        <a:spcBef>
                          <a:spcPts val="1200"/>
                        </a:spcBef>
                        <a:spcAft>
                          <a:spcPts val="0"/>
                        </a:spcAft>
                        <a:buNone/>
                      </a:pPr>
                      <a:r>
                        <a:rPr lang="es-CO" sz="1100" u="none" cap="none" strike="noStrike">
                          <a:solidFill>
                            <a:srgbClr val="3F3F3F"/>
                          </a:solidFill>
                          <a:latin typeface="Arial"/>
                          <a:ea typeface="Arial"/>
                          <a:cs typeface="Arial"/>
                          <a:sym typeface="Arial"/>
                        </a:rPr>
                        <a:t>Para garantizar que la muestra se a probabilística se asigna en un mecanismo de selección aleatoria de los elementos de la población al interior de los estratos. Se aleatoriza su selección mediante la asignación de un puntaje proveniente de una distribución uniforme y se emplea al final un ordenamiento descendente para su selección en la muestra.</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290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TAMAÑO DE MUESTRA:</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2036  encuestas</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287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MARGEN DE ERROR Y NIVEL DE CONFIANZA:</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Margen de error de muestreo de 3,5% y 95% de confianza</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7180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TEMAS A LOS QUE SE REFIERE:</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Monitoreo de percepciones, creencias, opiniones y actitudes ciudadanas sobre el escenario social y cultural derivado de las acciones y estrategias definidas por parte de la Administración Distrital, ante el COVID 19</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87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PREGUNTAS QUE SE FORMULARON:</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25  preguntas</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59275">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PERIODO TRABAJO DE CAMPO: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14 al 17 de enero del 2021</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909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Arial"/>
                          <a:ea typeface="Arial"/>
                          <a:cs typeface="Arial"/>
                          <a:sym typeface="Arial"/>
                        </a:rPr>
                        <a:t>TECNICA DE RECOLECCIÓN:</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Arial"/>
                          <a:ea typeface="Arial"/>
                          <a:cs typeface="Arial"/>
                          <a:sym typeface="Arial"/>
                        </a:rPr>
                        <a:t>Encuesta telefónica en hogares</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graphicFrame>
        <p:nvGraphicFramePr>
          <p:cNvPr id="781" name="Google Shape;781;p30"/>
          <p:cNvGraphicFramePr/>
          <p:nvPr/>
        </p:nvGraphicFramePr>
        <p:xfrm>
          <a:off x="455411" y="-65742"/>
          <a:ext cx="11585978" cy="6165187"/>
        </p:xfrm>
        <a:graphic>
          <a:graphicData uri="http://schemas.openxmlformats.org/drawingml/2006/chart">
            <c:chart r:id="rId3"/>
          </a:graphicData>
        </a:graphic>
      </p:graphicFrame>
      <p:sp>
        <p:nvSpPr>
          <p:cNvPr id="782" name="Google Shape;782;p30"/>
          <p:cNvSpPr/>
          <p:nvPr/>
        </p:nvSpPr>
        <p:spPr>
          <a:xfrm>
            <a:off x="1876021" y="285362"/>
            <a:ext cx="96119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11.1.b</a:t>
            </a:r>
            <a:r>
              <a:rPr lang="es-CO" sz="1800">
                <a:solidFill>
                  <a:schemeClr val="dk1"/>
                </a:solidFill>
                <a:latin typeface="Arial"/>
                <a:ea typeface="Arial"/>
                <a:cs typeface="Arial"/>
                <a:sym typeface="Arial"/>
              </a:rPr>
              <a:t>. Cantidad </a:t>
            </a:r>
            <a:r>
              <a:rPr b="1" lang="es-CO" sz="1800">
                <a:solidFill>
                  <a:schemeClr val="dk1"/>
                </a:solidFill>
                <a:latin typeface="Arial"/>
                <a:ea typeface="Arial"/>
                <a:cs typeface="Arial"/>
                <a:sym typeface="Arial"/>
              </a:rPr>
              <a:t>en minutos</a:t>
            </a:r>
            <a:r>
              <a:rPr lang="es-CO" sz="1800">
                <a:solidFill>
                  <a:schemeClr val="dk1"/>
                </a:solidFill>
                <a:latin typeface="Arial"/>
                <a:ea typeface="Arial"/>
                <a:cs typeface="Arial"/>
                <a:sym typeface="Arial"/>
              </a:rPr>
              <a:t> </a:t>
            </a:r>
            <a:r>
              <a:rPr b="1" lang="es-CO" sz="1800">
                <a:solidFill>
                  <a:schemeClr val="dk1"/>
                </a:solidFill>
                <a:latin typeface="Arial"/>
                <a:ea typeface="Arial"/>
                <a:cs typeface="Arial"/>
                <a:sym typeface="Arial"/>
              </a:rPr>
              <a:t>a la semana</a:t>
            </a:r>
            <a:r>
              <a:rPr lang="es-CO" sz="1800">
                <a:solidFill>
                  <a:schemeClr val="dk1"/>
                </a:solidFill>
                <a:latin typeface="Arial"/>
                <a:ea typeface="Arial"/>
                <a:cs typeface="Arial"/>
                <a:sym typeface="Arial"/>
              </a:rPr>
              <a:t> dedicada a cada actividad seleccionada </a:t>
            </a:r>
            <a:r>
              <a:rPr b="1" lang="es-CO" sz="1800" u="sng">
                <a:solidFill>
                  <a:schemeClr val="dk1"/>
                </a:solidFill>
                <a:latin typeface="Arial"/>
                <a:ea typeface="Arial"/>
                <a:cs typeface="Arial"/>
                <a:sym typeface="Arial"/>
              </a:rPr>
              <a:t>durante </a:t>
            </a:r>
            <a:r>
              <a:rPr lang="es-CO" sz="1800">
                <a:solidFill>
                  <a:schemeClr val="dk1"/>
                </a:solidFill>
                <a:latin typeface="Arial"/>
                <a:ea typeface="Arial"/>
                <a:cs typeface="Arial"/>
                <a:sym typeface="Arial"/>
              </a:rPr>
              <a:t>la pandemia</a:t>
            </a:r>
            <a:endParaRPr sz="1800">
              <a:solidFill>
                <a:schemeClr val="dk1"/>
              </a:solidFill>
              <a:latin typeface="Arial"/>
              <a:ea typeface="Arial"/>
              <a:cs typeface="Arial"/>
              <a:sym typeface="Arial"/>
            </a:endParaRPr>
          </a:p>
        </p:txBody>
      </p:sp>
      <p:sp>
        <p:nvSpPr>
          <p:cNvPr id="783" name="Google Shape;783;p30"/>
          <p:cNvSpPr txBox="1"/>
          <p:nvPr/>
        </p:nvSpPr>
        <p:spPr>
          <a:xfrm>
            <a:off x="5237964" y="6221384"/>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sp>
        <p:nvSpPr>
          <p:cNvPr id="784" name="Google Shape;784;p30"/>
          <p:cNvSpPr txBox="1"/>
          <p:nvPr/>
        </p:nvSpPr>
        <p:spPr>
          <a:xfrm>
            <a:off x="486206" y="1215562"/>
            <a:ext cx="1988501" cy="9144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CO" sz="1400">
                <a:solidFill>
                  <a:schemeClr val="dk1"/>
                </a:solidFill>
                <a:latin typeface="Arial"/>
                <a:ea typeface="Arial"/>
                <a:cs typeface="Arial"/>
                <a:sym typeface="Arial"/>
              </a:rPr>
              <a:t>Promedio minutos por actividad</a:t>
            </a:r>
            <a:endParaRPr b="1" sz="14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graphicFrame>
        <p:nvGraphicFramePr>
          <p:cNvPr id="789" name="Google Shape;789;p31"/>
          <p:cNvGraphicFramePr/>
          <p:nvPr/>
        </p:nvGraphicFramePr>
        <p:xfrm>
          <a:off x="724759" y="789709"/>
          <a:ext cx="11023896" cy="4660327"/>
        </p:xfrm>
        <a:graphic>
          <a:graphicData uri="http://schemas.openxmlformats.org/drawingml/2006/chart">
            <c:chart r:id="rId3"/>
          </a:graphicData>
        </a:graphic>
      </p:graphicFrame>
      <p:sp>
        <p:nvSpPr>
          <p:cNvPr id="790" name="Google Shape;790;p31"/>
          <p:cNvSpPr/>
          <p:nvPr/>
        </p:nvSpPr>
        <p:spPr>
          <a:xfrm>
            <a:off x="967007" y="323041"/>
            <a:ext cx="115772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 </a:t>
            </a:r>
            <a:r>
              <a:rPr b="1" lang="es-CO" sz="1800">
                <a:solidFill>
                  <a:schemeClr val="dk1"/>
                </a:solidFill>
                <a:latin typeface="Arial"/>
                <a:ea typeface="Arial"/>
                <a:cs typeface="Arial"/>
                <a:sym typeface="Arial"/>
              </a:rPr>
              <a:t>12. </a:t>
            </a:r>
            <a:r>
              <a:rPr lang="es-CO" sz="1800">
                <a:solidFill>
                  <a:schemeClr val="dk1"/>
                </a:solidFill>
                <a:latin typeface="Arial"/>
                <a:ea typeface="Arial"/>
                <a:cs typeface="Arial"/>
                <a:sym typeface="Arial"/>
              </a:rPr>
              <a:t>¿En cuál de los siguientes espacios físicos ha practicado actividad física antes y durante la pandemia? </a:t>
            </a:r>
            <a:endParaRPr/>
          </a:p>
        </p:txBody>
      </p:sp>
      <p:sp>
        <p:nvSpPr>
          <p:cNvPr id="791" name="Google Shape;791;p31"/>
          <p:cNvSpPr txBox="1"/>
          <p:nvPr/>
        </p:nvSpPr>
        <p:spPr>
          <a:xfrm>
            <a:off x="4709383" y="1115901"/>
            <a:ext cx="1189600" cy="605294"/>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1972</a:t>
            </a:r>
            <a:endParaRPr/>
          </a:p>
          <a:p>
            <a:pPr indent="0" lvl="0" marL="0" marR="0" rtl="0" algn="r">
              <a:lnSpc>
                <a:spcPct val="83333"/>
              </a:lnSpc>
              <a:spcBef>
                <a:spcPts val="0"/>
              </a:spcBef>
              <a:spcAft>
                <a:spcPts val="0"/>
              </a:spcAft>
              <a:buNone/>
            </a:pPr>
            <a:r>
              <a:t/>
            </a:r>
            <a:endParaRPr b="1" sz="1200">
              <a:solidFill>
                <a:srgbClr val="3F3F3F"/>
              </a:solidFill>
              <a:latin typeface="Arial"/>
              <a:ea typeface="Arial"/>
              <a:cs typeface="Arial"/>
              <a:sym typeface="Arial"/>
            </a:endParaRPr>
          </a:p>
          <a:p>
            <a:pPr indent="0" lvl="0" marL="0" marR="0" rtl="0" algn="r">
              <a:lnSpc>
                <a:spcPct val="83333"/>
              </a:lnSpc>
              <a:spcBef>
                <a:spcPts val="0"/>
              </a:spcBef>
              <a:spcAft>
                <a:spcPts val="0"/>
              </a:spcAft>
              <a:buNone/>
            </a:pPr>
            <a:r>
              <a:t/>
            </a:r>
            <a:endParaRPr b="1" sz="1200">
              <a:solidFill>
                <a:srgbClr val="3F3F3F"/>
              </a:solidFill>
              <a:latin typeface="Arial"/>
              <a:ea typeface="Arial"/>
              <a:cs typeface="Arial"/>
              <a:sym typeface="Arial"/>
            </a:endParaRPr>
          </a:p>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 </a:t>
            </a:r>
            <a:endParaRPr b="1" sz="1200">
              <a:solidFill>
                <a:srgbClr val="3F3F3F"/>
              </a:solidFill>
              <a:latin typeface="Arial"/>
              <a:ea typeface="Arial"/>
              <a:cs typeface="Arial"/>
              <a:sym typeface="Arial"/>
            </a:endParaRPr>
          </a:p>
        </p:txBody>
      </p:sp>
      <p:sp>
        <p:nvSpPr>
          <p:cNvPr id="792" name="Google Shape;792;p31"/>
          <p:cNvSpPr txBox="1"/>
          <p:nvPr/>
        </p:nvSpPr>
        <p:spPr>
          <a:xfrm>
            <a:off x="6053274" y="1115901"/>
            <a:ext cx="1189600" cy="605294"/>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1886</a:t>
            </a:r>
            <a:endParaRPr/>
          </a:p>
          <a:p>
            <a:pPr indent="0" lvl="0" marL="0" marR="0" rtl="0" algn="r">
              <a:lnSpc>
                <a:spcPct val="83333"/>
              </a:lnSpc>
              <a:spcBef>
                <a:spcPts val="0"/>
              </a:spcBef>
              <a:spcAft>
                <a:spcPts val="0"/>
              </a:spcAft>
              <a:buNone/>
            </a:pPr>
            <a:r>
              <a:t/>
            </a:r>
            <a:endParaRPr b="1" sz="1200">
              <a:solidFill>
                <a:srgbClr val="3F3F3F"/>
              </a:solidFill>
              <a:latin typeface="Arial"/>
              <a:ea typeface="Arial"/>
              <a:cs typeface="Arial"/>
              <a:sym typeface="Arial"/>
            </a:endParaRPr>
          </a:p>
          <a:p>
            <a:pPr indent="0" lvl="0" marL="0" marR="0" rtl="0" algn="r">
              <a:lnSpc>
                <a:spcPct val="83333"/>
              </a:lnSpc>
              <a:spcBef>
                <a:spcPts val="0"/>
              </a:spcBef>
              <a:spcAft>
                <a:spcPts val="0"/>
              </a:spcAft>
              <a:buNone/>
            </a:pPr>
            <a:r>
              <a:t/>
            </a:r>
            <a:endParaRPr b="1" sz="1200">
              <a:solidFill>
                <a:srgbClr val="3F3F3F"/>
              </a:solidFill>
              <a:latin typeface="Arial"/>
              <a:ea typeface="Arial"/>
              <a:cs typeface="Arial"/>
              <a:sym typeface="Arial"/>
            </a:endParaRPr>
          </a:p>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 </a:t>
            </a:r>
            <a:endParaRPr b="1" sz="1200">
              <a:solidFill>
                <a:srgbClr val="3F3F3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2"/>
          <p:cNvSpPr/>
          <p:nvPr/>
        </p:nvSpPr>
        <p:spPr>
          <a:xfrm>
            <a:off x="307225" y="200290"/>
            <a:ext cx="117235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13. </a:t>
            </a:r>
            <a:r>
              <a:rPr lang="es-CO" sz="1800">
                <a:solidFill>
                  <a:schemeClr val="dk1"/>
                </a:solidFill>
                <a:latin typeface="Arial"/>
                <a:ea typeface="Arial"/>
                <a:cs typeface="Arial"/>
                <a:sym typeface="Arial"/>
              </a:rPr>
              <a:t>Utilizando una escala, donde 1 es Nada seguro, poco seguro, 3 algo seguro y 4 Muy Seguro ¿Qué tan seguros considera que son, en términos de bioseguridad, los siguientes lugares para realizar actividad física?</a:t>
            </a:r>
            <a:endParaRPr sz="1800">
              <a:solidFill>
                <a:schemeClr val="dk1"/>
              </a:solidFill>
              <a:latin typeface="Arial"/>
              <a:ea typeface="Arial"/>
              <a:cs typeface="Arial"/>
              <a:sym typeface="Arial"/>
            </a:endParaRPr>
          </a:p>
        </p:txBody>
      </p:sp>
      <p:sp>
        <p:nvSpPr>
          <p:cNvPr id="798" name="Google Shape;798;p32"/>
          <p:cNvSpPr txBox="1"/>
          <p:nvPr/>
        </p:nvSpPr>
        <p:spPr>
          <a:xfrm>
            <a:off x="5274107" y="64637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799" name="Google Shape;799;p32"/>
          <p:cNvGraphicFramePr/>
          <p:nvPr/>
        </p:nvGraphicFramePr>
        <p:xfrm>
          <a:off x="0" y="1144345"/>
          <a:ext cx="12985222" cy="5112655"/>
        </p:xfrm>
        <a:graphic>
          <a:graphicData uri="http://schemas.openxmlformats.org/drawingml/2006/chart">
            <c:chart r:id="rId3"/>
          </a:graphicData>
        </a:graphic>
      </p:graphicFrame>
      <p:cxnSp>
        <p:nvCxnSpPr>
          <p:cNvPr id="800" name="Google Shape;800;p32"/>
          <p:cNvCxnSpPr/>
          <p:nvPr/>
        </p:nvCxnSpPr>
        <p:spPr>
          <a:xfrm rot="10800000">
            <a:off x="734292" y="1797760"/>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01" name="Google Shape;801;p32"/>
          <p:cNvCxnSpPr/>
          <p:nvPr/>
        </p:nvCxnSpPr>
        <p:spPr>
          <a:xfrm rot="10800000">
            <a:off x="2369133" y="1839323"/>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02" name="Google Shape;802;p32"/>
          <p:cNvCxnSpPr/>
          <p:nvPr/>
        </p:nvCxnSpPr>
        <p:spPr>
          <a:xfrm rot="10800000">
            <a:off x="4003957" y="1853175"/>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03" name="Google Shape;803;p32"/>
          <p:cNvCxnSpPr/>
          <p:nvPr/>
        </p:nvCxnSpPr>
        <p:spPr>
          <a:xfrm rot="10800000">
            <a:off x="5638806" y="1811613"/>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04" name="Google Shape;804;p32"/>
          <p:cNvCxnSpPr/>
          <p:nvPr/>
        </p:nvCxnSpPr>
        <p:spPr>
          <a:xfrm rot="10800000">
            <a:off x="7273617" y="1825465"/>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05" name="Google Shape;805;p32"/>
          <p:cNvCxnSpPr/>
          <p:nvPr/>
        </p:nvCxnSpPr>
        <p:spPr>
          <a:xfrm rot="10800000">
            <a:off x="8894597" y="1853178"/>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06" name="Google Shape;806;p32"/>
          <p:cNvCxnSpPr/>
          <p:nvPr/>
        </p:nvCxnSpPr>
        <p:spPr>
          <a:xfrm rot="10800000">
            <a:off x="10529437" y="1811613"/>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sp>
        <p:nvSpPr>
          <p:cNvPr id="807" name="Google Shape;807;p32"/>
          <p:cNvSpPr/>
          <p:nvPr/>
        </p:nvSpPr>
        <p:spPr>
          <a:xfrm>
            <a:off x="4824773" y="954909"/>
            <a:ext cx="215082" cy="204348"/>
          </a:xfrm>
          <a:prstGeom prst="ellipse">
            <a:avLst/>
          </a:prstGeom>
          <a:solidFill>
            <a:srgbClr val="FFC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8" name="Google Shape;808;p32"/>
          <p:cNvSpPr txBox="1"/>
          <p:nvPr/>
        </p:nvSpPr>
        <p:spPr>
          <a:xfrm>
            <a:off x="5039855" y="960162"/>
            <a:ext cx="229303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50">
                <a:solidFill>
                  <a:schemeClr val="dk1"/>
                </a:solidFill>
                <a:latin typeface="Arial"/>
                <a:ea typeface="Arial"/>
                <a:cs typeface="Arial"/>
                <a:sym typeface="Arial"/>
              </a:rPr>
              <a:t>Muy seguro + Algo seguro</a:t>
            </a:r>
            <a:endParaRPr sz="1050">
              <a:solidFill>
                <a:schemeClr val="dk1"/>
              </a:solidFill>
              <a:latin typeface="Arial"/>
              <a:ea typeface="Arial"/>
              <a:cs typeface="Arial"/>
              <a:sym typeface="Arial"/>
            </a:endParaRPr>
          </a:p>
        </p:txBody>
      </p:sp>
      <p:sp>
        <p:nvSpPr>
          <p:cNvPr id="809" name="Google Shape;809;p32"/>
          <p:cNvSpPr txBox="1"/>
          <p:nvPr/>
        </p:nvSpPr>
        <p:spPr>
          <a:xfrm>
            <a:off x="5021524" y="1225329"/>
            <a:ext cx="229303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50">
                <a:solidFill>
                  <a:schemeClr val="dk1"/>
                </a:solidFill>
                <a:latin typeface="Arial"/>
                <a:ea typeface="Arial"/>
                <a:cs typeface="Arial"/>
                <a:sym typeface="Arial"/>
              </a:rPr>
              <a:t>Nada seguro + Poco seguro</a:t>
            </a:r>
            <a:endParaRPr sz="1050">
              <a:solidFill>
                <a:schemeClr val="dk1"/>
              </a:solidFill>
              <a:latin typeface="Arial"/>
              <a:ea typeface="Arial"/>
              <a:cs typeface="Arial"/>
              <a:sym typeface="Arial"/>
            </a:endParaRPr>
          </a:p>
        </p:txBody>
      </p:sp>
      <p:sp>
        <p:nvSpPr>
          <p:cNvPr id="810" name="Google Shape;810;p32"/>
          <p:cNvSpPr/>
          <p:nvPr/>
        </p:nvSpPr>
        <p:spPr>
          <a:xfrm>
            <a:off x="284561" y="2137601"/>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1" name="Google Shape;811;p32"/>
          <p:cNvSpPr/>
          <p:nvPr/>
        </p:nvSpPr>
        <p:spPr>
          <a:xfrm>
            <a:off x="934746" y="2160604"/>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2" name="Google Shape;812;p32"/>
          <p:cNvSpPr txBox="1"/>
          <p:nvPr/>
        </p:nvSpPr>
        <p:spPr>
          <a:xfrm>
            <a:off x="194411" y="2151048"/>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37%</a:t>
            </a:r>
            <a:endParaRPr b="1" sz="1200">
              <a:solidFill>
                <a:schemeClr val="dk1"/>
              </a:solidFill>
              <a:latin typeface="Arial"/>
              <a:ea typeface="Arial"/>
              <a:cs typeface="Arial"/>
              <a:sym typeface="Arial"/>
            </a:endParaRPr>
          </a:p>
        </p:txBody>
      </p:sp>
      <p:sp>
        <p:nvSpPr>
          <p:cNvPr id="813" name="Google Shape;813;p32"/>
          <p:cNvSpPr txBox="1"/>
          <p:nvPr/>
        </p:nvSpPr>
        <p:spPr>
          <a:xfrm>
            <a:off x="869660" y="2171285"/>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61%</a:t>
            </a:r>
            <a:endParaRPr b="1" sz="1200">
              <a:solidFill>
                <a:schemeClr val="lt1"/>
              </a:solidFill>
              <a:latin typeface="Arial"/>
              <a:ea typeface="Arial"/>
              <a:cs typeface="Arial"/>
              <a:sym typeface="Arial"/>
            </a:endParaRPr>
          </a:p>
        </p:txBody>
      </p:sp>
      <p:sp>
        <p:nvSpPr>
          <p:cNvPr id="814" name="Google Shape;814;p32"/>
          <p:cNvSpPr/>
          <p:nvPr/>
        </p:nvSpPr>
        <p:spPr>
          <a:xfrm>
            <a:off x="4819085" y="1231494"/>
            <a:ext cx="215082" cy="204348"/>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5" name="Google Shape;815;p32"/>
          <p:cNvSpPr/>
          <p:nvPr/>
        </p:nvSpPr>
        <p:spPr>
          <a:xfrm>
            <a:off x="1919401" y="2137600"/>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6" name="Google Shape;816;p32"/>
          <p:cNvSpPr/>
          <p:nvPr/>
        </p:nvSpPr>
        <p:spPr>
          <a:xfrm>
            <a:off x="2569586" y="2160603"/>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7" name="Google Shape;817;p32"/>
          <p:cNvSpPr txBox="1"/>
          <p:nvPr/>
        </p:nvSpPr>
        <p:spPr>
          <a:xfrm>
            <a:off x="1850795" y="2173610"/>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49%</a:t>
            </a:r>
            <a:endParaRPr b="1" sz="1200">
              <a:solidFill>
                <a:schemeClr val="dk1"/>
              </a:solidFill>
              <a:latin typeface="Arial"/>
              <a:ea typeface="Arial"/>
              <a:cs typeface="Arial"/>
              <a:sym typeface="Arial"/>
            </a:endParaRPr>
          </a:p>
        </p:txBody>
      </p:sp>
      <p:sp>
        <p:nvSpPr>
          <p:cNvPr id="818" name="Google Shape;818;p32"/>
          <p:cNvSpPr txBox="1"/>
          <p:nvPr/>
        </p:nvSpPr>
        <p:spPr>
          <a:xfrm>
            <a:off x="2526044" y="216829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51%</a:t>
            </a:r>
            <a:endParaRPr b="1" sz="1200">
              <a:solidFill>
                <a:schemeClr val="lt1"/>
              </a:solidFill>
              <a:latin typeface="Arial"/>
              <a:ea typeface="Arial"/>
              <a:cs typeface="Arial"/>
              <a:sym typeface="Arial"/>
            </a:endParaRPr>
          </a:p>
        </p:txBody>
      </p:sp>
      <p:sp>
        <p:nvSpPr>
          <p:cNvPr id="819" name="Google Shape;819;p32"/>
          <p:cNvSpPr/>
          <p:nvPr/>
        </p:nvSpPr>
        <p:spPr>
          <a:xfrm>
            <a:off x="3554231" y="2151455"/>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0" name="Google Shape;820;p32"/>
          <p:cNvSpPr/>
          <p:nvPr/>
        </p:nvSpPr>
        <p:spPr>
          <a:xfrm>
            <a:off x="4204416" y="2174458"/>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1" name="Google Shape;821;p32"/>
          <p:cNvSpPr txBox="1"/>
          <p:nvPr/>
        </p:nvSpPr>
        <p:spPr>
          <a:xfrm>
            <a:off x="3464081" y="2187465"/>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47%</a:t>
            </a:r>
            <a:endParaRPr b="1" sz="1200">
              <a:solidFill>
                <a:schemeClr val="dk1"/>
              </a:solidFill>
              <a:latin typeface="Arial"/>
              <a:ea typeface="Arial"/>
              <a:cs typeface="Arial"/>
              <a:sym typeface="Arial"/>
            </a:endParaRPr>
          </a:p>
        </p:txBody>
      </p:sp>
      <p:sp>
        <p:nvSpPr>
          <p:cNvPr id="822" name="Google Shape;822;p32"/>
          <p:cNvSpPr txBox="1"/>
          <p:nvPr/>
        </p:nvSpPr>
        <p:spPr>
          <a:xfrm>
            <a:off x="4149524" y="2141761"/>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53%</a:t>
            </a:r>
            <a:endParaRPr b="1" sz="1200">
              <a:solidFill>
                <a:schemeClr val="lt1"/>
              </a:solidFill>
              <a:latin typeface="Arial"/>
              <a:ea typeface="Arial"/>
              <a:cs typeface="Arial"/>
              <a:sym typeface="Arial"/>
            </a:endParaRPr>
          </a:p>
        </p:txBody>
      </p:sp>
      <p:sp>
        <p:nvSpPr>
          <p:cNvPr id="823" name="Google Shape;823;p32"/>
          <p:cNvSpPr/>
          <p:nvPr/>
        </p:nvSpPr>
        <p:spPr>
          <a:xfrm>
            <a:off x="5189061" y="2151451"/>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4" name="Google Shape;824;p32"/>
          <p:cNvSpPr/>
          <p:nvPr/>
        </p:nvSpPr>
        <p:spPr>
          <a:xfrm>
            <a:off x="5839246" y="2174454"/>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5" name="Google Shape;825;p32"/>
          <p:cNvSpPr txBox="1"/>
          <p:nvPr/>
        </p:nvSpPr>
        <p:spPr>
          <a:xfrm>
            <a:off x="5138255" y="2187461"/>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31%</a:t>
            </a:r>
            <a:endParaRPr b="1" sz="1200">
              <a:solidFill>
                <a:schemeClr val="dk1"/>
              </a:solidFill>
              <a:latin typeface="Arial"/>
              <a:ea typeface="Arial"/>
              <a:cs typeface="Arial"/>
              <a:sym typeface="Arial"/>
            </a:endParaRPr>
          </a:p>
        </p:txBody>
      </p:sp>
      <p:sp>
        <p:nvSpPr>
          <p:cNvPr id="826" name="Google Shape;826;p32"/>
          <p:cNvSpPr txBox="1"/>
          <p:nvPr/>
        </p:nvSpPr>
        <p:spPr>
          <a:xfrm>
            <a:off x="5771410" y="2171284"/>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69%</a:t>
            </a:r>
            <a:endParaRPr b="1" sz="1200">
              <a:solidFill>
                <a:schemeClr val="lt1"/>
              </a:solidFill>
              <a:latin typeface="Arial"/>
              <a:ea typeface="Arial"/>
              <a:cs typeface="Arial"/>
              <a:sym typeface="Arial"/>
            </a:endParaRPr>
          </a:p>
        </p:txBody>
      </p:sp>
      <p:sp>
        <p:nvSpPr>
          <p:cNvPr id="827" name="Google Shape;827;p32"/>
          <p:cNvSpPr/>
          <p:nvPr/>
        </p:nvSpPr>
        <p:spPr>
          <a:xfrm>
            <a:off x="6823902" y="2151451"/>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8" name="Google Shape;828;p32"/>
          <p:cNvSpPr/>
          <p:nvPr/>
        </p:nvSpPr>
        <p:spPr>
          <a:xfrm>
            <a:off x="7474087" y="2174454"/>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9" name="Google Shape;829;p32"/>
          <p:cNvSpPr txBox="1"/>
          <p:nvPr/>
        </p:nvSpPr>
        <p:spPr>
          <a:xfrm>
            <a:off x="6778919" y="2172544"/>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96%</a:t>
            </a:r>
            <a:endParaRPr b="1" sz="1200">
              <a:solidFill>
                <a:schemeClr val="dk1"/>
              </a:solidFill>
              <a:latin typeface="Arial"/>
              <a:ea typeface="Arial"/>
              <a:cs typeface="Arial"/>
              <a:sym typeface="Arial"/>
            </a:endParaRPr>
          </a:p>
        </p:txBody>
      </p:sp>
      <p:sp>
        <p:nvSpPr>
          <p:cNvPr id="830" name="Google Shape;830;p32"/>
          <p:cNvSpPr txBox="1"/>
          <p:nvPr/>
        </p:nvSpPr>
        <p:spPr>
          <a:xfrm>
            <a:off x="7405131" y="2185135"/>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 4%</a:t>
            </a:r>
            <a:endParaRPr b="1" sz="1200">
              <a:solidFill>
                <a:schemeClr val="lt1"/>
              </a:solidFill>
              <a:latin typeface="Arial"/>
              <a:ea typeface="Arial"/>
              <a:cs typeface="Arial"/>
              <a:sym typeface="Arial"/>
            </a:endParaRPr>
          </a:p>
        </p:txBody>
      </p:sp>
      <p:sp>
        <p:nvSpPr>
          <p:cNvPr id="831" name="Google Shape;831;p32"/>
          <p:cNvSpPr/>
          <p:nvPr/>
        </p:nvSpPr>
        <p:spPr>
          <a:xfrm>
            <a:off x="8444861" y="2165306"/>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2" name="Google Shape;832;p32"/>
          <p:cNvSpPr/>
          <p:nvPr/>
        </p:nvSpPr>
        <p:spPr>
          <a:xfrm>
            <a:off x="9095046" y="2188309"/>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3" name="Google Shape;833;p32"/>
          <p:cNvSpPr txBox="1"/>
          <p:nvPr/>
        </p:nvSpPr>
        <p:spPr>
          <a:xfrm>
            <a:off x="8419797" y="220131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49%</a:t>
            </a:r>
            <a:endParaRPr b="1" sz="1200">
              <a:solidFill>
                <a:schemeClr val="dk1"/>
              </a:solidFill>
              <a:latin typeface="Arial"/>
              <a:ea typeface="Arial"/>
              <a:cs typeface="Arial"/>
              <a:sym typeface="Arial"/>
            </a:endParaRPr>
          </a:p>
        </p:txBody>
      </p:sp>
      <p:sp>
        <p:nvSpPr>
          <p:cNvPr id="834" name="Google Shape;834;p32"/>
          <p:cNvSpPr txBox="1"/>
          <p:nvPr/>
        </p:nvSpPr>
        <p:spPr>
          <a:xfrm>
            <a:off x="9022476" y="2185134"/>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45%</a:t>
            </a:r>
            <a:endParaRPr b="1" sz="1200">
              <a:solidFill>
                <a:schemeClr val="lt1"/>
              </a:solidFill>
              <a:latin typeface="Arial"/>
              <a:ea typeface="Arial"/>
              <a:cs typeface="Arial"/>
              <a:sym typeface="Arial"/>
            </a:endParaRPr>
          </a:p>
        </p:txBody>
      </p:sp>
      <p:sp>
        <p:nvSpPr>
          <p:cNvPr id="835" name="Google Shape;835;p32"/>
          <p:cNvSpPr/>
          <p:nvPr/>
        </p:nvSpPr>
        <p:spPr>
          <a:xfrm>
            <a:off x="10079706" y="2165307"/>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6" name="Google Shape;836;p32"/>
          <p:cNvSpPr/>
          <p:nvPr/>
        </p:nvSpPr>
        <p:spPr>
          <a:xfrm>
            <a:off x="10729891" y="2188310"/>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7" name="Google Shape;837;p32"/>
          <p:cNvSpPr txBox="1"/>
          <p:nvPr/>
        </p:nvSpPr>
        <p:spPr>
          <a:xfrm>
            <a:off x="9989556" y="2201317"/>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48%</a:t>
            </a:r>
            <a:endParaRPr b="1" sz="1200">
              <a:solidFill>
                <a:schemeClr val="dk1"/>
              </a:solidFill>
              <a:latin typeface="Arial"/>
              <a:ea typeface="Arial"/>
              <a:cs typeface="Arial"/>
              <a:sym typeface="Arial"/>
            </a:endParaRPr>
          </a:p>
        </p:txBody>
      </p:sp>
      <p:sp>
        <p:nvSpPr>
          <p:cNvPr id="838" name="Google Shape;838;p32"/>
          <p:cNvSpPr txBox="1"/>
          <p:nvPr/>
        </p:nvSpPr>
        <p:spPr>
          <a:xfrm>
            <a:off x="10664805" y="2183470"/>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50%</a:t>
            </a:r>
            <a:endParaRPr b="1" sz="1200">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33"/>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Arial"/>
                <a:ea typeface="Arial"/>
                <a:cs typeface="Arial"/>
                <a:sym typeface="Arial"/>
              </a:rPr>
              <a:t>#</a:t>
            </a:r>
            <a:r>
              <a:rPr b="1" lang="es-CO" sz="2400">
                <a:solidFill>
                  <a:srgbClr val="FFFFFF"/>
                </a:solidFill>
                <a:latin typeface="Arial"/>
                <a:ea typeface="Arial"/>
                <a:cs typeface="Arial"/>
                <a:sym typeface="Arial"/>
              </a:rPr>
              <a:t>YoMeQuedoEnCasa</a:t>
            </a:r>
            <a:endParaRPr/>
          </a:p>
        </p:txBody>
      </p:sp>
      <p:sp>
        <p:nvSpPr>
          <p:cNvPr id="844" name="Google Shape;844;p33"/>
          <p:cNvSpPr txBox="1"/>
          <p:nvPr/>
        </p:nvSpPr>
        <p:spPr>
          <a:xfrm>
            <a:off x="2043212" y="1587474"/>
            <a:ext cx="833204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6000">
                <a:solidFill>
                  <a:schemeClr val="lt1"/>
                </a:solidFill>
                <a:latin typeface="Arial"/>
                <a:ea typeface="Arial"/>
                <a:cs typeface="Arial"/>
                <a:sym typeface="Arial"/>
              </a:rPr>
              <a:t>Reconocimiento de los canales virtuales</a:t>
            </a:r>
            <a:endParaRPr b="1" sz="6000">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34"/>
          <p:cNvSpPr/>
          <p:nvPr/>
        </p:nvSpPr>
        <p:spPr>
          <a:xfrm>
            <a:off x="478806" y="253638"/>
            <a:ext cx="111450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14.</a:t>
            </a:r>
            <a:r>
              <a:rPr lang="es-CO" sz="1800">
                <a:solidFill>
                  <a:schemeClr val="dk1"/>
                </a:solidFill>
                <a:latin typeface="Arial"/>
                <a:ea typeface="Arial"/>
                <a:cs typeface="Arial"/>
                <a:sym typeface="Arial"/>
              </a:rPr>
              <a:t> En una escala donde, 1 es no la uso, 2 poco la uso, 3 algo la uso  y 4 la uso mucho , ¿Con qué frecuencia usa las siguientes redes sociales?  incluir</a:t>
            </a:r>
            <a:endParaRPr/>
          </a:p>
        </p:txBody>
      </p:sp>
      <p:sp>
        <p:nvSpPr>
          <p:cNvPr id="850" name="Google Shape;850;p34"/>
          <p:cNvSpPr txBox="1"/>
          <p:nvPr/>
        </p:nvSpPr>
        <p:spPr>
          <a:xfrm>
            <a:off x="5227612" y="64637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851" name="Google Shape;851;p34"/>
          <p:cNvGraphicFramePr/>
          <p:nvPr/>
        </p:nvGraphicFramePr>
        <p:xfrm>
          <a:off x="412123" y="983345"/>
          <a:ext cx="11513713" cy="5278910"/>
        </p:xfrm>
        <a:graphic>
          <a:graphicData uri="http://schemas.openxmlformats.org/drawingml/2006/chart">
            <c:chart r:id="rId3"/>
          </a:graphicData>
        </a:graphic>
      </p:graphicFrame>
      <p:pic>
        <p:nvPicPr>
          <p:cNvPr descr="Icono de gráficos escalables de Facebook, logotipo de Facebook, logotipo de  Facebook, azul, logo, azul eléctrico png | Klipartz" id="852" name="Google Shape;852;p34"/>
          <p:cNvPicPr preferRelativeResize="0"/>
          <p:nvPr/>
        </p:nvPicPr>
        <p:blipFill rotWithShape="1">
          <a:blip r:embed="rId4">
            <a:alphaModFix/>
          </a:blip>
          <a:srcRect b="0" l="0" r="0" t="0"/>
          <a:stretch/>
        </p:blipFill>
        <p:spPr>
          <a:xfrm>
            <a:off x="717512" y="4554480"/>
            <a:ext cx="1279690" cy="736181"/>
          </a:xfrm>
          <a:prstGeom prst="rect">
            <a:avLst/>
          </a:prstGeom>
          <a:noFill/>
          <a:ln>
            <a:noFill/>
          </a:ln>
        </p:spPr>
      </p:pic>
      <p:sp>
        <p:nvSpPr>
          <p:cNvPr descr="Logo Twitter PNG transparente - StickPNG" id="853" name="Google Shape;853;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854" name="Google Shape;854;p34"/>
          <p:cNvPicPr preferRelativeResize="0"/>
          <p:nvPr/>
        </p:nvPicPr>
        <p:blipFill rotWithShape="1">
          <a:blip r:embed="rId5">
            <a:alphaModFix/>
          </a:blip>
          <a:srcRect b="0" l="0" r="0" t="0"/>
          <a:stretch/>
        </p:blipFill>
        <p:spPr>
          <a:xfrm>
            <a:off x="2742926" y="4410530"/>
            <a:ext cx="977116" cy="977116"/>
          </a:xfrm>
          <a:prstGeom prst="rect">
            <a:avLst/>
          </a:prstGeom>
          <a:noFill/>
          <a:ln>
            <a:noFill/>
          </a:ln>
        </p:spPr>
      </p:pic>
      <p:cxnSp>
        <p:nvCxnSpPr>
          <p:cNvPr id="855" name="Google Shape;855;p34"/>
          <p:cNvCxnSpPr/>
          <p:nvPr/>
        </p:nvCxnSpPr>
        <p:spPr>
          <a:xfrm>
            <a:off x="291293" y="2334490"/>
            <a:ext cx="11609413" cy="2771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856" name="Google Shape;856;p34"/>
          <p:cNvCxnSpPr/>
          <p:nvPr/>
        </p:nvCxnSpPr>
        <p:spPr>
          <a:xfrm rot="10800000">
            <a:off x="1233058" y="1534519"/>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57" name="Google Shape;857;p34"/>
          <p:cNvCxnSpPr/>
          <p:nvPr/>
        </p:nvCxnSpPr>
        <p:spPr>
          <a:xfrm rot="10800000">
            <a:off x="3103418" y="1534519"/>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58" name="Google Shape;858;p34"/>
          <p:cNvCxnSpPr/>
          <p:nvPr/>
        </p:nvCxnSpPr>
        <p:spPr>
          <a:xfrm rot="10800000">
            <a:off x="4973783" y="1534515"/>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59" name="Google Shape;859;p34"/>
          <p:cNvCxnSpPr/>
          <p:nvPr/>
        </p:nvCxnSpPr>
        <p:spPr>
          <a:xfrm rot="10800000">
            <a:off x="6857998" y="1534516"/>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60" name="Google Shape;860;p34"/>
          <p:cNvCxnSpPr/>
          <p:nvPr/>
        </p:nvCxnSpPr>
        <p:spPr>
          <a:xfrm rot="10800000">
            <a:off x="8728347" y="1520662"/>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cxnSp>
        <p:nvCxnSpPr>
          <p:cNvPr id="861" name="Google Shape;861;p34"/>
          <p:cNvCxnSpPr/>
          <p:nvPr/>
        </p:nvCxnSpPr>
        <p:spPr>
          <a:xfrm rot="10800000">
            <a:off x="10598703" y="1492954"/>
            <a:ext cx="13854" cy="2729346"/>
          </a:xfrm>
          <a:prstGeom prst="straightConnector1">
            <a:avLst/>
          </a:prstGeom>
          <a:noFill/>
          <a:ln cap="flat" cmpd="sng" w="19050">
            <a:solidFill>
              <a:srgbClr val="0C0C0C"/>
            </a:solidFill>
            <a:prstDash val="dash"/>
            <a:round/>
            <a:headEnd len="sm" w="sm" type="none"/>
            <a:tailEnd len="sm" w="sm" type="none"/>
          </a:ln>
          <a:effectLst>
            <a:outerShdw blurRad="40000" rotWithShape="0" dir="5400000" dist="20000">
              <a:srgbClr val="000000">
                <a:alpha val="37647"/>
              </a:srgbClr>
            </a:outerShdw>
          </a:effectLst>
        </p:spPr>
      </p:cxnSp>
      <p:sp>
        <p:nvSpPr>
          <p:cNvPr id="862" name="Google Shape;862;p34"/>
          <p:cNvSpPr/>
          <p:nvPr/>
        </p:nvSpPr>
        <p:spPr>
          <a:xfrm>
            <a:off x="4510197" y="1985200"/>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3" name="Google Shape;863;p34"/>
          <p:cNvSpPr/>
          <p:nvPr/>
        </p:nvSpPr>
        <p:spPr>
          <a:xfrm>
            <a:off x="5160382" y="2008203"/>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4" name="Google Shape;864;p34"/>
          <p:cNvSpPr txBox="1"/>
          <p:nvPr/>
        </p:nvSpPr>
        <p:spPr>
          <a:xfrm>
            <a:off x="4438262" y="199154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40%</a:t>
            </a:r>
            <a:endParaRPr b="1" sz="1200">
              <a:solidFill>
                <a:schemeClr val="dk1"/>
              </a:solidFill>
              <a:latin typeface="Arial"/>
              <a:ea typeface="Arial"/>
              <a:cs typeface="Arial"/>
              <a:sym typeface="Arial"/>
            </a:endParaRPr>
          </a:p>
        </p:txBody>
      </p:sp>
      <p:sp>
        <p:nvSpPr>
          <p:cNvPr id="865" name="Google Shape;865;p34"/>
          <p:cNvSpPr txBox="1"/>
          <p:nvPr/>
        </p:nvSpPr>
        <p:spPr>
          <a:xfrm>
            <a:off x="5099184" y="2024299"/>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60%</a:t>
            </a:r>
            <a:endParaRPr b="1" sz="1200">
              <a:solidFill>
                <a:schemeClr val="lt1"/>
              </a:solidFill>
              <a:latin typeface="Arial"/>
              <a:ea typeface="Arial"/>
              <a:cs typeface="Arial"/>
              <a:sym typeface="Arial"/>
            </a:endParaRPr>
          </a:p>
        </p:txBody>
      </p:sp>
      <p:sp>
        <p:nvSpPr>
          <p:cNvPr id="866" name="Google Shape;866;p34"/>
          <p:cNvSpPr/>
          <p:nvPr/>
        </p:nvSpPr>
        <p:spPr>
          <a:xfrm>
            <a:off x="6394419" y="1985195"/>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7" name="Google Shape;867;p34"/>
          <p:cNvSpPr/>
          <p:nvPr/>
        </p:nvSpPr>
        <p:spPr>
          <a:xfrm>
            <a:off x="7044604" y="2008198"/>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8" name="Google Shape;868;p34"/>
          <p:cNvSpPr txBox="1"/>
          <p:nvPr/>
        </p:nvSpPr>
        <p:spPr>
          <a:xfrm>
            <a:off x="6304269" y="2021205"/>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 8%</a:t>
            </a:r>
            <a:endParaRPr b="1" sz="1200">
              <a:solidFill>
                <a:schemeClr val="dk1"/>
              </a:solidFill>
              <a:latin typeface="Arial"/>
              <a:ea typeface="Arial"/>
              <a:cs typeface="Arial"/>
              <a:sym typeface="Arial"/>
            </a:endParaRPr>
          </a:p>
        </p:txBody>
      </p:sp>
      <p:sp>
        <p:nvSpPr>
          <p:cNvPr id="869" name="Google Shape;869;p34"/>
          <p:cNvSpPr txBox="1"/>
          <p:nvPr/>
        </p:nvSpPr>
        <p:spPr>
          <a:xfrm>
            <a:off x="7002478" y="2034617"/>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90%</a:t>
            </a:r>
            <a:endParaRPr b="1" sz="1200">
              <a:solidFill>
                <a:schemeClr val="lt1"/>
              </a:solidFill>
              <a:latin typeface="Arial"/>
              <a:ea typeface="Arial"/>
              <a:cs typeface="Arial"/>
              <a:sym typeface="Arial"/>
            </a:endParaRPr>
          </a:p>
        </p:txBody>
      </p:sp>
      <p:sp>
        <p:nvSpPr>
          <p:cNvPr id="870" name="Google Shape;870;p34"/>
          <p:cNvSpPr/>
          <p:nvPr/>
        </p:nvSpPr>
        <p:spPr>
          <a:xfrm>
            <a:off x="8278632" y="1985195"/>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1" name="Google Shape;871;p34"/>
          <p:cNvSpPr/>
          <p:nvPr/>
        </p:nvSpPr>
        <p:spPr>
          <a:xfrm>
            <a:off x="8928817" y="2008198"/>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2" name="Google Shape;872;p34"/>
          <p:cNvSpPr txBox="1"/>
          <p:nvPr/>
        </p:nvSpPr>
        <p:spPr>
          <a:xfrm>
            <a:off x="8253568" y="2008198"/>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17%</a:t>
            </a:r>
            <a:endParaRPr b="1" sz="1200">
              <a:solidFill>
                <a:schemeClr val="dk1"/>
              </a:solidFill>
              <a:latin typeface="Arial"/>
              <a:ea typeface="Arial"/>
              <a:cs typeface="Arial"/>
              <a:sym typeface="Arial"/>
            </a:endParaRPr>
          </a:p>
        </p:txBody>
      </p:sp>
      <p:sp>
        <p:nvSpPr>
          <p:cNvPr id="873" name="Google Shape;873;p34"/>
          <p:cNvSpPr txBox="1"/>
          <p:nvPr/>
        </p:nvSpPr>
        <p:spPr>
          <a:xfrm>
            <a:off x="8863730" y="200502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83%</a:t>
            </a:r>
            <a:endParaRPr b="1" sz="1200">
              <a:solidFill>
                <a:schemeClr val="lt1"/>
              </a:solidFill>
              <a:latin typeface="Arial"/>
              <a:ea typeface="Arial"/>
              <a:cs typeface="Arial"/>
              <a:sym typeface="Arial"/>
            </a:endParaRPr>
          </a:p>
        </p:txBody>
      </p:sp>
      <p:sp>
        <p:nvSpPr>
          <p:cNvPr id="874" name="Google Shape;874;p34"/>
          <p:cNvSpPr/>
          <p:nvPr/>
        </p:nvSpPr>
        <p:spPr>
          <a:xfrm>
            <a:off x="10148994" y="1985196"/>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5" name="Google Shape;875;p34"/>
          <p:cNvSpPr/>
          <p:nvPr/>
        </p:nvSpPr>
        <p:spPr>
          <a:xfrm>
            <a:off x="10799179" y="2008199"/>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6" name="Google Shape;876;p34"/>
          <p:cNvSpPr txBox="1"/>
          <p:nvPr/>
        </p:nvSpPr>
        <p:spPr>
          <a:xfrm>
            <a:off x="10123930" y="2008197"/>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69%</a:t>
            </a:r>
            <a:endParaRPr b="1" sz="1200">
              <a:solidFill>
                <a:schemeClr val="dk1"/>
              </a:solidFill>
              <a:latin typeface="Arial"/>
              <a:ea typeface="Arial"/>
              <a:cs typeface="Arial"/>
              <a:sym typeface="Arial"/>
            </a:endParaRPr>
          </a:p>
        </p:txBody>
      </p:sp>
      <p:sp>
        <p:nvSpPr>
          <p:cNvPr id="877" name="Google Shape;877;p34"/>
          <p:cNvSpPr txBox="1"/>
          <p:nvPr/>
        </p:nvSpPr>
        <p:spPr>
          <a:xfrm>
            <a:off x="10734092" y="2018880"/>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31%</a:t>
            </a:r>
            <a:endParaRPr b="1" sz="1200">
              <a:solidFill>
                <a:schemeClr val="lt1"/>
              </a:solidFill>
              <a:latin typeface="Arial"/>
              <a:ea typeface="Arial"/>
              <a:cs typeface="Arial"/>
              <a:sym typeface="Arial"/>
            </a:endParaRPr>
          </a:p>
        </p:txBody>
      </p:sp>
      <p:sp>
        <p:nvSpPr>
          <p:cNvPr id="878" name="Google Shape;878;p34"/>
          <p:cNvSpPr/>
          <p:nvPr/>
        </p:nvSpPr>
        <p:spPr>
          <a:xfrm>
            <a:off x="2653688" y="1971342"/>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9" name="Google Shape;879;p34"/>
          <p:cNvSpPr/>
          <p:nvPr/>
        </p:nvSpPr>
        <p:spPr>
          <a:xfrm>
            <a:off x="3303873" y="1994345"/>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0" name="Google Shape;880;p34"/>
          <p:cNvSpPr txBox="1"/>
          <p:nvPr/>
        </p:nvSpPr>
        <p:spPr>
          <a:xfrm>
            <a:off x="2628624" y="2021210"/>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15%</a:t>
            </a:r>
            <a:endParaRPr b="1" sz="1200">
              <a:solidFill>
                <a:schemeClr val="dk1"/>
              </a:solidFill>
              <a:latin typeface="Arial"/>
              <a:ea typeface="Arial"/>
              <a:cs typeface="Arial"/>
              <a:sym typeface="Arial"/>
            </a:endParaRPr>
          </a:p>
        </p:txBody>
      </p:sp>
      <p:sp>
        <p:nvSpPr>
          <p:cNvPr id="881" name="Google Shape;881;p34"/>
          <p:cNvSpPr txBox="1"/>
          <p:nvPr/>
        </p:nvSpPr>
        <p:spPr>
          <a:xfrm>
            <a:off x="3231484" y="2021204"/>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85%</a:t>
            </a:r>
            <a:endParaRPr b="1" sz="1200">
              <a:solidFill>
                <a:schemeClr val="lt1"/>
              </a:solidFill>
              <a:latin typeface="Arial"/>
              <a:ea typeface="Arial"/>
              <a:cs typeface="Arial"/>
              <a:sym typeface="Arial"/>
            </a:endParaRPr>
          </a:p>
        </p:txBody>
      </p:sp>
      <p:sp>
        <p:nvSpPr>
          <p:cNvPr id="882" name="Google Shape;882;p34"/>
          <p:cNvSpPr/>
          <p:nvPr/>
        </p:nvSpPr>
        <p:spPr>
          <a:xfrm>
            <a:off x="769478" y="1957486"/>
            <a:ext cx="314577" cy="310683"/>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3" name="Google Shape;883;p34"/>
          <p:cNvSpPr/>
          <p:nvPr/>
        </p:nvSpPr>
        <p:spPr>
          <a:xfrm>
            <a:off x="1419663" y="1980489"/>
            <a:ext cx="312211" cy="278053"/>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4" name="Google Shape;884;p34"/>
          <p:cNvSpPr txBox="1"/>
          <p:nvPr/>
        </p:nvSpPr>
        <p:spPr>
          <a:xfrm>
            <a:off x="676495" y="1993496"/>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dk1"/>
                </a:solidFill>
                <a:latin typeface="Arial"/>
                <a:ea typeface="Arial"/>
                <a:cs typeface="Arial"/>
                <a:sym typeface="Arial"/>
              </a:rPr>
              <a:t>68%</a:t>
            </a:r>
            <a:endParaRPr b="1" sz="1200">
              <a:solidFill>
                <a:schemeClr val="dk1"/>
              </a:solidFill>
              <a:latin typeface="Arial"/>
              <a:ea typeface="Arial"/>
              <a:cs typeface="Arial"/>
              <a:sym typeface="Arial"/>
            </a:endParaRPr>
          </a:p>
        </p:txBody>
      </p:sp>
      <p:sp>
        <p:nvSpPr>
          <p:cNvPr id="885" name="Google Shape;885;p34"/>
          <p:cNvSpPr txBox="1"/>
          <p:nvPr/>
        </p:nvSpPr>
        <p:spPr>
          <a:xfrm>
            <a:off x="1363024" y="1979061"/>
            <a:ext cx="6752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chemeClr val="lt1"/>
                </a:solidFill>
                <a:latin typeface="Arial"/>
                <a:ea typeface="Arial"/>
                <a:cs typeface="Arial"/>
                <a:sym typeface="Arial"/>
              </a:rPr>
              <a:t>32%</a:t>
            </a:r>
            <a:endParaRPr b="1" sz="1200">
              <a:solidFill>
                <a:schemeClr val="lt1"/>
              </a:solidFill>
              <a:latin typeface="Arial"/>
              <a:ea typeface="Arial"/>
              <a:cs typeface="Arial"/>
              <a:sym typeface="Arial"/>
            </a:endParaRPr>
          </a:p>
        </p:txBody>
      </p:sp>
      <p:sp>
        <p:nvSpPr>
          <p:cNvPr id="886" name="Google Shape;886;p34"/>
          <p:cNvSpPr/>
          <p:nvPr/>
        </p:nvSpPr>
        <p:spPr>
          <a:xfrm>
            <a:off x="4824773" y="705523"/>
            <a:ext cx="215082" cy="204348"/>
          </a:xfrm>
          <a:prstGeom prst="ellipse">
            <a:avLst/>
          </a:prstGeom>
          <a:solidFill>
            <a:srgbClr val="FFC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7" name="Google Shape;887;p34"/>
          <p:cNvSpPr txBox="1"/>
          <p:nvPr/>
        </p:nvSpPr>
        <p:spPr>
          <a:xfrm>
            <a:off x="5039855" y="710776"/>
            <a:ext cx="229303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50">
                <a:solidFill>
                  <a:schemeClr val="dk1"/>
                </a:solidFill>
                <a:latin typeface="Arial"/>
                <a:ea typeface="Arial"/>
                <a:cs typeface="Arial"/>
                <a:sym typeface="Arial"/>
              </a:rPr>
              <a:t>La uso mucho + Algo la uso</a:t>
            </a:r>
            <a:endParaRPr sz="1050">
              <a:solidFill>
                <a:schemeClr val="dk1"/>
              </a:solidFill>
              <a:latin typeface="Arial"/>
              <a:ea typeface="Arial"/>
              <a:cs typeface="Arial"/>
              <a:sym typeface="Arial"/>
            </a:endParaRPr>
          </a:p>
        </p:txBody>
      </p:sp>
      <p:sp>
        <p:nvSpPr>
          <p:cNvPr id="888" name="Google Shape;888;p34"/>
          <p:cNvSpPr txBox="1"/>
          <p:nvPr/>
        </p:nvSpPr>
        <p:spPr>
          <a:xfrm>
            <a:off x="5021524" y="975943"/>
            <a:ext cx="229303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50">
                <a:solidFill>
                  <a:schemeClr val="dk1"/>
                </a:solidFill>
                <a:latin typeface="Arial"/>
                <a:ea typeface="Arial"/>
                <a:cs typeface="Arial"/>
                <a:sym typeface="Arial"/>
              </a:rPr>
              <a:t>No la uso + Poco la uso</a:t>
            </a:r>
            <a:endParaRPr sz="1050">
              <a:solidFill>
                <a:schemeClr val="dk1"/>
              </a:solidFill>
              <a:latin typeface="Arial"/>
              <a:ea typeface="Arial"/>
              <a:cs typeface="Arial"/>
              <a:sym typeface="Arial"/>
            </a:endParaRPr>
          </a:p>
        </p:txBody>
      </p:sp>
      <p:sp>
        <p:nvSpPr>
          <p:cNvPr id="889" name="Google Shape;889;p34"/>
          <p:cNvSpPr/>
          <p:nvPr/>
        </p:nvSpPr>
        <p:spPr>
          <a:xfrm>
            <a:off x="4819085" y="982108"/>
            <a:ext cx="215082" cy="204348"/>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Descarga Icono Instagram Gratis | Logo de instagram, Logotipo de instagram,  Instagram" id="890" name="Google Shape;890;p34"/>
          <p:cNvPicPr preferRelativeResize="0"/>
          <p:nvPr/>
        </p:nvPicPr>
        <p:blipFill rotWithShape="1">
          <a:blip r:embed="rId6">
            <a:alphaModFix/>
          </a:blip>
          <a:srcRect b="0" l="0" r="0" t="0"/>
          <a:stretch/>
        </p:blipFill>
        <p:spPr>
          <a:xfrm>
            <a:off x="4790214" y="4554480"/>
            <a:ext cx="646595" cy="646595"/>
          </a:xfrm>
          <a:prstGeom prst="rect">
            <a:avLst/>
          </a:prstGeom>
          <a:noFill/>
          <a:ln>
            <a:noFill/>
          </a:ln>
        </p:spPr>
      </p:pic>
      <p:pic>
        <p:nvPicPr>
          <p:cNvPr descr="Linkedin - Iconos gratis de redes sociales" id="891" name="Google Shape;891;p34"/>
          <p:cNvPicPr preferRelativeResize="0"/>
          <p:nvPr/>
        </p:nvPicPr>
        <p:blipFill rotWithShape="1">
          <a:blip r:embed="rId7">
            <a:alphaModFix/>
          </a:blip>
          <a:srcRect b="0" l="0" r="0" t="0"/>
          <a:stretch/>
        </p:blipFill>
        <p:spPr>
          <a:xfrm>
            <a:off x="6503316" y="4610686"/>
            <a:ext cx="1017490" cy="534182"/>
          </a:xfrm>
          <a:prstGeom prst="rect">
            <a:avLst/>
          </a:prstGeom>
          <a:noFill/>
          <a:ln>
            <a:noFill/>
          </a:ln>
        </p:spPr>
      </p:pic>
      <p:pic>
        <p:nvPicPr>
          <p:cNvPr descr="TikTok fue la aplicación social más descargada durante octubre en EE.UU |  Dibujos de publicidad, Iconos de redes sociales, Fondo de pantalla de inicio" id="892" name="Google Shape;892;p34"/>
          <p:cNvPicPr preferRelativeResize="0"/>
          <p:nvPr/>
        </p:nvPicPr>
        <p:blipFill rotWithShape="1">
          <a:blip r:embed="rId8">
            <a:alphaModFix/>
          </a:blip>
          <a:srcRect b="0" l="0" r="0" t="0"/>
          <a:stretch/>
        </p:blipFill>
        <p:spPr>
          <a:xfrm>
            <a:off x="8437244" y="4575942"/>
            <a:ext cx="852973" cy="568926"/>
          </a:xfrm>
          <a:prstGeom prst="rect">
            <a:avLst/>
          </a:prstGeom>
          <a:noFill/>
          <a:ln>
            <a:noFill/>
          </a:ln>
        </p:spPr>
      </p:pic>
      <p:pic>
        <p:nvPicPr>
          <p:cNvPr descr="Icono Youtube Gratis de Simply Styled Icons" id="893" name="Google Shape;893;p34"/>
          <p:cNvPicPr preferRelativeResize="0"/>
          <p:nvPr/>
        </p:nvPicPr>
        <p:blipFill rotWithShape="1">
          <a:blip r:embed="rId9">
            <a:alphaModFix/>
          </a:blip>
          <a:srcRect b="0" l="0" r="0" t="0"/>
          <a:stretch/>
        </p:blipFill>
        <p:spPr>
          <a:xfrm>
            <a:off x="10375462" y="4506890"/>
            <a:ext cx="717261" cy="71726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5"/>
          <p:cNvSpPr/>
          <p:nvPr/>
        </p:nvSpPr>
        <p:spPr>
          <a:xfrm>
            <a:off x="787177" y="178291"/>
            <a:ext cx="113764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15.</a:t>
            </a:r>
            <a:r>
              <a:rPr lang="es-CO" sz="1800">
                <a:solidFill>
                  <a:schemeClr val="dk1"/>
                </a:solidFill>
                <a:latin typeface="Arial"/>
                <a:ea typeface="Arial"/>
                <a:cs typeface="Arial"/>
                <a:sym typeface="Arial"/>
              </a:rPr>
              <a:t> ¿Conoce la oferta virtual del Instituto Distrital de Recreación y Deporte - IDRD para recreación y actividad física?</a:t>
            </a:r>
            <a:endParaRPr/>
          </a:p>
        </p:txBody>
      </p:sp>
      <p:sp>
        <p:nvSpPr>
          <p:cNvPr id="899" name="Google Shape;899;p35"/>
          <p:cNvSpPr txBox="1"/>
          <p:nvPr/>
        </p:nvSpPr>
        <p:spPr>
          <a:xfrm>
            <a:off x="5039886" y="59186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graphicFrame>
        <p:nvGraphicFramePr>
          <p:cNvPr id="900" name="Google Shape;900;p35"/>
          <p:cNvGraphicFramePr/>
          <p:nvPr/>
        </p:nvGraphicFramePr>
        <p:xfrm>
          <a:off x="2824510" y="1603422"/>
          <a:ext cx="5987535" cy="4124182"/>
        </p:xfrm>
        <a:graphic>
          <a:graphicData uri="http://schemas.openxmlformats.org/drawingml/2006/chart">
            <c:chart r:id="rId3"/>
          </a:graphicData>
        </a:graphic>
      </p:graphicFrame>
      <p:cxnSp>
        <p:nvCxnSpPr>
          <p:cNvPr id="901" name="Google Shape;901;p35"/>
          <p:cNvCxnSpPr/>
          <p:nvPr/>
        </p:nvCxnSpPr>
        <p:spPr>
          <a:xfrm>
            <a:off x="5423566" y="1077579"/>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902" name="Google Shape;902;p35"/>
          <p:cNvCxnSpPr/>
          <p:nvPr/>
        </p:nvCxnSpPr>
        <p:spPr>
          <a:xfrm>
            <a:off x="5440039" y="134119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903" name="Google Shape;903;p35"/>
          <p:cNvSpPr txBox="1"/>
          <p:nvPr/>
        </p:nvSpPr>
        <p:spPr>
          <a:xfrm>
            <a:off x="6148491" y="1171615"/>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904" name="Google Shape;904;p35"/>
          <p:cNvSpPr txBox="1"/>
          <p:nvPr/>
        </p:nvSpPr>
        <p:spPr>
          <a:xfrm>
            <a:off x="6132018" y="888799"/>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905" name="Google Shape;905;p35"/>
          <p:cNvSpPr txBox="1"/>
          <p:nvPr/>
        </p:nvSpPr>
        <p:spPr>
          <a:xfrm>
            <a:off x="6811077" y="4566058"/>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81%</a:t>
            </a:r>
            <a:endParaRPr b="1" sz="2800">
              <a:solidFill>
                <a:schemeClr val="lt1"/>
              </a:solidFill>
              <a:latin typeface="Arial"/>
              <a:ea typeface="Arial"/>
              <a:cs typeface="Arial"/>
              <a:sym typeface="Arial"/>
            </a:endParaRPr>
          </a:p>
        </p:txBody>
      </p:sp>
      <p:sp>
        <p:nvSpPr>
          <p:cNvPr id="906" name="Google Shape;906;p35"/>
          <p:cNvSpPr txBox="1"/>
          <p:nvPr/>
        </p:nvSpPr>
        <p:spPr>
          <a:xfrm>
            <a:off x="4505044" y="1908839"/>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19%</a:t>
            </a:r>
            <a:endParaRPr b="1" sz="2800">
              <a:solidFill>
                <a:schemeClr val="lt1"/>
              </a:solidFill>
              <a:latin typeface="Arial"/>
              <a:ea typeface="Arial"/>
              <a:cs typeface="Arial"/>
              <a:sym typeface="Arial"/>
            </a:endParaRPr>
          </a:p>
        </p:txBody>
      </p:sp>
      <p:sp>
        <p:nvSpPr>
          <p:cNvPr id="907" name="Google Shape;907;p35"/>
          <p:cNvSpPr/>
          <p:nvPr/>
        </p:nvSpPr>
        <p:spPr>
          <a:xfrm>
            <a:off x="4918995" y="2751113"/>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36"/>
          <p:cNvSpPr/>
          <p:nvPr/>
        </p:nvSpPr>
        <p:spPr>
          <a:xfrm>
            <a:off x="798491" y="0"/>
            <a:ext cx="1000013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b="1" lang="es-CO" sz="1800">
                <a:solidFill>
                  <a:schemeClr val="dk1"/>
                </a:solidFill>
                <a:latin typeface="Arial"/>
                <a:ea typeface="Arial"/>
                <a:cs typeface="Arial"/>
                <a:sym typeface="Arial"/>
              </a:rPr>
              <a:t>16.</a:t>
            </a:r>
            <a:r>
              <a:rPr lang="es-CO" sz="1800">
                <a:solidFill>
                  <a:schemeClr val="dk1"/>
                </a:solidFill>
                <a:latin typeface="Arial"/>
                <a:ea typeface="Arial"/>
                <a:cs typeface="Arial"/>
                <a:sym typeface="Arial"/>
              </a:rPr>
              <a:t> ¿Participa de actividades virtuales de recreación y actividad física con el Instituto Distrital de Recreación y Deporte IDRD por Facebook Live?</a:t>
            </a:r>
            <a:endParaRPr sz="1800">
              <a:solidFill>
                <a:schemeClr val="dk1"/>
              </a:solidFill>
              <a:latin typeface="Arial"/>
              <a:ea typeface="Arial"/>
              <a:cs typeface="Arial"/>
              <a:sym typeface="Arial"/>
            </a:endParaRPr>
          </a:p>
        </p:txBody>
      </p:sp>
      <p:grpSp>
        <p:nvGrpSpPr>
          <p:cNvPr id="913" name="Google Shape;913;p36"/>
          <p:cNvGrpSpPr/>
          <p:nvPr/>
        </p:nvGrpSpPr>
        <p:grpSpPr>
          <a:xfrm>
            <a:off x="3172608" y="1533820"/>
            <a:ext cx="5360377" cy="4656013"/>
            <a:chOff x="3172608" y="1533820"/>
            <a:chExt cx="5360377" cy="4656013"/>
          </a:xfrm>
        </p:grpSpPr>
        <p:graphicFrame>
          <p:nvGraphicFramePr>
            <p:cNvPr id="914" name="Google Shape;914;p36"/>
            <p:cNvGraphicFramePr/>
            <p:nvPr/>
          </p:nvGraphicFramePr>
          <p:xfrm>
            <a:off x="4136175" y="1533820"/>
            <a:ext cx="4396810" cy="3930941"/>
          </p:xfrm>
          <a:graphic>
            <a:graphicData uri="http://schemas.openxmlformats.org/drawingml/2006/chart">
              <c:chart r:id="rId3"/>
            </a:graphicData>
          </a:graphic>
        </p:graphicFrame>
        <p:cxnSp>
          <p:nvCxnSpPr>
            <p:cNvPr id="915" name="Google Shape;915;p36"/>
            <p:cNvCxnSpPr/>
            <p:nvPr/>
          </p:nvCxnSpPr>
          <p:spPr>
            <a:xfrm>
              <a:off x="3482766" y="1763356"/>
              <a:ext cx="504825" cy="0"/>
            </a:xfrm>
            <a:prstGeom prst="straightConnector1">
              <a:avLst/>
            </a:prstGeom>
            <a:noFill/>
            <a:ln cap="flat" cmpd="sng" w="25400">
              <a:solidFill>
                <a:srgbClr val="FFC000"/>
              </a:solidFill>
              <a:prstDash val="solid"/>
              <a:round/>
              <a:headEnd len="sm" w="sm" type="none"/>
              <a:tailEnd len="sm" w="sm" type="none"/>
            </a:ln>
            <a:effectLst>
              <a:outerShdw blurRad="40000" rotWithShape="0" dir="5400000" dist="20000">
                <a:srgbClr val="000000">
                  <a:alpha val="37647"/>
                </a:srgbClr>
              </a:outerShdw>
            </a:effectLst>
          </p:spPr>
        </p:cxnSp>
        <p:cxnSp>
          <p:nvCxnSpPr>
            <p:cNvPr id="916" name="Google Shape;916;p36"/>
            <p:cNvCxnSpPr/>
            <p:nvPr/>
          </p:nvCxnSpPr>
          <p:spPr>
            <a:xfrm>
              <a:off x="3482766" y="2069446"/>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917" name="Google Shape;917;p36"/>
            <p:cNvSpPr txBox="1"/>
            <p:nvPr/>
          </p:nvSpPr>
          <p:spPr>
            <a:xfrm>
              <a:off x="3982903" y="1642731"/>
              <a:ext cx="34336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Si</a:t>
              </a:r>
              <a:endParaRPr sz="1800">
                <a:solidFill>
                  <a:srgbClr val="3F3F3F"/>
                </a:solidFill>
                <a:latin typeface="Arial"/>
                <a:ea typeface="Arial"/>
                <a:cs typeface="Arial"/>
                <a:sym typeface="Arial"/>
              </a:endParaRPr>
            </a:p>
          </p:txBody>
        </p:sp>
        <p:sp>
          <p:nvSpPr>
            <p:cNvPr id="918" name="Google Shape;918;p36"/>
            <p:cNvSpPr txBox="1"/>
            <p:nvPr/>
          </p:nvSpPr>
          <p:spPr>
            <a:xfrm>
              <a:off x="3982903" y="1966705"/>
              <a:ext cx="45557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No</a:t>
              </a:r>
              <a:endParaRPr sz="1800">
                <a:solidFill>
                  <a:srgbClr val="3F3F3F"/>
                </a:solidFill>
                <a:latin typeface="Arial"/>
                <a:ea typeface="Arial"/>
                <a:cs typeface="Arial"/>
                <a:sym typeface="Arial"/>
              </a:endParaRPr>
            </a:p>
          </p:txBody>
        </p:sp>
        <p:sp>
          <p:nvSpPr>
            <p:cNvPr id="919" name="Google Shape;919;p36"/>
            <p:cNvSpPr txBox="1"/>
            <p:nvPr/>
          </p:nvSpPr>
          <p:spPr>
            <a:xfrm>
              <a:off x="5520935" y="596066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cxnSp>
          <p:nvCxnSpPr>
            <p:cNvPr id="920" name="Google Shape;920;p36"/>
            <p:cNvCxnSpPr/>
            <p:nvPr/>
          </p:nvCxnSpPr>
          <p:spPr>
            <a:xfrm flipH="1" rot="10800000">
              <a:off x="6232031" y="2202572"/>
              <a:ext cx="1174007" cy="13658"/>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921" name="Google Shape;921;p36"/>
            <p:cNvCxnSpPr/>
            <p:nvPr/>
          </p:nvCxnSpPr>
          <p:spPr>
            <a:xfrm>
              <a:off x="3172608" y="4014309"/>
              <a:ext cx="1605340" cy="180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922" name="Google Shape;922;p36"/>
            <p:cNvSpPr txBox="1"/>
            <p:nvPr/>
          </p:nvSpPr>
          <p:spPr>
            <a:xfrm>
              <a:off x="6461404" y="1740907"/>
              <a:ext cx="5645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Arial"/>
                  <a:ea typeface="Arial"/>
                  <a:cs typeface="Arial"/>
                  <a:sym typeface="Arial"/>
                </a:rPr>
                <a:t>5%</a:t>
              </a:r>
              <a:endParaRPr b="1" sz="2400">
                <a:solidFill>
                  <a:srgbClr val="F5B02B"/>
                </a:solidFill>
                <a:latin typeface="Arial"/>
                <a:ea typeface="Arial"/>
                <a:cs typeface="Arial"/>
                <a:sym typeface="Arial"/>
              </a:endParaRPr>
            </a:p>
          </p:txBody>
        </p:sp>
        <p:sp>
          <p:nvSpPr>
            <p:cNvPr id="923" name="Google Shape;923;p36"/>
            <p:cNvSpPr txBox="1"/>
            <p:nvPr/>
          </p:nvSpPr>
          <p:spPr>
            <a:xfrm>
              <a:off x="3617648" y="3552644"/>
              <a:ext cx="7200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DA0F2B"/>
                  </a:solidFill>
                  <a:latin typeface="Arial"/>
                  <a:ea typeface="Arial"/>
                  <a:cs typeface="Arial"/>
                  <a:sym typeface="Arial"/>
                </a:rPr>
                <a:t>95%</a:t>
              </a:r>
              <a:endParaRPr b="1" sz="2400">
                <a:solidFill>
                  <a:srgbClr val="DA0F2B"/>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37"/>
          <p:cNvSpPr/>
          <p:nvPr/>
        </p:nvSpPr>
        <p:spPr>
          <a:xfrm>
            <a:off x="1369248" y="285361"/>
            <a:ext cx="844240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Arial"/>
                <a:ea typeface="Arial"/>
                <a:cs typeface="Arial"/>
                <a:sym typeface="Arial"/>
              </a:rPr>
              <a:t>17. </a:t>
            </a:r>
            <a:r>
              <a:rPr lang="es-CO" sz="1800">
                <a:solidFill>
                  <a:schemeClr val="dk1"/>
                </a:solidFill>
                <a:latin typeface="Arial"/>
                <a:ea typeface="Arial"/>
                <a:cs typeface="Arial"/>
                <a:sym typeface="Arial"/>
              </a:rPr>
              <a:t>¿Por qué razón no participa en las actividades virtuales de recreación y actividad física con el IDRD por Facebook live?</a:t>
            </a:r>
            <a:endParaRPr sz="1800">
              <a:solidFill>
                <a:schemeClr val="dk1"/>
              </a:solidFill>
              <a:latin typeface="Arial"/>
              <a:ea typeface="Arial"/>
              <a:cs typeface="Arial"/>
              <a:sym typeface="Arial"/>
            </a:endParaRPr>
          </a:p>
        </p:txBody>
      </p:sp>
      <p:graphicFrame>
        <p:nvGraphicFramePr>
          <p:cNvPr id="929" name="Google Shape;929;p37"/>
          <p:cNvGraphicFramePr/>
          <p:nvPr/>
        </p:nvGraphicFramePr>
        <p:xfrm>
          <a:off x="5285095" y="874800"/>
          <a:ext cx="6655766" cy="5418667"/>
        </p:xfrm>
        <a:graphic>
          <a:graphicData uri="http://schemas.openxmlformats.org/drawingml/2006/chart">
            <c:chart r:id="rId3"/>
          </a:graphicData>
        </a:graphic>
      </p:graphicFrame>
      <p:sp>
        <p:nvSpPr>
          <p:cNvPr id="930" name="Google Shape;930;p37"/>
          <p:cNvSpPr txBox="1"/>
          <p:nvPr/>
        </p:nvSpPr>
        <p:spPr>
          <a:xfrm>
            <a:off x="8018178" y="585348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1923  </a:t>
            </a:r>
            <a:endParaRPr b="1" sz="1200">
              <a:solidFill>
                <a:srgbClr val="3F3F3F"/>
              </a:solidFill>
              <a:latin typeface="Arial"/>
              <a:ea typeface="Arial"/>
              <a:cs typeface="Arial"/>
              <a:sym typeface="Arial"/>
            </a:endParaRPr>
          </a:p>
        </p:txBody>
      </p:sp>
      <p:grpSp>
        <p:nvGrpSpPr>
          <p:cNvPr id="931" name="Google Shape;931;p37"/>
          <p:cNvGrpSpPr/>
          <p:nvPr/>
        </p:nvGrpSpPr>
        <p:grpSpPr>
          <a:xfrm>
            <a:off x="94543" y="1897226"/>
            <a:ext cx="4062538" cy="3908922"/>
            <a:chOff x="3482766" y="1533820"/>
            <a:chExt cx="5148556" cy="4656013"/>
          </a:xfrm>
        </p:grpSpPr>
        <p:graphicFrame>
          <p:nvGraphicFramePr>
            <p:cNvPr id="932" name="Google Shape;932;p37"/>
            <p:cNvGraphicFramePr/>
            <p:nvPr/>
          </p:nvGraphicFramePr>
          <p:xfrm>
            <a:off x="4136175" y="1533820"/>
            <a:ext cx="4396810" cy="3930941"/>
          </p:xfrm>
          <a:graphic>
            <a:graphicData uri="http://schemas.openxmlformats.org/drawingml/2006/chart">
              <c:chart r:id="rId4"/>
            </a:graphicData>
          </a:graphic>
        </p:graphicFrame>
        <p:cxnSp>
          <p:nvCxnSpPr>
            <p:cNvPr id="933" name="Google Shape;933;p37"/>
            <p:cNvCxnSpPr/>
            <p:nvPr/>
          </p:nvCxnSpPr>
          <p:spPr>
            <a:xfrm>
              <a:off x="3482766" y="1763356"/>
              <a:ext cx="504825" cy="0"/>
            </a:xfrm>
            <a:prstGeom prst="straightConnector1">
              <a:avLst/>
            </a:prstGeom>
            <a:noFill/>
            <a:ln cap="flat" cmpd="sng" w="25400">
              <a:solidFill>
                <a:srgbClr val="FFC000"/>
              </a:solidFill>
              <a:prstDash val="solid"/>
              <a:round/>
              <a:headEnd len="sm" w="sm" type="none"/>
              <a:tailEnd len="sm" w="sm" type="none"/>
            </a:ln>
            <a:effectLst>
              <a:outerShdw blurRad="40000" rotWithShape="0" dir="5400000" dist="20000">
                <a:srgbClr val="000000">
                  <a:alpha val="37647"/>
                </a:srgbClr>
              </a:outerShdw>
            </a:effectLst>
          </p:spPr>
        </p:cxnSp>
        <p:cxnSp>
          <p:nvCxnSpPr>
            <p:cNvPr id="934" name="Google Shape;934;p37"/>
            <p:cNvCxnSpPr/>
            <p:nvPr/>
          </p:nvCxnSpPr>
          <p:spPr>
            <a:xfrm>
              <a:off x="3482766" y="2069446"/>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935" name="Google Shape;935;p37"/>
            <p:cNvSpPr txBox="1"/>
            <p:nvPr/>
          </p:nvSpPr>
          <p:spPr>
            <a:xfrm>
              <a:off x="3982903" y="1642731"/>
              <a:ext cx="34336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Si</a:t>
              </a:r>
              <a:endParaRPr sz="1800">
                <a:solidFill>
                  <a:srgbClr val="3F3F3F"/>
                </a:solidFill>
                <a:latin typeface="Arial"/>
                <a:ea typeface="Arial"/>
                <a:cs typeface="Arial"/>
                <a:sym typeface="Arial"/>
              </a:endParaRPr>
            </a:p>
          </p:txBody>
        </p:sp>
        <p:sp>
          <p:nvSpPr>
            <p:cNvPr id="936" name="Google Shape;936;p37"/>
            <p:cNvSpPr txBox="1"/>
            <p:nvPr/>
          </p:nvSpPr>
          <p:spPr>
            <a:xfrm>
              <a:off x="3982903" y="1966705"/>
              <a:ext cx="455574"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No</a:t>
              </a:r>
              <a:endParaRPr sz="1800">
                <a:solidFill>
                  <a:srgbClr val="3F3F3F"/>
                </a:solidFill>
                <a:latin typeface="Arial"/>
                <a:ea typeface="Arial"/>
                <a:cs typeface="Arial"/>
                <a:sym typeface="Arial"/>
              </a:endParaRPr>
            </a:p>
          </p:txBody>
        </p:sp>
        <p:sp>
          <p:nvSpPr>
            <p:cNvPr id="937" name="Google Shape;937;p37"/>
            <p:cNvSpPr txBox="1"/>
            <p:nvPr/>
          </p:nvSpPr>
          <p:spPr>
            <a:xfrm>
              <a:off x="5520935" y="596066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cxnSp>
          <p:nvCxnSpPr>
            <p:cNvPr id="938" name="Google Shape;938;p37"/>
            <p:cNvCxnSpPr/>
            <p:nvPr/>
          </p:nvCxnSpPr>
          <p:spPr>
            <a:xfrm flipH="1" rot="10800000">
              <a:off x="6232031" y="2202572"/>
              <a:ext cx="1174007" cy="13658"/>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939" name="Google Shape;939;p37"/>
            <p:cNvCxnSpPr/>
            <p:nvPr/>
          </p:nvCxnSpPr>
          <p:spPr>
            <a:xfrm>
              <a:off x="7025982" y="4790963"/>
              <a:ext cx="1605340" cy="180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940" name="Google Shape;940;p37"/>
            <p:cNvSpPr txBox="1"/>
            <p:nvPr/>
          </p:nvSpPr>
          <p:spPr>
            <a:xfrm>
              <a:off x="6461404" y="1740907"/>
              <a:ext cx="5645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Arial"/>
                  <a:ea typeface="Arial"/>
                  <a:cs typeface="Arial"/>
                  <a:sym typeface="Arial"/>
                </a:rPr>
                <a:t>5%</a:t>
              </a:r>
              <a:endParaRPr b="1" sz="2400">
                <a:solidFill>
                  <a:srgbClr val="F5B02B"/>
                </a:solidFill>
                <a:latin typeface="Arial"/>
                <a:ea typeface="Arial"/>
                <a:cs typeface="Arial"/>
                <a:sym typeface="Arial"/>
              </a:endParaRPr>
            </a:p>
          </p:txBody>
        </p:sp>
        <p:sp>
          <p:nvSpPr>
            <p:cNvPr id="941" name="Google Shape;941;p37"/>
            <p:cNvSpPr txBox="1"/>
            <p:nvPr/>
          </p:nvSpPr>
          <p:spPr>
            <a:xfrm>
              <a:off x="7471021" y="4329298"/>
              <a:ext cx="720069" cy="461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DA0F2B"/>
                  </a:solidFill>
                  <a:latin typeface="Arial"/>
                  <a:ea typeface="Arial"/>
                  <a:cs typeface="Arial"/>
                  <a:sym typeface="Arial"/>
                </a:rPr>
                <a:t>95%</a:t>
              </a:r>
              <a:endParaRPr b="1" sz="2400">
                <a:solidFill>
                  <a:srgbClr val="DA0F2B"/>
                </a:solidFill>
                <a:latin typeface="Arial"/>
                <a:ea typeface="Arial"/>
                <a:cs typeface="Arial"/>
                <a:sym typeface="Arial"/>
              </a:endParaRPr>
            </a:p>
          </p:txBody>
        </p:sp>
      </p:grpSp>
      <p:sp>
        <p:nvSpPr>
          <p:cNvPr id="942" name="Google Shape;942;p37"/>
          <p:cNvSpPr/>
          <p:nvPr/>
        </p:nvSpPr>
        <p:spPr>
          <a:xfrm>
            <a:off x="652813" y="940157"/>
            <a:ext cx="391688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es-CO" sz="1400">
                <a:solidFill>
                  <a:schemeClr val="dk1"/>
                </a:solidFill>
                <a:latin typeface="Arial"/>
                <a:ea typeface="Arial"/>
                <a:cs typeface="Arial"/>
                <a:sym typeface="Arial"/>
              </a:rPr>
              <a:t>Participación de actividades virtuales de recreación y actividad física con el IDRD por Facebook Live</a:t>
            </a:r>
            <a:endParaRPr sz="1400">
              <a:solidFill>
                <a:schemeClr val="dk1"/>
              </a:solidFill>
              <a:latin typeface="Arial"/>
              <a:ea typeface="Arial"/>
              <a:cs typeface="Arial"/>
              <a:sym typeface="Arial"/>
            </a:endParaRPr>
          </a:p>
        </p:txBody>
      </p:sp>
      <p:cxnSp>
        <p:nvCxnSpPr>
          <p:cNvPr id="943" name="Google Shape;943;p37"/>
          <p:cNvCxnSpPr>
            <a:stCxn id="941" idx="0"/>
          </p:cNvCxnSpPr>
          <p:nvPr/>
        </p:nvCxnSpPr>
        <p:spPr>
          <a:xfrm rot="-5400000">
            <a:off x="4040270" y="2528299"/>
            <a:ext cx="1201200" cy="2230500"/>
          </a:xfrm>
          <a:prstGeom prst="bentConnector2">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graphicFrame>
        <p:nvGraphicFramePr>
          <p:cNvPr id="948" name="Google Shape;948;p38"/>
          <p:cNvGraphicFramePr/>
          <p:nvPr/>
        </p:nvGraphicFramePr>
        <p:xfrm>
          <a:off x="2864340" y="1950583"/>
          <a:ext cx="5987535" cy="4124182"/>
        </p:xfrm>
        <a:graphic>
          <a:graphicData uri="http://schemas.openxmlformats.org/drawingml/2006/chart">
            <c:chart r:id="rId3"/>
          </a:graphicData>
        </a:graphic>
      </p:graphicFrame>
      <p:sp>
        <p:nvSpPr>
          <p:cNvPr id="949" name="Google Shape;949;p38"/>
          <p:cNvSpPr/>
          <p:nvPr/>
        </p:nvSpPr>
        <p:spPr>
          <a:xfrm>
            <a:off x="1596162" y="283884"/>
            <a:ext cx="799778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Arial"/>
                <a:ea typeface="Arial"/>
                <a:cs typeface="Arial"/>
                <a:sym typeface="Arial"/>
              </a:rPr>
              <a:t>18. </a:t>
            </a:r>
            <a:r>
              <a:rPr lang="es-CO" sz="1800">
                <a:solidFill>
                  <a:schemeClr val="dk1"/>
                </a:solidFill>
                <a:latin typeface="Arial"/>
                <a:ea typeface="Arial"/>
                <a:cs typeface="Arial"/>
                <a:sym typeface="Arial"/>
              </a:rPr>
              <a:t>Por favor dígame, si cerca a su lugar de residencia hay parques o espacios públicos de uso recreativo? </a:t>
            </a:r>
            <a:endParaRPr sz="1800">
              <a:solidFill>
                <a:schemeClr val="dk1"/>
              </a:solidFill>
              <a:latin typeface="Arial"/>
              <a:ea typeface="Arial"/>
              <a:cs typeface="Arial"/>
              <a:sym typeface="Arial"/>
            </a:endParaRPr>
          </a:p>
        </p:txBody>
      </p:sp>
      <p:sp>
        <p:nvSpPr>
          <p:cNvPr id="950" name="Google Shape;950;p38"/>
          <p:cNvSpPr txBox="1"/>
          <p:nvPr/>
        </p:nvSpPr>
        <p:spPr>
          <a:xfrm>
            <a:off x="5263307" y="6206082"/>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a:t>
            </a:r>
            <a:endParaRPr b="1" sz="1200">
              <a:solidFill>
                <a:srgbClr val="3F3F3F"/>
              </a:solidFill>
              <a:latin typeface="Arial"/>
              <a:ea typeface="Arial"/>
              <a:cs typeface="Arial"/>
              <a:sym typeface="Arial"/>
            </a:endParaRPr>
          </a:p>
        </p:txBody>
      </p:sp>
      <p:cxnSp>
        <p:nvCxnSpPr>
          <p:cNvPr id="951" name="Google Shape;951;p38"/>
          <p:cNvCxnSpPr/>
          <p:nvPr/>
        </p:nvCxnSpPr>
        <p:spPr>
          <a:xfrm>
            <a:off x="2535223" y="1605665"/>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952" name="Google Shape;952;p38"/>
          <p:cNvCxnSpPr/>
          <p:nvPr/>
        </p:nvCxnSpPr>
        <p:spPr>
          <a:xfrm>
            <a:off x="2551696" y="1869278"/>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953" name="Google Shape;953;p38"/>
          <p:cNvSpPr txBox="1"/>
          <p:nvPr/>
        </p:nvSpPr>
        <p:spPr>
          <a:xfrm>
            <a:off x="3260148" y="1671991"/>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
        <p:nvSpPr>
          <p:cNvPr id="954" name="Google Shape;954;p38"/>
          <p:cNvSpPr txBox="1"/>
          <p:nvPr/>
        </p:nvSpPr>
        <p:spPr>
          <a:xfrm>
            <a:off x="3243675" y="1416885"/>
            <a:ext cx="3433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Arial"/>
                <a:ea typeface="Arial"/>
                <a:cs typeface="Arial"/>
                <a:sym typeface="Arial"/>
              </a:rPr>
              <a:t>Si</a:t>
            </a:r>
            <a:endParaRPr sz="1800">
              <a:solidFill>
                <a:schemeClr val="dk1"/>
              </a:solidFill>
              <a:latin typeface="Arial"/>
              <a:ea typeface="Arial"/>
              <a:cs typeface="Arial"/>
              <a:sym typeface="Arial"/>
            </a:endParaRPr>
          </a:p>
        </p:txBody>
      </p:sp>
      <p:sp>
        <p:nvSpPr>
          <p:cNvPr id="955" name="Google Shape;955;p38"/>
          <p:cNvSpPr txBox="1"/>
          <p:nvPr/>
        </p:nvSpPr>
        <p:spPr>
          <a:xfrm>
            <a:off x="6024740" y="2124630"/>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11%</a:t>
            </a:r>
            <a:endParaRPr b="1" sz="2800">
              <a:solidFill>
                <a:schemeClr val="lt1"/>
              </a:solidFill>
              <a:latin typeface="Arial"/>
              <a:ea typeface="Arial"/>
              <a:cs typeface="Arial"/>
              <a:sym typeface="Arial"/>
            </a:endParaRPr>
          </a:p>
        </p:txBody>
      </p:sp>
      <p:sp>
        <p:nvSpPr>
          <p:cNvPr id="956" name="Google Shape;956;p38"/>
          <p:cNvSpPr txBox="1"/>
          <p:nvPr/>
        </p:nvSpPr>
        <p:spPr>
          <a:xfrm>
            <a:off x="3796584" y="4329655"/>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Arial"/>
                <a:ea typeface="Arial"/>
                <a:cs typeface="Arial"/>
                <a:sym typeface="Arial"/>
              </a:rPr>
              <a:t>89%</a:t>
            </a:r>
            <a:endParaRPr b="1" sz="2800">
              <a:solidFill>
                <a:schemeClr val="lt1"/>
              </a:solidFill>
              <a:latin typeface="Arial"/>
              <a:ea typeface="Arial"/>
              <a:cs typeface="Arial"/>
              <a:sym typeface="Arial"/>
            </a:endParaRPr>
          </a:p>
        </p:txBody>
      </p:sp>
      <p:sp>
        <p:nvSpPr>
          <p:cNvPr id="957" name="Google Shape;957;p38"/>
          <p:cNvSpPr/>
          <p:nvPr/>
        </p:nvSpPr>
        <p:spPr>
          <a:xfrm>
            <a:off x="4918995" y="3098274"/>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958" name="Google Shape;958;p38"/>
          <p:cNvCxnSpPr/>
          <p:nvPr/>
        </p:nvCxnSpPr>
        <p:spPr>
          <a:xfrm>
            <a:off x="2554314" y="2124453"/>
            <a:ext cx="691979" cy="0"/>
          </a:xfrm>
          <a:prstGeom prst="straightConnector1">
            <a:avLst/>
          </a:prstGeom>
          <a:noFill/>
          <a:ln cap="flat" cmpd="sng" w="57150">
            <a:solidFill>
              <a:srgbClr val="A5A5A5"/>
            </a:solidFill>
            <a:prstDash val="solid"/>
            <a:round/>
            <a:headEnd len="sm" w="sm" type="none"/>
            <a:tailEnd len="sm" w="sm" type="none"/>
          </a:ln>
          <a:effectLst>
            <a:outerShdw blurRad="40000" rotWithShape="0" dir="5400000" dist="20000">
              <a:srgbClr val="000000">
                <a:alpha val="37647"/>
              </a:srgbClr>
            </a:outerShdw>
          </a:effectLst>
        </p:spPr>
      </p:cxnSp>
      <p:sp>
        <p:nvSpPr>
          <p:cNvPr id="959" name="Google Shape;959;p38"/>
          <p:cNvSpPr txBox="1"/>
          <p:nvPr/>
        </p:nvSpPr>
        <p:spPr>
          <a:xfrm>
            <a:off x="3260148" y="1949085"/>
            <a:ext cx="8034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NS/NR</a:t>
            </a:r>
            <a:endParaRPr sz="18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graphicFrame>
        <p:nvGraphicFramePr>
          <p:cNvPr id="964" name="Google Shape;964;p39"/>
          <p:cNvGraphicFramePr/>
          <p:nvPr/>
        </p:nvGraphicFramePr>
        <p:xfrm>
          <a:off x="1416676" y="505496"/>
          <a:ext cx="9878096" cy="5418667"/>
        </p:xfrm>
        <a:graphic>
          <a:graphicData uri="http://schemas.openxmlformats.org/drawingml/2006/chart">
            <c:chart r:id="rId3"/>
          </a:graphicData>
        </a:graphic>
      </p:graphicFrame>
      <p:sp>
        <p:nvSpPr>
          <p:cNvPr id="965" name="Google Shape;965;p39"/>
          <p:cNvSpPr/>
          <p:nvPr/>
        </p:nvSpPr>
        <p:spPr>
          <a:xfrm>
            <a:off x="4140286" y="320830"/>
            <a:ext cx="4264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19.</a:t>
            </a:r>
            <a:r>
              <a:rPr lang="es-CO" sz="1800">
                <a:solidFill>
                  <a:schemeClr val="dk1"/>
                </a:solidFill>
                <a:latin typeface="Arial"/>
                <a:ea typeface="Arial"/>
                <a:cs typeface="Arial"/>
                <a:sym typeface="Arial"/>
              </a:rPr>
              <a:t> ¿Con qué frecuencia visita este parque?</a:t>
            </a:r>
            <a:endParaRPr/>
          </a:p>
          <a:p>
            <a:pPr indent="0" lvl="0" marL="0" marR="0" rtl="0" algn="ctr">
              <a:spcBef>
                <a:spcPts val="0"/>
              </a:spcBef>
              <a:spcAft>
                <a:spcPts val="0"/>
              </a:spcAft>
              <a:buNone/>
            </a:pPr>
            <a:r>
              <a:rPr b="1" i="1" lang="es-CO" sz="1400">
                <a:solidFill>
                  <a:schemeClr val="dk1"/>
                </a:solidFill>
                <a:latin typeface="Arial"/>
                <a:ea typeface="Arial"/>
                <a:cs typeface="Arial"/>
                <a:sym typeface="Arial"/>
              </a:rPr>
              <a:t>(Encuestados que dicen SI en P18) </a:t>
            </a:r>
            <a:endParaRPr b="1" i="1" sz="1400">
              <a:solidFill>
                <a:schemeClr val="dk1"/>
              </a:solidFill>
              <a:latin typeface="Arial"/>
              <a:ea typeface="Arial"/>
              <a:cs typeface="Arial"/>
              <a:sym typeface="Arial"/>
            </a:endParaRPr>
          </a:p>
        </p:txBody>
      </p:sp>
      <p:sp>
        <p:nvSpPr>
          <p:cNvPr id="966" name="Google Shape;966;p39"/>
          <p:cNvSpPr txBox="1"/>
          <p:nvPr/>
        </p:nvSpPr>
        <p:spPr>
          <a:xfrm>
            <a:off x="5220191" y="61633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1822 </a:t>
            </a:r>
            <a:endParaRPr b="1" sz="1200">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
          <p:cNvSpPr txBox="1"/>
          <p:nvPr/>
        </p:nvSpPr>
        <p:spPr>
          <a:xfrm>
            <a:off x="748086" y="1038644"/>
            <a:ext cx="10701300" cy="1967700"/>
          </a:xfrm>
          <a:prstGeom prst="rect">
            <a:avLst/>
          </a:prstGeom>
          <a:solidFill>
            <a:srgbClr val="FFF2CC"/>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La dirección de investigación y diseño de formularios ha sido liderado por la Secretaría de Cultura, Recreación y Deporte en cabeza de la Dirección de Cultura Ciudadana.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Los operativos de campo han contado con el apoyo de la Secretaría General, </a:t>
            </a:r>
            <a:r>
              <a:rPr b="0" i="0" lang="es-CO" sz="1400" u="none" cap="none" strike="noStrike">
                <a:solidFill>
                  <a:schemeClr val="dk1"/>
                </a:solidFill>
                <a:latin typeface="Arial"/>
                <a:ea typeface="Arial"/>
                <a:cs typeface="Arial"/>
                <a:sym typeface="Arial"/>
              </a:rPr>
              <a:t>Secretaría de Seguridad, Secretaría de Planeación y Secretaría de la Mujer,</a:t>
            </a:r>
            <a:r>
              <a:rPr b="0" i="0" lang="es-CO" sz="1400" u="none" cap="none" strike="noStrike">
                <a:solidFill>
                  <a:srgbClr val="000000"/>
                </a:solidFill>
                <a:latin typeface="Arial"/>
                <a:ea typeface="Arial"/>
                <a:cs typeface="Arial"/>
                <a:sym typeface="Arial"/>
              </a:rPr>
              <a:t> Empresa de Teléfonos de Bogotá - ETB y Open Society.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El levantamiento de la información telefónica se ha realizado por parte de la ETB y Línea 195, así como por DATEXCO y Centro Nacional de Consultoría – CNC y Brandstrat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
          <p:cNvSpPr txBox="1"/>
          <p:nvPr/>
        </p:nvSpPr>
        <p:spPr>
          <a:xfrm>
            <a:off x="909036" y="526144"/>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400" u="none" cap="none" strike="noStrike">
                <a:solidFill>
                  <a:srgbClr val="000000"/>
                </a:solidFill>
                <a:latin typeface="Arial"/>
                <a:ea typeface="Arial"/>
                <a:cs typeface="Arial"/>
                <a:sym typeface="Arial"/>
              </a:rPr>
              <a:t>Nota para el lector:</a:t>
            </a:r>
            <a:endParaRPr b="1" i="0" sz="1400" u="none" cap="none" strike="noStrike">
              <a:solidFill>
                <a:srgbClr val="000000"/>
              </a:solidFill>
              <a:latin typeface="Arial"/>
              <a:ea typeface="Arial"/>
              <a:cs typeface="Arial"/>
              <a:sym typeface="Arial"/>
            </a:endParaRPr>
          </a:p>
        </p:txBody>
      </p:sp>
      <p:sp>
        <p:nvSpPr>
          <p:cNvPr id="412" name="Google Shape;412;p4"/>
          <p:cNvSpPr txBox="1"/>
          <p:nvPr/>
        </p:nvSpPr>
        <p:spPr>
          <a:xfrm>
            <a:off x="748086" y="3584019"/>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400" u="none" cap="none" strike="noStrike">
                <a:solidFill>
                  <a:srgbClr val="000000"/>
                </a:solidFill>
                <a:latin typeface="Arial"/>
                <a:ea typeface="Arial"/>
                <a:cs typeface="Arial"/>
                <a:sym typeface="Arial"/>
              </a:rPr>
              <a:t>Nota metodológica:</a:t>
            </a:r>
            <a:endParaRPr b="1" i="0" sz="1400" u="none" cap="none" strike="noStrike">
              <a:solidFill>
                <a:srgbClr val="000000"/>
              </a:solidFill>
              <a:latin typeface="Arial"/>
              <a:ea typeface="Arial"/>
              <a:cs typeface="Arial"/>
              <a:sym typeface="Arial"/>
            </a:endParaRPr>
          </a:p>
        </p:txBody>
      </p:sp>
      <p:sp>
        <p:nvSpPr>
          <p:cNvPr id="413" name="Google Shape;413;p4"/>
          <p:cNvSpPr txBox="1"/>
          <p:nvPr/>
        </p:nvSpPr>
        <p:spPr>
          <a:xfrm>
            <a:off x="748086" y="3995769"/>
            <a:ext cx="10701300" cy="1350900"/>
          </a:xfrm>
          <a:prstGeom prst="rect">
            <a:avLst/>
          </a:prstGeom>
          <a:solidFill>
            <a:srgbClr val="FFF2CC"/>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Las desagregaciones realizadas (estrato, subred,  localidad u otros) solo se muestran en esta presentación si tienen datos relevantes, que complementen o permitan ilustrar situaciones de relevancia en el seguimiento.</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En algunos casos, se mantienen datos y gráficas de una sola aplicación, que por su valor informativo vale la pena mantenerla.</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En algunos casos la información de Ns/Nr es suprimida de las gráficas que se presentan.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40"/>
          <p:cNvSpPr/>
          <p:nvPr/>
        </p:nvSpPr>
        <p:spPr>
          <a:xfrm>
            <a:off x="3278309" y="282193"/>
            <a:ext cx="642932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20. </a:t>
            </a:r>
            <a:r>
              <a:rPr lang="es-CO" sz="1800">
                <a:solidFill>
                  <a:schemeClr val="dk1"/>
                </a:solidFill>
                <a:latin typeface="Arial"/>
                <a:ea typeface="Arial"/>
                <a:cs typeface="Arial"/>
                <a:sym typeface="Arial"/>
              </a:rPr>
              <a:t>¿Cuál es la principal actividad que usted realiza en ese parque?</a:t>
            </a:r>
            <a:endParaRPr/>
          </a:p>
          <a:p>
            <a:pPr indent="0" lvl="0" marL="0" marR="0" rtl="0" algn="ctr">
              <a:spcBef>
                <a:spcPts val="0"/>
              </a:spcBef>
              <a:spcAft>
                <a:spcPts val="0"/>
              </a:spcAft>
              <a:buNone/>
            </a:pPr>
            <a:r>
              <a:rPr b="1" i="1" lang="es-CO" sz="1400">
                <a:solidFill>
                  <a:schemeClr val="dk1"/>
                </a:solidFill>
                <a:latin typeface="Arial"/>
                <a:ea typeface="Arial"/>
                <a:cs typeface="Arial"/>
                <a:sym typeface="Arial"/>
              </a:rPr>
              <a:t>(Encuestados que frecuentan el parque en la P19) </a:t>
            </a:r>
            <a:endParaRPr b="1" i="1" sz="1400">
              <a:solidFill>
                <a:schemeClr val="dk1"/>
              </a:solidFill>
              <a:latin typeface="Arial"/>
              <a:ea typeface="Arial"/>
              <a:cs typeface="Arial"/>
              <a:sym typeface="Arial"/>
            </a:endParaRPr>
          </a:p>
        </p:txBody>
      </p:sp>
      <p:graphicFrame>
        <p:nvGraphicFramePr>
          <p:cNvPr id="972" name="Google Shape;972;p40"/>
          <p:cNvGraphicFramePr/>
          <p:nvPr/>
        </p:nvGraphicFramePr>
        <p:xfrm>
          <a:off x="193183" y="719666"/>
          <a:ext cx="11732654" cy="5418667"/>
        </p:xfrm>
        <a:graphic>
          <a:graphicData uri="http://schemas.openxmlformats.org/drawingml/2006/chart">
            <c:chart r:id="rId3"/>
          </a:graphicData>
        </a:graphic>
      </p:graphicFrame>
      <p:sp>
        <p:nvSpPr>
          <p:cNvPr id="973" name="Google Shape;973;p40"/>
          <p:cNvSpPr txBox="1"/>
          <p:nvPr/>
        </p:nvSpPr>
        <p:spPr>
          <a:xfrm>
            <a:off x="5297465" y="6214913"/>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1607  </a:t>
            </a:r>
            <a:endParaRPr b="1" sz="1200">
              <a:solidFill>
                <a:srgbClr val="3F3F3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41"/>
          <p:cNvSpPr/>
          <p:nvPr/>
        </p:nvSpPr>
        <p:spPr>
          <a:xfrm>
            <a:off x="1884614" y="100093"/>
            <a:ext cx="865347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Arial"/>
                <a:ea typeface="Arial"/>
                <a:cs typeface="Arial"/>
                <a:sym typeface="Arial"/>
              </a:rPr>
              <a:t>21.</a:t>
            </a:r>
            <a:r>
              <a:rPr lang="es-CO" sz="1800">
                <a:solidFill>
                  <a:schemeClr val="dk1"/>
                </a:solidFill>
                <a:latin typeface="Arial"/>
                <a:ea typeface="Arial"/>
                <a:cs typeface="Arial"/>
                <a:sym typeface="Arial"/>
              </a:rPr>
              <a:t> ¿Cuáles son las principales razones por las cuales no va al parque?</a:t>
            </a:r>
            <a:endParaRPr/>
          </a:p>
          <a:p>
            <a:pPr indent="0" lvl="0" marL="0" marR="0" rtl="0" algn="ctr">
              <a:spcBef>
                <a:spcPts val="0"/>
              </a:spcBef>
              <a:spcAft>
                <a:spcPts val="0"/>
              </a:spcAft>
              <a:buNone/>
            </a:pPr>
            <a:r>
              <a:rPr b="1" i="1" lang="es-CO" sz="1800">
                <a:solidFill>
                  <a:schemeClr val="dk1"/>
                </a:solidFill>
                <a:latin typeface="Arial"/>
                <a:ea typeface="Arial"/>
                <a:cs typeface="Arial"/>
                <a:sym typeface="Arial"/>
              </a:rPr>
              <a:t>(Encuestados que dicen NO en P18) </a:t>
            </a:r>
            <a:endParaRPr b="1" i="1"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979" name="Google Shape;979;p41"/>
          <p:cNvGraphicFramePr/>
          <p:nvPr/>
        </p:nvGraphicFramePr>
        <p:xfrm>
          <a:off x="1040124" y="561373"/>
          <a:ext cx="10856889" cy="6296627"/>
        </p:xfrm>
        <a:graphic>
          <a:graphicData uri="http://schemas.openxmlformats.org/drawingml/2006/chart">
            <c:chart r:id="rId3"/>
          </a:graphicData>
        </a:graphic>
      </p:graphicFrame>
      <p:sp>
        <p:nvSpPr>
          <p:cNvPr id="980" name="Google Shape;980;p41"/>
          <p:cNvSpPr txBox="1"/>
          <p:nvPr/>
        </p:nvSpPr>
        <p:spPr>
          <a:xfrm>
            <a:off x="5078523" y="649825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215 </a:t>
            </a:r>
            <a:endParaRPr b="1" sz="1200">
              <a:solidFill>
                <a:srgbClr val="3F3F3F"/>
              </a:solidFill>
              <a:latin typeface="Arial"/>
              <a:ea typeface="Arial"/>
              <a:cs typeface="Arial"/>
              <a:sym typeface="Arial"/>
            </a:endParaRPr>
          </a:p>
        </p:txBody>
      </p:sp>
      <p:graphicFrame>
        <p:nvGraphicFramePr>
          <p:cNvPr id="981" name="Google Shape;981;p41"/>
          <p:cNvGraphicFramePr/>
          <p:nvPr/>
        </p:nvGraphicFramePr>
        <p:xfrm>
          <a:off x="7902349" y="3131046"/>
          <a:ext cx="3000000" cy="3000000"/>
        </p:xfrm>
        <a:graphic>
          <a:graphicData uri="http://schemas.openxmlformats.org/drawingml/2006/table">
            <a:tbl>
              <a:tblPr>
                <a:noFill/>
                <a:tableStyleId>{3CC951C0-3FDD-4CBF-9D26-ED6AF6F444B7}</a:tableStyleId>
              </a:tblPr>
              <a:tblGrid>
                <a:gridCol w="2852725"/>
                <a:gridCol w="580575"/>
              </a:tblGrid>
              <a:tr h="207250">
                <a:tc>
                  <a:txBody>
                    <a:bodyPr/>
                    <a:lstStyle/>
                    <a:p>
                      <a:pPr indent="0" lvl="0" marL="0" marR="0" rtl="0" algn="l">
                        <a:spcBef>
                          <a:spcPts val="0"/>
                        </a:spcBef>
                        <a:spcAft>
                          <a:spcPts val="0"/>
                        </a:spcAft>
                        <a:buNone/>
                      </a:pPr>
                      <a:r>
                        <a:rPr lang="es-CO" sz="1200" u="none" cap="none" strike="noStrike"/>
                        <a:t>Por la presencia de policía</a:t>
                      </a:r>
                      <a:endParaRPr b="1" i="0" sz="1200" u="none" cap="none" strike="noStrike">
                        <a:solidFill>
                          <a:srgbClr val="000000"/>
                        </a:solidFill>
                        <a:latin typeface="Arial"/>
                        <a:ea typeface="Arial"/>
                        <a:cs typeface="Arial"/>
                        <a:sym typeface="Arial"/>
                      </a:endParaRPr>
                    </a:p>
                  </a:txBody>
                  <a:tcPr marT="8075" marB="0" marR="8075" marL="8075" anchor="b"/>
                </a:tc>
                <a:tc>
                  <a:txBody>
                    <a:bodyPr/>
                    <a:lstStyle/>
                    <a:p>
                      <a:pPr indent="0" lvl="0" marL="0" marR="0" rtl="0" algn="ctr">
                        <a:spcBef>
                          <a:spcPts val="0"/>
                        </a:spcBef>
                        <a:spcAft>
                          <a:spcPts val="0"/>
                        </a:spcAft>
                        <a:buNone/>
                      </a:pPr>
                      <a:r>
                        <a:rPr lang="es-CO" sz="1200" u="none" cap="none" strike="noStrike"/>
                        <a:t>2%</a:t>
                      </a:r>
                      <a:endParaRPr b="0" i="0" sz="1200" u="none" cap="none" strike="noStrike">
                        <a:solidFill>
                          <a:srgbClr val="000000"/>
                        </a:solidFill>
                        <a:latin typeface="Arial"/>
                        <a:ea typeface="Arial"/>
                        <a:cs typeface="Arial"/>
                        <a:sym typeface="Arial"/>
                      </a:endParaRPr>
                    </a:p>
                  </a:txBody>
                  <a:tcPr marT="8075" marB="0" marR="8075" marL="8075" anchor="b"/>
                </a:tc>
              </a:tr>
              <a:tr h="197000">
                <a:tc>
                  <a:txBody>
                    <a:bodyPr/>
                    <a:lstStyle/>
                    <a:p>
                      <a:pPr indent="0" lvl="0" marL="0" marR="0" rtl="0" algn="l">
                        <a:spcBef>
                          <a:spcPts val="0"/>
                        </a:spcBef>
                        <a:spcAft>
                          <a:spcPts val="0"/>
                        </a:spcAft>
                        <a:buNone/>
                      </a:pPr>
                      <a:r>
                        <a:rPr lang="es-CO" sz="1200" u="none" cap="none" strike="noStrike"/>
                        <a:t>Por la presencia de habitantes de calle</a:t>
                      </a:r>
                      <a:endParaRPr b="1" i="0" sz="1200" u="none" cap="none" strike="noStrike">
                        <a:solidFill>
                          <a:srgbClr val="000000"/>
                        </a:solidFill>
                        <a:latin typeface="Arial"/>
                        <a:ea typeface="Arial"/>
                        <a:cs typeface="Arial"/>
                        <a:sym typeface="Arial"/>
                      </a:endParaRPr>
                    </a:p>
                  </a:txBody>
                  <a:tcPr marT="8075" marB="0" marR="8075" marL="8075" anchor="b"/>
                </a:tc>
                <a:tc>
                  <a:txBody>
                    <a:bodyPr/>
                    <a:lstStyle/>
                    <a:p>
                      <a:pPr indent="0" lvl="0" marL="0" marR="0" rtl="0" algn="ctr">
                        <a:spcBef>
                          <a:spcPts val="0"/>
                        </a:spcBef>
                        <a:spcAft>
                          <a:spcPts val="0"/>
                        </a:spcAft>
                        <a:buNone/>
                      </a:pPr>
                      <a:r>
                        <a:rPr lang="es-CO" sz="1200" u="none" cap="none" strike="noStrike"/>
                        <a:t>2%</a:t>
                      </a:r>
                      <a:endParaRPr b="0" i="0" sz="1200" u="none" cap="none" strike="noStrike">
                        <a:solidFill>
                          <a:srgbClr val="000000"/>
                        </a:solidFill>
                        <a:latin typeface="Arial"/>
                        <a:ea typeface="Arial"/>
                        <a:cs typeface="Arial"/>
                        <a:sym typeface="Arial"/>
                      </a:endParaRPr>
                    </a:p>
                  </a:txBody>
                  <a:tcPr marT="8075" marB="0" marR="8075" marL="8075" anchor="b"/>
                </a:tc>
              </a:tr>
              <a:tr h="249975">
                <a:tc>
                  <a:txBody>
                    <a:bodyPr/>
                    <a:lstStyle/>
                    <a:p>
                      <a:pPr indent="0" lvl="0" marL="0" marR="0" rtl="0" algn="l">
                        <a:spcBef>
                          <a:spcPts val="0"/>
                        </a:spcBef>
                        <a:spcAft>
                          <a:spcPts val="0"/>
                        </a:spcAft>
                        <a:buNone/>
                      </a:pPr>
                      <a:r>
                        <a:rPr lang="es-CO" sz="1200" u="none" cap="none" strike="noStrike"/>
                        <a:t>Pereza</a:t>
                      </a:r>
                      <a:endParaRPr b="1" i="0" sz="1200" u="none" cap="none" strike="noStrike">
                        <a:solidFill>
                          <a:srgbClr val="000000"/>
                        </a:solidFill>
                        <a:latin typeface="Arial"/>
                        <a:ea typeface="Arial"/>
                        <a:cs typeface="Arial"/>
                        <a:sym typeface="Arial"/>
                      </a:endParaRPr>
                    </a:p>
                  </a:txBody>
                  <a:tcPr marT="8075" marB="0" marR="8075" marL="8075" anchor="b"/>
                </a:tc>
                <a:tc>
                  <a:txBody>
                    <a:bodyPr/>
                    <a:lstStyle/>
                    <a:p>
                      <a:pPr indent="0" lvl="0" marL="0" marR="0" rtl="0" algn="ctr">
                        <a:spcBef>
                          <a:spcPts val="0"/>
                        </a:spcBef>
                        <a:spcAft>
                          <a:spcPts val="0"/>
                        </a:spcAft>
                        <a:buNone/>
                      </a:pPr>
                      <a:r>
                        <a:rPr lang="es-CO" sz="1200" u="none" cap="none" strike="noStrike"/>
                        <a:t>2%</a:t>
                      </a:r>
                      <a:endParaRPr b="0" i="0" sz="1200" u="none" cap="none" strike="noStrike">
                        <a:solidFill>
                          <a:srgbClr val="000000"/>
                        </a:solidFill>
                        <a:latin typeface="Arial"/>
                        <a:ea typeface="Arial"/>
                        <a:cs typeface="Arial"/>
                        <a:sym typeface="Arial"/>
                      </a:endParaRPr>
                    </a:p>
                  </a:txBody>
                  <a:tcPr marT="8075" marB="0" marR="8075" marL="8075" anchor="b"/>
                </a:tc>
              </a:tr>
              <a:tr h="166650">
                <a:tc>
                  <a:txBody>
                    <a:bodyPr/>
                    <a:lstStyle/>
                    <a:p>
                      <a:pPr indent="0" lvl="0" marL="0" marR="0" rtl="0" algn="l">
                        <a:spcBef>
                          <a:spcPts val="0"/>
                        </a:spcBef>
                        <a:spcAft>
                          <a:spcPts val="0"/>
                        </a:spcAft>
                        <a:buNone/>
                      </a:pPr>
                      <a:r>
                        <a:rPr lang="es-CO" sz="1200" u="none" cap="none" strike="noStrike"/>
                        <a:t>Tengo casa por carcel</a:t>
                      </a:r>
                      <a:endParaRPr b="1" i="0" sz="1200" u="none" cap="none" strike="noStrike">
                        <a:solidFill>
                          <a:srgbClr val="000000"/>
                        </a:solidFill>
                        <a:latin typeface="Arial"/>
                        <a:ea typeface="Arial"/>
                        <a:cs typeface="Arial"/>
                        <a:sym typeface="Arial"/>
                      </a:endParaRPr>
                    </a:p>
                  </a:txBody>
                  <a:tcPr marT="8075" marB="0" marR="8075" marL="8075" anchor="b"/>
                </a:tc>
                <a:tc>
                  <a:txBody>
                    <a:bodyPr/>
                    <a:lstStyle/>
                    <a:p>
                      <a:pPr indent="0" lvl="0" marL="0" marR="0" rtl="0" algn="ctr">
                        <a:spcBef>
                          <a:spcPts val="0"/>
                        </a:spcBef>
                        <a:spcAft>
                          <a:spcPts val="0"/>
                        </a:spcAft>
                        <a:buNone/>
                      </a:pPr>
                      <a:r>
                        <a:rPr lang="es-CO" sz="1200" u="none" cap="none" strike="noStrike"/>
                        <a:t>1%</a:t>
                      </a:r>
                      <a:endParaRPr b="0" i="0" sz="1200" u="none" cap="none" strike="noStrike">
                        <a:solidFill>
                          <a:srgbClr val="000000"/>
                        </a:solidFill>
                        <a:latin typeface="Arial"/>
                        <a:ea typeface="Arial"/>
                        <a:cs typeface="Arial"/>
                        <a:sym typeface="Arial"/>
                      </a:endParaRPr>
                    </a:p>
                  </a:txBody>
                  <a:tcPr marT="8075" marB="0" marR="8075" marL="8075" anchor="b"/>
                </a:tc>
              </a:tr>
              <a:tr h="191050">
                <a:tc>
                  <a:txBody>
                    <a:bodyPr/>
                    <a:lstStyle/>
                    <a:p>
                      <a:pPr indent="0" lvl="0" marL="0" marR="0" rtl="0" algn="l">
                        <a:spcBef>
                          <a:spcPts val="0"/>
                        </a:spcBef>
                        <a:spcAft>
                          <a:spcPts val="0"/>
                        </a:spcAft>
                        <a:buNone/>
                      </a:pPr>
                      <a:r>
                        <a:rPr lang="es-CO" sz="1200" u="none" cap="none" strike="noStrike"/>
                        <a:t>Muchas personas</a:t>
                      </a:r>
                      <a:endParaRPr b="1" i="0" sz="1200" u="none" cap="none" strike="noStrike">
                        <a:solidFill>
                          <a:srgbClr val="000000"/>
                        </a:solidFill>
                        <a:latin typeface="Arial"/>
                        <a:ea typeface="Arial"/>
                        <a:cs typeface="Arial"/>
                        <a:sym typeface="Arial"/>
                      </a:endParaRPr>
                    </a:p>
                  </a:txBody>
                  <a:tcPr marT="8075" marB="0" marR="8075" marL="8075" anchor="b"/>
                </a:tc>
                <a:tc>
                  <a:txBody>
                    <a:bodyPr/>
                    <a:lstStyle/>
                    <a:p>
                      <a:pPr indent="0" lvl="0" marL="0" marR="0" rtl="0" algn="ctr">
                        <a:spcBef>
                          <a:spcPts val="0"/>
                        </a:spcBef>
                        <a:spcAft>
                          <a:spcPts val="0"/>
                        </a:spcAft>
                        <a:buNone/>
                      </a:pPr>
                      <a:r>
                        <a:rPr lang="es-CO" sz="1200" u="none" cap="none" strike="noStrike"/>
                        <a:t>1%</a:t>
                      </a:r>
                      <a:endParaRPr b="0" i="0" sz="1200" u="none" cap="none" strike="noStrike">
                        <a:solidFill>
                          <a:srgbClr val="000000"/>
                        </a:solidFill>
                        <a:latin typeface="Arial"/>
                        <a:ea typeface="Arial"/>
                        <a:cs typeface="Arial"/>
                        <a:sym typeface="Arial"/>
                      </a:endParaRPr>
                    </a:p>
                  </a:txBody>
                  <a:tcPr marT="8075" marB="0" marR="8075" marL="8075" anchor="b"/>
                </a:tc>
              </a:tr>
              <a:tr h="274725">
                <a:tc>
                  <a:txBody>
                    <a:bodyPr/>
                    <a:lstStyle/>
                    <a:p>
                      <a:pPr indent="0" lvl="0" marL="0" marR="0" rtl="0" algn="l">
                        <a:spcBef>
                          <a:spcPts val="0"/>
                        </a:spcBef>
                        <a:spcAft>
                          <a:spcPts val="0"/>
                        </a:spcAft>
                        <a:buNone/>
                      </a:pPr>
                      <a:r>
                        <a:rPr lang="es-CO" sz="1200" u="none" cap="none" strike="noStrike"/>
                        <a:t>Porque las personas muestran indiferencia ante situaciones de violencia</a:t>
                      </a:r>
                      <a:endParaRPr b="1" i="0" sz="1200" u="none" cap="none" strike="noStrike">
                        <a:solidFill>
                          <a:srgbClr val="000000"/>
                        </a:solidFill>
                        <a:latin typeface="Arial"/>
                        <a:ea typeface="Arial"/>
                        <a:cs typeface="Arial"/>
                        <a:sym typeface="Arial"/>
                      </a:endParaRPr>
                    </a:p>
                  </a:txBody>
                  <a:tcPr marT="8075" marB="0" marR="8075" marL="8075" anchor="b"/>
                </a:tc>
                <a:tc>
                  <a:txBody>
                    <a:bodyPr/>
                    <a:lstStyle/>
                    <a:p>
                      <a:pPr indent="0" lvl="0" marL="0" marR="0" rtl="0" algn="ctr">
                        <a:spcBef>
                          <a:spcPts val="0"/>
                        </a:spcBef>
                        <a:spcAft>
                          <a:spcPts val="0"/>
                        </a:spcAft>
                        <a:buNone/>
                      </a:pPr>
                      <a:r>
                        <a:rPr lang="es-CO" sz="1200" u="none" cap="none" strike="noStrike"/>
                        <a:t>1%</a:t>
                      </a:r>
                      <a:endParaRPr b="0" i="0" sz="1200" u="none" cap="none" strike="noStrike">
                        <a:solidFill>
                          <a:srgbClr val="000000"/>
                        </a:solidFill>
                        <a:latin typeface="Arial"/>
                        <a:ea typeface="Arial"/>
                        <a:cs typeface="Arial"/>
                        <a:sym typeface="Arial"/>
                      </a:endParaRPr>
                    </a:p>
                  </a:txBody>
                  <a:tcPr marT="8075" marB="0" marR="8075" marL="8075" anchor="b"/>
                </a:tc>
              </a:tr>
            </a:tbl>
          </a:graphicData>
        </a:graphic>
      </p:graphicFrame>
      <p:sp>
        <p:nvSpPr>
          <p:cNvPr id="982" name="Google Shape;982;p41"/>
          <p:cNvSpPr txBox="1"/>
          <p:nvPr/>
        </p:nvSpPr>
        <p:spPr>
          <a:xfrm>
            <a:off x="8833176" y="2761733"/>
            <a:ext cx="143584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chemeClr val="dk1"/>
                </a:solidFill>
                <a:latin typeface="Arial"/>
                <a:ea typeface="Arial"/>
                <a:cs typeface="Arial"/>
                <a:sym typeface="Arial"/>
              </a:rPr>
              <a:t>Otras menciones</a:t>
            </a:r>
            <a:endParaRPr b="1" sz="14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42"/>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Arial"/>
                <a:ea typeface="Arial"/>
                <a:cs typeface="Arial"/>
                <a:sym typeface="Arial"/>
              </a:rPr>
              <a:t>#</a:t>
            </a:r>
            <a:r>
              <a:rPr b="1" lang="es-CO" sz="2400">
                <a:solidFill>
                  <a:srgbClr val="FFFFFF"/>
                </a:solidFill>
                <a:latin typeface="Arial"/>
                <a:ea typeface="Arial"/>
                <a:cs typeface="Arial"/>
                <a:sym typeface="Arial"/>
              </a:rPr>
              <a:t>YoMeQuedoEnCasa</a:t>
            </a:r>
            <a:endParaRPr/>
          </a:p>
        </p:txBody>
      </p:sp>
      <p:sp>
        <p:nvSpPr>
          <p:cNvPr id="988" name="Google Shape;988;p42"/>
          <p:cNvSpPr txBox="1"/>
          <p:nvPr/>
        </p:nvSpPr>
        <p:spPr>
          <a:xfrm>
            <a:off x="2363760" y="1239132"/>
            <a:ext cx="833204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6000">
                <a:solidFill>
                  <a:schemeClr val="lt1"/>
                </a:solidFill>
                <a:latin typeface="Arial"/>
                <a:ea typeface="Arial"/>
                <a:cs typeface="Arial"/>
                <a:sym typeface="Arial"/>
              </a:rPr>
              <a:t>Características de hogar y personales </a:t>
            </a:r>
            <a:endParaRPr b="1" sz="6000">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43"/>
          <p:cNvSpPr/>
          <p:nvPr/>
        </p:nvSpPr>
        <p:spPr>
          <a:xfrm>
            <a:off x="4764812" y="292667"/>
            <a:ext cx="27823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22.</a:t>
            </a:r>
            <a:r>
              <a:rPr lang="es-CO" sz="1800">
                <a:solidFill>
                  <a:schemeClr val="dk1"/>
                </a:solidFill>
                <a:latin typeface="Arial"/>
                <a:ea typeface="Arial"/>
                <a:cs typeface="Arial"/>
                <a:sym typeface="Arial"/>
              </a:rPr>
              <a:t> ¿Cuál es su estado civil?  </a:t>
            </a:r>
            <a:br>
              <a:rPr lang="es-CO"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994" name="Google Shape;994;p43"/>
          <p:cNvSpPr txBox="1"/>
          <p:nvPr/>
        </p:nvSpPr>
        <p:spPr>
          <a:xfrm>
            <a:off x="5700597" y="5773445"/>
            <a:ext cx="875561"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a:t>
            </a:r>
            <a:endParaRPr b="1" sz="1200">
              <a:solidFill>
                <a:srgbClr val="3F3F3F"/>
              </a:solidFill>
              <a:latin typeface="Arial"/>
              <a:ea typeface="Arial"/>
              <a:cs typeface="Arial"/>
              <a:sym typeface="Arial"/>
            </a:endParaRPr>
          </a:p>
        </p:txBody>
      </p:sp>
      <p:graphicFrame>
        <p:nvGraphicFramePr>
          <p:cNvPr id="995" name="Google Shape;995;p43"/>
          <p:cNvGraphicFramePr/>
          <p:nvPr/>
        </p:nvGraphicFramePr>
        <p:xfrm>
          <a:off x="2701701" y="876962"/>
          <a:ext cx="7112000" cy="4541353"/>
        </p:xfrm>
        <a:graphic>
          <a:graphicData uri="http://schemas.openxmlformats.org/drawingml/2006/chart">
            <c:chart r:id="rId3"/>
          </a:graphicData>
        </a:graphic>
      </p:graphicFrame>
      <p:pic>
        <p:nvPicPr>
          <p:cNvPr descr="Policía civil del estado civil de santa catarina examen de ingreso al  servicio, preso prisao, emblema, etiqueta png | PNGEgg" id="996" name="Google Shape;996;p43"/>
          <p:cNvPicPr preferRelativeResize="0"/>
          <p:nvPr/>
        </p:nvPicPr>
        <p:blipFill rotWithShape="1">
          <a:blip r:embed="rId4">
            <a:alphaModFix/>
          </a:blip>
          <a:srcRect b="0" l="0" r="0" t="0"/>
          <a:stretch/>
        </p:blipFill>
        <p:spPr>
          <a:xfrm>
            <a:off x="3541834" y="3804018"/>
            <a:ext cx="1595952" cy="161429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44"/>
          <p:cNvSpPr/>
          <p:nvPr/>
        </p:nvSpPr>
        <p:spPr>
          <a:xfrm>
            <a:off x="3641682" y="150126"/>
            <a:ext cx="65082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 </a:t>
            </a:r>
            <a:endParaRPr/>
          </a:p>
          <a:p>
            <a:pPr indent="0" lvl="0" marL="0" marR="0" rtl="0" algn="l">
              <a:spcBef>
                <a:spcPts val="0"/>
              </a:spcBef>
              <a:spcAft>
                <a:spcPts val="0"/>
              </a:spcAft>
              <a:buNone/>
            </a:pPr>
            <a:r>
              <a:rPr b="1" lang="es-CO" sz="1800">
                <a:solidFill>
                  <a:schemeClr val="dk1"/>
                </a:solidFill>
                <a:latin typeface="Arial"/>
                <a:ea typeface="Arial"/>
                <a:cs typeface="Arial"/>
                <a:sym typeface="Arial"/>
              </a:rPr>
              <a:t>23.</a:t>
            </a:r>
            <a:r>
              <a:rPr lang="es-CO" sz="1800">
                <a:solidFill>
                  <a:schemeClr val="dk1"/>
                </a:solidFill>
                <a:latin typeface="Arial"/>
                <a:ea typeface="Arial"/>
                <a:cs typeface="Arial"/>
                <a:sym typeface="Arial"/>
              </a:rPr>
              <a:t> ¿Cuál es el nivel educativo más alto alcanzado por usted? </a:t>
            </a:r>
            <a:br>
              <a:rPr lang="es-CO"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002" name="Google Shape;1002;p44"/>
          <p:cNvSpPr txBox="1"/>
          <p:nvPr/>
        </p:nvSpPr>
        <p:spPr>
          <a:xfrm>
            <a:off x="5751297" y="6050958"/>
            <a:ext cx="875561"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a:t>
            </a:r>
            <a:endParaRPr/>
          </a:p>
        </p:txBody>
      </p:sp>
      <p:graphicFrame>
        <p:nvGraphicFramePr>
          <p:cNvPr id="1003" name="Google Shape;1003;p44"/>
          <p:cNvGraphicFramePr/>
          <p:nvPr/>
        </p:nvGraphicFramePr>
        <p:xfrm>
          <a:off x="4175305" y="1171349"/>
          <a:ext cx="4903106" cy="4408228"/>
        </p:xfrm>
        <a:graphic>
          <a:graphicData uri="http://schemas.openxmlformats.org/drawingml/2006/chart">
            <c:chart r:id="rId3"/>
          </a:graphicData>
        </a:graphic>
      </p:graphicFrame>
      <p:sp>
        <p:nvSpPr>
          <p:cNvPr descr="LA EDUCACIÓN EN QUERÉTARO -" id="1004" name="Google Shape;1004;p4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005" name="Google Shape;1005;p44"/>
          <p:cNvPicPr preferRelativeResize="0"/>
          <p:nvPr/>
        </p:nvPicPr>
        <p:blipFill rotWithShape="1">
          <a:blip r:embed="rId4">
            <a:alphaModFix/>
          </a:blip>
          <a:srcRect b="0" l="0" r="0" t="0"/>
          <a:stretch/>
        </p:blipFill>
        <p:spPr>
          <a:xfrm>
            <a:off x="1922470" y="2341799"/>
            <a:ext cx="1719212" cy="17192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45"/>
          <p:cNvSpPr/>
          <p:nvPr/>
        </p:nvSpPr>
        <p:spPr>
          <a:xfrm>
            <a:off x="2032201" y="0"/>
            <a:ext cx="860445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Arial"/>
                <a:ea typeface="Arial"/>
                <a:cs typeface="Arial"/>
                <a:sym typeface="Arial"/>
              </a:rPr>
              <a:t> </a:t>
            </a:r>
            <a:endParaRPr/>
          </a:p>
          <a:p>
            <a:pPr indent="0" lvl="0" marL="0" marR="0" rtl="0" algn="l">
              <a:spcBef>
                <a:spcPts val="0"/>
              </a:spcBef>
              <a:spcAft>
                <a:spcPts val="0"/>
              </a:spcAft>
              <a:buNone/>
            </a:pPr>
            <a:r>
              <a:rPr b="1" lang="es-CO" sz="1800">
                <a:solidFill>
                  <a:schemeClr val="dk1"/>
                </a:solidFill>
                <a:latin typeface="Arial"/>
                <a:ea typeface="Arial"/>
                <a:cs typeface="Arial"/>
                <a:sym typeface="Arial"/>
              </a:rPr>
              <a:t>24.</a:t>
            </a:r>
            <a:r>
              <a:rPr lang="es-CO" sz="1800">
                <a:solidFill>
                  <a:schemeClr val="dk1"/>
                </a:solidFill>
                <a:latin typeface="Arial"/>
                <a:ea typeface="Arial"/>
                <a:cs typeface="Arial"/>
                <a:sym typeface="Arial"/>
              </a:rPr>
              <a:t> ¿Con cuál de los siguientes grupos étnicos, raciales y/o culturales se identifica usted?  </a:t>
            </a:r>
            <a:br>
              <a:rPr lang="es-CO"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011" name="Google Shape;1011;p45"/>
          <p:cNvSpPr txBox="1"/>
          <p:nvPr/>
        </p:nvSpPr>
        <p:spPr>
          <a:xfrm>
            <a:off x="5051494" y="5827596"/>
            <a:ext cx="910827"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a:p>
        </p:txBody>
      </p:sp>
      <p:graphicFrame>
        <p:nvGraphicFramePr>
          <p:cNvPr id="1012" name="Google Shape;1012;p45"/>
          <p:cNvGraphicFramePr/>
          <p:nvPr/>
        </p:nvGraphicFramePr>
        <p:xfrm>
          <a:off x="2485623" y="1171349"/>
          <a:ext cx="6592788" cy="4408228"/>
        </p:xfrm>
        <a:graphic>
          <a:graphicData uri="http://schemas.openxmlformats.org/drawingml/2006/chart">
            <c:chart r:id="rId3"/>
          </a:graphicData>
        </a:graphic>
      </p:graphicFrame>
      <p:sp>
        <p:nvSpPr>
          <p:cNvPr descr="LA EDUCACIÓN EN QUERÉTARO -" id="1013" name="Google Shape;1013;p4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46"/>
          <p:cNvSpPr/>
          <p:nvPr/>
        </p:nvSpPr>
        <p:spPr>
          <a:xfrm>
            <a:off x="3770849" y="296214"/>
            <a:ext cx="860445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Arial"/>
                <a:ea typeface="Arial"/>
                <a:cs typeface="Arial"/>
                <a:sym typeface="Arial"/>
              </a:rPr>
              <a:t>25.</a:t>
            </a:r>
            <a:r>
              <a:rPr lang="es-CO" sz="1800">
                <a:solidFill>
                  <a:schemeClr val="dk1"/>
                </a:solidFill>
                <a:latin typeface="Arial"/>
                <a:ea typeface="Arial"/>
                <a:cs typeface="Arial"/>
                <a:sym typeface="Arial"/>
              </a:rPr>
              <a:t> Por favor dígame ¿Cuál es su ocupación actual? </a:t>
            </a:r>
            <a:br>
              <a:rPr lang="es-CO"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019" name="Google Shape;1019;p46"/>
          <p:cNvSpPr txBox="1"/>
          <p:nvPr/>
        </p:nvSpPr>
        <p:spPr>
          <a:xfrm>
            <a:off x="5650123" y="5767622"/>
            <a:ext cx="910827"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a:t>
            </a:r>
            <a:endParaRPr/>
          </a:p>
        </p:txBody>
      </p:sp>
      <p:graphicFrame>
        <p:nvGraphicFramePr>
          <p:cNvPr id="1020" name="Google Shape;1020;p46"/>
          <p:cNvGraphicFramePr/>
          <p:nvPr/>
        </p:nvGraphicFramePr>
        <p:xfrm>
          <a:off x="3882876" y="1105893"/>
          <a:ext cx="4903106" cy="4408228"/>
        </p:xfrm>
        <a:graphic>
          <a:graphicData uri="http://schemas.openxmlformats.org/drawingml/2006/chart">
            <c:chart r:id="rId3"/>
          </a:graphicData>
        </a:graphic>
      </p:graphicFrame>
      <p:sp>
        <p:nvSpPr>
          <p:cNvPr descr="LA EDUCACIÓN EN QUERÉTARO -" id="1021" name="Google Shape;1021;p4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5"/>
          <p:cNvPicPr preferRelativeResize="0"/>
          <p:nvPr/>
        </p:nvPicPr>
        <p:blipFill rotWithShape="1">
          <a:blip r:embed="rId3">
            <a:alphaModFix/>
          </a:blip>
          <a:srcRect b="0" l="0" r="0" t="0"/>
          <a:stretch/>
        </p:blipFill>
        <p:spPr>
          <a:xfrm>
            <a:off x="1343600" y="803150"/>
            <a:ext cx="9309825" cy="5776875"/>
          </a:xfrm>
          <a:prstGeom prst="rect">
            <a:avLst/>
          </a:prstGeom>
          <a:noFill/>
          <a:ln>
            <a:noFill/>
          </a:ln>
        </p:spPr>
      </p:pic>
      <p:sp>
        <p:nvSpPr>
          <p:cNvPr id="419" name="Google Shape;419;p5"/>
          <p:cNvSpPr/>
          <p:nvPr/>
        </p:nvSpPr>
        <p:spPr>
          <a:xfrm>
            <a:off x="1654350" y="212116"/>
            <a:ext cx="888330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rgbClr val="000000"/>
                </a:solidFill>
                <a:latin typeface="Arial"/>
                <a:ea typeface="Arial"/>
                <a:cs typeface="Arial"/>
                <a:sym typeface="Arial"/>
              </a:rPr>
              <a:t>Distribución de la muestra por Subred</a:t>
            </a:r>
            <a:endParaRPr b="1" i="0" sz="2800" u="none" cap="none" strike="noStrike">
              <a:solidFill>
                <a:srgbClr val="000000"/>
              </a:solidFill>
              <a:latin typeface="Arial"/>
              <a:ea typeface="Arial"/>
              <a:cs typeface="Arial"/>
              <a:sym typeface="Arial"/>
            </a:endParaRPr>
          </a:p>
        </p:txBody>
      </p:sp>
      <p:sp>
        <p:nvSpPr>
          <p:cNvPr id="420" name="Google Shape;420;p5"/>
          <p:cNvSpPr txBox="1"/>
          <p:nvPr/>
        </p:nvSpPr>
        <p:spPr>
          <a:xfrm>
            <a:off x="559750" y="2441350"/>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Norte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806</a:t>
            </a:r>
            <a:endParaRPr b="0" i="0" sz="1600" u="none" cap="none" strike="noStrike">
              <a:solidFill>
                <a:srgbClr val="000000"/>
              </a:solidFill>
              <a:latin typeface="Arial"/>
              <a:ea typeface="Arial"/>
              <a:cs typeface="Arial"/>
              <a:sym typeface="Arial"/>
            </a:endParaRPr>
          </a:p>
        </p:txBody>
      </p:sp>
      <p:sp>
        <p:nvSpPr>
          <p:cNvPr id="421" name="Google Shape;421;p5"/>
          <p:cNvSpPr txBox="1"/>
          <p:nvPr/>
        </p:nvSpPr>
        <p:spPr>
          <a:xfrm>
            <a:off x="3673100" y="5666625"/>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Sur Occidente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406</a:t>
            </a:r>
            <a:endParaRPr b="0" i="0" sz="1600" u="none" cap="none" strike="noStrike">
              <a:solidFill>
                <a:srgbClr val="000000"/>
              </a:solidFill>
              <a:latin typeface="Arial"/>
              <a:ea typeface="Arial"/>
              <a:cs typeface="Arial"/>
              <a:sym typeface="Arial"/>
            </a:endParaRPr>
          </a:p>
        </p:txBody>
      </p:sp>
      <p:sp>
        <p:nvSpPr>
          <p:cNvPr id="422" name="Google Shape;422;p5"/>
          <p:cNvSpPr txBox="1"/>
          <p:nvPr/>
        </p:nvSpPr>
        <p:spPr>
          <a:xfrm>
            <a:off x="6878025" y="1811912"/>
            <a:ext cx="2096100" cy="42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Centro Oriente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415</a:t>
            </a:r>
            <a:endParaRPr b="0" i="0" sz="1600" u="none" cap="none" strike="noStrike">
              <a:solidFill>
                <a:srgbClr val="000000"/>
              </a:solidFill>
              <a:latin typeface="Arial"/>
              <a:ea typeface="Arial"/>
              <a:cs typeface="Arial"/>
              <a:sym typeface="Arial"/>
            </a:endParaRPr>
          </a:p>
        </p:txBody>
      </p:sp>
      <p:sp>
        <p:nvSpPr>
          <p:cNvPr id="423" name="Google Shape;423;p5"/>
          <p:cNvSpPr txBox="1"/>
          <p:nvPr/>
        </p:nvSpPr>
        <p:spPr>
          <a:xfrm>
            <a:off x="9150743" y="4432586"/>
            <a:ext cx="2096100" cy="76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Sur</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409</a:t>
            </a:r>
            <a:endParaRPr b="0" i="0" sz="1600" u="none" cap="none" strike="noStrike">
              <a:solidFill>
                <a:srgbClr val="000000"/>
              </a:solidFill>
              <a:latin typeface="Arial"/>
              <a:ea typeface="Arial"/>
              <a:cs typeface="Arial"/>
              <a:sym typeface="Arial"/>
            </a:endParaRPr>
          </a:p>
        </p:txBody>
      </p:sp>
      <p:sp>
        <p:nvSpPr>
          <p:cNvPr id="424" name="Google Shape;424;p5"/>
          <p:cNvSpPr txBox="1"/>
          <p:nvPr/>
        </p:nvSpPr>
        <p:spPr>
          <a:xfrm>
            <a:off x="697149" y="6467391"/>
            <a:ext cx="3252001" cy="413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rPr b="0" i="0" lang="es-CO" sz="1800" u="none" cap="none" strike="noStrike">
                <a:solidFill>
                  <a:schemeClr val="dk1"/>
                </a:solidFill>
                <a:latin typeface="Arial"/>
                <a:ea typeface="Arial"/>
                <a:cs typeface="Arial"/>
                <a:sym typeface="Arial"/>
              </a:rPr>
              <a:t>Datos de Enero 19 de 2021</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
          <p:cNvSpPr/>
          <p:nvPr/>
        </p:nvSpPr>
        <p:spPr>
          <a:xfrm>
            <a:off x="2586178" y="116246"/>
            <a:ext cx="761345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400" u="none" cap="none" strike="noStrike">
                <a:solidFill>
                  <a:srgbClr val="000000"/>
                </a:solidFill>
                <a:latin typeface="Arial"/>
                <a:ea typeface="Arial"/>
                <a:cs typeface="Arial"/>
                <a:sym typeface="Arial"/>
              </a:rPr>
              <a:t>Encuestas aplicadas por localidad </a:t>
            </a:r>
            <a:endParaRPr b="1" i="0" sz="2400" u="none" cap="none" strike="noStrike">
              <a:solidFill>
                <a:srgbClr val="000000"/>
              </a:solidFill>
              <a:latin typeface="Arial"/>
              <a:ea typeface="Arial"/>
              <a:cs typeface="Arial"/>
              <a:sym typeface="Arial"/>
            </a:endParaRPr>
          </a:p>
        </p:txBody>
      </p:sp>
      <p:sp>
        <p:nvSpPr>
          <p:cNvPr id="430" name="Google Shape;430;p6"/>
          <p:cNvSpPr txBox="1"/>
          <p:nvPr/>
        </p:nvSpPr>
        <p:spPr>
          <a:xfrm>
            <a:off x="799766" y="5802837"/>
            <a:ext cx="5876527" cy="776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En total se han realizado 2.036 encuestas distribuidas en las 19 localidades de Bogotá</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pic>
        <p:nvPicPr>
          <p:cNvPr id="431" name="Google Shape;431;p6"/>
          <p:cNvPicPr preferRelativeResize="0"/>
          <p:nvPr/>
        </p:nvPicPr>
        <p:blipFill rotWithShape="1">
          <a:blip r:embed="rId3">
            <a:alphaModFix/>
          </a:blip>
          <a:srcRect b="1499" l="-5140" r="13407" t="-1500"/>
          <a:stretch/>
        </p:blipFill>
        <p:spPr>
          <a:xfrm>
            <a:off x="3924102" y="558569"/>
            <a:ext cx="7687354" cy="5181872"/>
          </a:xfrm>
          <a:prstGeom prst="rect">
            <a:avLst/>
          </a:prstGeom>
          <a:noFill/>
          <a:ln>
            <a:noFill/>
          </a:ln>
        </p:spPr>
      </p:pic>
      <p:grpSp>
        <p:nvGrpSpPr>
          <p:cNvPr id="432" name="Google Shape;432;p6"/>
          <p:cNvGrpSpPr/>
          <p:nvPr/>
        </p:nvGrpSpPr>
        <p:grpSpPr>
          <a:xfrm>
            <a:off x="5107113" y="529945"/>
            <a:ext cx="538998" cy="762400"/>
            <a:chOff x="5951312" y="906811"/>
            <a:chExt cx="435027" cy="696510"/>
          </a:xfrm>
        </p:grpSpPr>
        <p:sp>
          <p:nvSpPr>
            <p:cNvPr id="433" name="Google Shape;43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34" name="Google Shape;43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180</a:t>
              </a:r>
              <a:endParaRPr b="1" i="0" sz="900" u="none" cap="none" strike="noStrike">
                <a:solidFill>
                  <a:srgbClr val="000000"/>
                </a:solidFill>
                <a:latin typeface="Arial"/>
                <a:ea typeface="Arial"/>
                <a:cs typeface="Arial"/>
                <a:sym typeface="Arial"/>
              </a:endParaRPr>
            </a:p>
          </p:txBody>
        </p:sp>
      </p:grpSp>
      <p:grpSp>
        <p:nvGrpSpPr>
          <p:cNvPr id="435" name="Google Shape;435;p6"/>
          <p:cNvGrpSpPr/>
          <p:nvPr/>
        </p:nvGrpSpPr>
        <p:grpSpPr>
          <a:xfrm>
            <a:off x="7114372" y="1166262"/>
            <a:ext cx="538998" cy="762400"/>
            <a:chOff x="5951312" y="906811"/>
            <a:chExt cx="435027" cy="696510"/>
          </a:xfrm>
        </p:grpSpPr>
        <p:sp>
          <p:nvSpPr>
            <p:cNvPr id="436" name="Google Shape;436;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37" name="Google Shape;437;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61</a:t>
              </a:r>
              <a:endParaRPr b="1" i="0" sz="900" u="none" cap="none" strike="noStrike">
                <a:solidFill>
                  <a:srgbClr val="000000"/>
                </a:solidFill>
                <a:latin typeface="Arial"/>
                <a:ea typeface="Arial"/>
                <a:cs typeface="Arial"/>
                <a:sym typeface="Arial"/>
              </a:endParaRPr>
            </a:p>
          </p:txBody>
        </p:sp>
      </p:grpSp>
      <p:graphicFrame>
        <p:nvGraphicFramePr>
          <p:cNvPr id="438" name="Google Shape;438;p6"/>
          <p:cNvGraphicFramePr/>
          <p:nvPr/>
        </p:nvGraphicFramePr>
        <p:xfrm>
          <a:off x="1048332" y="844180"/>
          <a:ext cx="3000000" cy="3000000"/>
        </p:xfrm>
        <a:graphic>
          <a:graphicData uri="http://schemas.openxmlformats.org/drawingml/2006/table">
            <a:tbl>
              <a:tblPr>
                <a:noFill/>
                <a:tableStyleId>{82B5E24A-8D6C-4E85-B8C7-4B80C7DC71DC}</a:tableStyleId>
              </a:tblPr>
              <a:tblGrid>
                <a:gridCol w="1925950"/>
                <a:gridCol w="613000"/>
              </a:tblGrid>
              <a:tr h="135775">
                <a:tc>
                  <a:txBody>
                    <a:bodyPr/>
                    <a:lstStyle/>
                    <a:p>
                      <a:pPr indent="0" lvl="0" marL="0" marR="0" rtl="0" algn="ctr">
                        <a:spcBef>
                          <a:spcPts val="0"/>
                        </a:spcBef>
                        <a:spcAft>
                          <a:spcPts val="0"/>
                        </a:spcAft>
                        <a:buNone/>
                      </a:pPr>
                      <a:r>
                        <a:rPr b="1" lang="es-CO" sz="1400" u="none" cap="none" strike="noStrike">
                          <a:solidFill>
                            <a:srgbClr val="FFFFFF"/>
                          </a:solidFill>
                        </a:rPr>
                        <a:t>Localidad</a:t>
                      </a:r>
                      <a:endParaRPr b="1" i="0" sz="1400" u="none" cap="none" strike="noStrike">
                        <a:solidFill>
                          <a:srgbClr val="FFFFFF"/>
                        </a:solidFill>
                        <a:latin typeface="Arial"/>
                        <a:ea typeface="Arial"/>
                        <a:cs typeface="Arial"/>
                        <a:sym typeface="Arial"/>
                      </a:endParaRPr>
                    </a:p>
                  </a:txBody>
                  <a:tcPr marT="7800" marB="0" marR="7800" marL="7800" anchor="b">
                    <a:solidFill>
                      <a:srgbClr val="A5A5A5"/>
                    </a:solidFill>
                  </a:tcPr>
                </a:tc>
                <a:tc>
                  <a:txBody>
                    <a:bodyPr/>
                    <a:lstStyle/>
                    <a:p>
                      <a:pPr indent="0" lvl="0" marL="0" marR="0" rtl="0" algn="ctr">
                        <a:spcBef>
                          <a:spcPts val="0"/>
                        </a:spcBef>
                        <a:spcAft>
                          <a:spcPts val="0"/>
                        </a:spcAft>
                        <a:buNone/>
                      </a:pPr>
                      <a:r>
                        <a:rPr b="1" lang="es-CO" sz="1400" u="none" cap="none" strike="noStrike">
                          <a:solidFill>
                            <a:srgbClr val="FFFFFF"/>
                          </a:solidFill>
                        </a:rPr>
                        <a:t>%</a:t>
                      </a:r>
                      <a:endParaRPr b="1" i="0" sz="1400" u="none" cap="none" strike="noStrike">
                        <a:solidFill>
                          <a:srgbClr val="FFFFFF"/>
                        </a:solidFill>
                        <a:latin typeface="Arial"/>
                        <a:ea typeface="Arial"/>
                        <a:cs typeface="Arial"/>
                        <a:sym typeface="Arial"/>
                      </a:endParaRPr>
                    </a:p>
                  </a:txBody>
                  <a:tcPr marT="7800" marB="0" marR="7800" marL="7800" anchor="b">
                    <a:solidFill>
                      <a:srgbClr val="A5A5A5"/>
                    </a:solidFill>
                  </a:tcPr>
                </a:tc>
              </a:tr>
              <a:tr h="135775">
                <a:tc>
                  <a:txBody>
                    <a:bodyPr/>
                    <a:lstStyle/>
                    <a:p>
                      <a:pPr indent="0" lvl="0" marL="0" marR="0" rtl="0" algn="l">
                        <a:spcBef>
                          <a:spcPts val="0"/>
                        </a:spcBef>
                        <a:spcAft>
                          <a:spcPts val="0"/>
                        </a:spcAft>
                        <a:buNone/>
                      </a:pPr>
                      <a:r>
                        <a:rPr lang="es-CO" sz="1400" u="none" cap="none" strike="noStrike"/>
                        <a:t>Usaquén</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6%</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Chapinero</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2%</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Santa Fe</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San Cristóbal</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5%</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Usme</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4%</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Tunjuelito</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2%</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Bosa</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10%</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Kennedy</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15%</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Fontibón</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5%</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Engativá</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11%</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Suba</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17%</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Barrios Unidos</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3%</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Teusaquillo</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2%</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Los Mártires</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Antonio Nariño</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Puente Aranda</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3%</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La Candelaria</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0%</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Rafael Uribe Uribe</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4%</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Ciudad Bolívar</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Arial"/>
                          <a:ea typeface="Arial"/>
                          <a:cs typeface="Arial"/>
                          <a:sym typeface="Arial"/>
                        </a:rPr>
                        <a:t>9%</a:t>
                      </a:r>
                      <a:endParaRPr/>
                    </a:p>
                  </a:txBody>
                  <a:tcPr marT="9525" marB="0" marR="9525" marL="9525" anchor="b"/>
                </a:tc>
              </a:tr>
            </a:tbl>
          </a:graphicData>
        </a:graphic>
      </p:graphicFrame>
      <p:grpSp>
        <p:nvGrpSpPr>
          <p:cNvPr id="439" name="Google Shape;439;p6"/>
          <p:cNvGrpSpPr/>
          <p:nvPr/>
        </p:nvGrpSpPr>
        <p:grpSpPr>
          <a:xfrm>
            <a:off x="8155414" y="1713442"/>
            <a:ext cx="538998" cy="762400"/>
            <a:chOff x="5951312" y="906811"/>
            <a:chExt cx="435027" cy="696510"/>
          </a:xfrm>
        </p:grpSpPr>
        <p:sp>
          <p:nvSpPr>
            <p:cNvPr id="440" name="Google Shape;440;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41" name="Google Shape;441;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80</a:t>
              </a:r>
              <a:endParaRPr b="1" i="0" sz="900" u="none" cap="none" strike="noStrike">
                <a:solidFill>
                  <a:srgbClr val="000000"/>
                </a:solidFill>
                <a:latin typeface="Arial"/>
                <a:ea typeface="Arial"/>
                <a:cs typeface="Arial"/>
                <a:sym typeface="Arial"/>
              </a:endParaRPr>
            </a:p>
          </p:txBody>
        </p:sp>
      </p:grpSp>
      <p:grpSp>
        <p:nvGrpSpPr>
          <p:cNvPr id="442" name="Google Shape;442;p6"/>
          <p:cNvGrpSpPr/>
          <p:nvPr/>
        </p:nvGrpSpPr>
        <p:grpSpPr>
          <a:xfrm>
            <a:off x="9831509" y="2210303"/>
            <a:ext cx="538998" cy="762400"/>
            <a:chOff x="5951312" y="906811"/>
            <a:chExt cx="435027" cy="696510"/>
          </a:xfrm>
        </p:grpSpPr>
        <p:sp>
          <p:nvSpPr>
            <p:cNvPr id="443" name="Google Shape;44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44" name="Google Shape;44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78</a:t>
              </a:r>
              <a:endParaRPr b="1" i="0" sz="900" u="none" cap="none" strike="noStrike">
                <a:solidFill>
                  <a:srgbClr val="000000"/>
                </a:solidFill>
                <a:latin typeface="Arial"/>
                <a:ea typeface="Arial"/>
                <a:cs typeface="Arial"/>
                <a:sym typeface="Arial"/>
              </a:endParaRPr>
            </a:p>
          </p:txBody>
        </p:sp>
      </p:grpSp>
      <p:grpSp>
        <p:nvGrpSpPr>
          <p:cNvPr id="445" name="Google Shape;445;p6"/>
          <p:cNvGrpSpPr/>
          <p:nvPr/>
        </p:nvGrpSpPr>
        <p:grpSpPr>
          <a:xfrm>
            <a:off x="10548005" y="3215047"/>
            <a:ext cx="538998" cy="762400"/>
            <a:chOff x="5951312" y="906811"/>
            <a:chExt cx="435027" cy="696510"/>
          </a:xfrm>
        </p:grpSpPr>
        <p:sp>
          <p:nvSpPr>
            <p:cNvPr id="446" name="Google Shape;446;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47" name="Google Shape;447;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63</a:t>
              </a:r>
              <a:endParaRPr b="1" i="0" sz="900" u="none" cap="none" strike="noStrike">
                <a:solidFill>
                  <a:srgbClr val="000000"/>
                </a:solidFill>
                <a:latin typeface="Arial"/>
                <a:ea typeface="Arial"/>
                <a:cs typeface="Arial"/>
                <a:sym typeface="Arial"/>
              </a:endParaRPr>
            </a:p>
          </p:txBody>
        </p:sp>
      </p:grpSp>
      <p:grpSp>
        <p:nvGrpSpPr>
          <p:cNvPr id="448" name="Google Shape;448;p6"/>
          <p:cNvGrpSpPr/>
          <p:nvPr/>
        </p:nvGrpSpPr>
        <p:grpSpPr>
          <a:xfrm>
            <a:off x="9466390" y="3366151"/>
            <a:ext cx="538998" cy="762400"/>
            <a:chOff x="5951312" y="906811"/>
            <a:chExt cx="435027" cy="696510"/>
          </a:xfrm>
        </p:grpSpPr>
        <p:sp>
          <p:nvSpPr>
            <p:cNvPr id="449" name="Google Shape;449;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50" name="Google Shape;450;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44</a:t>
              </a:r>
              <a:endParaRPr b="1" i="0" sz="900" u="none" cap="none" strike="noStrike">
                <a:solidFill>
                  <a:srgbClr val="000000"/>
                </a:solidFill>
                <a:latin typeface="Arial"/>
                <a:ea typeface="Arial"/>
                <a:cs typeface="Arial"/>
                <a:sym typeface="Arial"/>
              </a:endParaRPr>
            </a:p>
          </p:txBody>
        </p:sp>
      </p:grpSp>
      <p:grpSp>
        <p:nvGrpSpPr>
          <p:cNvPr id="451" name="Google Shape;451;p6"/>
          <p:cNvGrpSpPr/>
          <p:nvPr/>
        </p:nvGrpSpPr>
        <p:grpSpPr>
          <a:xfrm>
            <a:off x="8037296" y="4730106"/>
            <a:ext cx="538998" cy="762400"/>
            <a:chOff x="5951313" y="906811"/>
            <a:chExt cx="435027" cy="696510"/>
          </a:xfrm>
        </p:grpSpPr>
        <p:sp>
          <p:nvSpPr>
            <p:cNvPr id="452" name="Google Shape;452;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53" name="Google Shape;453;p6"/>
            <p:cNvSpPr/>
            <p:nvPr/>
          </p:nvSpPr>
          <p:spPr>
            <a:xfrm>
              <a:off x="5951313" y="906811"/>
              <a:ext cx="435027"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121</a:t>
              </a:r>
              <a:endParaRPr b="1" i="0" sz="900" u="none" cap="none" strike="noStrike">
                <a:solidFill>
                  <a:srgbClr val="000000"/>
                </a:solidFill>
                <a:latin typeface="Arial"/>
                <a:ea typeface="Arial"/>
                <a:cs typeface="Arial"/>
                <a:sym typeface="Arial"/>
              </a:endParaRPr>
            </a:p>
          </p:txBody>
        </p:sp>
      </p:grpSp>
      <p:grpSp>
        <p:nvGrpSpPr>
          <p:cNvPr id="454" name="Google Shape;454;p6"/>
          <p:cNvGrpSpPr/>
          <p:nvPr/>
        </p:nvGrpSpPr>
        <p:grpSpPr>
          <a:xfrm>
            <a:off x="7767779" y="3596247"/>
            <a:ext cx="538998" cy="762400"/>
            <a:chOff x="5951312" y="906811"/>
            <a:chExt cx="435027" cy="696510"/>
          </a:xfrm>
        </p:grpSpPr>
        <p:sp>
          <p:nvSpPr>
            <p:cNvPr id="455" name="Google Shape;455;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56" name="Google Shape;456;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206</a:t>
              </a:r>
              <a:endParaRPr b="1" i="0" sz="900" u="none" cap="none" strike="noStrike">
                <a:solidFill>
                  <a:srgbClr val="000000"/>
                </a:solidFill>
                <a:latin typeface="Arial"/>
                <a:ea typeface="Arial"/>
                <a:cs typeface="Arial"/>
                <a:sym typeface="Arial"/>
              </a:endParaRPr>
            </a:p>
          </p:txBody>
        </p:sp>
      </p:grpSp>
      <p:grpSp>
        <p:nvGrpSpPr>
          <p:cNvPr id="457" name="Google Shape;457;p6"/>
          <p:cNvGrpSpPr/>
          <p:nvPr/>
        </p:nvGrpSpPr>
        <p:grpSpPr>
          <a:xfrm>
            <a:off x="6676293" y="3215047"/>
            <a:ext cx="538998" cy="762400"/>
            <a:chOff x="5951312" y="906811"/>
            <a:chExt cx="435027" cy="696510"/>
          </a:xfrm>
        </p:grpSpPr>
        <p:sp>
          <p:nvSpPr>
            <p:cNvPr id="458" name="Google Shape;458;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59" name="Google Shape;459;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79</a:t>
              </a:r>
              <a:endParaRPr b="1" i="0" sz="900" u="none" cap="none" strike="noStrike">
                <a:solidFill>
                  <a:srgbClr val="000000"/>
                </a:solidFill>
                <a:latin typeface="Arial"/>
                <a:ea typeface="Arial"/>
                <a:cs typeface="Arial"/>
                <a:sym typeface="Arial"/>
              </a:endParaRPr>
            </a:p>
          </p:txBody>
        </p:sp>
      </p:grpSp>
      <p:grpSp>
        <p:nvGrpSpPr>
          <p:cNvPr id="460" name="Google Shape;460;p6"/>
          <p:cNvGrpSpPr/>
          <p:nvPr/>
        </p:nvGrpSpPr>
        <p:grpSpPr>
          <a:xfrm>
            <a:off x="6078379" y="2387105"/>
            <a:ext cx="538998" cy="762400"/>
            <a:chOff x="5951312" y="906811"/>
            <a:chExt cx="435027" cy="696510"/>
          </a:xfrm>
        </p:grpSpPr>
        <p:sp>
          <p:nvSpPr>
            <p:cNvPr id="461" name="Google Shape;461;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62" name="Google Shape;462;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159</a:t>
              </a:r>
              <a:endParaRPr b="1" i="0" sz="900" u="none" cap="none" strike="noStrike">
                <a:solidFill>
                  <a:srgbClr val="000000"/>
                </a:solidFill>
                <a:latin typeface="Arial"/>
                <a:ea typeface="Arial"/>
                <a:cs typeface="Arial"/>
                <a:sym typeface="Arial"/>
              </a:endParaRPr>
            </a:p>
          </p:txBody>
        </p:sp>
      </p:grpSp>
      <p:grpSp>
        <p:nvGrpSpPr>
          <p:cNvPr id="463" name="Google Shape;463;p6"/>
          <p:cNvGrpSpPr/>
          <p:nvPr/>
        </p:nvGrpSpPr>
        <p:grpSpPr>
          <a:xfrm>
            <a:off x="4776844" y="1829103"/>
            <a:ext cx="538998" cy="762400"/>
            <a:chOff x="5951312" y="906811"/>
            <a:chExt cx="435027" cy="696510"/>
          </a:xfrm>
        </p:grpSpPr>
        <p:sp>
          <p:nvSpPr>
            <p:cNvPr id="464" name="Google Shape;464;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65" name="Google Shape;465;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243</a:t>
              </a:r>
              <a:endParaRPr b="1" i="0" sz="900" u="none" cap="none" strike="noStrike">
                <a:solidFill>
                  <a:srgbClr val="000000"/>
                </a:solidFill>
                <a:latin typeface="Arial"/>
                <a:ea typeface="Arial"/>
                <a:cs typeface="Arial"/>
                <a:sym typeface="Arial"/>
              </a:endParaRPr>
            </a:p>
          </p:txBody>
        </p:sp>
      </p:grpSp>
      <p:grpSp>
        <p:nvGrpSpPr>
          <p:cNvPr id="466" name="Google Shape;466;p6"/>
          <p:cNvGrpSpPr/>
          <p:nvPr/>
        </p:nvGrpSpPr>
        <p:grpSpPr>
          <a:xfrm>
            <a:off x="6487562" y="1614984"/>
            <a:ext cx="538998" cy="762400"/>
            <a:chOff x="5951312" y="906811"/>
            <a:chExt cx="435027" cy="696510"/>
          </a:xfrm>
        </p:grpSpPr>
        <p:sp>
          <p:nvSpPr>
            <p:cNvPr id="467" name="Google Shape;467;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68" name="Google Shape;468;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99</a:t>
              </a:r>
              <a:endParaRPr b="1" i="0" sz="900" u="none" cap="none" strike="noStrike">
                <a:solidFill>
                  <a:srgbClr val="000000"/>
                </a:solidFill>
                <a:latin typeface="Arial"/>
                <a:ea typeface="Arial"/>
                <a:cs typeface="Arial"/>
                <a:sym typeface="Arial"/>
              </a:endParaRPr>
            </a:p>
          </p:txBody>
        </p:sp>
      </p:grpSp>
      <p:grpSp>
        <p:nvGrpSpPr>
          <p:cNvPr id="469" name="Google Shape;469;p6"/>
          <p:cNvGrpSpPr/>
          <p:nvPr/>
        </p:nvGrpSpPr>
        <p:grpSpPr>
          <a:xfrm>
            <a:off x="7415913" y="2051198"/>
            <a:ext cx="538998" cy="762400"/>
            <a:chOff x="5951312" y="906811"/>
            <a:chExt cx="435027" cy="696510"/>
          </a:xfrm>
        </p:grpSpPr>
        <p:sp>
          <p:nvSpPr>
            <p:cNvPr id="470" name="Google Shape;470;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71" name="Google Shape;471;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64</a:t>
              </a:r>
              <a:endParaRPr b="1" i="0" sz="900" u="none" cap="none" strike="noStrike">
                <a:solidFill>
                  <a:srgbClr val="000000"/>
                </a:solidFill>
                <a:latin typeface="Arial"/>
                <a:ea typeface="Arial"/>
                <a:cs typeface="Arial"/>
                <a:sym typeface="Arial"/>
              </a:endParaRPr>
            </a:p>
          </p:txBody>
        </p:sp>
      </p:grpSp>
      <p:grpSp>
        <p:nvGrpSpPr>
          <p:cNvPr id="472" name="Google Shape;472;p6"/>
          <p:cNvGrpSpPr/>
          <p:nvPr/>
        </p:nvGrpSpPr>
        <p:grpSpPr>
          <a:xfrm>
            <a:off x="8155381" y="2356301"/>
            <a:ext cx="538998" cy="762400"/>
            <a:chOff x="5951312" y="906811"/>
            <a:chExt cx="435027" cy="696510"/>
          </a:xfrm>
        </p:grpSpPr>
        <p:sp>
          <p:nvSpPr>
            <p:cNvPr id="473" name="Google Shape;47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74" name="Google Shape;47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72</a:t>
              </a:r>
              <a:endParaRPr b="1" i="0" sz="900" u="none" cap="none" strike="noStrike">
                <a:solidFill>
                  <a:srgbClr val="000000"/>
                </a:solidFill>
                <a:latin typeface="Arial"/>
                <a:ea typeface="Arial"/>
                <a:cs typeface="Arial"/>
                <a:sym typeface="Arial"/>
              </a:endParaRPr>
            </a:p>
          </p:txBody>
        </p:sp>
      </p:grpSp>
      <p:grpSp>
        <p:nvGrpSpPr>
          <p:cNvPr id="475" name="Google Shape;475;p6"/>
          <p:cNvGrpSpPr/>
          <p:nvPr/>
        </p:nvGrpSpPr>
        <p:grpSpPr>
          <a:xfrm>
            <a:off x="8822509" y="2651548"/>
            <a:ext cx="538998" cy="762400"/>
            <a:chOff x="5951312" y="906811"/>
            <a:chExt cx="435027" cy="696510"/>
          </a:xfrm>
        </p:grpSpPr>
        <p:sp>
          <p:nvSpPr>
            <p:cNvPr id="476" name="Google Shape;476;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77" name="Google Shape;477;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77</a:t>
              </a:r>
              <a:endParaRPr b="1" i="0" sz="900" u="none" cap="none" strike="noStrike">
                <a:solidFill>
                  <a:srgbClr val="000000"/>
                </a:solidFill>
                <a:latin typeface="Arial"/>
                <a:ea typeface="Arial"/>
                <a:cs typeface="Arial"/>
                <a:sym typeface="Arial"/>
              </a:endParaRPr>
            </a:p>
          </p:txBody>
        </p:sp>
      </p:grpSp>
      <p:grpSp>
        <p:nvGrpSpPr>
          <p:cNvPr id="478" name="Google Shape;478;p6"/>
          <p:cNvGrpSpPr/>
          <p:nvPr/>
        </p:nvGrpSpPr>
        <p:grpSpPr>
          <a:xfrm>
            <a:off x="7635987" y="2709209"/>
            <a:ext cx="670758" cy="762401"/>
            <a:chOff x="5951312" y="906810"/>
            <a:chExt cx="435027" cy="696511"/>
          </a:xfrm>
        </p:grpSpPr>
        <p:sp>
          <p:nvSpPr>
            <p:cNvPr id="479" name="Google Shape;479;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80" name="Google Shape;480;p6"/>
            <p:cNvSpPr/>
            <p:nvPr/>
          </p:nvSpPr>
          <p:spPr>
            <a:xfrm>
              <a:off x="5951312" y="906810"/>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163</a:t>
              </a:r>
              <a:endParaRPr b="1" i="0" sz="900" u="none" cap="none" strike="noStrike">
                <a:solidFill>
                  <a:srgbClr val="000000"/>
                </a:solidFill>
                <a:latin typeface="Arial"/>
                <a:ea typeface="Arial"/>
                <a:cs typeface="Arial"/>
                <a:sym typeface="Arial"/>
              </a:endParaRPr>
            </a:p>
          </p:txBody>
        </p:sp>
      </p:grpSp>
      <p:grpSp>
        <p:nvGrpSpPr>
          <p:cNvPr id="481" name="Google Shape;481;p6"/>
          <p:cNvGrpSpPr/>
          <p:nvPr/>
        </p:nvGrpSpPr>
        <p:grpSpPr>
          <a:xfrm>
            <a:off x="8832965" y="1363952"/>
            <a:ext cx="538998" cy="762400"/>
            <a:chOff x="5951312" y="906811"/>
            <a:chExt cx="435027" cy="696510"/>
          </a:xfrm>
        </p:grpSpPr>
        <p:sp>
          <p:nvSpPr>
            <p:cNvPr id="482" name="Google Shape;482;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83" name="Google Shape;483;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23</a:t>
              </a:r>
              <a:endParaRPr b="1" i="0" sz="900" u="none" cap="none" strike="noStrike">
                <a:solidFill>
                  <a:srgbClr val="000000"/>
                </a:solidFill>
                <a:latin typeface="Arial"/>
                <a:ea typeface="Arial"/>
                <a:cs typeface="Arial"/>
                <a:sym typeface="Arial"/>
              </a:endParaRPr>
            </a:p>
          </p:txBody>
        </p:sp>
      </p:grpSp>
      <p:grpSp>
        <p:nvGrpSpPr>
          <p:cNvPr id="484" name="Google Shape;484;p6"/>
          <p:cNvGrpSpPr/>
          <p:nvPr/>
        </p:nvGrpSpPr>
        <p:grpSpPr>
          <a:xfrm>
            <a:off x="8697035" y="3251103"/>
            <a:ext cx="538998" cy="762400"/>
            <a:chOff x="5951312" y="906811"/>
            <a:chExt cx="435027" cy="696510"/>
          </a:xfrm>
        </p:grpSpPr>
        <p:sp>
          <p:nvSpPr>
            <p:cNvPr id="485" name="Google Shape;485;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86" name="Google Shape;486;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76</a:t>
              </a:r>
              <a:endParaRPr b="1" i="0" sz="900" u="none" cap="none" strike="noStrike">
                <a:solidFill>
                  <a:srgbClr val="000000"/>
                </a:solidFill>
                <a:latin typeface="Arial"/>
                <a:ea typeface="Arial"/>
                <a:cs typeface="Arial"/>
                <a:sym typeface="Arial"/>
              </a:endParaRPr>
            </a:p>
          </p:txBody>
        </p:sp>
      </p:grpSp>
      <p:grpSp>
        <p:nvGrpSpPr>
          <p:cNvPr id="487" name="Google Shape;487;p6"/>
          <p:cNvGrpSpPr/>
          <p:nvPr/>
        </p:nvGrpSpPr>
        <p:grpSpPr>
          <a:xfrm>
            <a:off x="9034473" y="3938293"/>
            <a:ext cx="591842" cy="762400"/>
            <a:chOff x="5951312" y="906811"/>
            <a:chExt cx="435027" cy="696510"/>
          </a:xfrm>
        </p:grpSpPr>
        <p:sp>
          <p:nvSpPr>
            <p:cNvPr id="488" name="Google Shape;488;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89" name="Google Shape;489;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148</a:t>
              </a:r>
              <a:endParaRPr b="1" i="0" sz="9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
          <p:cNvSpPr txBox="1"/>
          <p:nvPr/>
        </p:nvSpPr>
        <p:spPr>
          <a:xfrm>
            <a:off x="3332856" y="2928255"/>
            <a:ext cx="551465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CO" sz="6000" u="none" cap="none" strike="noStrike">
                <a:solidFill>
                  <a:schemeClr val="lt1"/>
                </a:solidFill>
                <a:latin typeface="Arial"/>
                <a:ea typeface="Arial"/>
                <a:cs typeface="Arial"/>
                <a:sym typeface="Arial"/>
              </a:rPr>
              <a:t>Demográficos</a:t>
            </a:r>
            <a:endParaRPr/>
          </a:p>
        </p:txBody>
      </p:sp>
      <p:sp>
        <p:nvSpPr>
          <p:cNvPr id="495" name="Google Shape;495;p7"/>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O" sz="2400" u="none" cap="none" strike="noStrike">
                <a:solidFill>
                  <a:srgbClr val="F5B02B"/>
                </a:solidFill>
                <a:latin typeface="Arial"/>
                <a:ea typeface="Arial"/>
                <a:cs typeface="Arial"/>
                <a:sym typeface="Arial"/>
              </a:rPr>
              <a:t>#</a:t>
            </a:r>
            <a:r>
              <a:rPr b="1" i="0" lang="es-CO" sz="2400" u="none" cap="none" strike="noStrike">
                <a:solidFill>
                  <a:schemeClr val="lt1"/>
                </a:solidFill>
                <a:latin typeface="Arial"/>
                <a:ea typeface="Arial"/>
                <a:cs typeface="Arial"/>
                <a:sym typeface="Arial"/>
              </a:rPr>
              <a:t>YoMeQuedoEnCasa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
          <p:cNvSpPr/>
          <p:nvPr/>
        </p:nvSpPr>
        <p:spPr>
          <a:xfrm>
            <a:off x="3703516" y="416974"/>
            <a:ext cx="3914463" cy="400105"/>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s-CO" sz="1800">
                <a:solidFill>
                  <a:srgbClr val="3F3F3F"/>
                </a:solidFill>
                <a:latin typeface="Arial"/>
                <a:ea typeface="Arial"/>
                <a:cs typeface="Arial"/>
                <a:sym typeface="Arial"/>
              </a:rPr>
              <a:t>¿Con qué género se identifica usted? </a:t>
            </a:r>
            <a:endParaRPr b="1" i="0" sz="1800" u="none" cap="none" strike="noStrike">
              <a:solidFill>
                <a:srgbClr val="3F3F3F"/>
              </a:solidFill>
              <a:latin typeface="Arial"/>
              <a:ea typeface="Arial"/>
              <a:cs typeface="Arial"/>
              <a:sym typeface="Arial"/>
            </a:endParaRPr>
          </a:p>
        </p:txBody>
      </p:sp>
      <p:sp>
        <p:nvSpPr>
          <p:cNvPr id="501" name="Google Shape;501;p8"/>
          <p:cNvSpPr txBox="1"/>
          <p:nvPr/>
        </p:nvSpPr>
        <p:spPr>
          <a:xfrm>
            <a:off x="5649000" y="5709243"/>
            <a:ext cx="910826"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 2036 </a:t>
            </a:r>
            <a:endParaRPr b="1" sz="1200">
              <a:solidFill>
                <a:srgbClr val="3F3F3F"/>
              </a:solidFill>
              <a:latin typeface="Arial"/>
              <a:ea typeface="Arial"/>
              <a:cs typeface="Arial"/>
              <a:sym typeface="Arial"/>
            </a:endParaRPr>
          </a:p>
        </p:txBody>
      </p:sp>
      <p:cxnSp>
        <p:nvCxnSpPr>
          <p:cNvPr id="502" name="Google Shape;502;p8"/>
          <p:cNvCxnSpPr/>
          <p:nvPr/>
        </p:nvCxnSpPr>
        <p:spPr>
          <a:xfrm>
            <a:off x="5126105" y="3288063"/>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cxnSp>
        <p:nvCxnSpPr>
          <p:cNvPr id="503" name="Google Shape;503;p8"/>
          <p:cNvCxnSpPr/>
          <p:nvPr/>
        </p:nvCxnSpPr>
        <p:spPr>
          <a:xfrm>
            <a:off x="5126105" y="3594153"/>
            <a:ext cx="504825" cy="0"/>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sp>
        <p:nvSpPr>
          <p:cNvPr id="504" name="Google Shape;504;p8"/>
          <p:cNvSpPr txBox="1"/>
          <p:nvPr/>
        </p:nvSpPr>
        <p:spPr>
          <a:xfrm>
            <a:off x="5626242" y="3167438"/>
            <a:ext cx="1151277"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Masculino</a:t>
            </a:r>
            <a:endParaRPr/>
          </a:p>
        </p:txBody>
      </p:sp>
      <p:sp>
        <p:nvSpPr>
          <p:cNvPr id="505" name="Google Shape;505;p8"/>
          <p:cNvSpPr txBox="1"/>
          <p:nvPr/>
        </p:nvSpPr>
        <p:spPr>
          <a:xfrm>
            <a:off x="5626242" y="3491412"/>
            <a:ext cx="1120628"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Arial"/>
                <a:ea typeface="Arial"/>
                <a:cs typeface="Arial"/>
                <a:sym typeface="Arial"/>
              </a:rPr>
              <a:t>Femenino</a:t>
            </a:r>
            <a:endParaRPr/>
          </a:p>
        </p:txBody>
      </p:sp>
      <p:grpSp>
        <p:nvGrpSpPr>
          <p:cNvPr id="506" name="Google Shape;506;p8"/>
          <p:cNvGrpSpPr/>
          <p:nvPr/>
        </p:nvGrpSpPr>
        <p:grpSpPr>
          <a:xfrm>
            <a:off x="2312499" y="1627526"/>
            <a:ext cx="2559752" cy="2520625"/>
            <a:chOff x="1061045" y="836725"/>
            <a:chExt cx="3303052" cy="3141210"/>
          </a:xfrm>
        </p:grpSpPr>
        <p:sp>
          <p:nvSpPr>
            <p:cNvPr id="507" name="Google Shape;507;p8"/>
            <p:cNvSpPr/>
            <p:nvPr/>
          </p:nvSpPr>
          <p:spPr>
            <a:xfrm>
              <a:off x="1386954" y="2690403"/>
              <a:ext cx="1197157" cy="1281972"/>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8" name="Google Shape;508;p8"/>
            <p:cNvSpPr/>
            <p:nvPr/>
          </p:nvSpPr>
          <p:spPr>
            <a:xfrm>
              <a:off x="2782552" y="2695963"/>
              <a:ext cx="1197157" cy="1281972"/>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09" name="Google Shape;509;p8"/>
            <p:cNvPicPr preferRelativeResize="0"/>
            <p:nvPr/>
          </p:nvPicPr>
          <p:blipFill rotWithShape="1">
            <a:blip r:embed="rId3">
              <a:alphaModFix/>
            </a:blip>
            <a:srcRect b="0" l="0" r="0" t="0"/>
            <a:stretch/>
          </p:blipFill>
          <p:spPr>
            <a:xfrm>
              <a:off x="1061045" y="846714"/>
              <a:ext cx="1833104" cy="3060224"/>
            </a:xfrm>
            <a:prstGeom prst="rect">
              <a:avLst/>
            </a:prstGeom>
            <a:noFill/>
            <a:ln>
              <a:noFill/>
            </a:ln>
          </p:spPr>
        </p:pic>
        <p:pic>
          <p:nvPicPr>
            <p:cNvPr id="510" name="Google Shape;510;p8"/>
            <p:cNvPicPr preferRelativeResize="0"/>
            <p:nvPr/>
          </p:nvPicPr>
          <p:blipFill rotWithShape="1">
            <a:blip r:embed="rId4">
              <a:alphaModFix/>
            </a:blip>
            <a:srcRect b="0" l="0" r="0" t="0"/>
            <a:stretch/>
          </p:blipFill>
          <p:spPr>
            <a:xfrm>
              <a:off x="2385179" y="836725"/>
              <a:ext cx="1978918" cy="3062116"/>
            </a:xfrm>
            <a:prstGeom prst="rect">
              <a:avLst/>
            </a:prstGeom>
            <a:noFill/>
            <a:ln>
              <a:noFill/>
            </a:ln>
          </p:spPr>
        </p:pic>
      </p:grpSp>
      <p:graphicFrame>
        <p:nvGraphicFramePr>
          <p:cNvPr id="511" name="Google Shape;511;p8"/>
          <p:cNvGraphicFramePr/>
          <p:nvPr/>
        </p:nvGraphicFramePr>
        <p:xfrm>
          <a:off x="6384921" y="1218581"/>
          <a:ext cx="5264307" cy="4196880"/>
        </p:xfrm>
        <a:graphic>
          <a:graphicData uri="http://schemas.openxmlformats.org/drawingml/2006/chart">
            <c:chart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descr="Estratificación socioeconómica" id="516" name="Google Shape;516;p9"/>
          <p:cNvPicPr preferRelativeResize="0"/>
          <p:nvPr/>
        </p:nvPicPr>
        <p:blipFill rotWithShape="1">
          <a:blip r:embed="rId3">
            <a:alphaModFix/>
          </a:blip>
          <a:srcRect b="0" l="0" r="0" t="0"/>
          <a:stretch/>
        </p:blipFill>
        <p:spPr>
          <a:xfrm>
            <a:off x="1485663" y="2265382"/>
            <a:ext cx="1939584" cy="1956826"/>
          </a:xfrm>
          <a:prstGeom prst="rect">
            <a:avLst/>
          </a:prstGeom>
          <a:noFill/>
          <a:ln>
            <a:noFill/>
          </a:ln>
        </p:spPr>
      </p:pic>
      <p:sp>
        <p:nvSpPr>
          <p:cNvPr id="517" name="Google Shape;517;p9"/>
          <p:cNvSpPr/>
          <p:nvPr/>
        </p:nvSpPr>
        <p:spPr>
          <a:xfrm>
            <a:off x="1238894" y="410342"/>
            <a:ext cx="9669308" cy="400105"/>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i="0" lang="es-CO" sz="1800" u="none" cap="none" strike="noStrike">
                <a:solidFill>
                  <a:srgbClr val="333333"/>
                </a:solidFill>
                <a:latin typeface="Arial"/>
                <a:ea typeface="Arial"/>
                <a:cs typeface="Arial"/>
                <a:sym typeface="Arial"/>
              </a:rPr>
              <a:t> </a:t>
            </a:r>
            <a:r>
              <a:rPr lang="es-CO" sz="1800">
                <a:solidFill>
                  <a:srgbClr val="333333"/>
                </a:solidFill>
                <a:latin typeface="Arial"/>
                <a:ea typeface="Arial"/>
                <a:cs typeface="Arial"/>
                <a:sym typeface="Arial"/>
              </a:rPr>
              <a:t> Por favor dígame </a:t>
            </a:r>
            <a:r>
              <a:rPr b="1" lang="es-CO" sz="1800">
                <a:solidFill>
                  <a:srgbClr val="333333"/>
                </a:solidFill>
                <a:latin typeface="Arial"/>
                <a:ea typeface="Arial"/>
                <a:cs typeface="Arial"/>
                <a:sym typeface="Arial"/>
              </a:rPr>
              <a:t>¿con cuál estrato le llega el servicio de energía  eléctrica donde usted reside? </a:t>
            </a:r>
            <a:endParaRPr b="0" i="0" sz="1800" u="none" cap="none" strike="noStrike">
              <a:solidFill>
                <a:srgbClr val="000000"/>
              </a:solidFill>
              <a:latin typeface="Arial"/>
              <a:ea typeface="Arial"/>
              <a:cs typeface="Arial"/>
              <a:sym typeface="Arial"/>
            </a:endParaRPr>
          </a:p>
        </p:txBody>
      </p:sp>
      <p:sp>
        <p:nvSpPr>
          <p:cNvPr id="518" name="Google Shape;518;p9"/>
          <p:cNvSpPr txBox="1"/>
          <p:nvPr/>
        </p:nvSpPr>
        <p:spPr>
          <a:xfrm>
            <a:off x="2028546" y="4411975"/>
            <a:ext cx="875561"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Arial"/>
                <a:ea typeface="Arial"/>
                <a:cs typeface="Arial"/>
                <a:sym typeface="Arial"/>
              </a:rPr>
              <a:t>Base:2036 </a:t>
            </a:r>
            <a:endParaRPr b="1" sz="1200">
              <a:solidFill>
                <a:srgbClr val="3F3F3F"/>
              </a:solidFill>
              <a:latin typeface="Arial"/>
              <a:ea typeface="Arial"/>
              <a:cs typeface="Arial"/>
              <a:sym typeface="Arial"/>
            </a:endParaRPr>
          </a:p>
        </p:txBody>
      </p:sp>
      <p:cxnSp>
        <p:nvCxnSpPr>
          <p:cNvPr id="519" name="Google Shape;519;p9"/>
          <p:cNvCxnSpPr/>
          <p:nvPr/>
        </p:nvCxnSpPr>
        <p:spPr>
          <a:xfrm flipH="1" rot="10800000">
            <a:off x="3125838" y="3219177"/>
            <a:ext cx="1273381" cy="10970"/>
          </a:xfrm>
          <a:prstGeom prst="straightConnector1">
            <a:avLst/>
          </a:prstGeom>
          <a:noFill/>
          <a:ln cap="flat" cmpd="sng" w="25400">
            <a:solidFill>
              <a:srgbClr val="D8D8D8"/>
            </a:solidFill>
            <a:prstDash val="solid"/>
            <a:round/>
            <a:headEnd len="sm" w="sm" type="none"/>
            <a:tailEnd len="med" w="med" type="triangle"/>
          </a:ln>
          <a:effectLst>
            <a:outerShdw blurRad="40000" rotWithShape="0" dir="5400000" dist="20000">
              <a:srgbClr val="000000">
                <a:alpha val="37647"/>
              </a:srgbClr>
            </a:outerShdw>
          </a:effectLst>
        </p:spPr>
      </p:cxnSp>
      <p:graphicFrame>
        <p:nvGraphicFramePr>
          <p:cNvPr id="520" name="Google Shape;520;p9"/>
          <p:cNvGraphicFramePr/>
          <p:nvPr/>
        </p:nvGraphicFramePr>
        <p:xfrm>
          <a:off x="4544282" y="1527892"/>
          <a:ext cx="6043054" cy="3104656"/>
        </p:xfrm>
        <a:graphic>
          <a:graphicData uri="http://schemas.openxmlformats.org/drawingml/2006/chart">
            <c:chart r:id="rId4"/>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1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2020-03-20T22:43:11Z</dcterms:created>
  <dc:creator>ANDREA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0x01010099445C066DBEB742A95E02D9B95101DB</vt:lpwstr>
  </property>
</Properties>
</file>