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1"/>
  </p:sldMasterIdLst>
  <p:notesMasterIdLst>
    <p:notesMasterId r:id="rId24"/>
  </p:notesMasterIdLst>
  <p:sldIdLst>
    <p:sldId id="323" r:id="rId2"/>
    <p:sldId id="3939" r:id="rId3"/>
    <p:sldId id="341" r:id="rId4"/>
    <p:sldId id="339" r:id="rId5"/>
    <p:sldId id="310" r:id="rId6"/>
    <p:sldId id="3940" r:id="rId7"/>
    <p:sldId id="325" r:id="rId8"/>
    <p:sldId id="3941" r:id="rId9"/>
    <p:sldId id="324" r:id="rId10"/>
    <p:sldId id="330" r:id="rId11"/>
    <p:sldId id="331" r:id="rId12"/>
    <p:sldId id="312" r:id="rId13"/>
    <p:sldId id="326" r:id="rId14"/>
    <p:sldId id="332" r:id="rId15"/>
    <p:sldId id="336" r:id="rId16"/>
    <p:sldId id="334" r:id="rId17"/>
    <p:sldId id="335" r:id="rId18"/>
    <p:sldId id="338" r:id="rId19"/>
    <p:sldId id="337" r:id="rId20"/>
    <p:sldId id="3942" r:id="rId21"/>
    <p:sldId id="3943" r:id="rId22"/>
    <p:sldId id="264" r:id="rId2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a Andrea Gomez" initials="PAG" lastIdx="2" clrIdx="0">
    <p:extLst>
      <p:ext uri="{19B8F6BF-5375-455C-9EA6-DF929625EA0E}">
        <p15:presenceInfo xmlns:p15="http://schemas.microsoft.com/office/powerpoint/2012/main" userId="62ac556d95949ec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43661C"/>
    <a:srgbClr val="FF7C80"/>
    <a:srgbClr val="353D7B"/>
    <a:srgbClr val="C3BFDB"/>
    <a:srgbClr val="FFEA8F"/>
    <a:srgbClr val="BBB3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2923" autoAdjust="0"/>
  </p:normalViewPr>
  <p:slideViewPr>
    <p:cSldViewPr snapToGrid="0">
      <p:cViewPr varScale="1">
        <p:scale>
          <a:sx n="61" d="100"/>
          <a:sy n="61" d="100"/>
        </p:scale>
        <p:origin x="10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llul\Documents\OLLULISA2\CONSULTORIAS\SJDISTRITAL\CONTRATO%202022\MAYO\CONSOLIDADO%20ENTIDAD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llul\Documents\OLLULISA2\CONSULTORIAS\SJDISTRITAL\CONTRATO%202022\MAYO\CONSOLIDADO%20ENTIDAD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2796-43E6-BA62-E1ECBFF0632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2796-43E6-BA62-E1ECBFF06323}"/>
              </c:ext>
            </c:extLst>
          </c:dPt>
          <c:dLbls>
            <c:dLbl>
              <c:idx val="0"/>
              <c:layout>
                <c:manualLayout>
                  <c:x val="-0.2454745206260755"/>
                  <c:y val="0.15761417014195889"/>
                </c:manualLayout>
              </c:layout>
              <c:tx>
                <c:rich>
                  <a:bodyPr/>
                  <a:lstStyle/>
                  <a:p>
                    <a:fld id="{E20B2520-860C-44D1-AD8D-1DE276478485}" type="CATEGORYNAME">
                      <a:rPr lang="en-US"/>
                      <a:pPr/>
                      <a:t>[NOMBRE DE CATEGORÍA]</a:t>
                    </a:fld>
                    <a:r>
                      <a:rPr lang="en-US" baseline="0" dirty="0"/>
                      <a:t>; 15</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96-43E6-BA62-E1ECBFF06323}"/>
                </c:ext>
              </c:extLst>
            </c:dLbl>
            <c:dLbl>
              <c:idx val="1"/>
              <c:layout>
                <c:manualLayout>
                  <c:x val="0.25732693075813307"/>
                  <c:y val="-0.22983729578288969"/>
                </c:manualLayout>
              </c:layout>
              <c:tx>
                <c:rich>
                  <a:bodyPr/>
                  <a:lstStyle/>
                  <a:p>
                    <a:fld id="{E8980445-164F-4A35-BCB0-F2DB89D16729}" type="CATEGORYNAME">
                      <a:rPr lang="en-US"/>
                      <a:pPr/>
                      <a:t>[NOMBRE DE CATEGORÍA]</a:t>
                    </a:fld>
                    <a:r>
                      <a:rPr lang="en-US" baseline="0" dirty="0"/>
                      <a:t>; 29</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796-43E6-BA62-E1ECBFF0632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'CONSOLIDADO ENTIDADES REPORTADA'!$B$46:$B$47</c:f>
              <c:strCache>
                <c:ptCount val="2"/>
                <c:pt idx="0">
                  <c:v>SECTOR CENTRAL </c:v>
                </c:pt>
                <c:pt idx="1">
                  <c:v>SECTOR DESCENTRALIZADO </c:v>
                </c:pt>
              </c:strCache>
            </c:strRef>
          </c:cat>
          <c:val>
            <c:numRef>
              <c:f>'CONSOLIDADO ENTIDADES REPORTADA'!$C$46:$C$47</c:f>
              <c:numCache>
                <c:formatCode>General</c:formatCode>
                <c:ptCount val="2"/>
                <c:pt idx="0">
                  <c:v>13</c:v>
                </c:pt>
                <c:pt idx="1">
                  <c:v>30</c:v>
                </c:pt>
              </c:numCache>
            </c:numRef>
          </c:val>
          <c:extLst>
            <c:ext xmlns:c16="http://schemas.microsoft.com/office/drawing/2014/chart" uri="{C3380CC4-5D6E-409C-BE32-E72D297353CC}">
              <c16:uniqueId val="{00000004-2796-43E6-BA62-E1ECBFF06323}"/>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9069-461B-AADB-90D7786A1F2D}"/>
              </c:ext>
            </c:extLst>
          </c:dPt>
          <c:dPt>
            <c:idx val="1"/>
            <c:bubble3D val="0"/>
            <c:explosion val="6"/>
            <c:spPr>
              <a:solidFill>
                <a:schemeClr val="accent5"/>
              </a:solidFill>
              <a:ln w="19050">
                <a:solidFill>
                  <a:schemeClr val="lt1"/>
                </a:solidFill>
              </a:ln>
              <a:effectLst/>
            </c:spPr>
            <c:extLst>
              <c:ext xmlns:c16="http://schemas.microsoft.com/office/drawing/2014/chart" uri="{C3380CC4-5D6E-409C-BE32-E72D297353CC}">
                <c16:uniqueId val="{00000003-9069-461B-AADB-90D7786A1F2D}"/>
              </c:ext>
            </c:extLst>
          </c:dPt>
          <c:dLbls>
            <c:dLbl>
              <c:idx val="0"/>
              <c:layout>
                <c:manualLayout>
                  <c:x val="-0.2454745206260755"/>
                  <c:y val="0.15761417014195889"/>
                </c:manualLayout>
              </c:layout>
              <c:tx>
                <c:rich>
                  <a:bodyPr/>
                  <a:lstStyle/>
                  <a:p>
                    <a:fld id="{E20B2520-860C-44D1-AD8D-1DE276478485}" type="CATEGORYNAME">
                      <a:rPr lang="en-US"/>
                      <a:pPr/>
                      <a:t>[NOMBRE DE CATEGORÍA]</a:t>
                    </a:fld>
                    <a:r>
                      <a:rPr lang="en-US" baseline="0" dirty="0"/>
                      <a:t>; 15</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69-461B-AADB-90D7786A1F2D}"/>
                </c:ext>
              </c:extLst>
            </c:dLbl>
            <c:dLbl>
              <c:idx val="1"/>
              <c:layout>
                <c:manualLayout>
                  <c:x val="0.21528493059989123"/>
                  <c:y val="-0.2421893540330142"/>
                </c:manualLayout>
              </c:layout>
              <c:tx>
                <c:rich>
                  <a:bodyPr/>
                  <a:lstStyle/>
                  <a:p>
                    <a:fld id="{E8980445-164F-4A35-BCB0-F2DB89D16729}" type="CATEGORYNAME">
                      <a:rPr lang="en-US"/>
                      <a:pPr/>
                      <a:t>[NOMBRE DE CATEGORÍA]</a:t>
                    </a:fld>
                    <a:r>
                      <a:rPr lang="en-US" baseline="0" dirty="0"/>
                      <a:t>; 29</a:t>
                    </a:r>
                  </a:p>
                </c:rich>
              </c:tx>
              <c:showLegendKey val="0"/>
              <c:showVal val="1"/>
              <c:showCatName val="1"/>
              <c:showSerName val="0"/>
              <c:showPercent val="0"/>
              <c:showBubbleSize val="0"/>
              <c:extLst>
                <c:ext xmlns:c15="http://schemas.microsoft.com/office/drawing/2012/chart" uri="{CE6537A1-D6FC-4f65-9D91-7224C49458BB}">
                  <c15:layout>
                    <c:manualLayout>
                      <c:w val="0.37123123123123125"/>
                      <c:h val="0.23543131251434593"/>
                    </c:manualLayout>
                  </c15:layout>
                  <c15:dlblFieldTable/>
                  <c15:showDataLabelsRange val="0"/>
                </c:ext>
                <c:ext xmlns:c16="http://schemas.microsoft.com/office/drawing/2014/chart" uri="{C3380CC4-5D6E-409C-BE32-E72D297353CC}">
                  <c16:uniqueId val="{00000003-9069-461B-AADB-90D7786A1F2D}"/>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'CONSOLIDADO ENTIDADES REPORTADA'!$B$46:$B$47</c:f>
              <c:strCache>
                <c:ptCount val="2"/>
                <c:pt idx="0">
                  <c:v>SECTOR CENTRAL </c:v>
                </c:pt>
                <c:pt idx="1">
                  <c:v>SECTOR DESCENTRALIZADO </c:v>
                </c:pt>
              </c:strCache>
            </c:strRef>
          </c:cat>
          <c:val>
            <c:numRef>
              <c:f>'CONSOLIDADO ENTIDADES REPORTADA'!$C$46:$C$47</c:f>
              <c:numCache>
                <c:formatCode>General</c:formatCode>
                <c:ptCount val="2"/>
                <c:pt idx="0">
                  <c:v>13</c:v>
                </c:pt>
                <c:pt idx="1">
                  <c:v>30</c:v>
                </c:pt>
              </c:numCache>
            </c:numRef>
          </c:val>
          <c:extLst>
            <c:ext xmlns:c16="http://schemas.microsoft.com/office/drawing/2014/chart" uri="{C3380CC4-5D6E-409C-BE32-E72D297353CC}">
              <c16:uniqueId val="{00000004-9069-461B-AADB-90D7786A1F2D}"/>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43A8A5-FAA9-4842-9348-F99CFEA4E827}" type="doc">
      <dgm:prSet loTypeId="urn:microsoft.com/office/officeart/2005/8/layout/hProcess10" loCatId="process" qsTypeId="urn:microsoft.com/office/officeart/2005/8/quickstyle/3d3" qsCatId="3D" csTypeId="urn:microsoft.com/office/officeart/2005/8/colors/colorful5" csCatId="colorful" phldr="1"/>
      <dgm:spPr/>
      <dgm:t>
        <a:bodyPr/>
        <a:lstStyle/>
        <a:p>
          <a:endParaRPr lang="es-CO"/>
        </a:p>
      </dgm:t>
    </dgm:pt>
    <dgm:pt modelId="{C6A1D98E-0354-4FC6-A8D3-25F776B13E1C}">
      <dgm:prSet phldrT="[Texto]"/>
      <dgm:spPr/>
      <dgm:t>
        <a:bodyPr/>
        <a:lstStyle/>
        <a:p>
          <a:r>
            <a:rPr lang="es-CO"/>
            <a:t>LOS COMITÉS DE CONCILIACIÓN </a:t>
          </a:r>
        </a:p>
      </dgm:t>
    </dgm:pt>
    <dgm:pt modelId="{BE4BC14F-03ED-4585-B045-05C98C230555}" type="parTrans" cxnId="{1FEEC290-0F8A-44F1-B2D7-38FA827D5F5D}">
      <dgm:prSet/>
      <dgm:spPr/>
      <dgm:t>
        <a:bodyPr/>
        <a:lstStyle/>
        <a:p>
          <a:endParaRPr lang="es-CO"/>
        </a:p>
      </dgm:t>
    </dgm:pt>
    <dgm:pt modelId="{D6B35EC2-CBBD-497C-B6DB-14320E99CECA}" type="sibTrans" cxnId="{1FEEC290-0F8A-44F1-B2D7-38FA827D5F5D}">
      <dgm:prSet/>
      <dgm:spPr/>
      <dgm:t>
        <a:bodyPr/>
        <a:lstStyle/>
        <a:p>
          <a:endParaRPr lang="es-CO"/>
        </a:p>
      </dgm:t>
    </dgm:pt>
    <dgm:pt modelId="{F97CAFC7-2637-425D-8787-01A80C26D031}">
      <dgm:prSet phldrT="[Texto]"/>
      <dgm:spPr/>
      <dgm:t>
        <a:bodyPr/>
        <a:lstStyle/>
        <a:p>
          <a:r>
            <a:rPr lang="es-CO" dirty="0"/>
            <a:t>LAS OFICINAS ASESORAS JURÍDICAS </a:t>
          </a:r>
        </a:p>
      </dgm:t>
    </dgm:pt>
    <dgm:pt modelId="{5930EF0A-2CB7-4211-A76B-A8943A8722B6}" type="parTrans" cxnId="{2E15CDB3-0A8E-42D5-9662-AA952249F5C7}">
      <dgm:prSet/>
      <dgm:spPr/>
      <dgm:t>
        <a:bodyPr/>
        <a:lstStyle/>
        <a:p>
          <a:endParaRPr lang="es-CO"/>
        </a:p>
      </dgm:t>
    </dgm:pt>
    <dgm:pt modelId="{24DA2F46-51E9-4A97-AAB7-43B75860CF4B}" type="sibTrans" cxnId="{2E15CDB3-0A8E-42D5-9662-AA952249F5C7}">
      <dgm:prSet/>
      <dgm:spPr/>
      <dgm:t>
        <a:bodyPr/>
        <a:lstStyle/>
        <a:p>
          <a:endParaRPr lang="es-CO"/>
        </a:p>
      </dgm:t>
    </dgm:pt>
    <dgm:pt modelId="{62B1E42B-4C0B-4E45-A8C5-DD527D5A8AA3}">
      <dgm:prSet phldrT="[Texto]"/>
      <dgm:spPr/>
      <dgm:t>
        <a:bodyPr/>
        <a:lstStyle/>
        <a:p>
          <a:r>
            <a:rPr lang="es-CO"/>
            <a:t>JEFES JURÍDICOS </a:t>
          </a:r>
        </a:p>
      </dgm:t>
    </dgm:pt>
    <dgm:pt modelId="{2B4D8C91-1E0B-4C57-9EBD-789875602862}" type="parTrans" cxnId="{76788DA5-677D-4FF4-B838-5E950D34495E}">
      <dgm:prSet/>
      <dgm:spPr/>
      <dgm:t>
        <a:bodyPr/>
        <a:lstStyle/>
        <a:p>
          <a:endParaRPr lang="es-CO"/>
        </a:p>
      </dgm:t>
    </dgm:pt>
    <dgm:pt modelId="{99901CA6-3B91-4DD4-8E7F-7475CB3D9DE9}" type="sibTrans" cxnId="{76788DA5-677D-4FF4-B838-5E950D34495E}">
      <dgm:prSet/>
      <dgm:spPr/>
      <dgm:t>
        <a:bodyPr/>
        <a:lstStyle/>
        <a:p>
          <a:endParaRPr lang="es-CO"/>
        </a:p>
      </dgm:t>
    </dgm:pt>
    <dgm:pt modelId="{7EEB06DE-F3BD-4171-908A-FC60C40291BC}">
      <dgm:prSet phldrT="[Texto]"/>
      <dgm:spPr/>
      <dgm:t>
        <a:bodyPr/>
        <a:lstStyle/>
        <a:p>
          <a:r>
            <a:rPr lang="es-CO"/>
            <a:t>LOS SERVIDORES Y COLABORADORES DE LAS ENTIDADES Y/0 0RGANISMOS DISTRITALES </a:t>
          </a:r>
        </a:p>
      </dgm:t>
    </dgm:pt>
    <dgm:pt modelId="{0F86C86C-2F8F-4DC6-9FB3-04363FB3828C}" type="parTrans" cxnId="{DEFB6F8D-CC94-42FD-A5DE-D763613D3BE6}">
      <dgm:prSet/>
      <dgm:spPr/>
      <dgm:t>
        <a:bodyPr/>
        <a:lstStyle/>
        <a:p>
          <a:endParaRPr lang="es-CO"/>
        </a:p>
      </dgm:t>
    </dgm:pt>
    <dgm:pt modelId="{0ED70B55-8169-4EB1-9900-6E54E492E489}" type="sibTrans" cxnId="{DEFB6F8D-CC94-42FD-A5DE-D763613D3BE6}">
      <dgm:prSet/>
      <dgm:spPr/>
      <dgm:t>
        <a:bodyPr/>
        <a:lstStyle/>
        <a:p>
          <a:endParaRPr lang="es-CO"/>
        </a:p>
      </dgm:t>
    </dgm:pt>
    <dgm:pt modelId="{0B1D6572-87B5-4BD7-A5FC-555321193CA7}" type="pres">
      <dgm:prSet presAssocID="{2543A8A5-FAA9-4842-9348-F99CFEA4E827}" presName="Name0" presStyleCnt="0">
        <dgm:presLayoutVars>
          <dgm:dir/>
          <dgm:resizeHandles val="exact"/>
        </dgm:presLayoutVars>
      </dgm:prSet>
      <dgm:spPr/>
    </dgm:pt>
    <dgm:pt modelId="{6060E839-B7DC-4B0A-905A-BB149F4D1DD5}" type="pres">
      <dgm:prSet presAssocID="{C6A1D98E-0354-4FC6-A8D3-25F776B13E1C}" presName="composite" presStyleCnt="0"/>
      <dgm:spPr/>
    </dgm:pt>
    <dgm:pt modelId="{F85E010C-512D-4B55-AA37-02EE0FBCF171}" type="pres">
      <dgm:prSet presAssocID="{C6A1D98E-0354-4FC6-A8D3-25F776B13E1C}" presName="imagSh"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eunión contorno"/>
        </a:ext>
      </dgm:extLst>
    </dgm:pt>
    <dgm:pt modelId="{E0BDABEF-D7B3-4624-9DA2-DD9116441906}" type="pres">
      <dgm:prSet presAssocID="{C6A1D98E-0354-4FC6-A8D3-25F776B13E1C}" presName="txNode" presStyleLbl="node1" presStyleIdx="0" presStyleCnt="4">
        <dgm:presLayoutVars>
          <dgm:bulletEnabled val="1"/>
        </dgm:presLayoutVars>
      </dgm:prSet>
      <dgm:spPr/>
    </dgm:pt>
    <dgm:pt modelId="{E3149164-E886-4690-9BF8-20125323AA57}" type="pres">
      <dgm:prSet presAssocID="{D6B35EC2-CBBD-497C-B6DB-14320E99CECA}" presName="sibTrans" presStyleLbl="sibTrans2D1" presStyleIdx="0" presStyleCnt="3"/>
      <dgm:spPr/>
    </dgm:pt>
    <dgm:pt modelId="{1D3BEE9B-9DDB-4FB6-8852-135390A06D9D}" type="pres">
      <dgm:prSet presAssocID="{D6B35EC2-CBBD-497C-B6DB-14320E99CECA}" presName="connTx" presStyleLbl="sibTrans2D1" presStyleIdx="0" presStyleCnt="3"/>
      <dgm:spPr/>
    </dgm:pt>
    <dgm:pt modelId="{81D8FF88-633B-47C6-A813-2D15B9C9A579}" type="pres">
      <dgm:prSet presAssocID="{F97CAFC7-2637-425D-8787-01A80C26D031}" presName="composite" presStyleCnt="0"/>
      <dgm:spPr/>
    </dgm:pt>
    <dgm:pt modelId="{467C4605-6918-4F46-8EC5-C6C6AE61295B}" type="pres">
      <dgm:prSet presAssocID="{F97CAFC7-2637-425D-8787-01A80C26D031}" presName="imagSh" presStyleLbl="b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esos desiguales contorno"/>
        </a:ext>
      </dgm:extLst>
    </dgm:pt>
    <dgm:pt modelId="{075C96E1-A679-4CD4-AC62-70FF7466BB57}" type="pres">
      <dgm:prSet presAssocID="{F97CAFC7-2637-425D-8787-01A80C26D031}" presName="txNode" presStyleLbl="node1" presStyleIdx="1" presStyleCnt="4">
        <dgm:presLayoutVars>
          <dgm:bulletEnabled val="1"/>
        </dgm:presLayoutVars>
      </dgm:prSet>
      <dgm:spPr/>
    </dgm:pt>
    <dgm:pt modelId="{FB0A3178-0318-4FD8-8DEA-76D709AD79CA}" type="pres">
      <dgm:prSet presAssocID="{24DA2F46-51E9-4A97-AAB7-43B75860CF4B}" presName="sibTrans" presStyleLbl="sibTrans2D1" presStyleIdx="1" presStyleCnt="3"/>
      <dgm:spPr/>
    </dgm:pt>
    <dgm:pt modelId="{BF11F24F-2201-4AC4-B3FB-1DC227003449}" type="pres">
      <dgm:prSet presAssocID="{24DA2F46-51E9-4A97-AAB7-43B75860CF4B}" presName="connTx" presStyleLbl="sibTrans2D1" presStyleIdx="1" presStyleCnt="3"/>
      <dgm:spPr/>
    </dgm:pt>
    <dgm:pt modelId="{3DF6F6E4-280F-44CD-813B-6F2E3273DACF}" type="pres">
      <dgm:prSet presAssocID="{62B1E42B-4C0B-4E45-A8C5-DD527D5A8AA3}" presName="composite" presStyleCnt="0"/>
      <dgm:spPr/>
    </dgm:pt>
    <dgm:pt modelId="{2E31B6F9-F30F-4594-A2C4-BBF6A24A5288}" type="pres">
      <dgm:prSet presAssocID="{62B1E42B-4C0B-4E45-A8C5-DD527D5A8AA3}" presName="imagSh" presStyleLbl="b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Juez contorno"/>
        </a:ext>
      </dgm:extLst>
    </dgm:pt>
    <dgm:pt modelId="{A2004816-29EE-4EB8-8817-73DC89485B2C}" type="pres">
      <dgm:prSet presAssocID="{62B1E42B-4C0B-4E45-A8C5-DD527D5A8AA3}" presName="txNode" presStyleLbl="node1" presStyleIdx="2" presStyleCnt="4">
        <dgm:presLayoutVars>
          <dgm:bulletEnabled val="1"/>
        </dgm:presLayoutVars>
      </dgm:prSet>
      <dgm:spPr/>
    </dgm:pt>
    <dgm:pt modelId="{512D2FDA-DF4A-4904-9849-19287FE3FCF9}" type="pres">
      <dgm:prSet presAssocID="{99901CA6-3B91-4DD4-8E7F-7475CB3D9DE9}" presName="sibTrans" presStyleLbl="sibTrans2D1" presStyleIdx="2" presStyleCnt="3"/>
      <dgm:spPr/>
    </dgm:pt>
    <dgm:pt modelId="{3DBE826A-91FD-4AFE-B6BD-8D91A9736C1C}" type="pres">
      <dgm:prSet presAssocID="{99901CA6-3B91-4DD4-8E7F-7475CB3D9DE9}" presName="connTx" presStyleLbl="sibTrans2D1" presStyleIdx="2" presStyleCnt="3"/>
      <dgm:spPr/>
    </dgm:pt>
    <dgm:pt modelId="{C1CB5E5D-9623-4BC3-BF7A-B3397A07BD5A}" type="pres">
      <dgm:prSet presAssocID="{7EEB06DE-F3BD-4171-908A-FC60C40291BC}" presName="composite" presStyleCnt="0"/>
      <dgm:spPr/>
    </dgm:pt>
    <dgm:pt modelId="{6827538B-01FC-450C-82EC-E5403731BEF6}" type="pres">
      <dgm:prSet presAssocID="{7EEB06DE-F3BD-4171-908A-FC60C40291BC}" presName="imagSh" presStyleLbl="b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rupo contorno"/>
        </a:ext>
      </dgm:extLst>
    </dgm:pt>
    <dgm:pt modelId="{F008D3DB-3485-4A41-A6A6-A6796789E127}" type="pres">
      <dgm:prSet presAssocID="{7EEB06DE-F3BD-4171-908A-FC60C40291BC}" presName="txNode" presStyleLbl="node1" presStyleIdx="3" presStyleCnt="4">
        <dgm:presLayoutVars>
          <dgm:bulletEnabled val="1"/>
        </dgm:presLayoutVars>
      </dgm:prSet>
      <dgm:spPr/>
    </dgm:pt>
  </dgm:ptLst>
  <dgm:cxnLst>
    <dgm:cxn modelId="{4B4D6F00-5EC3-4594-94EF-DAC82E0CE972}" type="presOf" srcId="{99901CA6-3B91-4DD4-8E7F-7475CB3D9DE9}" destId="{512D2FDA-DF4A-4904-9849-19287FE3FCF9}" srcOrd="0" destOrd="0" presId="urn:microsoft.com/office/officeart/2005/8/layout/hProcess10"/>
    <dgm:cxn modelId="{6181611C-50F8-4F09-98F4-7919C653E2BA}" type="presOf" srcId="{F97CAFC7-2637-425D-8787-01A80C26D031}" destId="{075C96E1-A679-4CD4-AC62-70FF7466BB57}" srcOrd="0" destOrd="0" presId="urn:microsoft.com/office/officeart/2005/8/layout/hProcess10"/>
    <dgm:cxn modelId="{AFD7DE1D-E5CF-4078-A572-8B1BEDB9D9A6}" type="presOf" srcId="{D6B35EC2-CBBD-497C-B6DB-14320E99CECA}" destId="{E3149164-E886-4690-9BF8-20125323AA57}" srcOrd="0" destOrd="0" presId="urn:microsoft.com/office/officeart/2005/8/layout/hProcess10"/>
    <dgm:cxn modelId="{E71B572E-75C7-4C67-9B08-C8E22B3578ED}" type="presOf" srcId="{C6A1D98E-0354-4FC6-A8D3-25F776B13E1C}" destId="{E0BDABEF-D7B3-4624-9DA2-DD9116441906}" srcOrd="0" destOrd="0" presId="urn:microsoft.com/office/officeart/2005/8/layout/hProcess10"/>
    <dgm:cxn modelId="{379ED347-F207-476B-8380-930481E14535}" type="presOf" srcId="{D6B35EC2-CBBD-497C-B6DB-14320E99CECA}" destId="{1D3BEE9B-9DDB-4FB6-8852-135390A06D9D}" srcOrd="1" destOrd="0" presId="urn:microsoft.com/office/officeart/2005/8/layout/hProcess10"/>
    <dgm:cxn modelId="{1E70B94C-06D9-457D-BBCD-9E77003FB9EA}" type="presOf" srcId="{62B1E42B-4C0B-4E45-A8C5-DD527D5A8AA3}" destId="{A2004816-29EE-4EB8-8817-73DC89485B2C}" srcOrd="0" destOrd="0" presId="urn:microsoft.com/office/officeart/2005/8/layout/hProcess10"/>
    <dgm:cxn modelId="{2EB71870-1FBD-4701-9397-8830C7C2E19A}" type="presOf" srcId="{99901CA6-3B91-4DD4-8E7F-7475CB3D9DE9}" destId="{3DBE826A-91FD-4AFE-B6BD-8D91A9736C1C}" srcOrd="1" destOrd="0" presId="urn:microsoft.com/office/officeart/2005/8/layout/hProcess10"/>
    <dgm:cxn modelId="{8716BD73-E5C9-4E9F-B151-8F6B50D8A6C7}" type="presOf" srcId="{7EEB06DE-F3BD-4171-908A-FC60C40291BC}" destId="{F008D3DB-3485-4A41-A6A6-A6796789E127}" srcOrd="0" destOrd="0" presId="urn:microsoft.com/office/officeart/2005/8/layout/hProcess10"/>
    <dgm:cxn modelId="{DEFB6F8D-CC94-42FD-A5DE-D763613D3BE6}" srcId="{2543A8A5-FAA9-4842-9348-F99CFEA4E827}" destId="{7EEB06DE-F3BD-4171-908A-FC60C40291BC}" srcOrd="3" destOrd="0" parTransId="{0F86C86C-2F8F-4DC6-9FB3-04363FB3828C}" sibTransId="{0ED70B55-8169-4EB1-9900-6E54E492E489}"/>
    <dgm:cxn modelId="{1FEEC290-0F8A-44F1-B2D7-38FA827D5F5D}" srcId="{2543A8A5-FAA9-4842-9348-F99CFEA4E827}" destId="{C6A1D98E-0354-4FC6-A8D3-25F776B13E1C}" srcOrd="0" destOrd="0" parTransId="{BE4BC14F-03ED-4585-B045-05C98C230555}" sibTransId="{D6B35EC2-CBBD-497C-B6DB-14320E99CECA}"/>
    <dgm:cxn modelId="{BED1CEA2-02AA-4189-91EF-F306A62A4557}" type="presOf" srcId="{24DA2F46-51E9-4A97-AAB7-43B75860CF4B}" destId="{BF11F24F-2201-4AC4-B3FB-1DC227003449}" srcOrd="1" destOrd="0" presId="urn:microsoft.com/office/officeart/2005/8/layout/hProcess10"/>
    <dgm:cxn modelId="{76788DA5-677D-4FF4-B838-5E950D34495E}" srcId="{2543A8A5-FAA9-4842-9348-F99CFEA4E827}" destId="{62B1E42B-4C0B-4E45-A8C5-DD527D5A8AA3}" srcOrd="2" destOrd="0" parTransId="{2B4D8C91-1E0B-4C57-9EBD-789875602862}" sibTransId="{99901CA6-3B91-4DD4-8E7F-7475CB3D9DE9}"/>
    <dgm:cxn modelId="{2E15CDB3-0A8E-42D5-9662-AA952249F5C7}" srcId="{2543A8A5-FAA9-4842-9348-F99CFEA4E827}" destId="{F97CAFC7-2637-425D-8787-01A80C26D031}" srcOrd="1" destOrd="0" parTransId="{5930EF0A-2CB7-4211-A76B-A8943A8722B6}" sibTransId="{24DA2F46-51E9-4A97-AAB7-43B75860CF4B}"/>
    <dgm:cxn modelId="{F748DFED-ACB1-4926-83DC-C46225CFBB04}" type="presOf" srcId="{24DA2F46-51E9-4A97-AAB7-43B75860CF4B}" destId="{FB0A3178-0318-4FD8-8DEA-76D709AD79CA}" srcOrd="0" destOrd="0" presId="urn:microsoft.com/office/officeart/2005/8/layout/hProcess10"/>
    <dgm:cxn modelId="{003CC7F4-02E0-46FE-A139-DF8725AD6142}" type="presOf" srcId="{2543A8A5-FAA9-4842-9348-F99CFEA4E827}" destId="{0B1D6572-87B5-4BD7-A5FC-555321193CA7}" srcOrd="0" destOrd="0" presId="urn:microsoft.com/office/officeart/2005/8/layout/hProcess10"/>
    <dgm:cxn modelId="{2B6B3024-0A79-4385-AB07-4132AE2A4B46}" type="presParOf" srcId="{0B1D6572-87B5-4BD7-A5FC-555321193CA7}" destId="{6060E839-B7DC-4B0A-905A-BB149F4D1DD5}" srcOrd="0" destOrd="0" presId="urn:microsoft.com/office/officeart/2005/8/layout/hProcess10"/>
    <dgm:cxn modelId="{AF68F3F1-1F8B-4F89-A3E5-80EB758F89F7}" type="presParOf" srcId="{6060E839-B7DC-4B0A-905A-BB149F4D1DD5}" destId="{F85E010C-512D-4B55-AA37-02EE0FBCF171}" srcOrd="0" destOrd="0" presId="urn:microsoft.com/office/officeart/2005/8/layout/hProcess10"/>
    <dgm:cxn modelId="{AB79110E-487C-4455-A7F0-1D761C6D2D8B}" type="presParOf" srcId="{6060E839-B7DC-4B0A-905A-BB149F4D1DD5}" destId="{E0BDABEF-D7B3-4624-9DA2-DD9116441906}" srcOrd="1" destOrd="0" presId="urn:microsoft.com/office/officeart/2005/8/layout/hProcess10"/>
    <dgm:cxn modelId="{4C044DB1-DB78-4145-A819-DD68D9CA1D76}" type="presParOf" srcId="{0B1D6572-87B5-4BD7-A5FC-555321193CA7}" destId="{E3149164-E886-4690-9BF8-20125323AA57}" srcOrd="1" destOrd="0" presId="urn:microsoft.com/office/officeart/2005/8/layout/hProcess10"/>
    <dgm:cxn modelId="{22B96081-86B6-47BC-BEB9-8004D86FBB3E}" type="presParOf" srcId="{E3149164-E886-4690-9BF8-20125323AA57}" destId="{1D3BEE9B-9DDB-4FB6-8852-135390A06D9D}" srcOrd="0" destOrd="0" presId="urn:microsoft.com/office/officeart/2005/8/layout/hProcess10"/>
    <dgm:cxn modelId="{6351DFB3-A991-4D11-8206-467C767EE76D}" type="presParOf" srcId="{0B1D6572-87B5-4BD7-A5FC-555321193CA7}" destId="{81D8FF88-633B-47C6-A813-2D15B9C9A579}" srcOrd="2" destOrd="0" presId="urn:microsoft.com/office/officeart/2005/8/layout/hProcess10"/>
    <dgm:cxn modelId="{CD63E88D-B7D3-4A7F-9A99-6CACD2944619}" type="presParOf" srcId="{81D8FF88-633B-47C6-A813-2D15B9C9A579}" destId="{467C4605-6918-4F46-8EC5-C6C6AE61295B}" srcOrd="0" destOrd="0" presId="urn:microsoft.com/office/officeart/2005/8/layout/hProcess10"/>
    <dgm:cxn modelId="{BA30A28D-8935-49C8-89CB-4C4CB16F4355}" type="presParOf" srcId="{81D8FF88-633B-47C6-A813-2D15B9C9A579}" destId="{075C96E1-A679-4CD4-AC62-70FF7466BB57}" srcOrd="1" destOrd="0" presId="urn:microsoft.com/office/officeart/2005/8/layout/hProcess10"/>
    <dgm:cxn modelId="{23236B1B-E30F-4429-A671-DFA7EBDAABA6}" type="presParOf" srcId="{0B1D6572-87B5-4BD7-A5FC-555321193CA7}" destId="{FB0A3178-0318-4FD8-8DEA-76D709AD79CA}" srcOrd="3" destOrd="0" presId="urn:microsoft.com/office/officeart/2005/8/layout/hProcess10"/>
    <dgm:cxn modelId="{8EAFACD7-CF14-475F-898B-03D128026C0A}" type="presParOf" srcId="{FB0A3178-0318-4FD8-8DEA-76D709AD79CA}" destId="{BF11F24F-2201-4AC4-B3FB-1DC227003449}" srcOrd="0" destOrd="0" presId="urn:microsoft.com/office/officeart/2005/8/layout/hProcess10"/>
    <dgm:cxn modelId="{64C38CFC-910F-4C61-8849-9E666AFE78EB}" type="presParOf" srcId="{0B1D6572-87B5-4BD7-A5FC-555321193CA7}" destId="{3DF6F6E4-280F-44CD-813B-6F2E3273DACF}" srcOrd="4" destOrd="0" presId="urn:microsoft.com/office/officeart/2005/8/layout/hProcess10"/>
    <dgm:cxn modelId="{7966D691-D969-41AD-9FF7-A6FBF6CEFB5C}" type="presParOf" srcId="{3DF6F6E4-280F-44CD-813B-6F2E3273DACF}" destId="{2E31B6F9-F30F-4594-A2C4-BBF6A24A5288}" srcOrd="0" destOrd="0" presId="urn:microsoft.com/office/officeart/2005/8/layout/hProcess10"/>
    <dgm:cxn modelId="{5C7CAA44-3E01-475C-8BB7-C4A9335977AF}" type="presParOf" srcId="{3DF6F6E4-280F-44CD-813B-6F2E3273DACF}" destId="{A2004816-29EE-4EB8-8817-73DC89485B2C}" srcOrd="1" destOrd="0" presId="urn:microsoft.com/office/officeart/2005/8/layout/hProcess10"/>
    <dgm:cxn modelId="{75C0424E-549E-4C5C-AEAB-4E2F0E1324EC}" type="presParOf" srcId="{0B1D6572-87B5-4BD7-A5FC-555321193CA7}" destId="{512D2FDA-DF4A-4904-9849-19287FE3FCF9}" srcOrd="5" destOrd="0" presId="urn:microsoft.com/office/officeart/2005/8/layout/hProcess10"/>
    <dgm:cxn modelId="{EEE76347-A11F-4704-AE27-ADF4B8DE4FF5}" type="presParOf" srcId="{512D2FDA-DF4A-4904-9849-19287FE3FCF9}" destId="{3DBE826A-91FD-4AFE-B6BD-8D91A9736C1C}" srcOrd="0" destOrd="0" presId="urn:microsoft.com/office/officeart/2005/8/layout/hProcess10"/>
    <dgm:cxn modelId="{120274EA-8E38-4356-9BC7-CBD66F18B7C1}" type="presParOf" srcId="{0B1D6572-87B5-4BD7-A5FC-555321193CA7}" destId="{C1CB5E5D-9623-4BC3-BF7A-B3397A07BD5A}" srcOrd="6" destOrd="0" presId="urn:microsoft.com/office/officeart/2005/8/layout/hProcess10"/>
    <dgm:cxn modelId="{9B0698DD-BA07-42F9-9DFE-8A9273C0F449}" type="presParOf" srcId="{C1CB5E5D-9623-4BC3-BF7A-B3397A07BD5A}" destId="{6827538B-01FC-450C-82EC-E5403731BEF6}" srcOrd="0" destOrd="0" presId="urn:microsoft.com/office/officeart/2005/8/layout/hProcess10"/>
    <dgm:cxn modelId="{EA974359-8E58-4997-99C3-0E23E0E35FA7}" type="presParOf" srcId="{C1CB5E5D-9623-4BC3-BF7A-B3397A07BD5A}" destId="{F008D3DB-3485-4A41-A6A6-A6796789E127}" srcOrd="1" destOrd="0" presId="urn:microsoft.com/office/officeart/2005/8/layout/hProcess10"/>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E010C-512D-4B55-AA37-02EE0FBCF171}">
      <dsp:nvSpPr>
        <dsp:cNvPr id="0" name=""/>
        <dsp:cNvSpPr/>
      </dsp:nvSpPr>
      <dsp:spPr>
        <a:xfrm>
          <a:off x="1352" y="83856"/>
          <a:ext cx="1761033" cy="176103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0BDABEF-D7B3-4624-9DA2-DD9116441906}">
      <dsp:nvSpPr>
        <dsp:cNvPr id="0" name=""/>
        <dsp:cNvSpPr/>
      </dsp:nvSpPr>
      <dsp:spPr>
        <a:xfrm>
          <a:off x="288032" y="1140476"/>
          <a:ext cx="1761033" cy="1761033"/>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a:t>LOS COMITÉS DE CONCILIACIÓN </a:t>
          </a:r>
        </a:p>
      </dsp:txBody>
      <dsp:txXfrm>
        <a:off x="339611" y="1192055"/>
        <a:ext cx="1657875" cy="1657875"/>
      </dsp:txXfrm>
    </dsp:sp>
    <dsp:sp modelId="{E3149164-E886-4690-9BF8-20125323AA57}">
      <dsp:nvSpPr>
        <dsp:cNvPr id="0" name=""/>
        <dsp:cNvSpPr/>
      </dsp:nvSpPr>
      <dsp:spPr>
        <a:xfrm>
          <a:off x="2101599" y="752797"/>
          <a:ext cx="339213" cy="423151"/>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CO" sz="1300" kern="1200"/>
        </a:p>
      </dsp:txBody>
      <dsp:txXfrm>
        <a:off x="2101599" y="837427"/>
        <a:ext cx="237449" cy="253891"/>
      </dsp:txXfrm>
    </dsp:sp>
    <dsp:sp modelId="{467C4605-6918-4F46-8EC5-C6C6AE61295B}">
      <dsp:nvSpPr>
        <dsp:cNvPr id="0" name=""/>
        <dsp:cNvSpPr/>
      </dsp:nvSpPr>
      <dsp:spPr>
        <a:xfrm>
          <a:off x="2731568" y="83856"/>
          <a:ext cx="1761033" cy="176103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75C96E1-A679-4CD4-AC62-70FF7466BB57}">
      <dsp:nvSpPr>
        <dsp:cNvPr id="0" name=""/>
        <dsp:cNvSpPr/>
      </dsp:nvSpPr>
      <dsp:spPr>
        <a:xfrm>
          <a:off x="3018248" y="1140476"/>
          <a:ext cx="1761033" cy="1761033"/>
        </a:xfrm>
        <a:prstGeom prst="roundRect">
          <a:avLst>
            <a:gd name="adj" fmla="val 10000"/>
          </a:avLst>
        </a:prstGeom>
        <a:solidFill>
          <a:schemeClr val="accent5">
            <a:hueOff val="-2252848"/>
            <a:satOff val="-5806"/>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t>LAS OFICINAS ASESORAS JURÍDICAS </a:t>
          </a:r>
        </a:p>
      </dsp:txBody>
      <dsp:txXfrm>
        <a:off x="3069827" y="1192055"/>
        <a:ext cx="1657875" cy="1657875"/>
      </dsp:txXfrm>
    </dsp:sp>
    <dsp:sp modelId="{FB0A3178-0318-4FD8-8DEA-76D709AD79CA}">
      <dsp:nvSpPr>
        <dsp:cNvPr id="0" name=""/>
        <dsp:cNvSpPr/>
      </dsp:nvSpPr>
      <dsp:spPr>
        <a:xfrm>
          <a:off x="4831815" y="752797"/>
          <a:ext cx="339213" cy="423151"/>
        </a:xfrm>
        <a:prstGeom prst="rightArrow">
          <a:avLst>
            <a:gd name="adj1" fmla="val 60000"/>
            <a:gd name="adj2" fmla="val 50000"/>
          </a:avLst>
        </a:prstGeom>
        <a:solidFill>
          <a:schemeClr val="accent5">
            <a:hueOff val="-3379271"/>
            <a:satOff val="-8710"/>
            <a:lumOff val="-588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CO" sz="1300" kern="1200"/>
        </a:p>
      </dsp:txBody>
      <dsp:txXfrm>
        <a:off x="4831815" y="837427"/>
        <a:ext cx="237449" cy="253891"/>
      </dsp:txXfrm>
    </dsp:sp>
    <dsp:sp modelId="{2E31B6F9-F30F-4594-A2C4-BBF6A24A5288}">
      <dsp:nvSpPr>
        <dsp:cNvPr id="0" name=""/>
        <dsp:cNvSpPr/>
      </dsp:nvSpPr>
      <dsp:spPr>
        <a:xfrm>
          <a:off x="5461784" y="83856"/>
          <a:ext cx="1761033" cy="176103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2004816-29EE-4EB8-8817-73DC89485B2C}">
      <dsp:nvSpPr>
        <dsp:cNvPr id="0" name=""/>
        <dsp:cNvSpPr/>
      </dsp:nvSpPr>
      <dsp:spPr>
        <a:xfrm>
          <a:off x="5748464" y="1140476"/>
          <a:ext cx="1761033" cy="1761033"/>
        </a:xfrm>
        <a:prstGeom prst="roundRect">
          <a:avLst>
            <a:gd name="adj" fmla="val 10000"/>
          </a:avLst>
        </a:prstGeom>
        <a:solidFill>
          <a:schemeClr val="accent5">
            <a:hueOff val="-4505695"/>
            <a:satOff val="-11613"/>
            <a:lumOff val="-7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a:t>JEFES JURÍDICOS </a:t>
          </a:r>
        </a:p>
      </dsp:txBody>
      <dsp:txXfrm>
        <a:off x="5800043" y="1192055"/>
        <a:ext cx="1657875" cy="1657875"/>
      </dsp:txXfrm>
    </dsp:sp>
    <dsp:sp modelId="{512D2FDA-DF4A-4904-9849-19287FE3FCF9}">
      <dsp:nvSpPr>
        <dsp:cNvPr id="0" name=""/>
        <dsp:cNvSpPr/>
      </dsp:nvSpPr>
      <dsp:spPr>
        <a:xfrm>
          <a:off x="7562031" y="752797"/>
          <a:ext cx="339213" cy="423151"/>
        </a:xfrm>
        <a:prstGeom prst="rightArrow">
          <a:avLst>
            <a:gd name="adj1" fmla="val 60000"/>
            <a:gd name="adj2" fmla="val 50000"/>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CO" sz="1300" kern="1200"/>
        </a:p>
      </dsp:txBody>
      <dsp:txXfrm>
        <a:off x="7562031" y="837427"/>
        <a:ext cx="237449" cy="253891"/>
      </dsp:txXfrm>
    </dsp:sp>
    <dsp:sp modelId="{6827538B-01FC-450C-82EC-E5403731BEF6}">
      <dsp:nvSpPr>
        <dsp:cNvPr id="0" name=""/>
        <dsp:cNvSpPr/>
      </dsp:nvSpPr>
      <dsp:spPr>
        <a:xfrm>
          <a:off x="8192000" y="83856"/>
          <a:ext cx="1761033" cy="1761033"/>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008D3DB-3485-4A41-A6A6-A6796789E127}">
      <dsp:nvSpPr>
        <dsp:cNvPr id="0" name=""/>
        <dsp:cNvSpPr/>
      </dsp:nvSpPr>
      <dsp:spPr>
        <a:xfrm>
          <a:off x="8478680" y="1140476"/>
          <a:ext cx="1761033" cy="1761033"/>
        </a:xfrm>
        <a:prstGeom prst="roundRect">
          <a:avLst>
            <a:gd name="adj" fmla="val 10000"/>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a:t>LOS SERVIDORES Y COLABORADORES DE LAS ENTIDADES Y/0 0RGANISMOS DISTRITALES </a:t>
          </a:r>
        </a:p>
      </dsp:txBody>
      <dsp:txXfrm>
        <a:off x="8530259" y="1192055"/>
        <a:ext cx="1657875" cy="165787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368B4-1216-4CE9-992A-EA2665AC6792}" type="datetimeFigureOut">
              <a:rPr lang="es-CO" smtClean="0"/>
              <a:t>22/08/2022</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C8EB3-952A-49F4-B557-D575501E5D89}" type="slidenum">
              <a:rPr lang="es-CO" smtClean="0"/>
              <a:t>‹Nº›</a:t>
            </a:fld>
            <a:endParaRPr lang="es-CO" dirty="0"/>
          </a:p>
        </p:txBody>
      </p:sp>
    </p:spTree>
    <p:extLst>
      <p:ext uri="{BB962C8B-B14F-4D97-AF65-F5344CB8AC3E}">
        <p14:creationId xmlns:p14="http://schemas.microsoft.com/office/powerpoint/2010/main" val="4022154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E7C8EB3-952A-49F4-B557-D575501E5D89}" type="slidenum">
              <a:rPr lang="es-CO" smtClean="0"/>
              <a:t>2</a:t>
            </a:fld>
            <a:endParaRPr lang="es-CO" dirty="0"/>
          </a:p>
        </p:txBody>
      </p:sp>
    </p:spTree>
    <p:extLst>
      <p:ext uri="{BB962C8B-B14F-4D97-AF65-F5344CB8AC3E}">
        <p14:creationId xmlns:p14="http://schemas.microsoft.com/office/powerpoint/2010/main" val="3925776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Las herramientas son: </a:t>
            </a:r>
            <a:r>
              <a:rPr lang="es-ES" sz="1200" dirty="0">
                <a:solidFill>
                  <a:srgbClr val="323E4F"/>
                </a:solidFill>
                <a:latin typeface="Bembo" panose="02020502050201020203" pitchFamily="18" charset="0"/>
              </a:rPr>
              <a:t>Conjunto de políticas, acciones y estrategias.</a:t>
            </a:r>
          </a:p>
          <a:p>
            <a:endParaRPr lang="es-CO" dirty="0"/>
          </a:p>
        </p:txBody>
      </p:sp>
      <p:sp>
        <p:nvSpPr>
          <p:cNvPr id="4" name="Marcador de número de diapositiva 3"/>
          <p:cNvSpPr>
            <a:spLocks noGrp="1"/>
          </p:cNvSpPr>
          <p:nvPr>
            <p:ph type="sldNum" sz="quarter" idx="5"/>
          </p:nvPr>
        </p:nvSpPr>
        <p:spPr/>
        <p:txBody>
          <a:bodyPr/>
          <a:lstStyle/>
          <a:p>
            <a:fld id="{BE7C8EB3-952A-49F4-B557-D575501E5D89}" type="slidenum">
              <a:rPr lang="es-CO" smtClean="0"/>
              <a:t>4</a:t>
            </a:fld>
            <a:endParaRPr lang="es-CO" dirty="0"/>
          </a:p>
        </p:txBody>
      </p:sp>
    </p:spTree>
    <p:extLst>
      <p:ext uri="{BB962C8B-B14F-4D97-AF65-F5344CB8AC3E}">
        <p14:creationId xmlns:p14="http://schemas.microsoft.com/office/powerpoint/2010/main" val="3997362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E7C8EB3-952A-49F4-B557-D575501E5D89}" type="slidenum">
              <a:rPr lang="es-CO" smtClean="0"/>
              <a:t>6</a:t>
            </a:fld>
            <a:endParaRPr lang="es-CO" dirty="0"/>
          </a:p>
        </p:txBody>
      </p:sp>
    </p:spTree>
    <p:extLst>
      <p:ext uri="{BB962C8B-B14F-4D97-AF65-F5344CB8AC3E}">
        <p14:creationId xmlns:p14="http://schemas.microsoft.com/office/powerpoint/2010/main" val="1380625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E7C8EB3-952A-49F4-B557-D575501E5D89}" type="slidenum">
              <a:rPr lang="es-CO" smtClean="0"/>
              <a:t>8</a:t>
            </a:fld>
            <a:endParaRPr lang="es-CO" dirty="0"/>
          </a:p>
        </p:txBody>
      </p:sp>
    </p:spTree>
    <p:extLst>
      <p:ext uri="{BB962C8B-B14F-4D97-AF65-F5344CB8AC3E}">
        <p14:creationId xmlns:p14="http://schemas.microsoft.com/office/powerpoint/2010/main" val="1308675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E7C8EB3-952A-49F4-B557-D575501E5D89}" type="slidenum">
              <a:rPr lang="es-CO" smtClean="0"/>
              <a:t>20</a:t>
            </a:fld>
            <a:endParaRPr lang="es-CO" dirty="0"/>
          </a:p>
        </p:txBody>
      </p:sp>
    </p:spTree>
    <p:extLst>
      <p:ext uri="{BB962C8B-B14F-4D97-AF65-F5344CB8AC3E}">
        <p14:creationId xmlns:p14="http://schemas.microsoft.com/office/powerpoint/2010/main" val="3457676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005507-5B02-4029-B1CC-B8DB5F6C1C9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3FE6E48-6C4B-AD6D-7257-8C4DECF02C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EE5AAFF6-D8D3-448D-DA76-B5DB203F4E78}"/>
              </a:ext>
            </a:extLst>
          </p:cNvPr>
          <p:cNvSpPr>
            <a:spLocks noGrp="1"/>
          </p:cNvSpPr>
          <p:nvPr>
            <p:ph type="dt" sz="half" idx="10"/>
          </p:nvPr>
        </p:nvSpPr>
        <p:spPr/>
        <p:txBody>
          <a:bodyPr/>
          <a:lstStyle/>
          <a:p>
            <a:fld id="{04956528-1EB7-4B16-9462-4FCBD12ABB4D}" type="datetimeFigureOut">
              <a:rPr lang="es-CO" smtClean="0"/>
              <a:t>22/08/2022</a:t>
            </a:fld>
            <a:endParaRPr lang="es-CO" dirty="0"/>
          </a:p>
        </p:txBody>
      </p:sp>
      <p:sp>
        <p:nvSpPr>
          <p:cNvPr id="5" name="Marcador de pie de página 4">
            <a:extLst>
              <a:ext uri="{FF2B5EF4-FFF2-40B4-BE49-F238E27FC236}">
                <a16:creationId xmlns:a16="http://schemas.microsoft.com/office/drawing/2014/main" id="{8590EAC1-5923-3A7E-CE22-E7D93360AE58}"/>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0CACEDA7-801E-B19B-8BB6-E6D609640778}"/>
              </a:ext>
            </a:extLst>
          </p:cNvPr>
          <p:cNvSpPr>
            <a:spLocks noGrp="1"/>
          </p:cNvSpPr>
          <p:nvPr>
            <p:ph type="sldNum" sz="quarter" idx="12"/>
          </p:nvPr>
        </p:nvSpPr>
        <p:spPr/>
        <p:txBody>
          <a:bodyPr/>
          <a:lstStyle/>
          <a:p>
            <a:fld id="{D166B879-3B03-449A-8CFB-B36F43D73C60}" type="slidenum">
              <a:rPr lang="es-CO" smtClean="0"/>
              <a:t>‹Nº›</a:t>
            </a:fld>
            <a:endParaRPr lang="es-CO" dirty="0"/>
          </a:p>
        </p:txBody>
      </p:sp>
    </p:spTree>
    <p:extLst>
      <p:ext uri="{BB962C8B-B14F-4D97-AF65-F5344CB8AC3E}">
        <p14:creationId xmlns:p14="http://schemas.microsoft.com/office/powerpoint/2010/main" val="183210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9439-650D-F4E3-F663-0DADF26A9B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E85859F-056A-6BAC-7C04-420477296F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05D5779-A9B4-759A-B93C-C4DA3E9A76CD}"/>
              </a:ext>
            </a:extLst>
          </p:cNvPr>
          <p:cNvSpPr>
            <a:spLocks noGrp="1"/>
          </p:cNvSpPr>
          <p:nvPr>
            <p:ph type="dt" sz="half" idx="10"/>
          </p:nvPr>
        </p:nvSpPr>
        <p:spPr/>
        <p:txBody>
          <a:bodyPr/>
          <a:lstStyle/>
          <a:p>
            <a:fld id="{04956528-1EB7-4B16-9462-4FCBD12ABB4D}" type="datetimeFigureOut">
              <a:rPr lang="es-CO" smtClean="0"/>
              <a:t>22/08/2022</a:t>
            </a:fld>
            <a:endParaRPr lang="es-CO" dirty="0"/>
          </a:p>
        </p:txBody>
      </p:sp>
      <p:sp>
        <p:nvSpPr>
          <p:cNvPr id="5" name="Marcador de pie de página 4">
            <a:extLst>
              <a:ext uri="{FF2B5EF4-FFF2-40B4-BE49-F238E27FC236}">
                <a16:creationId xmlns:a16="http://schemas.microsoft.com/office/drawing/2014/main" id="{1BDA5CF8-D06F-A837-607B-F18DE4828922}"/>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3DD2ABB5-8530-9A35-6FA1-24E09425E1FF}"/>
              </a:ext>
            </a:extLst>
          </p:cNvPr>
          <p:cNvSpPr>
            <a:spLocks noGrp="1"/>
          </p:cNvSpPr>
          <p:nvPr>
            <p:ph type="sldNum" sz="quarter" idx="12"/>
          </p:nvPr>
        </p:nvSpPr>
        <p:spPr/>
        <p:txBody>
          <a:bodyPr/>
          <a:lstStyle/>
          <a:p>
            <a:fld id="{D166B879-3B03-449A-8CFB-B36F43D73C60}" type="slidenum">
              <a:rPr lang="es-CO" smtClean="0"/>
              <a:t>‹Nº›</a:t>
            </a:fld>
            <a:endParaRPr lang="es-CO" dirty="0"/>
          </a:p>
        </p:txBody>
      </p:sp>
    </p:spTree>
    <p:extLst>
      <p:ext uri="{BB962C8B-B14F-4D97-AF65-F5344CB8AC3E}">
        <p14:creationId xmlns:p14="http://schemas.microsoft.com/office/powerpoint/2010/main" val="1084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2EAFCE-8A0F-AB79-939C-23D34E9A0EC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906B89D-DA36-CE52-7C73-C97948CFD05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6B4695D-DFE9-3A84-BD49-72149D683171}"/>
              </a:ext>
            </a:extLst>
          </p:cNvPr>
          <p:cNvSpPr>
            <a:spLocks noGrp="1"/>
          </p:cNvSpPr>
          <p:nvPr>
            <p:ph type="dt" sz="half" idx="10"/>
          </p:nvPr>
        </p:nvSpPr>
        <p:spPr/>
        <p:txBody>
          <a:bodyPr/>
          <a:lstStyle/>
          <a:p>
            <a:fld id="{04956528-1EB7-4B16-9462-4FCBD12ABB4D}" type="datetimeFigureOut">
              <a:rPr lang="es-CO" smtClean="0"/>
              <a:t>22/08/2022</a:t>
            </a:fld>
            <a:endParaRPr lang="es-CO" dirty="0"/>
          </a:p>
        </p:txBody>
      </p:sp>
      <p:sp>
        <p:nvSpPr>
          <p:cNvPr id="5" name="Marcador de pie de página 4">
            <a:extLst>
              <a:ext uri="{FF2B5EF4-FFF2-40B4-BE49-F238E27FC236}">
                <a16:creationId xmlns:a16="http://schemas.microsoft.com/office/drawing/2014/main" id="{EDE10941-9333-5E3A-1AD2-990B039089CF}"/>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D8E225D9-FF45-5672-83FC-C2CD810AA67F}"/>
              </a:ext>
            </a:extLst>
          </p:cNvPr>
          <p:cNvSpPr>
            <a:spLocks noGrp="1"/>
          </p:cNvSpPr>
          <p:nvPr>
            <p:ph type="sldNum" sz="quarter" idx="12"/>
          </p:nvPr>
        </p:nvSpPr>
        <p:spPr/>
        <p:txBody>
          <a:bodyPr/>
          <a:lstStyle/>
          <a:p>
            <a:fld id="{D166B879-3B03-449A-8CFB-B36F43D73C60}" type="slidenum">
              <a:rPr lang="es-CO" smtClean="0"/>
              <a:t>‹Nº›</a:t>
            </a:fld>
            <a:endParaRPr lang="es-CO" dirty="0"/>
          </a:p>
        </p:txBody>
      </p:sp>
    </p:spTree>
    <p:extLst>
      <p:ext uri="{BB962C8B-B14F-4D97-AF65-F5344CB8AC3E}">
        <p14:creationId xmlns:p14="http://schemas.microsoft.com/office/powerpoint/2010/main" val="2094750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74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72B11-6621-32D3-51CE-44269F53491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FD4B39A-21F1-9A3C-FEE3-DC213FBE9B1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CFA6E29-B5DD-A047-6DB4-DDD3CCD6079A}"/>
              </a:ext>
            </a:extLst>
          </p:cNvPr>
          <p:cNvSpPr>
            <a:spLocks noGrp="1"/>
          </p:cNvSpPr>
          <p:nvPr>
            <p:ph type="dt" sz="half" idx="10"/>
          </p:nvPr>
        </p:nvSpPr>
        <p:spPr/>
        <p:txBody>
          <a:bodyPr/>
          <a:lstStyle/>
          <a:p>
            <a:fld id="{04956528-1EB7-4B16-9462-4FCBD12ABB4D}" type="datetimeFigureOut">
              <a:rPr lang="es-CO" smtClean="0"/>
              <a:t>22/08/2022</a:t>
            </a:fld>
            <a:endParaRPr lang="es-CO" dirty="0"/>
          </a:p>
        </p:txBody>
      </p:sp>
      <p:sp>
        <p:nvSpPr>
          <p:cNvPr id="5" name="Marcador de pie de página 4">
            <a:extLst>
              <a:ext uri="{FF2B5EF4-FFF2-40B4-BE49-F238E27FC236}">
                <a16:creationId xmlns:a16="http://schemas.microsoft.com/office/drawing/2014/main" id="{AADA03BA-B541-F944-06AB-65FC90E64386}"/>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FBCB07E2-AE27-EDE5-E888-A8558858CC6D}"/>
              </a:ext>
            </a:extLst>
          </p:cNvPr>
          <p:cNvSpPr>
            <a:spLocks noGrp="1"/>
          </p:cNvSpPr>
          <p:nvPr>
            <p:ph type="sldNum" sz="quarter" idx="12"/>
          </p:nvPr>
        </p:nvSpPr>
        <p:spPr/>
        <p:txBody>
          <a:bodyPr/>
          <a:lstStyle/>
          <a:p>
            <a:fld id="{D166B879-3B03-449A-8CFB-B36F43D73C60}" type="slidenum">
              <a:rPr lang="es-CO" smtClean="0"/>
              <a:t>‹Nº›</a:t>
            </a:fld>
            <a:endParaRPr lang="es-CO" dirty="0"/>
          </a:p>
        </p:txBody>
      </p:sp>
    </p:spTree>
    <p:extLst>
      <p:ext uri="{BB962C8B-B14F-4D97-AF65-F5344CB8AC3E}">
        <p14:creationId xmlns:p14="http://schemas.microsoft.com/office/powerpoint/2010/main" val="32832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A1AB0F-6F11-3CE8-4425-D2B3E55463D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F8B67F0-6701-B258-0447-AF45489DBF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03D889C-1077-51E5-5A6B-F5527825C5E8}"/>
              </a:ext>
            </a:extLst>
          </p:cNvPr>
          <p:cNvSpPr>
            <a:spLocks noGrp="1"/>
          </p:cNvSpPr>
          <p:nvPr>
            <p:ph type="dt" sz="half" idx="10"/>
          </p:nvPr>
        </p:nvSpPr>
        <p:spPr/>
        <p:txBody>
          <a:bodyPr/>
          <a:lstStyle/>
          <a:p>
            <a:fld id="{04956528-1EB7-4B16-9462-4FCBD12ABB4D}" type="datetimeFigureOut">
              <a:rPr lang="es-CO" smtClean="0"/>
              <a:t>22/08/2022</a:t>
            </a:fld>
            <a:endParaRPr lang="es-CO" dirty="0"/>
          </a:p>
        </p:txBody>
      </p:sp>
      <p:sp>
        <p:nvSpPr>
          <p:cNvPr id="5" name="Marcador de pie de página 4">
            <a:extLst>
              <a:ext uri="{FF2B5EF4-FFF2-40B4-BE49-F238E27FC236}">
                <a16:creationId xmlns:a16="http://schemas.microsoft.com/office/drawing/2014/main" id="{BE7A8573-15B3-492A-E8CE-4B1D072D104F}"/>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FE1241B5-FCE8-6B36-53D2-B100F5808E5A}"/>
              </a:ext>
            </a:extLst>
          </p:cNvPr>
          <p:cNvSpPr>
            <a:spLocks noGrp="1"/>
          </p:cNvSpPr>
          <p:nvPr>
            <p:ph type="sldNum" sz="quarter" idx="12"/>
          </p:nvPr>
        </p:nvSpPr>
        <p:spPr/>
        <p:txBody>
          <a:bodyPr/>
          <a:lstStyle/>
          <a:p>
            <a:fld id="{D166B879-3B03-449A-8CFB-B36F43D73C60}" type="slidenum">
              <a:rPr lang="es-CO" smtClean="0"/>
              <a:t>‹Nº›</a:t>
            </a:fld>
            <a:endParaRPr lang="es-CO" dirty="0"/>
          </a:p>
        </p:txBody>
      </p:sp>
    </p:spTree>
    <p:extLst>
      <p:ext uri="{BB962C8B-B14F-4D97-AF65-F5344CB8AC3E}">
        <p14:creationId xmlns:p14="http://schemas.microsoft.com/office/powerpoint/2010/main" val="428415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4D33B-BB0B-05FA-751E-D58B5CF3416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A5FA3A2-2E13-1D9C-D292-34EA6C17DC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EF3A558A-F4C9-C15E-BC4A-C07266C666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69C080DE-5363-DCD1-DDF5-5E92D91CAD04}"/>
              </a:ext>
            </a:extLst>
          </p:cNvPr>
          <p:cNvSpPr>
            <a:spLocks noGrp="1"/>
          </p:cNvSpPr>
          <p:nvPr>
            <p:ph type="dt" sz="half" idx="10"/>
          </p:nvPr>
        </p:nvSpPr>
        <p:spPr/>
        <p:txBody>
          <a:bodyPr/>
          <a:lstStyle/>
          <a:p>
            <a:fld id="{04956528-1EB7-4B16-9462-4FCBD12ABB4D}" type="datetimeFigureOut">
              <a:rPr lang="es-CO" smtClean="0"/>
              <a:t>22/08/2022</a:t>
            </a:fld>
            <a:endParaRPr lang="es-CO" dirty="0"/>
          </a:p>
        </p:txBody>
      </p:sp>
      <p:sp>
        <p:nvSpPr>
          <p:cNvPr id="6" name="Marcador de pie de página 5">
            <a:extLst>
              <a:ext uri="{FF2B5EF4-FFF2-40B4-BE49-F238E27FC236}">
                <a16:creationId xmlns:a16="http://schemas.microsoft.com/office/drawing/2014/main" id="{7C94434F-65C4-CF4A-A939-8382C857A326}"/>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763ABFC3-6FCF-A1C4-CA56-337C9034B2C3}"/>
              </a:ext>
            </a:extLst>
          </p:cNvPr>
          <p:cNvSpPr>
            <a:spLocks noGrp="1"/>
          </p:cNvSpPr>
          <p:nvPr>
            <p:ph type="sldNum" sz="quarter" idx="12"/>
          </p:nvPr>
        </p:nvSpPr>
        <p:spPr/>
        <p:txBody>
          <a:bodyPr/>
          <a:lstStyle/>
          <a:p>
            <a:fld id="{D166B879-3B03-449A-8CFB-B36F43D73C60}" type="slidenum">
              <a:rPr lang="es-CO" smtClean="0"/>
              <a:t>‹Nº›</a:t>
            </a:fld>
            <a:endParaRPr lang="es-CO" dirty="0"/>
          </a:p>
        </p:txBody>
      </p:sp>
    </p:spTree>
    <p:extLst>
      <p:ext uri="{BB962C8B-B14F-4D97-AF65-F5344CB8AC3E}">
        <p14:creationId xmlns:p14="http://schemas.microsoft.com/office/powerpoint/2010/main" val="47716030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C29764-3F29-FE62-8E4E-937160A7DA1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1284A57-ADBE-7B15-4187-BF096F405A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AA54DCF-462F-BE07-6949-39FA7168835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BEF2636-D657-5E3B-FB0C-12DE35D722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A76F48-145F-A7B3-229F-F1A4F5411DF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E263B89-A28C-C8E2-18C0-549AE338AEDA}"/>
              </a:ext>
            </a:extLst>
          </p:cNvPr>
          <p:cNvSpPr>
            <a:spLocks noGrp="1"/>
          </p:cNvSpPr>
          <p:nvPr>
            <p:ph type="dt" sz="half" idx="10"/>
          </p:nvPr>
        </p:nvSpPr>
        <p:spPr/>
        <p:txBody>
          <a:bodyPr/>
          <a:lstStyle/>
          <a:p>
            <a:fld id="{04956528-1EB7-4B16-9462-4FCBD12ABB4D}" type="datetimeFigureOut">
              <a:rPr lang="es-CO" smtClean="0"/>
              <a:t>22/08/2022</a:t>
            </a:fld>
            <a:endParaRPr lang="es-CO" dirty="0"/>
          </a:p>
        </p:txBody>
      </p:sp>
      <p:sp>
        <p:nvSpPr>
          <p:cNvPr id="8" name="Marcador de pie de página 7">
            <a:extLst>
              <a:ext uri="{FF2B5EF4-FFF2-40B4-BE49-F238E27FC236}">
                <a16:creationId xmlns:a16="http://schemas.microsoft.com/office/drawing/2014/main" id="{D2069DFA-A1A4-73CD-DBC7-F6D2FDA8536C}"/>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F352DCA3-E0C7-F998-431A-898689A82529}"/>
              </a:ext>
            </a:extLst>
          </p:cNvPr>
          <p:cNvSpPr>
            <a:spLocks noGrp="1"/>
          </p:cNvSpPr>
          <p:nvPr>
            <p:ph type="sldNum" sz="quarter" idx="12"/>
          </p:nvPr>
        </p:nvSpPr>
        <p:spPr/>
        <p:txBody>
          <a:bodyPr/>
          <a:lstStyle/>
          <a:p>
            <a:fld id="{D166B879-3B03-449A-8CFB-B36F43D73C60}" type="slidenum">
              <a:rPr lang="es-CO" smtClean="0"/>
              <a:t>‹Nº›</a:t>
            </a:fld>
            <a:endParaRPr lang="es-CO" dirty="0"/>
          </a:p>
        </p:txBody>
      </p:sp>
    </p:spTree>
    <p:extLst>
      <p:ext uri="{BB962C8B-B14F-4D97-AF65-F5344CB8AC3E}">
        <p14:creationId xmlns:p14="http://schemas.microsoft.com/office/powerpoint/2010/main" val="258770662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50ED41-82F4-5DE2-BBBE-321CC4198B0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27B7DA6A-1608-80C4-DC8E-1233FC4A178F}"/>
              </a:ext>
            </a:extLst>
          </p:cNvPr>
          <p:cNvSpPr>
            <a:spLocks noGrp="1"/>
          </p:cNvSpPr>
          <p:nvPr>
            <p:ph type="dt" sz="half" idx="10"/>
          </p:nvPr>
        </p:nvSpPr>
        <p:spPr/>
        <p:txBody>
          <a:bodyPr/>
          <a:lstStyle/>
          <a:p>
            <a:fld id="{04956528-1EB7-4B16-9462-4FCBD12ABB4D}" type="datetimeFigureOut">
              <a:rPr lang="es-CO" smtClean="0"/>
              <a:t>22/08/2022</a:t>
            </a:fld>
            <a:endParaRPr lang="es-CO" dirty="0"/>
          </a:p>
        </p:txBody>
      </p:sp>
      <p:sp>
        <p:nvSpPr>
          <p:cNvPr id="4" name="Marcador de pie de página 3">
            <a:extLst>
              <a:ext uri="{FF2B5EF4-FFF2-40B4-BE49-F238E27FC236}">
                <a16:creationId xmlns:a16="http://schemas.microsoft.com/office/drawing/2014/main" id="{3C420C70-2E2F-02A5-C00B-ED33D8D972FA}"/>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B4F7F99C-30F4-5821-BE37-C136411F4F52}"/>
              </a:ext>
            </a:extLst>
          </p:cNvPr>
          <p:cNvSpPr>
            <a:spLocks noGrp="1"/>
          </p:cNvSpPr>
          <p:nvPr>
            <p:ph type="sldNum" sz="quarter" idx="12"/>
          </p:nvPr>
        </p:nvSpPr>
        <p:spPr/>
        <p:txBody>
          <a:bodyPr/>
          <a:lstStyle/>
          <a:p>
            <a:fld id="{D166B879-3B03-449A-8CFB-B36F43D73C60}" type="slidenum">
              <a:rPr lang="es-CO" smtClean="0"/>
              <a:t>‹Nº›</a:t>
            </a:fld>
            <a:endParaRPr lang="es-CO" dirty="0"/>
          </a:p>
        </p:txBody>
      </p:sp>
    </p:spTree>
    <p:extLst>
      <p:ext uri="{BB962C8B-B14F-4D97-AF65-F5344CB8AC3E}">
        <p14:creationId xmlns:p14="http://schemas.microsoft.com/office/powerpoint/2010/main" val="111408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3B21CDC-0CD0-6E80-7349-87F25A17170E}"/>
              </a:ext>
            </a:extLst>
          </p:cNvPr>
          <p:cNvSpPr>
            <a:spLocks noGrp="1"/>
          </p:cNvSpPr>
          <p:nvPr>
            <p:ph type="dt" sz="half" idx="10"/>
          </p:nvPr>
        </p:nvSpPr>
        <p:spPr/>
        <p:txBody>
          <a:bodyPr/>
          <a:lstStyle/>
          <a:p>
            <a:fld id="{04956528-1EB7-4B16-9462-4FCBD12ABB4D}" type="datetimeFigureOut">
              <a:rPr lang="es-CO" smtClean="0"/>
              <a:t>22/08/2022</a:t>
            </a:fld>
            <a:endParaRPr lang="es-CO" dirty="0"/>
          </a:p>
        </p:txBody>
      </p:sp>
      <p:sp>
        <p:nvSpPr>
          <p:cNvPr id="3" name="Marcador de pie de página 2">
            <a:extLst>
              <a:ext uri="{FF2B5EF4-FFF2-40B4-BE49-F238E27FC236}">
                <a16:creationId xmlns:a16="http://schemas.microsoft.com/office/drawing/2014/main" id="{F9042265-2E33-FA62-7F79-116A0665E9FF}"/>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8F4283E1-E5AF-B0F6-3EAB-7A7F2D769A34}"/>
              </a:ext>
            </a:extLst>
          </p:cNvPr>
          <p:cNvSpPr>
            <a:spLocks noGrp="1"/>
          </p:cNvSpPr>
          <p:nvPr>
            <p:ph type="sldNum" sz="quarter" idx="12"/>
          </p:nvPr>
        </p:nvSpPr>
        <p:spPr/>
        <p:txBody>
          <a:bodyPr/>
          <a:lstStyle/>
          <a:p>
            <a:fld id="{D166B879-3B03-449A-8CFB-B36F43D73C60}" type="slidenum">
              <a:rPr lang="es-CO" smtClean="0"/>
              <a:t>‹Nº›</a:t>
            </a:fld>
            <a:endParaRPr lang="es-CO" dirty="0"/>
          </a:p>
        </p:txBody>
      </p:sp>
    </p:spTree>
    <p:extLst>
      <p:ext uri="{BB962C8B-B14F-4D97-AF65-F5344CB8AC3E}">
        <p14:creationId xmlns:p14="http://schemas.microsoft.com/office/powerpoint/2010/main" val="252524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C807D3-7D9C-C272-A20E-04FC1E9F50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D5B0FC1-81AA-C969-04E9-0DE3374F6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478644DE-A7DC-87C2-BEF2-C57C48C60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C58C955-7DBA-510C-0A13-0262CBDE24F9}"/>
              </a:ext>
            </a:extLst>
          </p:cNvPr>
          <p:cNvSpPr>
            <a:spLocks noGrp="1"/>
          </p:cNvSpPr>
          <p:nvPr>
            <p:ph type="dt" sz="half" idx="10"/>
          </p:nvPr>
        </p:nvSpPr>
        <p:spPr/>
        <p:txBody>
          <a:bodyPr/>
          <a:lstStyle/>
          <a:p>
            <a:fld id="{04956528-1EB7-4B16-9462-4FCBD12ABB4D}" type="datetimeFigureOut">
              <a:rPr lang="es-CO" smtClean="0"/>
              <a:t>22/08/2022</a:t>
            </a:fld>
            <a:endParaRPr lang="es-CO" dirty="0"/>
          </a:p>
        </p:txBody>
      </p:sp>
      <p:sp>
        <p:nvSpPr>
          <p:cNvPr id="6" name="Marcador de pie de página 5">
            <a:extLst>
              <a:ext uri="{FF2B5EF4-FFF2-40B4-BE49-F238E27FC236}">
                <a16:creationId xmlns:a16="http://schemas.microsoft.com/office/drawing/2014/main" id="{DA2B5800-9804-E294-6AD2-961DFEB7D98C}"/>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26884E0B-C65A-9755-AA85-05912C9CD38A}"/>
              </a:ext>
            </a:extLst>
          </p:cNvPr>
          <p:cNvSpPr>
            <a:spLocks noGrp="1"/>
          </p:cNvSpPr>
          <p:nvPr>
            <p:ph type="sldNum" sz="quarter" idx="12"/>
          </p:nvPr>
        </p:nvSpPr>
        <p:spPr/>
        <p:txBody>
          <a:bodyPr/>
          <a:lstStyle/>
          <a:p>
            <a:fld id="{D166B879-3B03-449A-8CFB-B36F43D73C60}" type="slidenum">
              <a:rPr lang="es-CO" smtClean="0"/>
              <a:t>‹Nº›</a:t>
            </a:fld>
            <a:endParaRPr lang="es-CO" dirty="0"/>
          </a:p>
        </p:txBody>
      </p:sp>
    </p:spTree>
    <p:extLst>
      <p:ext uri="{BB962C8B-B14F-4D97-AF65-F5344CB8AC3E}">
        <p14:creationId xmlns:p14="http://schemas.microsoft.com/office/powerpoint/2010/main" val="92534766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B6981-5467-A012-0C76-050D78A37D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4E611A60-181A-D1F9-BF1F-5ACBCD4852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AA7DB75-5776-7AD9-140B-3DD7EDD7C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6CEFE6-36A9-8C76-C2F1-FF57D3DEB407}"/>
              </a:ext>
            </a:extLst>
          </p:cNvPr>
          <p:cNvSpPr>
            <a:spLocks noGrp="1"/>
          </p:cNvSpPr>
          <p:nvPr>
            <p:ph type="dt" sz="half" idx="10"/>
          </p:nvPr>
        </p:nvSpPr>
        <p:spPr/>
        <p:txBody>
          <a:bodyPr/>
          <a:lstStyle/>
          <a:p>
            <a:fld id="{04956528-1EB7-4B16-9462-4FCBD12ABB4D}" type="datetimeFigureOut">
              <a:rPr lang="es-CO" smtClean="0"/>
              <a:t>22/08/2022</a:t>
            </a:fld>
            <a:endParaRPr lang="es-CO" dirty="0"/>
          </a:p>
        </p:txBody>
      </p:sp>
      <p:sp>
        <p:nvSpPr>
          <p:cNvPr id="6" name="Marcador de pie de página 5">
            <a:extLst>
              <a:ext uri="{FF2B5EF4-FFF2-40B4-BE49-F238E27FC236}">
                <a16:creationId xmlns:a16="http://schemas.microsoft.com/office/drawing/2014/main" id="{4DF32906-0939-1F9B-FD4E-4A9E403562EB}"/>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21D679AD-C275-A3AE-138D-89ABCE9ECE40}"/>
              </a:ext>
            </a:extLst>
          </p:cNvPr>
          <p:cNvSpPr>
            <a:spLocks noGrp="1"/>
          </p:cNvSpPr>
          <p:nvPr>
            <p:ph type="sldNum" sz="quarter" idx="12"/>
          </p:nvPr>
        </p:nvSpPr>
        <p:spPr/>
        <p:txBody>
          <a:bodyPr/>
          <a:lstStyle/>
          <a:p>
            <a:fld id="{D166B879-3B03-449A-8CFB-B36F43D73C60}" type="slidenum">
              <a:rPr lang="es-CO" smtClean="0"/>
              <a:t>‹Nº›</a:t>
            </a:fld>
            <a:endParaRPr lang="es-CO" dirty="0"/>
          </a:p>
        </p:txBody>
      </p:sp>
    </p:spTree>
    <p:extLst>
      <p:ext uri="{BB962C8B-B14F-4D97-AF65-F5344CB8AC3E}">
        <p14:creationId xmlns:p14="http://schemas.microsoft.com/office/powerpoint/2010/main" val="220901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334B67D-FA0D-23E8-B743-D136DF0005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145655C-9030-3F9D-AFDE-4896C2C0C2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A8F4C39-B8B9-968F-AEED-2518A4CC10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56528-1EB7-4B16-9462-4FCBD12ABB4D}" type="datetimeFigureOut">
              <a:rPr lang="es-CO" smtClean="0"/>
              <a:t>22/08/2022</a:t>
            </a:fld>
            <a:endParaRPr lang="es-CO" dirty="0"/>
          </a:p>
        </p:txBody>
      </p:sp>
      <p:sp>
        <p:nvSpPr>
          <p:cNvPr id="5" name="Marcador de pie de página 4">
            <a:extLst>
              <a:ext uri="{FF2B5EF4-FFF2-40B4-BE49-F238E27FC236}">
                <a16:creationId xmlns:a16="http://schemas.microsoft.com/office/drawing/2014/main" id="{E2FB9F98-6D69-3C93-D183-4C36573437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186CA3E5-3281-5C57-88D7-9074F5A01B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6B879-3B03-449A-8CFB-B36F43D73C60}" type="slidenum">
              <a:rPr lang="es-CO" smtClean="0"/>
              <a:t>‹Nº›</a:t>
            </a:fld>
            <a:endParaRPr lang="es-CO" dirty="0"/>
          </a:p>
        </p:txBody>
      </p:sp>
    </p:spTree>
    <p:extLst>
      <p:ext uri="{BB962C8B-B14F-4D97-AF65-F5344CB8AC3E}">
        <p14:creationId xmlns:p14="http://schemas.microsoft.com/office/powerpoint/2010/main" val="2962230535"/>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jpe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20" name="Straight Connector 1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7174928F-C9AC-5479-CF91-B600B1F6DD06}"/>
              </a:ext>
            </a:extLst>
          </p:cNvPr>
          <p:cNvPicPr>
            <a:picLocks noChangeAspect="1"/>
          </p:cNvPicPr>
          <p:nvPr/>
        </p:nvPicPr>
        <p:blipFill rotWithShape="1">
          <a:blip r:embed="rId2"/>
          <a:srcRect t="10714"/>
          <a:stretch/>
        </p:blipFill>
        <p:spPr>
          <a:xfrm>
            <a:off x="5660713" y="1749755"/>
            <a:ext cx="6337416" cy="3963663"/>
          </a:xfrm>
          <a:prstGeom prst="rect">
            <a:avLst/>
          </a:prstGeom>
        </p:spPr>
      </p:pic>
      <p:sp>
        <p:nvSpPr>
          <p:cNvPr id="25" name="CuadroTexto 24">
            <a:extLst>
              <a:ext uri="{FF2B5EF4-FFF2-40B4-BE49-F238E27FC236}">
                <a16:creationId xmlns:a16="http://schemas.microsoft.com/office/drawing/2014/main" id="{C1906978-96B8-3A17-BF14-C43A50AC312A}"/>
              </a:ext>
            </a:extLst>
          </p:cNvPr>
          <p:cNvSpPr txBox="1"/>
          <p:nvPr/>
        </p:nvSpPr>
        <p:spPr>
          <a:xfrm>
            <a:off x="814270" y="5261770"/>
            <a:ext cx="6323682" cy="369332"/>
          </a:xfrm>
          <a:prstGeom prst="rect">
            <a:avLst/>
          </a:prstGeom>
          <a:noFill/>
        </p:spPr>
        <p:txBody>
          <a:bodyPr wrap="square">
            <a:spAutoFit/>
          </a:bodyPr>
          <a:lstStyle/>
          <a:p>
            <a:r>
              <a:rPr lang="es-CO" b="1" dirty="0">
                <a:solidFill>
                  <a:schemeClr val="bg1"/>
                </a:solidFill>
              </a:rPr>
              <a:t>Dirección Distrital de Gestión Judicial</a:t>
            </a:r>
            <a:endParaRPr lang="es-CO" dirty="0"/>
          </a:p>
        </p:txBody>
      </p:sp>
      <p:pic>
        <p:nvPicPr>
          <p:cNvPr id="27" name="Imagen 26" descr="Texto&#10;&#10;Descripción generada automáticamente">
            <a:extLst>
              <a:ext uri="{FF2B5EF4-FFF2-40B4-BE49-F238E27FC236}">
                <a16:creationId xmlns:a16="http://schemas.microsoft.com/office/drawing/2014/main" id="{542E9F72-04BE-EEE3-A093-5803528E35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15190" y="5733193"/>
            <a:ext cx="3382939" cy="1124807"/>
          </a:xfrm>
          <a:prstGeom prst="rect">
            <a:avLst/>
          </a:prstGeom>
        </p:spPr>
      </p:pic>
      <p:sp>
        <p:nvSpPr>
          <p:cNvPr id="28" name="CuadroTexto 27">
            <a:extLst>
              <a:ext uri="{FF2B5EF4-FFF2-40B4-BE49-F238E27FC236}">
                <a16:creationId xmlns:a16="http://schemas.microsoft.com/office/drawing/2014/main" id="{6EA1D747-23AA-DF23-6471-3D780BDE915F}"/>
              </a:ext>
            </a:extLst>
          </p:cNvPr>
          <p:cNvSpPr txBox="1"/>
          <p:nvPr/>
        </p:nvSpPr>
        <p:spPr>
          <a:xfrm>
            <a:off x="106496" y="6187632"/>
            <a:ext cx="2584718" cy="307777"/>
          </a:xfrm>
          <a:prstGeom prst="rect">
            <a:avLst/>
          </a:prstGeom>
          <a:noFill/>
        </p:spPr>
        <p:txBody>
          <a:bodyPr wrap="square">
            <a:spAutoFit/>
          </a:bodyPr>
          <a:lstStyle/>
          <a:p>
            <a:r>
              <a:rPr lang="es-CO" sz="1400" dirty="0">
                <a:solidFill>
                  <a:schemeClr val="bg1"/>
                </a:solidFill>
              </a:rPr>
              <a:t>Gómez. P. 2022, fotografía  </a:t>
            </a:r>
          </a:p>
        </p:txBody>
      </p:sp>
      <p:sp>
        <p:nvSpPr>
          <p:cNvPr id="4" name="CuadroTexto 3">
            <a:extLst>
              <a:ext uri="{FF2B5EF4-FFF2-40B4-BE49-F238E27FC236}">
                <a16:creationId xmlns:a16="http://schemas.microsoft.com/office/drawing/2014/main" id="{77F94FDD-4ADB-3196-616A-BA6CA27D8FE3}"/>
              </a:ext>
            </a:extLst>
          </p:cNvPr>
          <p:cNvSpPr txBox="1"/>
          <p:nvPr/>
        </p:nvSpPr>
        <p:spPr>
          <a:xfrm>
            <a:off x="638000" y="1842225"/>
            <a:ext cx="5289075" cy="3963655"/>
          </a:xfrm>
          <a:prstGeom prst="rect">
            <a:avLst/>
          </a:prstGeom>
        </p:spPr>
        <p:txBody>
          <a:bodyPr vert="horz" lIns="91440" tIns="45720" rIns="91440" bIns="45720" rtlCol="0">
            <a:normAutofit/>
          </a:bodyPr>
          <a:lstStyle/>
          <a:p>
            <a:pPr>
              <a:lnSpc>
                <a:spcPct val="90000"/>
              </a:lnSpc>
              <a:spcBef>
                <a:spcPct val="0"/>
              </a:spcBef>
              <a:spcAft>
                <a:spcPts val="600"/>
              </a:spcAft>
            </a:pPr>
            <a:r>
              <a:rPr lang="en-US" sz="2400" b="1" cap="all" spc="600" dirty="0">
                <a:solidFill>
                  <a:schemeClr val="bg1"/>
                </a:solidFill>
              </a:rPr>
              <a:t>INFORME PLAN DE ACCIÓN PLAN MAESTRO DE ACCIONES JUDICIALES PARA LA RECUPERACIÓN DEL PATRIMONIO PÚBLICO DISTRITAL </a:t>
            </a:r>
          </a:p>
        </p:txBody>
      </p:sp>
    </p:spTree>
    <p:extLst>
      <p:ext uri="{BB962C8B-B14F-4D97-AF65-F5344CB8AC3E}">
        <p14:creationId xmlns:p14="http://schemas.microsoft.com/office/powerpoint/2010/main" val="4234426311"/>
      </p:ext>
    </p:extLst>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descr="Texto&#10;&#10;Descripción generada automáticamente">
            <a:extLst>
              <a:ext uri="{FF2B5EF4-FFF2-40B4-BE49-F238E27FC236}">
                <a16:creationId xmlns:a16="http://schemas.microsoft.com/office/drawing/2014/main" id="{51742F99-D85C-4B5F-97E8-9B9CD27744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12526" y="5566891"/>
            <a:ext cx="1098934" cy="365280"/>
          </a:xfrm>
          <a:prstGeom prst="rect">
            <a:avLst/>
          </a:prstGeom>
        </p:spPr>
      </p:pic>
      <p:pic>
        <p:nvPicPr>
          <p:cNvPr id="2" name="Imagen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3957" y="6242855"/>
            <a:ext cx="1548043" cy="514561"/>
          </a:xfrm>
          <a:prstGeom prst="rect">
            <a:avLst/>
          </a:prstGeom>
        </p:spPr>
      </p:pic>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9" name="Google Shape;123;p4">
            <a:extLst>
              <a:ext uri="{FF2B5EF4-FFF2-40B4-BE49-F238E27FC236}">
                <a16:creationId xmlns:a16="http://schemas.microsoft.com/office/drawing/2014/main" id="{E3E4E07F-1690-A67C-0777-D1692118D362}"/>
              </a:ext>
            </a:extLst>
          </p:cNvPr>
          <p:cNvSpPr txBox="1"/>
          <p:nvPr/>
        </p:nvSpPr>
        <p:spPr>
          <a:xfrm>
            <a:off x="853902" y="126423"/>
            <a:ext cx="10374300" cy="1015622"/>
          </a:xfrm>
          <a:prstGeom prst="rect">
            <a:avLst/>
          </a:prstGeom>
          <a:noFill/>
          <a:ln>
            <a:noFill/>
          </a:ln>
        </p:spPr>
        <p:txBody>
          <a:bodyPr spcFirstLastPara="1" wrap="square" lIns="91425" tIns="45700" rIns="91425" bIns="45700" anchor="t" anchorCtr="0">
            <a:spAutoFit/>
          </a:bodyPr>
          <a:lstStyle/>
          <a:p>
            <a:pPr lvl="0" algn="ctr"/>
            <a:r>
              <a:rPr lang="es-CO" sz="2400" b="1" dirty="0">
                <a:solidFill>
                  <a:schemeClr val="accent2">
                    <a:lumMod val="75000"/>
                  </a:schemeClr>
                </a:solidFill>
                <a:latin typeface="Roboto"/>
                <a:ea typeface="Roboto"/>
                <a:cs typeface="Roboto"/>
                <a:sym typeface="Roboto"/>
              </a:rPr>
              <a:t>PLAN MAESTRO DE ACCIONES JUDICIALES PARA LA RECUPERACIÓN DEL PATRIMONIO PÚBLICO DISTRITAL</a:t>
            </a:r>
            <a:endParaRPr sz="2400" dirty="0">
              <a:solidFill>
                <a:schemeClr val="accent2">
                  <a:lumMod val="75000"/>
                </a:schemeClr>
              </a:solidFill>
              <a:latin typeface="Calibri"/>
              <a:ea typeface="Calibri"/>
              <a:cs typeface="Calibri"/>
              <a:sym typeface="Calibri"/>
            </a:endParaRPr>
          </a:p>
          <a:p>
            <a:pPr marL="0" marR="0" lvl="0" indent="0" algn="l" rtl="0">
              <a:spcBef>
                <a:spcPts val="0"/>
              </a:spcBef>
              <a:spcAft>
                <a:spcPts val="0"/>
              </a:spcAft>
              <a:buNone/>
            </a:pPr>
            <a:endParaRPr sz="1200" b="1" dirty="0">
              <a:solidFill>
                <a:schemeClr val="accent2">
                  <a:lumMod val="75000"/>
                </a:schemeClr>
              </a:solidFill>
              <a:latin typeface="Roboto"/>
              <a:ea typeface="Roboto"/>
              <a:cs typeface="Roboto"/>
              <a:sym typeface="Roboto"/>
            </a:endParaRPr>
          </a:p>
        </p:txBody>
      </p:sp>
      <p:sp>
        <p:nvSpPr>
          <p:cNvPr id="14" name="CuadroTexto 13">
            <a:extLst>
              <a:ext uri="{FF2B5EF4-FFF2-40B4-BE49-F238E27FC236}">
                <a16:creationId xmlns:a16="http://schemas.microsoft.com/office/drawing/2014/main" id="{9AA39BD8-0A78-7CC4-9FDA-8FBF51064E44}"/>
              </a:ext>
            </a:extLst>
          </p:cNvPr>
          <p:cNvSpPr txBox="1"/>
          <p:nvPr/>
        </p:nvSpPr>
        <p:spPr>
          <a:xfrm>
            <a:off x="904707" y="1365286"/>
            <a:ext cx="10374299" cy="707886"/>
          </a:xfrm>
          <a:prstGeom prst="rect">
            <a:avLst/>
          </a:prstGeom>
          <a:noFill/>
        </p:spPr>
        <p:txBody>
          <a:bodyPr wrap="square">
            <a:spAutoFit/>
          </a:bodyPr>
          <a:lstStyle/>
          <a:p>
            <a:pPr algn="just"/>
            <a:r>
              <a:rPr lang="es-ES_tradnl" sz="2000" b="1" dirty="0">
                <a:solidFill>
                  <a:srgbClr val="000000"/>
                </a:solidFill>
                <a:effectLst/>
                <a:latin typeface="Bembo" panose="02020502050201020203" pitchFamily="18" charset="0"/>
                <a:ea typeface="Times New Roman" panose="02020603050405020304" pitchFamily="18" charset="0"/>
              </a:rPr>
              <a:t>REPORTE DE (44) ENTIDADES, 	QUINCE (15) CORRESPONDEN AL SECTOR CENTRAL Y </a:t>
            </a:r>
            <a:r>
              <a:rPr lang="es-ES_tradnl" sz="2000" b="1" dirty="0">
                <a:solidFill>
                  <a:srgbClr val="000000"/>
                </a:solidFill>
                <a:latin typeface="Bembo" panose="02020502050201020203" pitchFamily="18" charset="0"/>
                <a:ea typeface="Times New Roman" panose="02020603050405020304" pitchFamily="18" charset="0"/>
              </a:rPr>
              <a:t>VEINTINUEVE</a:t>
            </a:r>
            <a:r>
              <a:rPr lang="es-ES_tradnl" sz="2000" b="1" dirty="0">
                <a:solidFill>
                  <a:srgbClr val="000000"/>
                </a:solidFill>
                <a:effectLst/>
                <a:latin typeface="Bembo" panose="02020502050201020203" pitchFamily="18" charset="0"/>
                <a:ea typeface="Times New Roman" panose="02020603050405020304" pitchFamily="18" charset="0"/>
              </a:rPr>
              <a:t> (29) DEL SECTOR DESCENTRALIZADO</a:t>
            </a:r>
            <a:r>
              <a:rPr lang="es-ES_tradnl" sz="2000" dirty="0">
                <a:latin typeface="Bembo" panose="02020502050201020203" pitchFamily="18" charset="0"/>
                <a:ea typeface="Times New Roman" panose="02020603050405020304" pitchFamily="18" charset="0"/>
              </a:rPr>
              <a:t>.</a:t>
            </a:r>
            <a:endParaRPr lang="es-CO" sz="2000" dirty="0">
              <a:latin typeface="Bembo" panose="02020502050201020203" pitchFamily="18" charset="0"/>
            </a:endParaRPr>
          </a:p>
        </p:txBody>
      </p:sp>
      <p:graphicFrame>
        <p:nvGraphicFramePr>
          <p:cNvPr id="15" name="Diagrama 14">
            <a:extLst>
              <a:ext uri="{FF2B5EF4-FFF2-40B4-BE49-F238E27FC236}">
                <a16:creationId xmlns:a16="http://schemas.microsoft.com/office/drawing/2014/main" id="{C08E9930-CABA-7B21-AC8B-53056DF05AE3}"/>
              </a:ext>
            </a:extLst>
          </p:cNvPr>
          <p:cNvGraphicFramePr/>
          <p:nvPr>
            <p:extLst>
              <p:ext uri="{D42A27DB-BD31-4B8C-83A1-F6EECF244321}">
                <p14:modId xmlns:p14="http://schemas.microsoft.com/office/powerpoint/2010/main" val="4201573075"/>
              </p:ext>
            </p:extLst>
          </p:nvPr>
        </p:nvGraphicFramePr>
        <p:xfrm>
          <a:off x="920519" y="2702449"/>
          <a:ext cx="10241066" cy="298536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60888277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descr="Texto&#10;&#10;Descripción generada automáticamente">
            <a:extLst>
              <a:ext uri="{FF2B5EF4-FFF2-40B4-BE49-F238E27FC236}">
                <a16:creationId xmlns:a16="http://schemas.microsoft.com/office/drawing/2014/main" id="{51742F99-D85C-4B5F-97E8-9B9CD27744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12526" y="5566891"/>
            <a:ext cx="1098934" cy="365280"/>
          </a:xfrm>
          <a:prstGeom prst="rect">
            <a:avLst/>
          </a:prstGeom>
        </p:spPr>
      </p:pic>
      <p:pic>
        <p:nvPicPr>
          <p:cNvPr id="2" name="Imagen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3957" y="6242855"/>
            <a:ext cx="1548043" cy="514561"/>
          </a:xfrm>
          <a:prstGeom prst="rect">
            <a:avLst/>
          </a:prstGeom>
        </p:spPr>
      </p:pic>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9" name="Google Shape;123;p4">
            <a:extLst>
              <a:ext uri="{FF2B5EF4-FFF2-40B4-BE49-F238E27FC236}">
                <a16:creationId xmlns:a16="http://schemas.microsoft.com/office/drawing/2014/main" id="{E3E4E07F-1690-A67C-0777-D1692118D362}"/>
              </a:ext>
            </a:extLst>
          </p:cNvPr>
          <p:cNvSpPr txBox="1"/>
          <p:nvPr/>
        </p:nvSpPr>
        <p:spPr>
          <a:xfrm>
            <a:off x="853902" y="126423"/>
            <a:ext cx="10374300" cy="1015622"/>
          </a:xfrm>
          <a:prstGeom prst="rect">
            <a:avLst/>
          </a:prstGeom>
          <a:noFill/>
          <a:ln>
            <a:noFill/>
          </a:ln>
        </p:spPr>
        <p:txBody>
          <a:bodyPr spcFirstLastPara="1" wrap="square" lIns="91425" tIns="45700" rIns="91425" bIns="45700" anchor="t" anchorCtr="0">
            <a:spAutoFit/>
          </a:bodyPr>
          <a:lstStyle/>
          <a:p>
            <a:pPr lvl="0" algn="ctr"/>
            <a:r>
              <a:rPr lang="es-CO" sz="2400" b="1" dirty="0">
                <a:solidFill>
                  <a:schemeClr val="accent2">
                    <a:lumMod val="75000"/>
                  </a:schemeClr>
                </a:solidFill>
                <a:latin typeface="Roboto"/>
                <a:ea typeface="Roboto"/>
                <a:cs typeface="Roboto"/>
                <a:sym typeface="Roboto"/>
              </a:rPr>
              <a:t>PLAN MAESTRO DE ACCIONES JUDICIALES PARA LA RECUPERACIÓN DEL PATRIMONIO PÚBLICO DISTRITAL</a:t>
            </a:r>
            <a:endParaRPr sz="2400" dirty="0">
              <a:solidFill>
                <a:schemeClr val="accent2">
                  <a:lumMod val="75000"/>
                </a:schemeClr>
              </a:solidFill>
              <a:latin typeface="Calibri"/>
              <a:ea typeface="Calibri"/>
              <a:cs typeface="Calibri"/>
              <a:sym typeface="Calibri"/>
            </a:endParaRPr>
          </a:p>
          <a:p>
            <a:pPr marL="0" marR="0" lvl="0" indent="0" algn="l" rtl="0">
              <a:spcBef>
                <a:spcPts val="0"/>
              </a:spcBef>
              <a:spcAft>
                <a:spcPts val="0"/>
              </a:spcAft>
              <a:buNone/>
            </a:pPr>
            <a:endParaRPr sz="1200" b="1" dirty="0">
              <a:solidFill>
                <a:schemeClr val="accent2">
                  <a:lumMod val="75000"/>
                </a:schemeClr>
              </a:solidFill>
              <a:latin typeface="Roboto"/>
              <a:ea typeface="Roboto"/>
              <a:cs typeface="Roboto"/>
              <a:sym typeface="Roboto"/>
            </a:endParaRPr>
          </a:p>
        </p:txBody>
      </p:sp>
      <p:pic>
        <p:nvPicPr>
          <p:cNvPr id="7" name="Imagen 6" descr="Texto&#10;&#10;Descripción generada automáticamente">
            <a:extLst>
              <a:ext uri="{FF2B5EF4-FFF2-40B4-BE49-F238E27FC236}">
                <a16:creationId xmlns:a16="http://schemas.microsoft.com/office/drawing/2014/main" id="{51907239-7D02-3C7D-EE5D-67AEC6A1332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12526" y="5566891"/>
            <a:ext cx="1098934" cy="365280"/>
          </a:xfrm>
          <a:prstGeom prst="rect">
            <a:avLst/>
          </a:prstGeom>
        </p:spPr>
      </p:pic>
      <p:pic>
        <p:nvPicPr>
          <p:cNvPr id="10" name="Imagen 9">
            <a:extLst>
              <a:ext uri="{FF2B5EF4-FFF2-40B4-BE49-F238E27FC236}">
                <a16:creationId xmlns:a16="http://schemas.microsoft.com/office/drawing/2014/main" id="{B5CBEBDD-5B26-C4DE-BF33-7D2F59201CD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3957" y="6242855"/>
            <a:ext cx="1548043" cy="514561"/>
          </a:xfrm>
          <a:prstGeom prst="rect">
            <a:avLst/>
          </a:prstGeom>
        </p:spPr>
      </p:pic>
      <p:pic>
        <p:nvPicPr>
          <p:cNvPr id="11" name="Imagen 10" descr="Logotipo&#10;&#10;Descripción generada automáticamente">
            <a:extLst>
              <a:ext uri="{FF2B5EF4-FFF2-40B4-BE49-F238E27FC236}">
                <a16:creationId xmlns:a16="http://schemas.microsoft.com/office/drawing/2014/main" id="{BFCC0CCB-F59E-140F-ABA8-B5D28716870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13" name="Google Shape;1642;p51">
            <a:extLst>
              <a:ext uri="{FF2B5EF4-FFF2-40B4-BE49-F238E27FC236}">
                <a16:creationId xmlns:a16="http://schemas.microsoft.com/office/drawing/2014/main" id="{720BE281-DEBB-63DA-4B40-AAB8C33F5914}"/>
              </a:ext>
            </a:extLst>
          </p:cNvPr>
          <p:cNvSpPr/>
          <p:nvPr/>
        </p:nvSpPr>
        <p:spPr>
          <a:xfrm>
            <a:off x="2082175" y="2322926"/>
            <a:ext cx="3861745" cy="1441654"/>
          </a:xfrm>
          <a:custGeom>
            <a:avLst/>
            <a:gdLst/>
            <a:ahLst/>
            <a:cxnLst/>
            <a:rect l="l" t="t" r="r" b="b"/>
            <a:pathLst>
              <a:path w="154578" h="60778" extrusionOk="0">
                <a:moveTo>
                  <a:pt x="6071" y="1"/>
                </a:moveTo>
                <a:cubicBezTo>
                  <a:pt x="2736" y="1"/>
                  <a:pt x="0" y="2736"/>
                  <a:pt x="0" y="6072"/>
                </a:cubicBezTo>
                <a:lnTo>
                  <a:pt x="0" y="60777"/>
                </a:lnTo>
                <a:lnTo>
                  <a:pt x="154577" y="60777"/>
                </a:lnTo>
                <a:lnTo>
                  <a:pt x="154577" y="1"/>
                </a:ln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43;p51">
            <a:extLst>
              <a:ext uri="{FF2B5EF4-FFF2-40B4-BE49-F238E27FC236}">
                <a16:creationId xmlns:a16="http://schemas.microsoft.com/office/drawing/2014/main" id="{5478DC28-8385-014A-8E51-F8FFD9F86E4F}"/>
              </a:ext>
            </a:extLst>
          </p:cNvPr>
          <p:cNvSpPr/>
          <p:nvPr/>
        </p:nvSpPr>
        <p:spPr>
          <a:xfrm>
            <a:off x="2082175" y="3843350"/>
            <a:ext cx="3861745" cy="1440848"/>
          </a:xfrm>
          <a:custGeom>
            <a:avLst/>
            <a:gdLst/>
            <a:ahLst/>
            <a:cxnLst/>
            <a:rect l="l" t="t" r="r" b="b"/>
            <a:pathLst>
              <a:path w="154578" h="60744" extrusionOk="0">
                <a:moveTo>
                  <a:pt x="0" y="0"/>
                </a:moveTo>
                <a:lnTo>
                  <a:pt x="0" y="54673"/>
                </a:lnTo>
                <a:cubicBezTo>
                  <a:pt x="0" y="58042"/>
                  <a:pt x="2736" y="60744"/>
                  <a:pt x="6071" y="60744"/>
                </a:cubicBezTo>
                <a:lnTo>
                  <a:pt x="154577" y="60744"/>
                </a:lnTo>
                <a:lnTo>
                  <a:pt x="154577" y="0"/>
                </a:ln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44;p51">
            <a:extLst>
              <a:ext uri="{FF2B5EF4-FFF2-40B4-BE49-F238E27FC236}">
                <a16:creationId xmlns:a16="http://schemas.microsoft.com/office/drawing/2014/main" id="{2717186D-7F2E-D3C9-49F1-7555048B6E5A}"/>
              </a:ext>
            </a:extLst>
          </p:cNvPr>
          <p:cNvSpPr/>
          <p:nvPr/>
        </p:nvSpPr>
        <p:spPr>
          <a:xfrm>
            <a:off x="6019673" y="2322926"/>
            <a:ext cx="3861720" cy="1441654"/>
          </a:xfrm>
          <a:custGeom>
            <a:avLst/>
            <a:gdLst/>
            <a:ahLst/>
            <a:cxnLst/>
            <a:rect l="l" t="t" r="r" b="b"/>
            <a:pathLst>
              <a:path w="154577" h="60778" extrusionOk="0">
                <a:moveTo>
                  <a:pt x="0" y="1"/>
                </a:moveTo>
                <a:lnTo>
                  <a:pt x="0" y="60777"/>
                </a:lnTo>
                <a:lnTo>
                  <a:pt x="154577" y="60777"/>
                </a:lnTo>
                <a:lnTo>
                  <a:pt x="154577" y="6072"/>
                </a:lnTo>
                <a:cubicBezTo>
                  <a:pt x="154577" y="2736"/>
                  <a:pt x="151842" y="1"/>
                  <a:pt x="148506" y="1"/>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45;p51">
            <a:extLst>
              <a:ext uri="{FF2B5EF4-FFF2-40B4-BE49-F238E27FC236}">
                <a16:creationId xmlns:a16="http://schemas.microsoft.com/office/drawing/2014/main" id="{58741893-A7F7-3527-F597-FC5F2E2CBC80}"/>
              </a:ext>
            </a:extLst>
          </p:cNvPr>
          <p:cNvSpPr/>
          <p:nvPr/>
        </p:nvSpPr>
        <p:spPr>
          <a:xfrm>
            <a:off x="6019673" y="3843350"/>
            <a:ext cx="3861720" cy="1440848"/>
          </a:xfrm>
          <a:custGeom>
            <a:avLst/>
            <a:gdLst/>
            <a:ahLst/>
            <a:cxnLst/>
            <a:rect l="l" t="t" r="r" b="b"/>
            <a:pathLst>
              <a:path w="154577" h="60744" extrusionOk="0">
                <a:moveTo>
                  <a:pt x="0" y="0"/>
                </a:moveTo>
                <a:lnTo>
                  <a:pt x="0" y="60744"/>
                </a:lnTo>
                <a:lnTo>
                  <a:pt x="148506" y="60744"/>
                </a:lnTo>
                <a:cubicBezTo>
                  <a:pt x="151842" y="60744"/>
                  <a:pt x="154577" y="58009"/>
                  <a:pt x="154577" y="54673"/>
                </a:cubicBezTo>
                <a:lnTo>
                  <a:pt x="154577" y="0"/>
                </a:ln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46;p51">
            <a:extLst>
              <a:ext uri="{FF2B5EF4-FFF2-40B4-BE49-F238E27FC236}">
                <a16:creationId xmlns:a16="http://schemas.microsoft.com/office/drawing/2014/main" id="{49FDB6DC-6552-434A-F066-CA3DDE2FD876}"/>
              </a:ext>
            </a:extLst>
          </p:cNvPr>
          <p:cNvSpPr txBox="1"/>
          <p:nvPr/>
        </p:nvSpPr>
        <p:spPr>
          <a:xfrm>
            <a:off x="2428731" y="2791559"/>
            <a:ext cx="2176500" cy="71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O" sz="1200" b="1" dirty="0">
                <a:latin typeface="Roboto"/>
                <a:ea typeface="Roboto"/>
                <a:cs typeface="Roboto"/>
                <a:sym typeface="Roboto"/>
              </a:rPr>
              <a:t>OBJETIVOS (8)</a:t>
            </a:r>
            <a:endParaRPr sz="1200" b="1" dirty="0">
              <a:solidFill>
                <a:srgbClr val="000000"/>
              </a:solidFill>
              <a:latin typeface="Roboto"/>
              <a:ea typeface="Roboto"/>
              <a:cs typeface="Roboto"/>
              <a:sym typeface="Roboto"/>
            </a:endParaRPr>
          </a:p>
          <a:p>
            <a:pPr marL="0" lvl="0" indent="0" algn="l" rtl="0">
              <a:spcBef>
                <a:spcPts val="0"/>
              </a:spcBef>
              <a:spcAft>
                <a:spcPts val="0"/>
              </a:spcAft>
              <a:buNone/>
            </a:pPr>
            <a:r>
              <a:rPr lang="es-CO" sz="1200" dirty="0">
                <a:solidFill>
                  <a:srgbClr val="000000"/>
                </a:solidFill>
                <a:latin typeface="Roboto"/>
                <a:ea typeface="Roboto"/>
                <a:cs typeface="Roboto"/>
                <a:sym typeface="Roboto"/>
              </a:rPr>
              <a:t>Fase preparatoria (1) </a:t>
            </a:r>
          </a:p>
          <a:p>
            <a:pPr marL="0" lvl="0" indent="0" algn="l" rtl="0">
              <a:spcBef>
                <a:spcPts val="0"/>
              </a:spcBef>
              <a:spcAft>
                <a:spcPts val="0"/>
              </a:spcAft>
              <a:buNone/>
            </a:pPr>
            <a:r>
              <a:rPr lang="es-CO" sz="1200" dirty="0">
                <a:latin typeface="Roboto"/>
                <a:ea typeface="Roboto"/>
                <a:cs typeface="Roboto"/>
                <a:sym typeface="Roboto"/>
              </a:rPr>
              <a:t>Fase de ejecución (5) </a:t>
            </a:r>
          </a:p>
          <a:p>
            <a:pPr marL="0" lvl="0" indent="0" algn="l" rtl="0">
              <a:spcBef>
                <a:spcPts val="0"/>
              </a:spcBef>
              <a:spcAft>
                <a:spcPts val="0"/>
              </a:spcAft>
              <a:buNone/>
            </a:pPr>
            <a:r>
              <a:rPr lang="es-CO" sz="1200" dirty="0">
                <a:solidFill>
                  <a:srgbClr val="000000"/>
                </a:solidFill>
                <a:latin typeface="Roboto"/>
                <a:ea typeface="Roboto"/>
                <a:cs typeface="Roboto"/>
                <a:sym typeface="Roboto"/>
              </a:rPr>
              <a:t>Fase de Seguimiento (2)</a:t>
            </a:r>
            <a:endParaRPr sz="1200" dirty="0">
              <a:solidFill>
                <a:srgbClr val="000000"/>
              </a:solidFill>
              <a:latin typeface="Roboto"/>
              <a:ea typeface="Roboto"/>
              <a:cs typeface="Roboto"/>
              <a:sym typeface="Roboto"/>
            </a:endParaRPr>
          </a:p>
        </p:txBody>
      </p:sp>
      <p:sp>
        <p:nvSpPr>
          <p:cNvPr id="18" name="Google Shape;1647;p51">
            <a:extLst>
              <a:ext uri="{FF2B5EF4-FFF2-40B4-BE49-F238E27FC236}">
                <a16:creationId xmlns:a16="http://schemas.microsoft.com/office/drawing/2014/main" id="{41CAA694-A0DB-0FA9-D339-1C374A525972}"/>
              </a:ext>
            </a:extLst>
          </p:cNvPr>
          <p:cNvSpPr txBox="1"/>
          <p:nvPr/>
        </p:nvSpPr>
        <p:spPr>
          <a:xfrm>
            <a:off x="7393630" y="2885013"/>
            <a:ext cx="2176500" cy="71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O" sz="1200" b="1" dirty="0">
                <a:solidFill>
                  <a:srgbClr val="000000"/>
                </a:solidFill>
                <a:latin typeface="Roboto"/>
                <a:ea typeface="Roboto"/>
                <a:cs typeface="Roboto"/>
                <a:sym typeface="Roboto"/>
              </a:rPr>
              <a:t>OBJETIVOS (39) </a:t>
            </a:r>
          </a:p>
          <a:p>
            <a:pPr marL="0" lvl="0" indent="0" algn="l" rtl="0">
              <a:spcBef>
                <a:spcPts val="0"/>
              </a:spcBef>
              <a:spcAft>
                <a:spcPts val="0"/>
              </a:spcAft>
              <a:buNone/>
            </a:pPr>
            <a:r>
              <a:rPr lang="es-CO" sz="1200" dirty="0">
                <a:solidFill>
                  <a:srgbClr val="000000"/>
                </a:solidFill>
                <a:latin typeface="Roboto"/>
                <a:ea typeface="Roboto"/>
                <a:cs typeface="Roboto"/>
                <a:sym typeface="Roboto"/>
              </a:rPr>
              <a:t>Fase preparatoria (4) </a:t>
            </a:r>
          </a:p>
          <a:p>
            <a:pPr marL="0" lvl="0" indent="0" algn="l" rtl="0">
              <a:spcBef>
                <a:spcPts val="0"/>
              </a:spcBef>
              <a:spcAft>
                <a:spcPts val="0"/>
              </a:spcAft>
              <a:buNone/>
            </a:pPr>
            <a:r>
              <a:rPr lang="es-CO" sz="1200" dirty="0">
                <a:latin typeface="Roboto"/>
                <a:ea typeface="Roboto"/>
                <a:cs typeface="Roboto"/>
                <a:sym typeface="Roboto"/>
              </a:rPr>
              <a:t>Fase de ejecución (34) </a:t>
            </a:r>
          </a:p>
          <a:p>
            <a:pPr marL="0" lvl="0" indent="0" algn="l" rtl="0">
              <a:spcBef>
                <a:spcPts val="0"/>
              </a:spcBef>
              <a:spcAft>
                <a:spcPts val="0"/>
              </a:spcAft>
              <a:buNone/>
            </a:pPr>
            <a:r>
              <a:rPr lang="es-CO" sz="1200" dirty="0">
                <a:solidFill>
                  <a:srgbClr val="000000"/>
                </a:solidFill>
                <a:latin typeface="Roboto"/>
                <a:ea typeface="Roboto"/>
                <a:cs typeface="Roboto"/>
                <a:sym typeface="Roboto"/>
              </a:rPr>
              <a:t>Fase de Seguimiento (1)</a:t>
            </a:r>
            <a:endParaRPr sz="1200" dirty="0">
              <a:solidFill>
                <a:srgbClr val="000000"/>
              </a:solidFill>
              <a:latin typeface="Roboto"/>
              <a:ea typeface="Roboto"/>
              <a:cs typeface="Roboto"/>
              <a:sym typeface="Roboto"/>
            </a:endParaRPr>
          </a:p>
        </p:txBody>
      </p:sp>
      <p:sp>
        <p:nvSpPr>
          <p:cNvPr id="19" name="Google Shape;1648;p51">
            <a:extLst>
              <a:ext uri="{FF2B5EF4-FFF2-40B4-BE49-F238E27FC236}">
                <a16:creationId xmlns:a16="http://schemas.microsoft.com/office/drawing/2014/main" id="{DF0E1F1A-3731-C789-2227-E8F7B89E211B}"/>
              </a:ext>
            </a:extLst>
          </p:cNvPr>
          <p:cNvSpPr txBox="1"/>
          <p:nvPr/>
        </p:nvSpPr>
        <p:spPr>
          <a:xfrm>
            <a:off x="2355326" y="4310052"/>
            <a:ext cx="2176500" cy="71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O" sz="1200" b="1" dirty="0">
                <a:solidFill>
                  <a:srgbClr val="000000"/>
                </a:solidFill>
                <a:latin typeface="Roboto"/>
                <a:ea typeface="Roboto"/>
                <a:cs typeface="Roboto"/>
                <a:sym typeface="Roboto"/>
              </a:rPr>
              <a:t>OBJETIVOS (2) </a:t>
            </a:r>
            <a:endParaRPr sz="1200" b="1" dirty="0">
              <a:solidFill>
                <a:srgbClr val="000000"/>
              </a:solidFill>
              <a:latin typeface="Roboto"/>
              <a:ea typeface="Roboto"/>
              <a:cs typeface="Roboto"/>
              <a:sym typeface="Roboto"/>
            </a:endParaRPr>
          </a:p>
          <a:p>
            <a:pPr marL="0" lvl="0" indent="0" algn="l" rtl="0">
              <a:spcBef>
                <a:spcPts val="0"/>
              </a:spcBef>
              <a:spcAft>
                <a:spcPts val="0"/>
              </a:spcAft>
              <a:buNone/>
            </a:pPr>
            <a:r>
              <a:rPr lang="es-CO" sz="1200" dirty="0">
                <a:solidFill>
                  <a:srgbClr val="000000"/>
                </a:solidFill>
                <a:latin typeface="Roboto"/>
                <a:ea typeface="Roboto"/>
                <a:cs typeface="Roboto"/>
                <a:sym typeface="Roboto"/>
              </a:rPr>
              <a:t>Fase preparatoria (1) </a:t>
            </a:r>
          </a:p>
          <a:p>
            <a:pPr marL="0" lvl="0" indent="0" algn="l" rtl="0">
              <a:spcBef>
                <a:spcPts val="0"/>
              </a:spcBef>
              <a:spcAft>
                <a:spcPts val="0"/>
              </a:spcAft>
              <a:buNone/>
            </a:pPr>
            <a:r>
              <a:rPr lang="es-CO" sz="1200" dirty="0">
                <a:solidFill>
                  <a:srgbClr val="000000"/>
                </a:solidFill>
                <a:latin typeface="Roboto"/>
                <a:ea typeface="Roboto"/>
                <a:cs typeface="Roboto"/>
                <a:sym typeface="Roboto"/>
              </a:rPr>
              <a:t>Fase de Seguimiento (1)</a:t>
            </a:r>
            <a:endParaRPr sz="1200" dirty="0">
              <a:solidFill>
                <a:srgbClr val="000000"/>
              </a:solidFill>
              <a:latin typeface="Roboto"/>
              <a:ea typeface="Roboto"/>
              <a:cs typeface="Roboto"/>
              <a:sym typeface="Roboto"/>
            </a:endParaRPr>
          </a:p>
        </p:txBody>
      </p:sp>
      <p:sp>
        <p:nvSpPr>
          <p:cNvPr id="20" name="Google Shape;1649;p51">
            <a:extLst>
              <a:ext uri="{FF2B5EF4-FFF2-40B4-BE49-F238E27FC236}">
                <a16:creationId xmlns:a16="http://schemas.microsoft.com/office/drawing/2014/main" id="{D9AC344F-F448-5873-14DB-4B1FA5781DE7}"/>
              </a:ext>
            </a:extLst>
          </p:cNvPr>
          <p:cNvSpPr txBox="1"/>
          <p:nvPr/>
        </p:nvSpPr>
        <p:spPr>
          <a:xfrm>
            <a:off x="6986358" y="4605660"/>
            <a:ext cx="2680346" cy="71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O" sz="1200" b="1" dirty="0">
                <a:solidFill>
                  <a:srgbClr val="000000"/>
                </a:solidFill>
                <a:latin typeface="Roboto"/>
                <a:ea typeface="Roboto"/>
                <a:cs typeface="Roboto"/>
                <a:sym typeface="Roboto"/>
              </a:rPr>
              <a:t>OBJETIVOS (1) </a:t>
            </a:r>
          </a:p>
          <a:p>
            <a:pPr marL="0" lvl="0" indent="0" algn="l" rtl="0">
              <a:spcBef>
                <a:spcPts val="0"/>
              </a:spcBef>
              <a:spcAft>
                <a:spcPts val="0"/>
              </a:spcAft>
              <a:buNone/>
            </a:pPr>
            <a:r>
              <a:rPr lang="es-CO" sz="1200" dirty="0">
                <a:latin typeface="Roboto"/>
                <a:ea typeface="Roboto"/>
                <a:cs typeface="Roboto"/>
                <a:sym typeface="Roboto"/>
              </a:rPr>
              <a:t>Fase de ejecución (1) </a:t>
            </a:r>
          </a:p>
          <a:p>
            <a:pPr marL="0" lvl="0" indent="0" algn="l" rtl="0">
              <a:spcBef>
                <a:spcPts val="0"/>
              </a:spcBef>
              <a:spcAft>
                <a:spcPts val="0"/>
              </a:spcAft>
              <a:buNone/>
            </a:pPr>
            <a:endParaRPr sz="1200" dirty="0">
              <a:solidFill>
                <a:srgbClr val="000000"/>
              </a:solidFill>
              <a:latin typeface="Roboto"/>
              <a:ea typeface="Roboto"/>
              <a:cs typeface="Roboto"/>
              <a:sym typeface="Roboto"/>
            </a:endParaRPr>
          </a:p>
        </p:txBody>
      </p:sp>
      <p:sp>
        <p:nvSpPr>
          <p:cNvPr id="21" name="Google Shape;1650;p51">
            <a:extLst>
              <a:ext uri="{FF2B5EF4-FFF2-40B4-BE49-F238E27FC236}">
                <a16:creationId xmlns:a16="http://schemas.microsoft.com/office/drawing/2014/main" id="{5FEBE80C-DE68-F3DA-7978-B8A71AEA84CE}"/>
              </a:ext>
            </a:extLst>
          </p:cNvPr>
          <p:cNvSpPr txBox="1"/>
          <p:nvPr/>
        </p:nvSpPr>
        <p:spPr>
          <a:xfrm>
            <a:off x="7094318" y="2475326"/>
            <a:ext cx="2605942" cy="43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O" sz="1200" b="1" dirty="0">
                <a:solidFill>
                  <a:schemeClr val="dk1"/>
                </a:solidFill>
                <a:latin typeface="Roboto"/>
                <a:ea typeface="Roboto"/>
                <a:cs typeface="Roboto"/>
                <a:sym typeface="Roboto"/>
              </a:rPr>
              <a:t>OFICINAS ASESORAS JURÍDICAS </a:t>
            </a:r>
          </a:p>
        </p:txBody>
      </p:sp>
      <p:sp>
        <p:nvSpPr>
          <p:cNvPr id="22" name="Google Shape;1651;p51">
            <a:extLst>
              <a:ext uri="{FF2B5EF4-FFF2-40B4-BE49-F238E27FC236}">
                <a16:creationId xmlns:a16="http://schemas.microsoft.com/office/drawing/2014/main" id="{7BC89AB9-C706-46AA-99E9-B7F368A36827}"/>
              </a:ext>
            </a:extLst>
          </p:cNvPr>
          <p:cNvSpPr txBox="1"/>
          <p:nvPr/>
        </p:nvSpPr>
        <p:spPr>
          <a:xfrm>
            <a:off x="2393320" y="2475326"/>
            <a:ext cx="2176500" cy="33091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dk1"/>
                </a:solidFill>
                <a:latin typeface="Roboto"/>
                <a:ea typeface="Roboto"/>
                <a:cs typeface="Roboto"/>
                <a:sym typeface="Roboto"/>
              </a:rPr>
              <a:t>COMITÉS DE CONCILIACIÓN</a:t>
            </a:r>
            <a:endParaRPr sz="1200" b="1" dirty="0">
              <a:solidFill>
                <a:schemeClr val="dk1"/>
              </a:solidFill>
              <a:latin typeface="Roboto"/>
              <a:ea typeface="Roboto"/>
              <a:cs typeface="Roboto"/>
              <a:sym typeface="Roboto"/>
            </a:endParaRPr>
          </a:p>
        </p:txBody>
      </p:sp>
      <p:sp>
        <p:nvSpPr>
          <p:cNvPr id="23" name="Google Shape;1652;p51">
            <a:extLst>
              <a:ext uri="{FF2B5EF4-FFF2-40B4-BE49-F238E27FC236}">
                <a16:creationId xmlns:a16="http://schemas.microsoft.com/office/drawing/2014/main" id="{F32CDD2E-6507-0157-B492-38DAACF0D107}"/>
              </a:ext>
            </a:extLst>
          </p:cNvPr>
          <p:cNvSpPr txBox="1"/>
          <p:nvPr/>
        </p:nvSpPr>
        <p:spPr>
          <a:xfrm>
            <a:off x="6650153" y="4002001"/>
            <a:ext cx="2919977" cy="437700"/>
          </a:xfrm>
          <a:prstGeom prst="rect">
            <a:avLst/>
          </a:prstGeom>
          <a:noFill/>
          <a:ln>
            <a:noFill/>
          </a:ln>
        </p:spPr>
        <p:txBody>
          <a:bodyPr spcFirstLastPara="1" wrap="square" lIns="91425" tIns="91425" rIns="91425" bIns="91425" anchor="t" anchorCtr="0">
            <a:noAutofit/>
          </a:bodyPr>
          <a:lstStyle/>
          <a:p>
            <a:pPr lvl="0"/>
            <a:r>
              <a:rPr lang="es-CO" sz="1200" b="1" dirty="0"/>
              <a:t>SERVIDORES Y COLABORADORES DE LAS ENTIDADES Y/0 0RGANISMOS DISTRITALES </a:t>
            </a:r>
          </a:p>
        </p:txBody>
      </p:sp>
      <p:sp>
        <p:nvSpPr>
          <p:cNvPr id="24" name="Google Shape;1653;p51">
            <a:extLst>
              <a:ext uri="{FF2B5EF4-FFF2-40B4-BE49-F238E27FC236}">
                <a16:creationId xmlns:a16="http://schemas.microsoft.com/office/drawing/2014/main" id="{8984AD86-2959-5D01-F8FD-6A1B04FEFECA}"/>
              </a:ext>
            </a:extLst>
          </p:cNvPr>
          <p:cNvSpPr txBox="1"/>
          <p:nvPr/>
        </p:nvSpPr>
        <p:spPr>
          <a:xfrm>
            <a:off x="2393320" y="4002001"/>
            <a:ext cx="2176500" cy="43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200" b="1" dirty="0">
                <a:solidFill>
                  <a:schemeClr val="dk1"/>
                </a:solidFill>
                <a:latin typeface="Roboto"/>
                <a:ea typeface="Roboto"/>
                <a:cs typeface="Roboto"/>
                <a:sym typeface="Roboto"/>
              </a:rPr>
              <a:t>JEFES JURÍDICOS </a:t>
            </a:r>
          </a:p>
        </p:txBody>
      </p:sp>
      <p:grpSp>
        <p:nvGrpSpPr>
          <p:cNvPr id="25" name="Google Shape;1654;p51">
            <a:extLst>
              <a:ext uri="{FF2B5EF4-FFF2-40B4-BE49-F238E27FC236}">
                <a16:creationId xmlns:a16="http://schemas.microsoft.com/office/drawing/2014/main" id="{19E52A7A-D917-4ACF-3B6C-4E57F617A367}"/>
              </a:ext>
            </a:extLst>
          </p:cNvPr>
          <p:cNvGrpSpPr/>
          <p:nvPr/>
        </p:nvGrpSpPr>
        <p:grpSpPr>
          <a:xfrm>
            <a:off x="4846307" y="2119808"/>
            <a:ext cx="2151279" cy="3447083"/>
            <a:chOff x="3496200" y="1357950"/>
            <a:chExt cx="2151279" cy="3447083"/>
          </a:xfrm>
        </p:grpSpPr>
        <p:grpSp>
          <p:nvGrpSpPr>
            <p:cNvPr id="26" name="Google Shape;1655;p51">
              <a:extLst>
                <a:ext uri="{FF2B5EF4-FFF2-40B4-BE49-F238E27FC236}">
                  <a16:creationId xmlns:a16="http://schemas.microsoft.com/office/drawing/2014/main" id="{1FBA6938-D3A6-EB75-027D-5B4331A863C9}"/>
                </a:ext>
              </a:extLst>
            </p:cNvPr>
            <p:cNvGrpSpPr/>
            <p:nvPr/>
          </p:nvGrpSpPr>
          <p:grpSpPr>
            <a:xfrm>
              <a:off x="3533384" y="1384699"/>
              <a:ext cx="2076830" cy="3420334"/>
              <a:chOff x="3539188" y="1602700"/>
              <a:chExt cx="2065675" cy="3401625"/>
            </a:xfrm>
          </p:grpSpPr>
          <p:sp>
            <p:nvSpPr>
              <p:cNvPr id="29" name="Google Shape;1656;p51">
                <a:extLst>
                  <a:ext uri="{FF2B5EF4-FFF2-40B4-BE49-F238E27FC236}">
                    <a16:creationId xmlns:a16="http://schemas.microsoft.com/office/drawing/2014/main" id="{250E6E71-F0BB-301B-9BB9-D64747D61F69}"/>
                  </a:ext>
                </a:extLst>
              </p:cNvPr>
              <p:cNvSpPr/>
              <p:nvPr/>
            </p:nvSpPr>
            <p:spPr>
              <a:xfrm>
                <a:off x="5025263" y="4437225"/>
                <a:ext cx="850" cy="2525"/>
              </a:xfrm>
              <a:custGeom>
                <a:avLst/>
                <a:gdLst/>
                <a:ahLst/>
                <a:cxnLst/>
                <a:rect l="l" t="t" r="r" b="b"/>
                <a:pathLst>
                  <a:path w="34" h="101" extrusionOk="0">
                    <a:moveTo>
                      <a:pt x="33" y="0"/>
                    </a:moveTo>
                    <a:cubicBezTo>
                      <a:pt x="33" y="34"/>
                      <a:pt x="33" y="67"/>
                      <a:pt x="0" y="100"/>
                    </a:cubicBezTo>
                    <a:cubicBezTo>
                      <a:pt x="33" y="67"/>
                      <a:pt x="33" y="34"/>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57;p51">
                <a:extLst>
                  <a:ext uri="{FF2B5EF4-FFF2-40B4-BE49-F238E27FC236}">
                    <a16:creationId xmlns:a16="http://schemas.microsoft.com/office/drawing/2014/main" id="{09B80A80-2B30-D2C4-672E-A3435702DA2A}"/>
                  </a:ext>
                </a:extLst>
              </p:cNvPr>
              <p:cNvSpPr/>
              <p:nvPr/>
            </p:nvSpPr>
            <p:spPr>
              <a:xfrm>
                <a:off x="5025263" y="4437225"/>
                <a:ext cx="850" cy="2525"/>
              </a:xfrm>
              <a:custGeom>
                <a:avLst/>
                <a:gdLst/>
                <a:ahLst/>
                <a:cxnLst/>
                <a:rect l="l" t="t" r="r" b="b"/>
                <a:pathLst>
                  <a:path w="34" h="101" extrusionOk="0">
                    <a:moveTo>
                      <a:pt x="33" y="0"/>
                    </a:moveTo>
                    <a:cubicBezTo>
                      <a:pt x="33" y="34"/>
                      <a:pt x="33" y="67"/>
                      <a:pt x="0" y="100"/>
                    </a:cubicBezTo>
                    <a:cubicBezTo>
                      <a:pt x="33" y="67"/>
                      <a:pt x="33" y="34"/>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58;p51">
                <a:extLst>
                  <a:ext uri="{FF2B5EF4-FFF2-40B4-BE49-F238E27FC236}">
                    <a16:creationId xmlns:a16="http://schemas.microsoft.com/office/drawing/2014/main" id="{C6050107-967E-A3EB-EA32-F696F6307D21}"/>
                  </a:ext>
                </a:extLst>
              </p:cNvPr>
              <p:cNvSpPr/>
              <p:nvPr/>
            </p:nvSpPr>
            <p:spPr>
              <a:xfrm>
                <a:off x="5010238" y="4451400"/>
                <a:ext cx="850" cy="850"/>
              </a:xfrm>
              <a:custGeom>
                <a:avLst/>
                <a:gdLst/>
                <a:ahLst/>
                <a:cxnLst/>
                <a:rect l="l" t="t" r="r" b="b"/>
                <a:pathLst>
                  <a:path w="34" h="34" extrusionOk="0">
                    <a:moveTo>
                      <a:pt x="34" y="0"/>
                    </a:moveTo>
                    <a:cubicBezTo>
                      <a:pt x="34" y="0"/>
                      <a:pt x="1" y="0"/>
                      <a:pt x="1" y="34"/>
                    </a:cubicBezTo>
                    <a:cubicBezTo>
                      <a:pt x="1" y="34"/>
                      <a:pt x="34" y="0"/>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59;p51">
                <a:extLst>
                  <a:ext uri="{FF2B5EF4-FFF2-40B4-BE49-F238E27FC236}">
                    <a16:creationId xmlns:a16="http://schemas.microsoft.com/office/drawing/2014/main" id="{79DB1448-0BE5-0E14-E386-14700861FE78}"/>
                  </a:ext>
                </a:extLst>
              </p:cNvPr>
              <p:cNvSpPr/>
              <p:nvPr/>
            </p:nvSpPr>
            <p:spPr>
              <a:xfrm>
                <a:off x="5010238" y="4451400"/>
                <a:ext cx="850" cy="850"/>
              </a:xfrm>
              <a:custGeom>
                <a:avLst/>
                <a:gdLst/>
                <a:ahLst/>
                <a:cxnLst/>
                <a:rect l="l" t="t" r="r" b="b"/>
                <a:pathLst>
                  <a:path w="34" h="34" extrusionOk="0">
                    <a:moveTo>
                      <a:pt x="1" y="34"/>
                    </a:moveTo>
                    <a:cubicBezTo>
                      <a:pt x="1" y="0"/>
                      <a:pt x="34" y="0"/>
                      <a:pt x="34" y="0"/>
                    </a:cubicBezTo>
                    <a:cubicBezTo>
                      <a:pt x="34" y="0"/>
                      <a:pt x="1" y="34"/>
                      <a:pt x="1"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60;p51">
                <a:extLst>
                  <a:ext uri="{FF2B5EF4-FFF2-40B4-BE49-F238E27FC236}">
                    <a16:creationId xmlns:a16="http://schemas.microsoft.com/office/drawing/2014/main" id="{C36AFBA6-F661-2CEF-F893-522641ECED41}"/>
                  </a:ext>
                </a:extLst>
              </p:cNvPr>
              <p:cNvSpPr/>
              <p:nvPr/>
            </p:nvSpPr>
            <p:spPr>
              <a:xfrm>
                <a:off x="4111263" y="4344650"/>
                <a:ext cx="915675" cy="153475"/>
              </a:xfrm>
              <a:custGeom>
                <a:avLst/>
                <a:gdLst/>
                <a:ahLst/>
                <a:cxnLst/>
                <a:rect l="l" t="t" r="r" b="b"/>
                <a:pathLst>
                  <a:path w="36627" h="6139" extrusionOk="0">
                    <a:moveTo>
                      <a:pt x="35559" y="1"/>
                    </a:moveTo>
                    <a:lnTo>
                      <a:pt x="901" y="2369"/>
                    </a:lnTo>
                    <a:cubicBezTo>
                      <a:pt x="1202" y="2769"/>
                      <a:pt x="1402" y="3270"/>
                      <a:pt x="1402" y="3803"/>
                    </a:cubicBezTo>
                    <a:cubicBezTo>
                      <a:pt x="1402" y="4637"/>
                      <a:pt x="901" y="5404"/>
                      <a:pt x="167" y="5871"/>
                    </a:cubicBezTo>
                    <a:cubicBezTo>
                      <a:pt x="67" y="5938"/>
                      <a:pt x="1" y="6038"/>
                      <a:pt x="1" y="6138"/>
                    </a:cubicBezTo>
                    <a:lnTo>
                      <a:pt x="36593" y="3637"/>
                    </a:lnTo>
                    <a:cubicBezTo>
                      <a:pt x="36627" y="3503"/>
                      <a:pt x="36560" y="3370"/>
                      <a:pt x="36427" y="3303"/>
                    </a:cubicBezTo>
                    <a:cubicBezTo>
                      <a:pt x="35693" y="2836"/>
                      <a:pt x="35192" y="2069"/>
                      <a:pt x="35192" y="1201"/>
                    </a:cubicBezTo>
                    <a:cubicBezTo>
                      <a:pt x="35192" y="768"/>
                      <a:pt x="35326" y="368"/>
                      <a:pt x="355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61;p51">
                <a:extLst>
                  <a:ext uri="{FF2B5EF4-FFF2-40B4-BE49-F238E27FC236}">
                    <a16:creationId xmlns:a16="http://schemas.microsoft.com/office/drawing/2014/main" id="{97938C3B-563B-69BC-87D3-29AD0CE99952}"/>
                  </a:ext>
                </a:extLst>
              </p:cNvPr>
              <p:cNvSpPr/>
              <p:nvPr/>
            </p:nvSpPr>
            <p:spPr>
              <a:xfrm>
                <a:off x="4111263" y="4344650"/>
                <a:ext cx="915675" cy="153475"/>
              </a:xfrm>
              <a:custGeom>
                <a:avLst/>
                <a:gdLst/>
                <a:ahLst/>
                <a:cxnLst/>
                <a:rect l="l" t="t" r="r" b="b"/>
                <a:pathLst>
                  <a:path w="36627" h="6139" extrusionOk="0">
                    <a:moveTo>
                      <a:pt x="1402" y="3803"/>
                    </a:moveTo>
                    <a:cubicBezTo>
                      <a:pt x="1402" y="4637"/>
                      <a:pt x="901" y="5404"/>
                      <a:pt x="167" y="5871"/>
                    </a:cubicBezTo>
                    <a:cubicBezTo>
                      <a:pt x="67" y="5938"/>
                      <a:pt x="1" y="6038"/>
                      <a:pt x="1" y="6138"/>
                    </a:cubicBezTo>
                    <a:lnTo>
                      <a:pt x="36593" y="3637"/>
                    </a:lnTo>
                    <a:cubicBezTo>
                      <a:pt x="36627" y="3503"/>
                      <a:pt x="36560" y="3370"/>
                      <a:pt x="36427" y="3303"/>
                    </a:cubicBezTo>
                    <a:cubicBezTo>
                      <a:pt x="35693" y="2836"/>
                      <a:pt x="35192" y="2069"/>
                      <a:pt x="35192" y="1201"/>
                    </a:cubicBezTo>
                    <a:cubicBezTo>
                      <a:pt x="35192" y="768"/>
                      <a:pt x="35326" y="368"/>
                      <a:pt x="35559" y="1"/>
                    </a:cubicBezTo>
                    <a:lnTo>
                      <a:pt x="901" y="2369"/>
                    </a:lnTo>
                    <a:cubicBezTo>
                      <a:pt x="1202" y="2769"/>
                      <a:pt x="1402" y="3270"/>
                      <a:pt x="1402" y="38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62;p51">
                <a:extLst>
                  <a:ext uri="{FF2B5EF4-FFF2-40B4-BE49-F238E27FC236}">
                    <a16:creationId xmlns:a16="http://schemas.microsoft.com/office/drawing/2014/main" id="{364FDD32-93BF-7C70-61E1-BD3DDA65B1EA}"/>
                  </a:ext>
                </a:extLst>
              </p:cNvPr>
              <p:cNvSpPr/>
              <p:nvPr/>
            </p:nvSpPr>
            <p:spPr>
              <a:xfrm>
                <a:off x="5016913" y="43263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63;p51">
                <a:extLst>
                  <a:ext uri="{FF2B5EF4-FFF2-40B4-BE49-F238E27FC236}">
                    <a16:creationId xmlns:a16="http://schemas.microsoft.com/office/drawing/2014/main" id="{D0101368-59DC-E5CA-C47A-FD1DDC386290}"/>
                  </a:ext>
                </a:extLst>
              </p:cNvPr>
              <p:cNvSpPr/>
              <p:nvPr/>
            </p:nvSpPr>
            <p:spPr>
              <a:xfrm>
                <a:off x="5016913" y="43263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64;p51">
                <a:extLst>
                  <a:ext uri="{FF2B5EF4-FFF2-40B4-BE49-F238E27FC236}">
                    <a16:creationId xmlns:a16="http://schemas.microsoft.com/office/drawing/2014/main" id="{719488C1-11EE-2E62-3B87-606FCF0C334C}"/>
                  </a:ext>
                </a:extLst>
              </p:cNvPr>
              <p:cNvSpPr/>
              <p:nvPr/>
            </p:nvSpPr>
            <p:spPr>
              <a:xfrm>
                <a:off x="4113763" y="4385525"/>
                <a:ext cx="1700" cy="1675"/>
              </a:xfrm>
              <a:custGeom>
                <a:avLst/>
                <a:gdLst/>
                <a:ahLst/>
                <a:cxnLst/>
                <a:rect l="l" t="t" r="r" b="b"/>
                <a:pathLst>
                  <a:path w="68" h="67" extrusionOk="0">
                    <a:moveTo>
                      <a:pt x="67" y="67"/>
                    </a:moveTo>
                    <a:cubicBezTo>
                      <a:pt x="34" y="33"/>
                      <a:pt x="1" y="33"/>
                      <a:pt x="1" y="0"/>
                    </a:cubicBezTo>
                    <a:cubicBezTo>
                      <a:pt x="1" y="33"/>
                      <a:pt x="34" y="33"/>
                      <a:pt x="67" y="67"/>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65;p51">
                <a:extLst>
                  <a:ext uri="{FF2B5EF4-FFF2-40B4-BE49-F238E27FC236}">
                    <a16:creationId xmlns:a16="http://schemas.microsoft.com/office/drawing/2014/main" id="{9A4AF7E0-F18B-5F85-95F2-485B755BA3B0}"/>
                  </a:ext>
                </a:extLst>
              </p:cNvPr>
              <p:cNvSpPr/>
              <p:nvPr/>
            </p:nvSpPr>
            <p:spPr>
              <a:xfrm>
                <a:off x="4113763" y="4385525"/>
                <a:ext cx="1700" cy="1675"/>
              </a:xfrm>
              <a:custGeom>
                <a:avLst/>
                <a:gdLst/>
                <a:ahLst/>
                <a:cxnLst/>
                <a:rect l="l" t="t" r="r" b="b"/>
                <a:pathLst>
                  <a:path w="68" h="67" extrusionOk="0">
                    <a:moveTo>
                      <a:pt x="67" y="67"/>
                    </a:moveTo>
                    <a:cubicBezTo>
                      <a:pt x="34" y="33"/>
                      <a:pt x="1" y="33"/>
                      <a:pt x="1" y="0"/>
                    </a:cubicBezTo>
                    <a:cubicBezTo>
                      <a:pt x="1" y="33"/>
                      <a:pt x="34" y="33"/>
                      <a:pt x="67" y="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66;p51">
                <a:extLst>
                  <a:ext uri="{FF2B5EF4-FFF2-40B4-BE49-F238E27FC236}">
                    <a16:creationId xmlns:a16="http://schemas.microsoft.com/office/drawing/2014/main" id="{F4EB9F6A-E049-D8A9-93D3-32F78065A145}"/>
                  </a:ext>
                </a:extLst>
              </p:cNvPr>
              <p:cNvSpPr/>
              <p:nvPr/>
            </p:nvSpPr>
            <p:spPr>
              <a:xfrm>
                <a:off x="4109588" y="4463075"/>
                <a:ext cx="919025" cy="156800"/>
              </a:xfrm>
              <a:custGeom>
                <a:avLst/>
                <a:gdLst/>
                <a:ahLst/>
                <a:cxnLst/>
                <a:rect l="l" t="t" r="r" b="b"/>
                <a:pathLst>
                  <a:path w="36761" h="6272" extrusionOk="0">
                    <a:moveTo>
                      <a:pt x="35660" y="0"/>
                    </a:moveTo>
                    <a:lnTo>
                      <a:pt x="935" y="2402"/>
                    </a:lnTo>
                    <a:cubicBezTo>
                      <a:pt x="1269" y="2802"/>
                      <a:pt x="1469" y="3303"/>
                      <a:pt x="1469" y="3870"/>
                    </a:cubicBezTo>
                    <a:cubicBezTo>
                      <a:pt x="1469" y="4971"/>
                      <a:pt x="735" y="5638"/>
                      <a:pt x="168" y="5971"/>
                    </a:cubicBezTo>
                    <a:cubicBezTo>
                      <a:pt x="68" y="6038"/>
                      <a:pt x="1" y="6171"/>
                      <a:pt x="1" y="6272"/>
                    </a:cubicBezTo>
                    <a:lnTo>
                      <a:pt x="36694" y="3770"/>
                    </a:lnTo>
                    <a:lnTo>
                      <a:pt x="36694" y="3770"/>
                    </a:lnTo>
                    <a:cubicBezTo>
                      <a:pt x="36694" y="3803"/>
                      <a:pt x="36660" y="3836"/>
                      <a:pt x="36660" y="3870"/>
                    </a:cubicBezTo>
                    <a:cubicBezTo>
                      <a:pt x="36761" y="3703"/>
                      <a:pt x="36727" y="3503"/>
                      <a:pt x="36527" y="3369"/>
                    </a:cubicBezTo>
                    <a:cubicBezTo>
                      <a:pt x="35760" y="2902"/>
                      <a:pt x="35259" y="2135"/>
                      <a:pt x="35259" y="1268"/>
                    </a:cubicBezTo>
                    <a:cubicBezTo>
                      <a:pt x="35259" y="801"/>
                      <a:pt x="35426" y="367"/>
                      <a:pt x="356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67;p51">
                <a:extLst>
                  <a:ext uri="{FF2B5EF4-FFF2-40B4-BE49-F238E27FC236}">
                    <a16:creationId xmlns:a16="http://schemas.microsoft.com/office/drawing/2014/main" id="{ED3CAD21-A4BA-6F90-AD5D-861402BF0653}"/>
                  </a:ext>
                </a:extLst>
              </p:cNvPr>
              <p:cNvSpPr/>
              <p:nvPr/>
            </p:nvSpPr>
            <p:spPr>
              <a:xfrm>
                <a:off x="4109588" y="4463075"/>
                <a:ext cx="919025" cy="156800"/>
              </a:xfrm>
              <a:custGeom>
                <a:avLst/>
                <a:gdLst/>
                <a:ahLst/>
                <a:cxnLst/>
                <a:rect l="l" t="t" r="r" b="b"/>
                <a:pathLst>
                  <a:path w="36761" h="6272" extrusionOk="0">
                    <a:moveTo>
                      <a:pt x="935" y="2402"/>
                    </a:moveTo>
                    <a:cubicBezTo>
                      <a:pt x="1269" y="2802"/>
                      <a:pt x="1469" y="3303"/>
                      <a:pt x="1469" y="3870"/>
                    </a:cubicBezTo>
                    <a:cubicBezTo>
                      <a:pt x="1469" y="4971"/>
                      <a:pt x="735" y="5638"/>
                      <a:pt x="168" y="5971"/>
                    </a:cubicBezTo>
                    <a:cubicBezTo>
                      <a:pt x="68" y="6038"/>
                      <a:pt x="1" y="6171"/>
                      <a:pt x="1" y="6272"/>
                    </a:cubicBezTo>
                    <a:lnTo>
                      <a:pt x="36694" y="3770"/>
                    </a:lnTo>
                    <a:cubicBezTo>
                      <a:pt x="36694" y="3803"/>
                      <a:pt x="36660" y="3836"/>
                      <a:pt x="36660" y="3870"/>
                    </a:cubicBezTo>
                    <a:cubicBezTo>
                      <a:pt x="36761" y="3703"/>
                      <a:pt x="36727" y="3503"/>
                      <a:pt x="36527" y="3369"/>
                    </a:cubicBezTo>
                    <a:cubicBezTo>
                      <a:pt x="35760" y="2902"/>
                      <a:pt x="35259" y="2135"/>
                      <a:pt x="35259" y="1268"/>
                    </a:cubicBezTo>
                    <a:cubicBezTo>
                      <a:pt x="35259" y="801"/>
                      <a:pt x="35426" y="367"/>
                      <a:pt x="35660" y="0"/>
                    </a:cubicBezTo>
                    <a:lnTo>
                      <a:pt x="935" y="240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68;p51">
                <a:extLst>
                  <a:ext uri="{FF2B5EF4-FFF2-40B4-BE49-F238E27FC236}">
                    <a16:creationId xmlns:a16="http://schemas.microsoft.com/office/drawing/2014/main" id="{F2FC9F8D-1134-E267-3140-ADED91BFC09F}"/>
                  </a:ext>
                </a:extLst>
              </p:cNvPr>
              <p:cNvSpPr/>
              <p:nvPr/>
            </p:nvSpPr>
            <p:spPr>
              <a:xfrm>
                <a:off x="4112113" y="4383850"/>
                <a:ext cx="1675" cy="1700"/>
              </a:xfrm>
              <a:custGeom>
                <a:avLst/>
                <a:gdLst/>
                <a:ahLst/>
                <a:cxnLst/>
                <a:rect l="l" t="t" r="r" b="b"/>
                <a:pathLst>
                  <a:path w="67" h="68" extrusionOk="0">
                    <a:moveTo>
                      <a:pt x="67" y="67"/>
                    </a:moveTo>
                    <a:cubicBezTo>
                      <a:pt x="33" y="34"/>
                      <a:pt x="33" y="0"/>
                      <a:pt x="0" y="0"/>
                    </a:cubicBezTo>
                    <a:cubicBezTo>
                      <a:pt x="33" y="0"/>
                      <a:pt x="33" y="34"/>
                      <a:pt x="67" y="67"/>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69;p51">
                <a:extLst>
                  <a:ext uri="{FF2B5EF4-FFF2-40B4-BE49-F238E27FC236}">
                    <a16:creationId xmlns:a16="http://schemas.microsoft.com/office/drawing/2014/main" id="{415A6874-44B4-4BA2-AD83-F27E47103789}"/>
                  </a:ext>
                </a:extLst>
              </p:cNvPr>
              <p:cNvSpPr/>
              <p:nvPr/>
            </p:nvSpPr>
            <p:spPr>
              <a:xfrm>
                <a:off x="4112113" y="4383850"/>
                <a:ext cx="1675" cy="1700"/>
              </a:xfrm>
              <a:custGeom>
                <a:avLst/>
                <a:gdLst/>
                <a:ahLst/>
                <a:cxnLst/>
                <a:rect l="l" t="t" r="r" b="b"/>
                <a:pathLst>
                  <a:path w="67" h="68" extrusionOk="0">
                    <a:moveTo>
                      <a:pt x="67" y="67"/>
                    </a:moveTo>
                    <a:cubicBezTo>
                      <a:pt x="33" y="34"/>
                      <a:pt x="33" y="0"/>
                      <a:pt x="0" y="0"/>
                    </a:cubicBezTo>
                    <a:cubicBezTo>
                      <a:pt x="33" y="0"/>
                      <a:pt x="33" y="34"/>
                      <a:pt x="67" y="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70;p51">
                <a:extLst>
                  <a:ext uri="{FF2B5EF4-FFF2-40B4-BE49-F238E27FC236}">
                    <a16:creationId xmlns:a16="http://schemas.microsoft.com/office/drawing/2014/main" id="{969A88F4-E5FC-1638-B46F-E5B2798DD28D}"/>
                  </a:ext>
                </a:extLst>
              </p:cNvPr>
              <p:cNvSpPr/>
              <p:nvPr/>
            </p:nvSpPr>
            <p:spPr>
              <a:xfrm>
                <a:off x="4098763" y="4585650"/>
                <a:ext cx="947350" cy="304425"/>
              </a:xfrm>
              <a:custGeom>
                <a:avLst/>
                <a:gdLst/>
                <a:ahLst/>
                <a:cxnLst/>
                <a:rect l="l" t="t" r="r" b="b"/>
                <a:pathLst>
                  <a:path w="37894" h="12177" extrusionOk="0">
                    <a:moveTo>
                      <a:pt x="36059" y="1"/>
                    </a:moveTo>
                    <a:lnTo>
                      <a:pt x="1401" y="2369"/>
                    </a:lnTo>
                    <a:cubicBezTo>
                      <a:pt x="1702" y="2770"/>
                      <a:pt x="1902" y="3270"/>
                      <a:pt x="1902" y="3770"/>
                    </a:cubicBezTo>
                    <a:cubicBezTo>
                      <a:pt x="1902" y="4871"/>
                      <a:pt x="1101" y="5838"/>
                      <a:pt x="0" y="6205"/>
                    </a:cubicBezTo>
                    <a:lnTo>
                      <a:pt x="0" y="6706"/>
                    </a:lnTo>
                    <a:cubicBezTo>
                      <a:pt x="0" y="7268"/>
                      <a:pt x="497" y="7713"/>
                      <a:pt x="1135" y="7713"/>
                    </a:cubicBezTo>
                    <a:cubicBezTo>
                      <a:pt x="1179" y="7713"/>
                      <a:pt x="1223" y="7711"/>
                      <a:pt x="1268" y="7706"/>
                    </a:cubicBezTo>
                    <a:lnTo>
                      <a:pt x="3770" y="7506"/>
                    </a:lnTo>
                    <a:lnTo>
                      <a:pt x="35192" y="5004"/>
                    </a:lnTo>
                    <a:lnTo>
                      <a:pt x="35192" y="5038"/>
                    </a:lnTo>
                    <a:lnTo>
                      <a:pt x="36827" y="4904"/>
                    </a:lnTo>
                    <a:cubicBezTo>
                      <a:pt x="37427" y="4838"/>
                      <a:pt x="37894" y="4404"/>
                      <a:pt x="37894" y="3870"/>
                    </a:cubicBezTo>
                    <a:lnTo>
                      <a:pt x="37894" y="3704"/>
                    </a:lnTo>
                    <a:cubicBezTo>
                      <a:pt x="36626" y="3403"/>
                      <a:pt x="35726" y="2403"/>
                      <a:pt x="35726" y="1202"/>
                    </a:cubicBezTo>
                    <a:cubicBezTo>
                      <a:pt x="35726" y="768"/>
                      <a:pt x="35859" y="334"/>
                      <a:pt x="36059" y="1"/>
                    </a:cubicBezTo>
                    <a:close/>
                    <a:moveTo>
                      <a:pt x="3770" y="7506"/>
                    </a:moveTo>
                    <a:lnTo>
                      <a:pt x="4203" y="8540"/>
                    </a:lnTo>
                    <a:lnTo>
                      <a:pt x="4205" y="8540"/>
                    </a:lnTo>
                    <a:lnTo>
                      <a:pt x="4205" y="8540"/>
                    </a:lnTo>
                    <a:lnTo>
                      <a:pt x="3770" y="7506"/>
                    </a:lnTo>
                    <a:close/>
                    <a:moveTo>
                      <a:pt x="34725" y="6105"/>
                    </a:moveTo>
                    <a:lnTo>
                      <a:pt x="4205" y="8540"/>
                    </a:lnTo>
                    <a:lnTo>
                      <a:pt x="4205" y="8540"/>
                    </a:lnTo>
                    <a:lnTo>
                      <a:pt x="5738" y="12176"/>
                    </a:lnTo>
                    <a:lnTo>
                      <a:pt x="32123" y="12176"/>
                    </a:lnTo>
                    <a:lnTo>
                      <a:pt x="34725" y="61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71;p51">
                <a:extLst>
                  <a:ext uri="{FF2B5EF4-FFF2-40B4-BE49-F238E27FC236}">
                    <a16:creationId xmlns:a16="http://schemas.microsoft.com/office/drawing/2014/main" id="{87DBF667-A23A-CBFD-4AB0-2395D023222F}"/>
                  </a:ext>
                </a:extLst>
              </p:cNvPr>
              <p:cNvSpPr/>
              <p:nvPr/>
            </p:nvSpPr>
            <p:spPr>
              <a:xfrm>
                <a:off x="4098763" y="4585650"/>
                <a:ext cx="947350" cy="304425"/>
              </a:xfrm>
              <a:custGeom>
                <a:avLst/>
                <a:gdLst/>
                <a:ahLst/>
                <a:cxnLst/>
                <a:rect l="l" t="t" r="r" b="b"/>
                <a:pathLst>
                  <a:path w="37894" h="12177" extrusionOk="0">
                    <a:moveTo>
                      <a:pt x="1401" y="2369"/>
                    </a:moveTo>
                    <a:cubicBezTo>
                      <a:pt x="1702" y="2770"/>
                      <a:pt x="1902" y="3270"/>
                      <a:pt x="1902" y="3770"/>
                    </a:cubicBezTo>
                    <a:cubicBezTo>
                      <a:pt x="1902" y="4871"/>
                      <a:pt x="1101" y="5838"/>
                      <a:pt x="0" y="6205"/>
                    </a:cubicBezTo>
                    <a:lnTo>
                      <a:pt x="0" y="6706"/>
                    </a:lnTo>
                    <a:cubicBezTo>
                      <a:pt x="0" y="7306"/>
                      <a:pt x="567" y="7773"/>
                      <a:pt x="1268" y="7706"/>
                    </a:cubicBezTo>
                    <a:lnTo>
                      <a:pt x="3770" y="7506"/>
                    </a:lnTo>
                    <a:lnTo>
                      <a:pt x="5738" y="12176"/>
                    </a:lnTo>
                    <a:lnTo>
                      <a:pt x="32123" y="12176"/>
                    </a:lnTo>
                    <a:lnTo>
                      <a:pt x="34725" y="6105"/>
                    </a:lnTo>
                    <a:lnTo>
                      <a:pt x="4203" y="8540"/>
                    </a:lnTo>
                    <a:lnTo>
                      <a:pt x="3770" y="7506"/>
                    </a:lnTo>
                    <a:lnTo>
                      <a:pt x="35192" y="5004"/>
                    </a:lnTo>
                    <a:lnTo>
                      <a:pt x="35192" y="5038"/>
                    </a:lnTo>
                    <a:lnTo>
                      <a:pt x="36827" y="4904"/>
                    </a:lnTo>
                    <a:cubicBezTo>
                      <a:pt x="37427" y="4838"/>
                      <a:pt x="37894" y="4404"/>
                      <a:pt x="37894" y="3870"/>
                    </a:cubicBezTo>
                    <a:lnTo>
                      <a:pt x="37894" y="3704"/>
                    </a:lnTo>
                    <a:cubicBezTo>
                      <a:pt x="36626" y="3403"/>
                      <a:pt x="35726" y="2403"/>
                      <a:pt x="35726" y="1202"/>
                    </a:cubicBezTo>
                    <a:cubicBezTo>
                      <a:pt x="35726" y="768"/>
                      <a:pt x="35859" y="334"/>
                      <a:pt x="36059" y="1"/>
                    </a:cubicBezTo>
                    <a:lnTo>
                      <a:pt x="360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72;p51">
                <a:extLst>
                  <a:ext uri="{FF2B5EF4-FFF2-40B4-BE49-F238E27FC236}">
                    <a16:creationId xmlns:a16="http://schemas.microsoft.com/office/drawing/2014/main" id="{4FFD0A60-5B59-A772-3084-EF2FDB15F7AE}"/>
                  </a:ext>
                </a:extLst>
              </p:cNvPr>
              <p:cNvSpPr/>
              <p:nvPr/>
            </p:nvSpPr>
            <p:spPr>
              <a:xfrm>
                <a:off x="4124613" y="4634850"/>
                <a:ext cx="850" cy="875"/>
              </a:xfrm>
              <a:custGeom>
                <a:avLst/>
                <a:gdLst/>
                <a:ahLst/>
                <a:cxnLst/>
                <a:rect l="l" t="t" r="r" b="b"/>
                <a:pathLst>
                  <a:path w="34" h="35" extrusionOk="0">
                    <a:moveTo>
                      <a:pt x="0" y="1"/>
                    </a:moveTo>
                    <a:cubicBezTo>
                      <a:pt x="0" y="1"/>
                      <a:pt x="34" y="1"/>
                      <a:pt x="34" y="34"/>
                    </a:cubicBezTo>
                    <a:cubicBezTo>
                      <a:pt x="34" y="1"/>
                      <a:pt x="0" y="1"/>
                      <a:pt x="0"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73;p51">
                <a:extLst>
                  <a:ext uri="{FF2B5EF4-FFF2-40B4-BE49-F238E27FC236}">
                    <a16:creationId xmlns:a16="http://schemas.microsoft.com/office/drawing/2014/main" id="{041FDB9C-59DF-CD06-AB70-2B4FBAB417D4}"/>
                  </a:ext>
                </a:extLst>
              </p:cNvPr>
              <p:cNvSpPr/>
              <p:nvPr/>
            </p:nvSpPr>
            <p:spPr>
              <a:xfrm>
                <a:off x="4124613" y="4634850"/>
                <a:ext cx="850" cy="875"/>
              </a:xfrm>
              <a:custGeom>
                <a:avLst/>
                <a:gdLst/>
                <a:ahLst/>
                <a:cxnLst/>
                <a:rect l="l" t="t" r="r" b="b"/>
                <a:pathLst>
                  <a:path w="34" h="35" extrusionOk="0">
                    <a:moveTo>
                      <a:pt x="0" y="1"/>
                    </a:moveTo>
                    <a:cubicBezTo>
                      <a:pt x="0" y="1"/>
                      <a:pt x="34" y="1"/>
                      <a:pt x="34" y="34"/>
                    </a:cubicBezTo>
                    <a:cubicBezTo>
                      <a:pt x="34"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74;p51">
                <a:extLst>
                  <a:ext uri="{FF2B5EF4-FFF2-40B4-BE49-F238E27FC236}">
                    <a16:creationId xmlns:a16="http://schemas.microsoft.com/office/drawing/2014/main" id="{616A561A-568A-90F9-0CA8-C07992E78AF2}"/>
                  </a:ext>
                </a:extLst>
              </p:cNvPr>
              <p:cNvSpPr/>
              <p:nvPr/>
            </p:nvSpPr>
            <p:spPr>
              <a:xfrm>
                <a:off x="5022763" y="4560650"/>
                <a:ext cx="2500" cy="2525"/>
              </a:xfrm>
              <a:custGeom>
                <a:avLst/>
                <a:gdLst/>
                <a:ahLst/>
                <a:cxnLst/>
                <a:rect l="l" t="t" r="r" b="b"/>
                <a:pathLst>
                  <a:path w="100" h="101" extrusionOk="0">
                    <a:moveTo>
                      <a:pt x="100" y="0"/>
                    </a:moveTo>
                    <a:cubicBezTo>
                      <a:pt x="67" y="33"/>
                      <a:pt x="33" y="67"/>
                      <a:pt x="0" y="100"/>
                    </a:cubicBezTo>
                    <a:cubicBezTo>
                      <a:pt x="33" y="67"/>
                      <a:pt x="67" y="33"/>
                      <a:pt x="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75;p51">
                <a:extLst>
                  <a:ext uri="{FF2B5EF4-FFF2-40B4-BE49-F238E27FC236}">
                    <a16:creationId xmlns:a16="http://schemas.microsoft.com/office/drawing/2014/main" id="{07B6FAC3-81C0-36E1-3BC6-5E838B79E308}"/>
                  </a:ext>
                </a:extLst>
              </p:cNvPr>
              <p:cNvSpPr/>
              <p:nvPr/>
            </p:nvSpPr>
            <p:spPr>
              <a:xfrm>
                <a:off x="5022763" y="4560650"/>
                <a:ext cx="2500" cy="2525"/>
              </a:xfrm>
              <a:custGeom>
                <a:avLst/>
                <a:gdLst/>
                <a:ahLst/>
                <a:cxnLst/>
                <a:rect l="l" t="t" r="r" b="b"/>
                <a:pathLst>
                  <a:path w="100" h="101" extrusionOk="0">
                    <a:moveTo>
                      <a:pt x="100" y="0"/>
                    </a:moveTo>
                    <a:cubicBezTo>
                      <a:pt x="67" y="33"/>
                      <a:pt x="33" y="67"/>
                      <a:pt x="0" y="100"/>
                    </a:cubicBezTo>
                    <a:cubicBezTo>
                      <a:pt x="33" y="67"/>
                      <a:pt x="67" y="33"/>
                      <a:pt x="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76;p51">
                <a:extLst>
                  <a:ext uri="{FF2B5EF4-FFF2-40B4-BE49-F238E27FC236}">
                    <a16:creationId xmlns:a16="http://schemas.microsoft.com/office/drawing/2014/main" id="{F1EE4912-EEB5-F088-606A-96D8BB26EEF5}"/>
                  </a:ext>
                </a:extLst>
              </p:cNvPr>
              <p:cNvSpPr/>
              <p:nvPr/>
            </p:nvSpPr>
            <p:spPr>
              <a:xfrm>
                <a:off x="4118763" y="4266275"/>
                <a:ext cx="1700" cy="1675"/>
              </a:xfrm>
              <a:custGeom>
                <a:avLst/>
                <a:gdLst/>
                <a:ahLst/>
                <a:cxnLst/>
                <a:rect l="l" t="t" r="r" b="b"/>
                <a:pathLst>
                  <a:path w="68" h="67" extrusionOk="0">
                    <a:moveTo>
                      <a:pt x="68" y="67"/>
                    </a:moveTo>
                    <a:cubicBezTo>
                      <a:pt x="68" y="67"/>
                      <a:pt x="34" y="33"/>
                      <a:pt x="1" y="0"/>
                    </a:cubicBezTo>
                    <a:cubicBezTo>
                      <a:pt x="34" y="33"/>
                      <a:pt x="68" y="67"/>
                      <a:pt x="68" y="67"/>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77;p51">
                <a:extLst>
                  <a:ext uri="{FF2B5EF4-FFF2-40B4-BE49-F238E27FC236}">
                    <a16:creationId xmlns:a16="http://schemas.microsoft.com/office/drawing/2014/main" id="{146398C2-5F50-EC42-6C63-858C5DA5BAF8}"/>
                  </a:ext>
                </a:extLst>
              </p:cNvPr>
              <p:cNvSpPr/>
              <p:nvPr/>
            </p:nvSpPr>
            <p:spPr>
              <a:xfrm>
                <a:off x="4118763" y="4266275"/>
                <a:ext cx="1700" cy="1675"/>
              </a:xfrm>
              <a:custGeom>
                <a:avLst/>
                <a:gdLst/>
                <a:ahLst/>
                <a:cxnLst/>
                <a:rect l="l" t="t" r="r" b="b"/>
                <a:pathLst>
                  <a:path w="68" h="67" extrusionOk="0">
                    <a:moveTo>
                      <a:pt x="68" y="67"/>
                    </a:moveTo>
                    <a:cubicBezTo>
                      <a:pt x="68" y="67"/>
                      <a:pt x="34" y="33"/>
                      <a:pt x="1" y="0"/>
                    </a:cubicBezTo>
                    <a:cubicBezTo>
                      <a:pt x="34" y="33"/>
                      <a:pt x="68" y="67"/>
                      <a:pt x="68" y="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78;p51">
                <a:extLst>
                  <a:ext uri="{FF2B5EF4-FFF2-40B4-BE49-F238E27FC236}">
                    <a16:creationId xmlns:a16="http://schemas.microsoft.com/office/drawing/2014/main" id="{6358F034-EB89-BB39-FF5D-AAE0B8BF9115}"/>
                  </a:ext>
                </a:extLst>
              </p:cNvPr>
              <p:cNvSpPr/>
              <p:nvPr/>
            </p:nvSpPr>
            <p:spPr>
              <a:xfrm>
                <a:off x="5015238" y="4443050"/>
                <a:ext cx="6700" cy="4200"/>
              </a:xfrm>
              <a:custGeom>
                <a:avLst/>
                <a:gdLst/>
                <a:ahLst/>
                <a:cxnLst/>
                <a:rect l="l" t="t" r="r" b="b"/>
                <a:pathLst>
                  <a:path w="268" h="168" extrusionOk="0">
                    <a:moveTo>
                      <a:pt x="268" y="1"/>
                    </a:moveTo>
                    <a:cubicBezTo>
                      <a:pt x="168" y="34"/>
                      <a:pt x="101" y="101"/>
                      <a:pt x="1" y="168"/>
                    </a:cubicBezTo>
                    <a:cubicBezTo>
                      <a:pt x="101" y="101"/>
                      <a:pt x="168" y="34"/>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79;p51">
                <a:extLst>
                  <a:ext uri="{FF2B5EF4-FFF2-40B4-BE49-F238E27FC236}">
                    <a16:creationId xmlns:a16="http://schemas.microsoft.com/office/drawing/2014/main" id="{AD6E843C-32C7-52B3-15A9-75B9D0725009}"/>
                  </a:ext>
                </a:extLst>
              </p:cNvPr>
              <p:cNvSpPr/>
              <p:nvPr/>
            </p:nvSpPr>
            <p:spPr>
              <a:xfrm>
                <a:off x="5015238" y="4443050"/>
                <a:ext cx="6700" cy="4200"/>
              </a:xfrm>
              <a:custGeom>
                <a:avLst/>
                <a:gdLst/>
                <a:ahLst/>
                <a:cxnLst/>
                <a:rect l="l" t="t" r="r" b="b"/>
                <a:pathLst>
                  <a:path w="268" h="168" extrusionOk="0">
                    <a:moveTo>
                      <a:pt x="268" y="1"/>
                    </a:moveTo>
                    <a:cubicBezTo>
                      <a:pt x="168" y="34"/>
                      <a:pt x="101" y="101"/>
                      <a:pt x="1" y="168"/>
                    </a:cubicBezTo>
                    <a:cubicBezTo>
                      <a:pt x="101" y="101"/>
                      <a:pt x="168" y="34"/>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80;p51">
                <a:extLst>
                  <a:ext uri="{FF2B5EF4-FFF2-40B4-BE49-F238E27FC236}">
                    <a16:creationId xmlns:a16="http://schemas.microsoft.com/office/drawing/2014/main" id="{BD78F95B-D211-04D7-CEE5-F94FA4900B6E}"/>
                  </a:ext>
                </a:extLst>
              </p:cNvPr>
              <p:cNvSpPr/>
              <p:nvPr/>
            </p:nvSpPr>
            <p:spPr>
              <a:xfrm>
                <a:off x="4111263" y="4498100"/>
                <a:ext cx="25" cy="2525"/>
              </a:xfrm>
              <a:custGeom>
                <a:avLst/>
                <a:gdLst/>
                <a:ahLst/>
                <a:cxnLst/>
                <a:rect l="l" t="t" r="r" b="b"/>
                <a:pathLst>
                  <a:path w="1" h="101" extrusionOk="0">
                    <a:moveTo>
                      <a:pt x="1" y="100"/>
                    </a:moveTo>
                    <a:cubicBezTo>
                      <a:pt x="1" y="67"/>
                      <a:pt x="1" y="34"/>
                      <a:pt x="1" y="0"/>
                    </a:cubicBezTo>
                    <a:cubicBezTo>
                      <a:pt x="1" y="34"/>
                      <a:pt x="1" y="67"/>
                      <a:pt x="1" y="10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81;p51">
                <a:extLst>
                  <a:ext uri="{FF2B5EF4-FFF2-40B4-BE49-F238E27FC236}">
                    <a16:creationId xmlns:a16="http://schemas.microsoft.com/office/drawing/2014/main" id="{B7FAF318-86C9-D109-1196-E36979723128}"/>
                  </a:ext>
                </a:extLst>
              </p:cNvPr>
              <p:cNvSpPr/>
              <p:nvPr/>
            </p:nvSpPr>
            <p:spPr>
              <a:xfrm>
                <a:off x="4111263" y="4498100"/>
                <a:ext cx="25" cy="2525"/>
              </a:xfrm>
              <a:custGeom>
                <a:avLst/>
                <a:gdLst/>
                <a:ahLst/>
                <a:cxnLst/>
                <a:rect l="l" t="t" r="r" b="b"/>
                <a:pathLst>
                  <a:path w="1" h="101" extrusionOk="0">
                    <a:moveTo>
                      <a:pt x="1" y="100"/>
                    </a:moveTo>
                    <a:cubicBezTo>
                      <a:pt x="1" y="67"/>
                      <a:pt x="1" y="34"/>
                      <a:pt x="1" y="0"/>
                    </a:cubicBezTo>
                    <a:cubicBezTo>
                      <a:pt x="1" y="34"/>
                      <a:pt x="1" y="67"/>
                      <a:pt x="1" y="1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82;p51">
                <a:extLst>
                  <a:ext uri="{FF2B5EF4-FFF2-40B4-BE49-F238E27FC236}">
                    <a16:creationId xmlns:a16="http://schemas.microsoft.com/office/drawing/2014/main" id="{60A61066-CCE3-9216-8E3A-78CCDE3B387D}"/>
                  </a:ext>
                </a:extLst>
              </p:cNvPr>
              <p:cNvSpPr/>
              <p:nvPr/>
            </p:nvSpPr>
            <p:spPr>
              <a:xfrm>
                <a:off x="5010238" y="4573150"/>
                <a:ext cx="25" cy="25"/>
              </a:xfrm>
              <a:custGeom>
                <a:avLst/>
                <a:gdLst/>
                <a:ahLst/>
                <a:cxnLst/>
                <a:rect l="l" t="t" r="r" b="b"/>
                <a:pathLst>
                  <a:path w="1" h="1" extrusionOk="0">
                    <a:moveTo>
                      <a:pt x="1" y="0"/>
                    </a:moveTo>
                    <a:lnTo>
                      <a:pt x="1" y="0"/>
                    </a:lnTo>
                    <a:cubicBezTo>
                      <a:pt x="1" y="0"/>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83;p51">
                <a:extLst>
                  <a:ext uri="{FF2B5EF4-FFF2-40B4-BE49-F238E27FC236}">
                    <a16:creationId xmlns:a16="http://schemas.microsoft.com/office/drawing/2014/main" id="{80B4CE3E-C7DE-1663-BC82-C3C50897A92A}"/>
                  </a:ext>
                </a:extLst>
              </p:cNvPr>
              <p:cNvSpPr/>
              <p:nvPr/>
            </p:nvSpPr>
            <p:spPr>
              <a:xfrm>
                <a:off x="5010238" y="4573150"/>
                <a:ext cx="25" cy="25"/>
              </a:xfrm>
              <a:custGeom>
                <a:avLst/>
                <a:gdLst/>
                <a:ahLst/>
                <a:cxnLst/>
                <a:rect l="l" t="t" r="r" b="b"/>
                <a:pathLst>
                  <a:path w="1" h="1" extrusionOk="0">
                    <a:moveTo>
                      <a:pt x="1" y="0"/>
                    </a:moveTo>
                    <a:lnTo>
                      <a:pt x="1" y="0"/>
                    </a:lnTo>
                    <a:cubicBezTo>
                      <a:pt x="1" y="0"/>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84;p51">
                <a:extLst>
                  <a:ext uri="{FF2B5EF4-FFF2-40B4-BE49-F238E27FC236}">
                    <a16:creationId xmlns:a16="http://schemas.microsoft.com/office/drawing/2014/main" id="{A3BF5D36-4BBD-FAA9-799D-AC8E8C538C3A}"/>
                  </a:ext>
                </a:extLst>
              </p:cNvPr>
              <p:cNvSpPr/>
              <p:nvPr/>
            </p:nvSpPr>
            <p:spPr>
              <a:xfrm>
                <a:off x="4124613" y="4513950"/>
                <a:ext cx="1675" cy="1675"/>
              </a:xfrm>
              <a:custGeom>
                <a:avLst/>
                <a:gdLst/>
                <a:ahLst/>
                <a:cxnLst/>
                <a:rect l="l" t="t" r="r" b="b"/>
                <a:pathLst>
                  <a:path w="67" h="67" extrusionOk="0">
                    <a:moveTo>
                      <a:pt x="0" y="0"/>
                    </a:moveTo>
                    <a:cubicBezTo>
                      <a:pt x="0" y="0"/>
                      <a:pt x="34" y="33"/>
                      <a:pt x="67" y="67"/>
                    </a:cubicBezTo>
                    <a:cubicBezTo>
                      <a:pt x="34" y="33"/>
                      <a:pt x="0" y="0"/>
                      <a:pt x="0"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85;p51">
                <a:extLst>
                  <a:ext uri="{FF2B5EF4-FFF2-40B4-BE49-F238E27FC236}">
                    <a16:creationId xmlns:a16="http://schemas.microsoft.com/office/drawing/2014/main" id="{B0412331-ECC1-5946-B942-4B83352AF60E}"/>
                  </a:ext>
                </a:extLst>
              </p:cNvPr>
              <p:cNvSpPr/>
              <p:nvPr/>
            </p:nvSpPr>
            <p:spPr>
              <a:xfrm>
                <a:off x="4124613" y="4513950"/>
                <a:ext cx="1675" cy="1675"/>
              </a:xfrm>
              <a:custGeom>
                <a:avLst/>
                <a:gdLst/>
                <a:ahLst/>
                <a:cxnLst/>
                <a:rect l="l" t="t" r="r" b="b"/>
                <a:pathLst>
                  <a:path w="67" h="67" extrusionOk="0">
                    <a:moveTo>
                      <a:pt x="0" y="0"/>
                    </a:moveTo>
                    <a:cubicBezTo>
                      <a:pt x="0" y="0"/>
                      <a:pt x="34" y="33"/>
                      <a:pt x="67" y="67"/>
                    </a:cubicBezTo>
                    <a:cubicBezTo>
                      <a:pt x="34" y="33"/>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86;p51">
                <a:extLst>
                  <a:ext uri="{FF2B5EF4-FFF2-40B4-BE49-F238E27FC236}">
                    <a16:creationId xmlns:a16="http://schemas.microsoft.com/office/drawing/2014/main" id="{4C16D3BD-4B96-337C-F713-369E204A7759}"/>
                  </a:ext>
                </a:extLst>
              </p:cNvPr>
              <p:cNvSpPr/>
              <p:nvPr/>
            </p:nvSpPr>
            <p:spPr>
              <a:xfrm>
                <a:off x="4098763" y="4152025"/>
                <a:ext cx="947350" cy="105075"/>
              </a:xfrm>
              <a:custGeom>
                <a:avLst/>
                <a:gdLst/>
                <a:ahLst/>
                <a:cxnLst/>
                <a:rect l="l" t="t" r="r" b="b"/>
                <a:pathLst>
                  <a:path w="37894" h="4203" extrusionOk="0">
                    <a:moveTo>
                      <a:pt x="0" y="0"/>
                    </a:moveTo>
                    <a:lnTo>
                      <a:pt x="0" y="4103"/>
                    </a:lnTo>
                    <a:lnTo>
                      <a:pt x="0" y="4203"/>
                    </a:lnTo>
                    <a:lnTo>
                      <a:pt x="37894" y="1601"/>
                    </a:lnTo>
                    <a:lnTo>
                      <a:pt x="378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87;p51">
                <a:extLst>
                  <a:ext uri="{FF2B5EF4-FFF2-40B4-BE49-F238E27FC236}">
                    <a16:creationId xmlns:a16="http://schemas.microsoft.com/office/drawing/2014/main" id="{E4A81C7C-FE31-AE52-1DF1-369AA84B6041}"/>
                  </a:ext>
                </a:extLst>
              </p:cNvPr>
              <p:cNvSpPr/>
              <p:nvPr/>
            </p:nvSpPr>
            <p:spPr>
              <a:xfrm>
                <a:off x="4098763" y="4152025"/>
                <a:ext cx="947350" cy="105925"/>
              </a:xfrm>
              <a:custGeom>
                <a:avLst/>
                <a:gdLst/>
                <a:ahLst/>
                <a:cxnLst/>
                <a:rect l="l" t="t" r="r" b="b"/>
                <a:pathLst>
                  <a:path w="37894" h="4237" extrusionOk="0">
                    <a:moveTo>
                      <a:pt x="0" y="4103"/>
                    </a:moveTo>
                    <a:lnTo>
                      <a:pt x="0" y="4203"/>
                    </a:lnTo>
                    <a:cubicBezTo>
                      <a:pt x="0" y="4203"/>
                      <a:pt x="0" y="4203"/>
                      <a:pt x="0" y="4236"/>
                    </a:cubicBezTo>
                    <a:cubicBezTo>
                      <a:pt x="0" y="4203"/>
                      <a:pt x="0" y="4203"/>
                      <a:pt x="0" y="4203"/>
                    </a:cubicBezTo>
                    <a:lnTo>
                      <a:pt x="37894" y="1601"/>
                    </a:lnTo>
                    <a:lnTo>
                      <a:pt x="37894" y="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88;p51">
                <a:extLst>
                  <a:ext uri="{FF2B5EF4-FFF2-40B4-BE49-F238E27FC236}">
                    <a16:creationId xmlns:a16="http://schemas.microsoft.com/office/drawing/2014/main" id="{86F92A1E-5074-E3D4-4F69-BCC849E23B5D}"/>
                  </a:ext>
                </a:extLst>
              </p:cNvPr>
              <p:cNvSpPr/>
              <p:nvPr/>
            </p:nvSpPr>
            <p:spPr>
              <a:xfrm>
                <a:off x="5020238" y="4202875"/>
                <a:ext cx="3375" cy="2525"/>
              </a:xfrm>
              <a:custGeom>
                <a:avLst/>
                <a:gdLst/>
                <a:ahLst/>
                <a:cxnLst/>
                <a:rect l="l" t="t" r="r" b="b"/>
                <a:pathLst>
                  <a:path w="135" h="101" extrusionOk="0">
                    <a:moveTo>
                      <a:pt x="134" y="1"/>
                    </a:moveTo>
                    <a:cubicBezTo>
                      <a:pt x="68" y="34"/>
                      <a:pt x="34" y="68"/>
                      <a:pt x="1" y="101"/>
                    </a:cubicBezTo>
                    <a:cubicBezTo>
                      <a:pt x="34" y="68"/>
                      <a:pt x="68" y="34"/>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89;p51">
                <a:extLst>
                  <a:ext uri="{FF2B5EF4-FFF2-40B4-BE49-F238E27FC236}">
                    <a16:creationId xmlns:a16="http://schemas.microsoft.com/office/drawing/2014/main" id="{F8385733-36BC-1DC0-340F-5E5AAAA86B77}"/>
                  </a:ext>
                </a:extLst>
              </p:cNvPr>
              <p:cNvSpPr/>
              <p:nvPr/>
            </p:nvSpPr>
            <p:spPr>
              <a:xfrm>
                <a:off x="5020238" y="4202875"/>
                <a:ext cx="3375" cy="2525"/>
              </a:xfrm>
              <a:custGeom>
                <a:avLst/>
                <a:gdLst/>
                <a:ahLst/>
                <a:cxnLst/>
                <a:rect l="l" t="t" r="r" b="b"/>
                <a:pathLst>
                  <a:path w="135" h="101" extrusionOk="0">
                    <a:moveTo>
                      <a:pt x="134" y="1"/>
                    </a:moveTo>
                    <a:cubicBezTo>
                      <a:pt x="68" y="34"/>
                      <a:pt x="34" y="68"/>
                      <a:pt x="1" y="101"/>
                    </a:cubicBezTo>
                    <a:cubicBezTo>
                      <a:pt x="34" y="68"/>
                      <a:pt x="68" y="34"/>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90;p51">
                <a:extLst>
                  <a:ext uri="{FF2B5EF4-FFF2-40B4-BE49-F238E27FC236}">
                    <a16:creationId xmlns:a16="http://schemas.microsoft.com/office/drawing/2014/main" id="{F736B672-4E17-7DD8-11FE-EA0450A3650D}"/>
                  </a:ext>
                </a:extLst>
              </p:cNvPr>
              <p:cNvSpPr/>
              <p:nvPr/>
            </p:nvSpPr>
            <p:spPr>
              <a:xfrm>
                <a:off x="4113763" y="4505600"/>
                <a:ext cx="1700" cy="1700"/>
              </a:xfrm>
              <a:custGeom>
                <a:avLst/>
                <a:gdLst/>
                <a:ahLst/>
                <a:cxnLst/>
                <a:rect l="l" t="t" r="r" b="b"/>
                <a:pathLst>
                  <a:path w="68" h="68" extrusionOk="0">
                    <a:moveTo>
                      <a:pt x="67" y="67"/>
                    </a:moveTo>
                    <a:cubicBezTo>
                      <a:pt x="34" y="34"/>
                      <a:pt x="1" y="34"/>
                      <a:pt x="1" y="1"/>
                    </a:cubicBezTo>
                    <a:cubicBezTo>
                      <a:pt x="1" y="34"/>
                      <a:pt x="34" y="34"/>
                      <a:pt x="67" y="67"/>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91;p51">
                <a:extLst>
                  <a:ext uri="{FF2B5EF4-FFF2-40B4-BE49-F238E27FC236}">
                    <a16:creationId xmlns:a16="http://schemas.microsoft.com/office/drawing/2014/main" id="{2FF45396-8164-8B9D-A058-8D1D765736E4}"/>
                  </a:ext>
                </a:extLst>
              </p:cNvPr>
              <p:cNvSpPr/>
              <p:nvPr/>
            </p:nvSpPr>
            <p:spPr>
              <a:xfrm>
                <a:off x="4113763" y="4505600"/>
                <a:ext cx="1700" cy="1700"/>
              </a:xfrm>
              <a:custGeom>
                <a:avLst/>
                <a:gdLst/>
                <a:ahLst/>
                <a:cxnLst/>
                <a:rect l="l" t="t" r="r" b="b"/>
                <a:pathLst>
                  <a:path w="68" h="68" extrusionOk="0">
                    <a:moveTo>
                      <a:pt x="67" y="67"/>
                    </a:moveTo>
                    <a:cubicBezTo>
                      <a:pt x="34" y="34"/>
                      <a:pt x="1" y="34"/>
                      <a:pt x="1" y="1"/>
                    </a:cubicBezTo>
                    <a:cubicBezTo>
                      <a:pt x="1" y="34"/>
                      <a:pt x="34" y="34"/>
                      <a:pt x="67" y="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92;p51">
                <a:extLst>
                  <a:ext uri="{FF2B5EF4-FFF2-40B4-BE49-F238E27FC236}">
                    <a16:creationId xmlns:a16="http://schemas.microsoft.com/office/drawing/2014/main" id="{EFB59EB8-F8AD-BAE3-D116-8341E23C3162}"/>
                  </a:ext>
                </a:extLst>
              </p:cNvPr>
              <p:cNvSpPr/>
              <p:nvPr/>
            </p:nvSpPr>
            <p:spPr>
              <a:xfrm>
                <a:off x="4111263" y="4500600"/>
                <a:ext cx="850" cy="2525"/>
              </a:xfrm>
              <a:custGeom>
                <a:avLst/>
                <a:gdLst/>
                <a:ahLst/>
                <a:cxnLst/>
                <a:rect l="l" t="t" r="r" b="b"/>
                <a:pathLst>
                  <a:path w="34" h="101" extrusionOk="0">
                    <a:moveTo>
                      <a:pt x="34" y="100"/>
                    </a:moveTo>
                    <a:cubicBezTo>
                      <a:pt x="1" y="67"/>
                      <a:pt x="1" y="34"/>
                      <a:pt x="1" y="0"/>
                    </a:cubicBezTo>
                    <a:cubicBezTo>
                      <a:pt x="1" y="34"/>
                      <a:pt x="1" y="67"/>
                      <a:pt x="34" y="10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93;p51">
                <a:extLst>
                  <a:ext uri="{FF2B5EF4-FFF2-40B4-BE49-F238E27FC236}">
                    <a16:creationId xmlns:a16="http://schemas.microsoft.com/office/drawing/2014/main" id="{CA26B5C5-F3EA-727F-5A46-894D49F557B9}"/>
                  </a:ext>
                </a:extLst>
              </p:cNvPr>
              <p:cNvSpPr/>
              <p:nvPr/>
            </p:nvSpPr>
            <p:spPr>
              <a:xfrm>
                <a:off x="4111263" y="4500600"/>
                <a:ext cx="850" cy="2525"/>
              </a:xfrm>
              <a:custGeom>
                <a:avLst/>
                <a:gdLst/>
                <a:ahLst/>
                <a:cxnLst/>
                <a:rect l="l" t="t" r="r" b="b"/>
                <a:pathLst>
                  <a:path w="34" h="101" extrusionOk="0">
                    <a:moveTo>
                      <a:pt x="34" y="100"/>
                    </a:moveTo>
                    <a:cubicBezTo>
                      <a:pt x="1" y="67"/>
                      <a:pt x="1" y="34"/>
                      <a:pt x="1" y="0"/>
                    </a:cubicBezTo>
                    <a:cubicBezTo>
                      <a:pt x="1" y="34"/>
                      <a:pt x="1" y="67"/>
                      <a:pt x="34" y="1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94;p51">
                <a:extLst>
                  <a:ext uri="{FF2B5EF4-FFF2-40B4-BE49-F238E27FC236}">
                    <a16:creationId xmlns:a16="http://schemas.microsoft.com/office/drawing/2014/main" id="{9CAED205-2778-8C5E-4A5E-0DBD3D9D866D}"/>
                  </a:ext>
                </a:extLst>
              </p:cNvPr>
              <p:cNvSpPr/>
              <p:nvPr/>
            </p:nvSpPr>
            <p:spPr>
              <a:xfrm>
                <a:off x="4110438" y="4621525"/>
                <a:ext cx="850" cy="2525"/>
              </a:xfrm>
              <a:custGeom>
                <a:avLst/>
                <a:gdLst/>
                <a:ahLst/>
                <a:cxnLst/>
                <a:rect l="l" t="t" r="r" b="b"/>
                <a:pathLst>
                  <a:path w="34" h="101" extrusionOk="0">
                    <a:moveTo>
                      <a:pt x="34" y="100"/>
                    </a:moveTo>
                    <a:cubicBezTo>
                      <a:pt x="0" y="67"/>
                      <a:pt x="0" y="34"/>
                      <a:pt x="0" y="0"/>
                    </a:cubicBezTo>
                    <a:cubicBezTo>
                      <a:pt x="0" y="34"/>
                      <a:pt x="0" y="67"/>
                      <a:pt x="34" y="10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95;p51">
                <a:extLst>
                  <a:ext uri="{FF2B5EF4-FFF2-40B4-BE49-F238E27FC236}">
                    <a16:creationId xmlns:a16="http://schemas.microsoft.com/office/drawing/2014/main" id="{83C6FC3C-0A20-AC6D-0D61-171083D7B643}"/>
                  </a:ext>
                </a:extLst>
              </p:cNvPr>
              <p:cNvSpPr/>
              <p:nvPr/>
            </p:nvSpPr>
            <p:spPr>
              <a:xfrm>
                <a:off x="4110438" y="4621525"/>
                <a:ext cx="850" cy="2525"/>
              </a:xfrm>
              <a:custGeom>
                <a:avLst/>
                <a:gdLst/>
                <a:ahLst/>
                <a:cxnLst/>
                <a:rect l="l" t="t" r="r" b="b"/>
                <a:pathLst>
                  <a:path w="34" h="101" extrusionOk="0">
                    <a:moveTo>
                      <a:pt x="34" y="100"/>
                    </a:moveTo>
                    <a:cubicBezTo>
                      <a:pt x="0" y="67"/>
                      <a:pt x="0" y="34"/>
                      <a:pt x="0" y="0"/>
                    </a:cubicBezTo>
                    <a:cubicBezTo>
                      <a:pt x="0" y="34"/>
                      <a:pt x="0" y="67"/>
                      <a:pt x="34" y="1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96;p51">
                <a:extLst>
                  <a:ext uri="{FF2B5EF4-FFF2-40B4-BE49-F238E27FC236}">
                    <a16:creationId xmlns:a16="http://schemas.microsoft.com/office/drawing/2014/main" id="{E8FE52C6-A425-4C16-4678-9BDA35B05C1D}"/>
                  </a:ext>
                </a:extLst>
              </p:cNvPr>
              <p:cNvSpPr/>
              <p:nvPr/>
            </p:nvSpPr>
            <p:spPr>
              <a:xfrm>
                <a:off x="5030263" y="4197050"/>
                <a:ext cx="3350" cy="1675"/>
              </a:xfrm>
              <a:custGeom>
                <a:avLst/>
                <a:gdLst/>
                <a:ahLst/>
                <a:cxnLst/>
                <a:rect l="l" t="t" r="r" b="b"/>
                <a:pathLst>
                  <a:path w="134" h="67" extrusionOk="0">
                    <a:moveTo>
                      <a:pt x="134" y="0"/>
                    </a:moveTo>
                    <a:cubicBezTo>
                      <a:pt x="100" y="0"/>
                      <a:pt x="67" y="34"/>
                      <a:pt x="0" y="67"/>
                    </a:cubicBezTo>
                    <a:cubicBezTo>
                      <a:pt x="67" y="34"/>
                      <a:pt x="100"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97;p51">
                <a:extLst>
                  <a:ext uri="{FF2B5EF4-FFF2-40B4-BE49-F238E27FC236}">
                    <a16:creationId xmlns:a16="http://schemas.microsoft.com/office/drawing/2014/main" id="{56851630-1B09-0519-F3BB-59AC4F0881B1}"/>
                  </a:ext>
                </a:extLst>
              </p:cNvPr>
              <p:cNvSpPr/>
              <p:nvPr/>
            </p:nvSpPr>
            <p:spPr>
              <a:xfrm>
                <a:off x="5030263" y="4197050"/>
                <a:ext cx="3350" cy="1675"/>
              </a:xfrm>
              <a:custGeom>
                <a:avLst/>
                <a:gdLst/>
                <a:ahLst/>
                <a:cxnLst/>
                <a:rect l="l" t="t" r="r" b="b"/>
                <a:pathLst>
                  <a:path w="134" h="67" extrusionOk="0">
                    <a:moveTo>
                      <a:pt x="134" y="0"/>
                    </a:moveTo>
                    <a:cubicBezTo>
                      <a:pt x="100" y="0"/>
                      <a:pt x="67" y="34"/>
                      <a:pt x="0" y="67"/>
                    </a:cubicBezTo>
                    <a:cubicBezTo>
                      <a:pt x="67" y="34"/>
                      <a:pt x="100"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98;p51">
                <a:extLst>
                  <a:ext uri="{FF2B5EF4-FFF2-40B4-BE49-F238E27FC236}">
                    <a16:creationId xmlns:a16="http://schemas.microsoft.com/office/drawing/2014/main" id="{2CFC2628-0653-0DA0-D674-DFB19583EDD8}"/>
                  </a:ext>
                </a:extLst>
              </p:cNvPr>
              <p:cNvSpPr/>
              <p:nvPr/>
            </p:nvSpPr>
            <p:spPr>
              <a:xfrm>
                <a:off x="4109588" y="4261250"/>
                <a:ext cx="1700" cy="875"/>
              </a:xfrm>
              <a:custGeom>
                <a:avLst/>
                <a:gdLst/>
                <a:ahLst/>
                <a:cxnLst/>
                <a:rect l="l" t="t" r="r" b="b"/>
                <a:pathLst>
                  <a:path w="68" h="35" extrusionOk="0">
                    <a:moveTo>
                      <a:pt x="68" y="34"/>
                    </a:moveTo>
                    <a:cubicBezTo>
                      <a:pt x="34" y="34"/>
                      <a:pt x="1" y="1"/>
                      <a:pt x="1" y="1"/>
                    </a:cubicBezTo>
                    <a:cubicBezTo>
                      <a:pt x="1" y="1"/>
                      <a:pt x="34" y="34"/>
                      <a:pt x="68" y="34"/>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99;p51">
                <a:extLst>
                  <a:ext uri="{FF2B5EF4-FFF2-40B4-BE49-F238E27FC236}">
                    <a16:creationId xmlns:a16="http://schemas.microsoft.com/office/drawing/2014/main" id="{AE30F96E-13DA-93D9-E90B-B78138710457}"/>
                  </a:ext>
                </a:extLst>
              </p:cNvPr>
              <p:cNvSpPr/>
              <p:nvPr/>
            </p:nvSpPr>
            <p:spPr>
              <a:xfrm>
                <a:off x="4109588" y="4261250"/>
                <a:ext cx="1700" cy="875"/>
              </a:xfrm>
              <a:custGeom>
                <a:avLst/>
                <a:gdLst/>
                <a:ahLst/>
                <a:cxnLst/>
                <a:rect l="l" t="t" r="r" b="b"/>
                <a:pathLst>
                  <a:path w="68" h="35" extrusionOk="0">
                    <a:moveTo>
                      <a:pt x="68" y="34"/>
                    </a:moveTo>
                    <a:cubicBezTo>
                      <a:pt x="34" y="34"/>
                      <a:pt x="1" y="1"/>
                      <a:pt x="1" y="1"/>
                    </a:cubicBezTo>
                    <a:cubicBezTo>
                      <a:pt x="1" y="1"/>
                      <a:pt x="34" y="34"/>
                      <a:pt x="68" y="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00;p51">
                <a:extLst>
                  <a:ext uri="{FF2B5EF4-FFF2-40B4-BE49-F238E27FC236}">
                    <a16:creationId xmlns:a16="http://schemas.microsoft.com/office/drawing/2014/main" id="{26D967B8-8785-0E84-F081-E43768C56582}"/>
                  </a:ext>
                </a:extLst>
              </p:cNvPr>
              <p:cNvSpPr/>
              <p:nvPr/>
            </p:nvSpPr>
            <p:spPr>
              <a:xfrm>
                <a:off x="4112113" y="4503125"/>
                <a:ext cx="850" cy="1675"/>
              </a:xfrm>
              <a:custGeom>
                <a:avLst/>
                <a:gdLst/>
                <a:ahLst/>
                <a:cxnLst/>
                <a:rect l="l" t="t" r="r" b="b"/>
                <a:pathLst>
                  <a:path w="34" h="67" extrusionOk="0">
                    <a:moveTo>
                      <a:pt x="0" y="1"/>
                    </a:moveTo>
                    <a:cubicBezTo>
                      <a:pt x="1" y="34"/>
                      <a:pt x="33" y="66"/>
                      <a:pt x="33" y="66"/>
                    </a:cubicBezTo>
                    <a:cubicBezTo>
                      <a:pt x="33" y="33"/>
                      <a:pt x="1" y="33"/>
                      <a:pt x="0"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01;p51">
                <a:extLst>
                  <a:ext uri="{FF2B5EF4-FFF2-40B4-BE49-F238E27FC236}">
                    <a16:creationId xmlns:a16="http://schemas.microsoft.com/office/drawing/2014/main" id="{8DAB3E85-E17A-632F-AD53-4B149A22D350}"/>
                  </a:ext>
                </a:extLst>
              </p:cNvPr>
              <p:cNvSpPr/>
              <p:nvPr/>
            </p:nvSpPr>
            <p:spPr>
              <a:xfrm>
                <a:off x="4112113" y="4503100"/>
                <a:ext cx="850" cy="1700"/>
              </a:xfrm>
              <a:custGeom>
                <a:avLst/>
                <a:gdLst/>
                <a:ahLst/>
                <a:cxnLst/>
                <a:rect l="l" t="t" r="r" b="b"/>
                <a:pathLst>
                  <a:path w="34" h="68" extrusionOk="0">
                    <a:moveTo>
                      <a:pt x="33" y="67"/>
                    </a:moveTo>
                    <a:cubicBezTo>
                      <a:pt x="33" y="34"/>
                      <a:pt x="0" y="34"/>
                      <a:pt x="0" y="0"/>
                    </a:cubicBezTo>
                    <a:cubicBezTo>
                      <a:pt x="0" y="34"/>
                      <a:pt x="33" y="67"/>
                      <a:pt x="33" y="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02;p51">
                <a:extLst>
                  <a:ext uri="{FF2B5EF4-FFF2-40B4-BE49-F238E27FC236}">
                    <a16:creationId xmlns:a16="http://schemas.microsoft.com/office/drawing/2014/main" id="{C29BDFCC-3806-FEB2-A6A1-2850E2FBBB7B}"/>
                  </a:ext>
                </a:extLst>
              </p:cNvPr>
              <p:cNvSpPr/>
              <p:nvPr/>
            </p:nvSpPr>
            <p:spPr>
              <a:xfrm>
                <a:off x="4124613" y="4393850"/>
                <a:ext cx="1675" cy="1700"/>
              </a:xfrm>
              <a:custGeom>
                <a:avLst/>
                <a:gdLst/>
                <a:ahLst/>
                <a:cxnLst/>
                <a:rect l="l" t="t" r="r" b="b"/>
                <a:pathLst>
                  <a:path w="67" h="68" extrusionOk="0">
                    <a:moveTo>
                      <a:pt x="1" y="1"/>
                    </a:moveTo>
                    <a:cubicBezTo>
                      <a:pt x="34" y="34"/>
                      <a:pt x="34" y="67"/>
                      <a:pt x="67" y="67"/>
                    </a:cubicBezTo>
                    <a:cubicBezTo>
                      <a:pt x="34" y="34"/>
                      <a:pt x="34" y="34"/>
                      <a:pt x="1"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03;p51">
                <a:extLst>
                  <a:ext uri="{FF2B5EF4-FFF2-40B4-BE49-F238E27FC236}">
                    <a16:creationId xmlns:a16="http://schemas.microsoft.com/office/drawing/2014/main" id="{8C65DB76-DBB9-F97F-2B0F-527C68902714}"/>
                  </a:ext>
                </a:extLst>
              </p:cNvPr>
              <p:cNvSpPr/>
              <p:nvPr/>
            </p:nvSpPr>
            <p:spPr>
              <a:xfrm>
                <a:off x="4124613" y="4393850"/>
                <a:ext cx="1675" cy="1700"/>
              </a:xfrm>
              <a:custGeom>
                <a:avLst/>
                <a:gdLst/>
                <a:ahLst/>
                <a:cxnLst/>
                <a:rect l="l" t="t" r="r" b="b"/>
                <a:pathLst>
                  <a:path w="67" h="68" extrusionOk="0">
                    <a:moveTo>
                      <a:pt x="0" y="1"/>
                    </a:moveTo>
                    <a:cubicBezTo>
                      <a:pt x="34" y="34"/>
                      <a:pt x="34" y="67"/>
                      <a:pt x="67" y="67"/>
                    </a:cubicBezTo>
                    <a:cubicBezTo>
                      <a:pt x="34" y="34"/>
                      <a:pt x="34" y="3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04;p51">
                <a:extLst>
                  <a:ext uri="{FF2B5EF4-FFF2-40B4-BE49-F238E27FC236}">
                    <a16:creationId xmlns:a16="http://schemas.microsoft.com/office/drawing/2014/main" id="{D9A2C5A1-5D1E-55FD-D0AC-FCF30DAC949D}"/>
                  </a:ext>
                </a:extLst>
              </p:cNvPr>
              <p:cNvSpPr/>
              <p:nvPr/>
            </p:nvSpPr>
            <p:spPr>
              <a:xfrm>
                <a:off x="5024413" y="4319625"/>
                <a:ext cx="2525" cy="1700"/>
              </a:xfrm>
              <a:custGeom>
                <a:avLst/>
                <a:gdLst/>
                <a:ahLst/>
                <a:cxnLst/>
                <a:rect l="l" t="t" r="r" b="b"/>
                <a:pathLst>
                  <a:path w="101" h="68" extrusionOk="0">
                    <a:moveTo>
                      <a:pt x="101" y="1"/>
                    </a:moveTo>
                    <a:cubicBezTo>
                      <a:pt x="67" y="34"/>
                      <a:pt x="34" y="68"/>
                      <a:pt x="1" y="68"/>
                    </a:cubicBezTo>
                    <a:cubicBezTo>
                      <a:pt x="34" y="68"/>
                      <a:pt x="67" y="34"/>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05;p51">
                <a:extLst>
                  <a:ext uri="{FF2B5EF4-FFF2-40B4-BE49-F238E27FC236}">
                    <a16:creationId xmlns:a16="http://schemas.microsoft.com/office/drawing/2014/main" id="{01085EED-5F5E-B349-A66A-A30A22B9A0BA}"/>
                  </a:ext>
                </a:extLst>
              </p:cNvPr>
              <p:cNvSpPr/>
              <p:nvPr/>
            </p:nvSpPr>
            <p:spPr>
              <a:xfrm>
                <a:off x="5024413" y="4319625"/>
                <a:ext cx="2525" cy="1700"/>
              </a:xfrm>
              <a:custGeom>
                <a:avLst/>
                <a:gdLst/>
                <a:ahLst/>
                <a:cxnLst/>
                <a:rect l="l" t="t" r="r" b="b"/>
                <a:pathLst>
                  <a:path w="101" h="68" extrusionOk="0">
                    <a:moveTo>
                      <a:pt x="101" y="1"/>
                    </a:moveTo>
                    <a:cubicBezTo>
                      <a:pt x="67" y="34"/>
                      <a:pt x="34" y="68"/>
                      <a:pt x="1" y="68"/>
                    </a:cubicBezTo>
                    <a:cubicBezTo>
                      <a:pt x="34" y="68"/>
                      <a:pt x="67" y="34"/>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06;p51">
                <a:extLst>
                  <a:ext uri="{FF2B5EF4-FFF2-40B4-BE49-F238E27FC236}">
                    <a16:creationId xmlns:a16="http://schemas.microsoft.com/office/drawing/2014/main" id="{5D893776-0ED8-650A-1582-D9DEC2046A27}"/>
                  </a:ext>
                </a:extLst>
              </p:cNvPr>
              <p:cNvSpPr/>
              <p:nvPr/>
            </p:nvSpPr>
            <p:spPr>
              <a:xfrm>
                <a:off x="5016088" y="4563150"/>
                <a:ext cx="6675" cy="5025"/>
              </a:xfrm>
              <a:custGeom>
                <a:avLst/>
                <a:gdLst/>
                <a:ahLst/>
                <a:cxnLst/>
                <a:rect l="l" t="t" r="r" b="b"/>
                <a:pathLst>
                  <a:path w="267" h="201" extrusionOk="0">
                    <a:moveTo>
                      <a:pt x="267" y="0"/>
                    </a:moveTo>
                    <a:cubicBezTo>
                      <a:pt x="167" y="67"/>
                      <a:pt x="67" y="134"/>
                      <a:pt x="0" y="200"/>
                    </a:cubicBezTo>
                    <a:cubicBezTo>
                      <a:pt x="67" y="134"/>
                      <a:pt x="167" y="67"/>
                      <a:pt x="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07;p51">
                <a:extLst>
                  <a:ext uri="{FF2B5EF4-FFF2-40B4-BE49-F238E27FC236}">
                    <a16:creationId xmlns:a16="http://schemas.microsoft.com/office/drawing/2014/main" id="{6AAB7CAD-240F-7599-E92F-3824F525DECA}"/>
                  </a:ext>
                </a:extLst>
              </p:cNvPr>
              <p:cNvSpPr/>
              <p:nvPr/>
            </p:nvSpPr>
            <p:spPr>
              <a:xfrm>
                <a:off x="5016088" y="4563150"/>
                <a:ext cx="6675" cy="5025"/>
              </a:xfrm>
              <a:custGeom>
                <a:avLst/>
                <a:gdLst/>
                <a:ahLst/>
                <a:cxnLst/>
                <a:rect l="l" t="t" r="r" b="b"/>
                <a:pathLst>
                  <a:path w="267" h="201" extrusionOk="0">
                    <a:moveTo>
                      <a:pt x="267" y="0"/>
                    </a:moveTo>
                    <a:cubicBezTo>
                      <a:pt x="167" y="67"/>
                      <a:pt x="67" y="134"/>
                      <a:pt x="0" y="200"/>
                    </a:cubicBezTo>
                    <a:cubicBezTo>
                      <a:pt x="67" y="134"/>
                      <a:pt x="167" y="67"/>
                      <a:pt x="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08;p51">
                <a:extLst>
                  <a:ext uri="{FF2B5EF4-FFF2-40B4-BE49-F238E27FC236}">
                    <a16:creationId xmlns:a16="http://schemas.microsoft.com/office/drawing/2014/main" id="{A7F9A6B7-1DA3-2BEF-D953-6911D9B12F16}"/>
                  </a:ext>
                </a:extLst>
              </p:cNvPr>
              <p:cNvSpPr/>
              <p:nvPr/>
            </p:nvSpPr>
            <p:spPr>
              <a:xfrm>
                <a:off x="4127938" y="4272925"/>
                <a:ext cx="1700" cy="1700"/>
              </a:xfrm>
              <a:custGeom>
                <a:avLst/>
                <a:gdLst/>
                <a:ahLst/>
                <a:cxnLst/>
                <a:rect l="l" t="t" r="r" b="b"/>
                <a:pathLst>
                  <a:path w="68" h="68" extrusionOk="0">
                    <a:moveTo>
                      <a:pt x="1" y="1"/>
                    </a:moveTo>
                    <a:lnTo>
                      <a:pt x="68" y="68"/>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09;p51">
                <a:extLst>
                  <a:ext uri="{FF2B5EF4-FFF2-40B4-BE49-F238E27FC236}">
                    <a16:creationId xmlns:a16="http://schemas.microsoft.com/office/drawing/2014/main" id="{40CE4FBA-42D8-45AE-E518-D026C3574D5E}"/>
                  </a:ext>
                </a:extLst>
              </p:cNvPr>
              <p:cNvSpPr/>
              <p:nvPr/>
            </p:nvSpPr>
            <p:spPr>
              <a:xfrm>
                <a:off x="4127938" y="4272925"/>
                <a:ext cx="1700" cy="1700"/>
              </a:xfrm>
              <a:custGeom>
                <a:avLst/>
                <a:gdLst/>
                <a:ahLst/>
                <a:cxnLst/>
                <a:rect l="l" t="t" r="r" b="b"/>
                <a:pathLst>
                  <a:path w="68" h="68" extrusionOk="0">
                    <a:moveTo>
                      <a:pt x="1" y="1"/>
                    </a:moveTo>
                    <a:lnTo>
                      <a:pt x="68" y="6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10;p51">
                <a:extLst>
                  <a:ext uri="{FF2B5EF4-FFF2-40B4-BE49-F238E27FC236}">
                    <a16:creationId xmlns:a16="http://schemas.microsoft.com/office/drawing/2014/main" id="{72B3EB4D-2ADA-3B17-D722-6269BE3AB8F4}"/>
                  </a:ext>
                </a:extLst>
              </p:cNvPr>
              <p:cNvSpPr/>
              <p:nvPr/>
            </p:nvSpPr>
            <p:spPr>
              <a:xfrm>
                <a:off x="4111213" y="4219575"/>
                <a:ext cx="918600" cy="163450"/>
              </a:xfrm>
              <a:custGeom>
                <a:avLst/>
                <a:gdLst/>
                <a:ahLst/>
                <a:cxnLst/>
                <a:rect l="l" t="t" r="r" b="b"/>
                <a:pathLst>
                  <a:path w="36744" h="6538" extrusionOk="0">
                    <a:moveTo>
                      <a:pt x="35762" y="0"/>
                    </a:moveTo>
                    <a:lnTo>
                      <a:pt x="35762" y="0"/>
                    </a:lnTo>
                    <a:cubicBezTo>
                      <a:pt x="35747" y="22"/>
                      <a:pt x="35732" y="45"/>
                      <a:pt x="35718" y="67"/>
                    </a:cubicBezTo>
                    <a:lnTo>
                      <a:pt x="35718" y="67"/>
                    </a:lnTo>
                    <a:lnTo>
                      <a:pt x="35728" y="67"/>
                    </a:lnTo>
                    <a:cubicBezTo>
                      <a:pt x="35728" y="33"/>
                      <a:pt x="35762" y="33"/>
                      <a:pt x="35762" y="0"/>
                    </a:cubicBezTo>
                    <a:close/>
                    <a:moveTo>
                      <a:pt x="36676" y="3894"/>
                    </a:moveTo>
                    <a:lnTo>
                      <a:pt x="36676" y="3894"/>
                    </a:lnTo>
                    <a:cubicBezTo>
                      <a:pt x="36669" y="3905"/>
                      <a:pt x="36664" y="3916"/>
                      <a:pt x="36658" y="3927"/>
                    </a:cubicBezTo>
                    <a:lnTo>
                      <a:pt x="36658" y="3927"/>
                    </a:lnTo>
                    <a:cubicBezTo>
                      <a:pt x="36665" y="3916"/>
                      <a:pt x="36671" y="3905"/>
                      <a:pt x="36676" y="3894"/>
                    </a:cubicBezTo>
                    <a:close/>
                    <a:moveTo>
                      <a:pt x="36658" y="3927"/>
                    </a:moveTo>
                    <a:cubicBezTo>
                      <a:pt x="36649" y="3942"/>
                      <a:pt x="36640" y="3956"/>
                      <a:pt x="36629" y="3970"/>
                    </a:cubicBezTo>
                    <a:cubicBezTo>
                      <a:pt x="36643" y="3956"/>
                      <a:pt x="36651" y="3942"/>
                      <a:pt x="36658" y="3927"/>
                    </a:cubicBezTo>
                    <a:close/>
                    <a:moveTo>
                      <a:pt x="35718" y="67"/>
                    </a:moveTo>
                    <a:lnTo>
                      <a:pt x="970" y="2468"/>
                    </a:lnTo>
                    <a:lnTo>
                      <a:pt x="937" y="2435"/>
                    </a:lnTo>
                    <a:lnTo>
                      <a:pt x="937" y="2435"/>
                    </a:lnTo>
                    <a:cubicBezTo>
                      <a:pt x="1304" y="2869"/>
                      <a:pt x="1504" y="3402"/>
                      <a:pt x="1504" y="3936"/>
                    </a:cubicBezTo>
                    <a:cubicBezTo>
                      <a:pt x="1504" y="4837"/>
                      <a:pt x="970" y="5637"/>
                      <a:pt x="203" y="6104"/>
                    </a:cubicBezTo>
                    <a:cubicBezTo>
                      <a:pt x="77" y="6167"/>
                      <a:pt x="17" y="6270"/>
                      <a:pt x="6" y="6371"/>
                    </a:cubicBezTo>
                    <a:lnTo>
                      <a:pt x="6" y="6371"/>
                    </a:lnTo>
                    <a:lnTo>
                      <a:pt x="36686" y="3870"/>
                    </a:lnTo>
                    <a:lnTo>
                      <a:pt x="36686" y="3870"/>
                    </a:lnTo>
                    <a:cubicBezTo>
                      <a:pt x="36683" y="3878"/>
                      <a:pt x="36680" y="3886"/>
                      <a:pt x="36676" y="3894"/>
                    </a:cubicBezTo>
                    <a:lnTo>
                      <a:pt x="36676" y="3894"/>
                    </a:lnTo>
                    <a:cubicBezTo>
                      <a:pt x="36681" y="3886"/>
                      <a:pt x="36687" y="3878"/>
                      <a:pt x="36696" y="3869"/>
                    </a:cubicBezTo>
                    <a:lnTo>
                      <a:pt x="36696" y="3869"/>
                    </a:lnTo>
                    <a:lnTo>
                      <a:pt x="36686" y="3870"/>
                    </a:lnTo>
                    <a:lnTo>
                      <a:pt x="36686" y="3870"/>
                    </a:lnTo>
                    <a:cubicBezTo>
                      <a:pt x="36744" y="3720"/>
                      <a:pt x="36691" y="3551"/>
                      <a:pt x="36529" y="3469"/>
                    </a:cubicBezTo>
                    <a:cubicBezTo>
                      <a:pt x="35795" y="3002"/>
                      <a:pt x="35328" y="2235"/>
                      <a:pt x="35328" y="1368"/>
                    </a:cubicBezTo>
                    <a:cubicBezTo>
                      <a:pt x="35328" y="895"/>
                      <a:pt x="35477" y="452"/>
                      <a:pt x="35718" y="67"/>
                    </a:cubicBezTo>
                    <a:close/>
                    <a:moveTo>
                      <a:pt x="6" y="6371"/>
                    </a:moveTo>
                    <a:lnTo>
                      <a:pt x="3" y="6371"/>
                    </a:lnTo>
                    <a:cubicBezTo>
                      <a:pt x="3" y="6438"/>
                      <a:pt x="3" y="6505"/>
                      <a:pt x="36" y="6538"/>
                    </a:cubicBezTo>
                    <a:cubicBezTo>
                      <a:pt x="11" y="6489"/>
                      <a:pt x="0" y="6430"/>
                      <a:pt x="6" y="63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11;p51">
                <a:extLst>
                  <a:ext uri="{FF2B5EF4-FFF2-40B4-BE49-F238E27FC236}">
                    <a16:creationId xmlns:a16="http://schemas.microsoft.com/office/drawing/2014/main" id="{5A926361-6733-9890-5FCD-A04809AF5026}"/>
                  </a:ext>
                </a:extLst>
              </p:cNvPr>
              <p:cNvSpPr/>
              <p:nvPr/>
            </p:nvSpPr>
            <p:spPr>
              <a:xfrm>
                <a:off x="4110438" y="4219575"/>
                <a:ext cx="919850" cy="163450"/>
              </a:xfrm>
              <a:custGeom>
                <a:avLst/>
                <a:gdLst/>
                <a:ahLst/>
                <a:cxnLst/>
                <a:rect l="l" t="t" r="r" b="b"/>
                <a:pathLst>
                  <a:path w="36794" h="6538" extrusionOk="0">
                    <a:moveTo>
                      <a:pt x="1001" y="2468"/>
                    </a:moveTo>
                    <a:lnTo>
                      <a:pt x="968" y="2435"/>
                    </a:lnTo>
                    <a:cubicBezTo>
                      <a:pt x="1335" y="2869"/>
                      <a:pt x="1535" y="3402"/>
                      <a:pt x="1535" y="3936"/>
                    </a:cubicBezTo>
                    <a:cubicBezTo>
                      <a:pt x="1535" y="4837"/>
                      <a:pt x="1001" y="5637"/>
                      <a:pt x="234" y="6104"/>
                    </a:cubicBezTo>
                    <a:cubicBezTo>
                      <a:pt x="34" y="6204"/>
                      <a:pt x="0" y="6405"/>
                      <a:pt x="67" y="6538"/>
                    </a:cubicBezTo>
                    <a:cubicBezTo>
                      <a:pt x="34" y="6505"/>
                      <a:pt x="34" y="6438"/>
                      <a:pt x="34" y="6371"/>
                    </a:cubicBezTo>
                    <a:lnTo>
                      <a:pt x="36727" y="3869"/>
                    </a:lnTo>
                    <a:cubicBezTo>
                      <a:pt x="36693" y="3903"/>
                      <a:pt x="36693" y="3936"/>
                      <a:pt x="36660" y="3970"/>
                    </a:cubicBezTo>
                    <a:cubicBezTo>
                      <a:pt x="36793" y="3803"/>
                      <a:pt x="36760" y="3569"/>
                      <a:pt x="36560" y="3469"/>
                    </a:cubicBezTo>
                    <a:cubicBezTo>
                      <a:pt x="35826" y="3002"/>
                      <a:pt x="35359" y="2235"/>
                      <a:pt x="35359" y="1368"/>
                    </a:cubicBezTo>
                    <a:cubicBezTo>
                      <a:pt x="35359" y="867"/>
                      <a:pt x="35526" y="400"/>
                      <a:pt x="35793" y="0"/>
                    </a:cubicBezTo>
                    <a:cubicBezTo>
                      <a:pt x="35793" y="33"/>
                      <a:pt x="35759" y="33"/>
                      <a:pt x="35759" y="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12;p51">
                <a:extLst>
                  <a:ext uri="{FF2B5EF4-FFF2-40B4-BE49-F238E27FC236}">
                    <a16:creationId xmlns:a16="http://schemas.microsoft.com/office/drawing/2014/main" id="{7326A95A-594A-D4FE-63CA-A804C1BB6CAB}"/>
                  </a:ext>
                </a:extLst>
              </p:cNvPr>
              <p:cNvSpPr/>
              <p:nvPr/>
            </p:nvSpPr>
            <p:spPr>
              <a:xfrm>
                <a:off x="5011088" y="4210400"/>
                <a:ext cx="2500" cy="2525"/>
              </a:xfrm>
              <a:custGeom>
                <a:avLst/>
                <a:gdLst/>
                <a:ahLst/>
                <a:cxnLst/>
                <a:rect l="l" t="t" r="r" b="b"/>
                <a:pathLst>
                  <a:path w="100" h="101" extrusionOk="0">
                    <a:moveTo>
                      <a:pt x="0" y="100"/>
                    </a:moveTo>
                    <a:lnTo>
                      <a:pt x="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13;p51">
                <a:extLst>
                  <a:ext uri="{FF2B5EF4-FFF2-40B4-BE49-F238E27FC236}">
                    <a16:creationId xmlns:a16="http://schemas.microsoft.com/office/drawing/2014/main" id="{CADE06B1-B98C-F212-C5FB-8E470168024A}"/>
                  </a:ext>
                </a:extLst>
              </p:cNvPr>
              <p:cNvSpPr/>
              <p:nvPr/>
            </p:nvSpPr>
            <p:spPr>
              <a:xfrm>
                <a:off x="5011088" y="4210400"/>
                <a:ext cx="2500" cy="2525"/>
              </a:xfrm>
              <a:custGeom>
                <a:avLst/>
                <a:gdLst/>
                <a:ahLst/>
                <a:cxnLst/>
                <a:rect l="l" t="t" r="r" b="b"/>
                <a:pathLst>
                  <a:path w="100" h="101" extrusionOk="0">
                    <a:moveTo>
                      <a:pt x="0" y="100"/>
                    </a:moveTo>
                    <a:lnTo>
                      <a:pt x="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714;p51">
                <a:extLst>
                  <a:ext uri="{FF2B5EF4-FFF2-40B4-BE49-F238E27FC236}">
                    <a16:creationId xmlns:a16="http://schemas.microsoft.com/office/drawing/2014/main" id="{CDDA85F8-322E-3154-0079-86580264C21D}"/>
                  </a:ext>
                </a:extLst>
              </p:cNvPr>
              <p:cNvSpPr/>
              <p:nvPr/>
            </p:nvSpPr>
            <p:spPr>
              <a:xfrm>
                <a:off x="4273888" y="4907550"/>
                <a:ext cx="596275" cy="96775"/>
              </a:xfrm>
              <a:custGeom>
                <a:avLst/>
                <a:gdLst/>
                <a:ahLst/>
                <a:cxnLst/>
                <a:rect l="l" t="t" r="r" b="b"/>
                <a:pathLst>
                  <a:path w="23851" h="3871" extrusionOk="0">
                    <a:moveTo>
                      <a:pt x="0" y="1"/>
                    </a:moveTo>
                    <a:cubicBezTo>
                      <a:pt x="0" y="2136"/>
                      <a:pt x="5337" y="3870"/>
                      <a:pt x="11942" y="3870"/>
                    </a:cubicBezTo>
                    <a:cubicBezTo>
                      <a:pt x="18514" y="3870"/>
                      <a:pt x="23851" y="2136"/>
                      <a:pt x="238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715;p51">
                <a:extLst>
                  <a:ext uri="{FF2B5EF4-FFF2-40B4-BE49-F238E27FC236}">
                    <a16:creationId xmlns:a16="http://schemas.microsoft.com/office/drawing/2014/main" id="{AE30FF12-5C56-461B-D764-0C827145D264}"/>
                  </a:ext>
                </a:extLst>
              </p:cNvPr>
              <p:cNvSpPr/>
              <p:nvPr/>
            </p:nvSpPr>
            <p:spPr>
              <a:xfrm>
                <a:off x="4231363" y="4890050"/>
                <a:ext cx="681325" cy="17525"/>
              </a:xfrm>
              <a:custGeom>
                <a:avLst/>
                <a:gdLst/>
                <a:ahLst/>
                <a:cxnLst/>
                <a:rect l="l" t="t" r="r" b="b"/>
                <a:pathLst>
                  <a:path w="27253" h="701" extrusionOk="0">
                    <a:moveTo>
                      <a:pt x="400" y="0"/>
                    </a:moveTo>
                    <a:cubicBezTo>
                      <a:pt x="200" y="0"/>
                      <a:pt x="0" y="167"/>
                      <a:pt x="0" y="367"/>
                    </a:cubicBezTo>
                    <a:cubicBezTo>
                      <a:pt x="0" y="534"/>
                      <a:pt x="200" y="701"/>
                      <a:pt x="400" y="701"/>
                    </a:cubicBezTo>
                    <a:lnTo>
                      <a:pt x="26853" y="701"/>
                    </a:lnTo>
                    <a:cubicBezTo>
                      <a:pt x="27053" y="701"/>
                      <a:pt x="27253" y="534"/>
                      <a:pt x="27253" y="367"/>
                    </a:cubicBezTo>
                    <a:cubicBezTo>
                      <a:pt x="27253" y="167"/>
                      <a:pt x="27053" y="0"/>
                      <a:pt x="26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16;p51">
                <a:extLst>
                  <a:ext uri="{FF2B5EF4-FFF2-40B4-BE49-F238E27FC236}">
                    <a16:creationId xmlns:a16="http://schemas.microsoft.com/office/drawing/2014/main" id="{2E959DC2-4F1F-B357-3F6F-6FAAFEA8DC35}"/>
                  </a:ext>
                </a:extLst>
              </p:cNvPr>
              <p:cNvSpPr/>
              <p:nvPr/>
            </p:nvSpPr>
            <p:spPr>
              <a:xfrm>
                <a:off x="5005238" y="4212900"/>
                <a:ext cx="5850" cy="6675"/>
              </a:xfrm>
              <a:custGeom>
                <a:avLst/>
                <a:gdLst/>
                <a:ahLst/>
                <a:cxnLst/>
                <a:rect l="l" t="t" r="r" b="b"/>
                <a:pathLst>
                  <a:path w="234" h="267" extrusionOk="0">
                    <a:moveTo>
                      <a:pt x="234" y="0"/>
                    </a:moveTo>
                    <a:cubicBezTo>
                      <a:pt x="167" y="100"/>
                      <a:pt x="67" y="200"/>
                      <a:pt x="1" y="267"/>
                    </a:cubicBezTo>
                    <a:cubicBezTo>
                      <a:pt x="67" y="200"/>
                      <a:pt x="167" y="10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717;p51">
                <a:extLst>
                  <a:ext uri="{FF2B5EF4-FFF2-40B4-BE49-F238E27FC236}">
                    <a16:creationId xmlns:a16="http://schemas.microsoft.com/office/drawing/2014/main" id="{97D15834-83EC-EC1D-8D5B-861B05889E8B}"/>
                  </a:ext>
                </a:extLst>
              </p:cNvPr>
              <p:cNvSpPr/>
              <p:nvPr/>
            </p:nvSpPr>
            <p:spPr>
              <a:xfrm>
                <a:off x="4120438" y="4267925"/>
                <a:ext cx="7525" cy="5025"/>
              </a:xfrm>
              <a:custGeom>
                <a:avLst/>
                <a:gdLst/>
                <a:ahLst/>
                <a:cxnLst/>
                <a:rect l="l" t="t" r="r" b="b"/>
                <a:pathLst>
                  <a:path w="301" h="201" extrusionOk="0">
                    <a:moveTo>
                      <a:pt x="1" y="1"/>
                    </a:moveTo>
                    <a:cubicBezTo>
                      <a:pt x="101" y="67"/>
                      <a:pt x="201" y="134"/>
                      <a:pt x="301" y="201"/>
                    </a:cubicBezTo>
                    <a:cubicBezTo>
                      <a:pt x="201" y="134"/>
                      <a:pt x="101" y="67"/>
                      <a:pt x="1"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718;p51">
                <a:extLst>
                  <a:ext uri="{FF2B5EF4-FFF2-40B4-BE49-F238E27FC236}">
                    <a16:creationId xmlns:a16="http://schemas.microsoft.com/office/drawing/2014/main" id="{6D5AE846-4093-0F95-5D34-5FE5E265DD24}"/>
                  </a:ext>
                </a:extLst>
              </p:cNvPr>
              <p:cNvSpPr/>
              <p:nvPr/>
            </p:nvSpPr>
            <p:spPr>
              <a:xfrm>
                <a:off x="4129613" y="4274600"/>
                <a:ext cx="5850" cy="6700"/>
              </a:xfrm>
              <a:custGeom>
                <a:avLst/>
                <a:gdLst/>
                <a:ahLst/>
                <a:cxnLst/>
                <a:rect l="l" t="t" r="r" b="b"/>
                <a:pathLst>
                  <a:path w="234" h="268" extrusionOk="0">
                    <a:moveTo>
                      <a:pt x="234" y="267"/>
                    </a:moveTo>
                    <a:cubicBezTo>
                      <a:pt x="134" y="167"/>
                      <a:pt x="67" y="101"/>
                      <a:pt x="1" y="1"/>
                    </a:cubicBezTo>
                    <a:cubicBezTo>
                      <a:pt x="67" y="101"/>
                      <a:pt x="134" y="167"/>
                      <a:pt x="234" y="267"/>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719;p51">
                <a:extLst>
                  <a:ext uri="{FF2B5EF4-FFF2-40B4-BE49-F238E27FC236}">
                    <a16:creationId xmlns:a16="http://schemas.microsoft.com/office/drawing/2014/main" id="{5F016412-4159-2E98-C891-E9B77D89D8F6}"/>
                  </a:ext>
                </a:extLst>
              </p:cNvPr>
              <p:cNvSpPr/>
              <p:nvPr/>
            </p:nvSpPr>
            <p:spPr>
              <a:xfrm>
                <a:off x="4098763" y="4257100"/>
                <a:ext cx="10025" cy="4175"/>
              </a:xfrm>
              <a:custGeom>
                <a:avLst/>
                <a:gdLst/>
                <a:ahLst/>
                <a:cxnLst/>
                <a:rect l="l" t="t" r="r" b="b"/>
                <a:pathLst>
                  <a:path w="401" h="167" extrusionOk="0">
                    <a:moveTo>
                      <a:pt x="401" y="167"/>
                    </a:moveTo>
                    <a:cubicBezTo>
                      <a:pt x="301" y="100"/>
                      <a:pt x="167" y="67"/>
                      <a:pt x="0" y="0"/>
                    </a:cubicBezTo>
                    <a:cubicBezTo>
                      <a:pt x="167" y="67"/>
                      <a:pt x="301" y="100"/>
                      <a:pt x="401" y="167"/>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720;p51">
                <a:extLst>
                  <a:ext uri="{FF2B5EF4-FFF2-40B4-BE49-F238E27FC236}">
                    <a16:creationId xmlns:a16="http://schemas.microsoft.com/office/drawing/2014/main" id="{08E78AE5-B451-D4AC-69AC-E990E7498094}"/>
                  </a:ext>
                </a:extLst>
              </p:cNvPr>
              <p:cNvSpPr/>
              <p:nvPr/>
            </p:nvSpPr>
            <p:spPr>
              <a:xfrm>
                <a:off x="4111263" y="4262100"/>
                <a:ext cx="7525" cy="4175"/>
              </a:xfrm>
              <a:custGeom>
                <a:avLst/>
                <a:gdLst/>
                <a:ahLst/>
                <a:cxnLst/>
                <a:rect l="l" t="t" r="r" b="b"/>
                <a:pathLst>
                  <a:path w="301" h="167" extrusionOk="0">
                    <a:moveTo>
                      <a:pt x="301" y="167"/>
                    </a:moveTo>
                    <a:cubicBezTo>
                      <a:pt x="201" y="134"/>
                      <a:pt x="101" y="67"/>
                      <a:pt x="1" y="0"/>
                    </a:cubicBezTo>
                    <a:cubicBezTo>
                      <a:pt x="101" y="67"/>
                      <a:pt x="201" y="134"/>
                      <a:pt x="301" y="167"/>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721;p51">
                <a:extLst>
                  <a:ext uri="{FF2B5EF4-FFF2-40B4-BE49-F238E27FC236}">
                    <a16:creationId xmlns:a16="http://schemas.microsoft.com/office/drawing/2014/main" id="{68ED5DB4-7E7F-21F1-C4CB-3D5C0A1C847B}"/>
                  </a:ext>
                </a:extLst>
              </p:cNvPr>
              <p:cNvSpPr/>
              <p:nvPr/>
            </p:nvSpPr>
            <p:spPr>
              <a:xfrm>
                <a:off x="5013588" y="4205375"/>
                <a:ext cx="6675" cy="5025"/>
              </a:xfrm>
              <a:custGeom>
                <a:avLst/>
                <a:gdLst/>
                <a:ahLst/>
                <a:cxnLst/>
                <a:rect l="l" t="t" r="r" b="b"/>
                <a:pathLst>
                  <a:path w="267" h="201" extrusionOk="0">
                    <a:moveTo>
                      <a:pt x="0" y="201"/>
                    </a:moveTo>
                    <a:cubicBezTo>
                      <a:pt x="67" y="134"/>
                      <a:pt x="167" y="68"/>
                      <a:pt x="267" y="1"/>
                    </a:cubicBezTo>
                    <a:cubicBezTo>
                      <a:pt x="167" y="68"/>
                      <a:pt x="67" y="134"/>
                      <a:pt x="0" y="2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722;p51">
                <a:extLst>
                  <a:ext uri="{FF2B5EF4-FFF2-40B4-BE49-F238E27FC236}">
                    <a16:creationId xmlns:a16="http://schemas.microsoft.com/office/drawing/2014/main" id="{132F698A-AE3C-AB0D-707D-23CE1EE6D0C7}"/>
                  </a:ext>
                </a:extLst>
              </p:cNvPr>
              <p:cNvSpPr/>
              <p:nvPr/>
            </p:nvSpPr>
            <p:spPr>
              <a:xfrm>
                <a:off x="5033588" y="4192875"/>
                <a:ext cx="12525" cy="4200"/>
              </a:xfrm>
              <a:custGeom>
                <a:avLst/>
                <a:gdLst/>
                <a:ahLst/>
                <a:cxnLst/>
                <a:rect l="l" t="t" r="r" b="b"/>
                <a:pathLst>
                  <a:path w="501" h="168" extrusionOk="0">
                    <a:moveTo>
                      <a:pt x="501" y="1"/>
                    </a:moveTo>
                    <a:cubicBezTo>
                      <a:pt x="334" y="34"/>
                      <a:pt x="167" y="101"/>
                      <a:pt x="1" y="167"/>
                    </a:cubicBezTo>
                    <a:cubicBezTo>
                      <a:pt x="167" y="101"/>
                      <a:pt x="334" y="34"/>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723;p51">
                <a:extLst>
                  <a:ext uri="{FF2B5EF4-FFF2-40B4-BE49-F238E27FC236}">
                    <a16:creationId xmlns:a16="http://schemas.microsoft.com/office/drawing/2014/main" id="{4845C92D-CE91-E6A6-C6EF-7F0616B63374}"/>
                  </a:ext>
                </a:extLst>
              </p:cNvPr>
              <p:cNvSpPr/>
              <p:nvPr/>
            </p:nvSpPr>
            <p:spPr>
              <a:xfrm>
                <a:off x="5023588" y="4198725"/>
                <a:ext cx="7525" cy="4175"/>
              </a:xfrm>
              <a:custGeom>
                <a:avLst/>
                <a:gdLst/>
                <a:ahLst/>
                <a:cxnLst/>
                <a:rect l="l" t="t" r="r" b="b"/>
                <a:pathLst>
                  <a:path w="301" h="167" extrusionOk="0">
                    <a:moveTo>
                      <a:pt x="301" y="0"/>
                    </a:moveTo>
                    <a:cubicBezTo>
                      <a:pt x="167" y="33"/>
                      <a:pt x="67" y="100"/>
                      <a:pt x="0" y="167"/>
                    </a:cubicBezTo>
                    <a:cubicBezTo>
                      <a:pt x="67" y="100"/>
                      <a:pt x="167" y="33"/>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24;p51">
                <a:extLst>
                  <a:ext uri="{FF2B5EF4-FFF2-40B4-BE49-F238E27FC236}">
                    <a16:creationId xmlns:a16="http://schemas.microsoft.com/office/drawing/2014/main" id="{51A89CE7-3164-8556-A963-4020B6CA713A}"/>
                  </a:ext>
                </a:extLst>
              </p:cNvPr>
              <p:cNvSpPr/>
              <p:nvPr/>
            </p:nvSpPr>
            <p:spPr>
              <a:xfrm>
                <a:off x="4097913" y="4192875"/>
                <a:ext cx="947375" cy="88425"/>
              </a:xfrm>
              <a:custGeom>
                <a:avLst/>
                <a:gdLst/>
                <a:ahLst/>
                <a:cxnLst/>
                <a:rect l="l" t="t" r="r" b="b"/>
                <a:pathLst>
                  <a:path w="37895" h="3537" extrusionOk="0">
                    <a:moveTo>
                      <a:pt x="37895" y="1"/>
                    </a:moveTo>
                    <a:lnTo>
                      <a:pt x="1" y="2569"/>
                    </a:lnTo>
                    <a:cubicBezTo>
                      <a:pt x="34" y="2569"/>
                      <a:pt x="34" y="2569"/>
                      <a:pt x="34" y="2602"/>
                    </a:cubicBezTo>
                    <a:cubicBezTo>
                      <a:pt x="201" y="2636"/>
                      <a:pt x="335" y="2669"/>
                      <a:pt x="435" y="2736"/>
                    </a:cubicBezTo>
                    <a:cubicBezTo>
                      <a:pt x="468" y="2736"/>
                      <a:pt x="501" y="2769"/>
                      <a:pt x="535" y="2769"/>
                    </a:cubicBezTo>
                    <a:cubicBezTo>
                      <a:pt x="635" y="2836"/>
                      <a:pt x="735" y="2903"/>
                      <a:pt x="835" y="2936"/>
                    </a:cubicBezTo>
                    <a:cubicBezTo>
                      <a:pt x="868" y="2969"/>
                      <a:pt x="902" y="3003"/>
                      <a:pt x="902" y="3003"/>
                    </a:cubicBezTo>
                    <a:cubicBezTo>
                      <a:pt x="1002" y="3069"/>
                      <a:pt x="1102" y="3136"/>
                      <a:pt x="1202" y="3203"/>
                    </a:cubicBezTo>
                    <a:lnTo>
                      <a:pt x="1235" y="3270"/>
                    </a:lnTo>
                    <a:cubicBezTo>
                      <a:pt x="1335" y="3370"/>
                      <a:pt x="1402" y="3436"/>
                      <a:pt x="1469" y="3536"/>
                    </a:cubicBezTo>
                    <a:lnTo>
                      <a:pt x="1502" y="3536"/>
                    </a:lnTo>
                    <a:lnTo>
                      <a:pt x="36260" y="1135"/>
                    </a:lnTo>
                    <a:cubicBezTo>
                      <a:pt x="36260" y="1135"/>
                      <a:pt x="36294" y="1101"/>
                      <a:pt x="36294" y="1101"/>
                    </a:cubicBezTo>
                    <a:cubicBezTo>
                      <a:pt x="36360" y="1001"/>
                      <a:pt x="36460" y="901"/>
                      <a:pt x="36527" y="801"/>
                    </a:cubicBezTo>
                    <a:lnTo>
                      <a:pt x="36627" y="701"/>
                    </a:lnTo>
                    <a:cubicBezTo>
                      <a:pt x="36694" y="634"/>
                      <a:pt x="36794" y="568"/>
                      <a:pt x="36861" y="501"/>
                    </a:cubicBezTo>
                    <a:cubicBezTo>
                      <a:pt x="36927" y="468"/>
                      <a:pt x="36961" y="434"/>
                      <a:pt x="36994" y="401"/>
                    </a:cubicBezTo>
                    <a:cubicBezTo>
                      <a:pt x="37094" y="334"/>
                      <a:pt x="37194" y="301"/>
                      <a:pt x="37294" y="234"/>
                    </a:cubicBezTo>
                    <a:cubicBezTo>
                      <a:pt x="37361" y="201"/>
                      <a:pt x="37394" y="201"/>
                      <a:pt x="37428" y="167"/>
                    </a:cubicBezTo>
                    <a:cubicBezTo>
                      <a:pt x="37594" y="101"/>
                      <a:pt x="37728" y="34"/>
                      <a:pt x="37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725;p51">
                <a:extLst>
                  <a:ext uri="{FF2B5EF4-FFF2-40B4-BE49-F238E27FC236}">
                    <a16:creationId xmlns:a16="http://schemas.microsoft.com/office/drawing/2014/main" id="{F6D3E0E2-F46E-049C-1F1A-39A1B457AAE9}"/>
                  </a:ext>
                </a:extLst>
              </p:cNvPr>
              <p:cNvSpPr/>
              <p:nvPr/>
            </p:nvSpPr>
            <p:spPr>
              <a:xfrm>
                <a:off x="4097913" y="4192875"/>
                <a:ext cx="947375" cy="88425"/>
              </a:xfrm>
              <a:custGeom>
                <a:avLst/>
                <a:gdLst/>
                <a:ahLst/>
                <a:cxnLst/>
                <a:rect l="l" t="t" r="r" b="b"/>
                <a:pathLst>
                  <a:path w="37895" h="3537" extrusionOk="0">
                    <a:moveTo>
                      <a:pt x="34" y="2602"/>
                    </a:moveTo>
                    <a:cubicBezTo>
                      <a:pt x="201" y="2636"/>
                      <a:pt x="335" y="2669"/>
                      <a:pt x="435" y="2736"/>
                    </a:cubicBezTo>
                    <a:cubicBezTo>
                      <a:pt x="468" y="2736"/>
                      <a:pt x="501" y="2769"/>
                      <a:pt x="535" y="2769"/>
                    </a:cubicBezTo>
                    <a:cubicBezTo>
                      <a:pt x="635" y="2836"/>
                      <a:pt x="735" y="2903"/>
                      <a:pt x="835" y="2936"/>
                    </a:cubicBezTo>
                    <a:cubicBezTo>
                      <a:pt x="868" y="2969"/>
                      <a:pt x="902" y="3003"/>
                      <a:pt x="902" y="3003"/>
                    </a:cubicBezTo>
                    <a:cubicBezTo>
                      <a:pt x="1002" y="3069"/>
                      <a:pt x="1102" y="3136"/>
                      <a:pt x="1202" y="3203"/>
                    </a:cubicBezTo>
                    <a:lnTo>
                      <a:pt x="1235" y="3270"/>
                    </a:lnTo>
                    <a:cubicBezTo>
                      <a:pt x="1335" y="3370"/>
                      <a:pt x="1402" y="3436"/>
                      <a:pt x="1469" y="3536"/>
                    </a:cubicBezTo>
                    <a:lnTo>
                      <a:pt x="1502" y="3536"/>
                    </a:lnTo>
                    <a:lnTo>
                      <a:pt x="36260" y="1135"/>
                    </a:lnTo>
                    <a:cubicBezTo>
                      <a:pt x="36260" y="1135"/>
                      <a:pt x="36294" y="1101"/>
                      <a:pt x="36294" y="1101"/>
                    </a:cubicBezTo>
                    <a:cubicBezTo>
                      <a:pt x="36360" y="1001"/>
                      <a:pt x="36460" y="901"/>
                      <a:pt x="36527" y="801"/>
                    </a:cubicBezTo>
                    <a:lnTo>
                      <a:pt x="36627" y="701"/>
                    </a:lnTo>
                    <a:cubicBezTo>
                      <a:pt x="36694" y="634"/>
                      <a:pt x="36794" y="568"/>
                      <a:pt x="36861" y="501"/>
                    </a:cubicBezTo>
                    <a:cubicBezTo>
                      <a:pt x="36927" y="468"/>
                      <a:pt x="36961" y="434"/>
                      <a:pt x="36994" y="401"/>
                    </a:cubicBezTo>
                    <a:cubicBezTo>
                      <a:pt x="37094" y="334"/>
                      <a:pt x="37194" y="301"/>
                      <a:pt x="37294" y="234"/>
                    </a:cubicBezTo>
                    <a:cubicBezTo>
                      <a:pt x="37361" y="201"/>
                      <a:pt x="37394" y="201"/>
                      <a:pt x="37428" y="167"/>
                    </a:cubicBezTo>
                    <a:cubicBezTo>
                      <a:pt x="37594" y="101"/>
                      <a:pt x="37728" y="34"/>
                      <a:pt x="37895" y="1"/>
                    </a:cubicBezTo>
                    <a:lnTo>
                      <a:pt x="37895" y="1"/>
                    </a:lnTo>
                    <a:lnTo>
                      <a:pt x="1" y="2569"/>
                    </a:lnTo>
                    <a:cubicBezTo>
                      <a:pt x="34" y="2569"/>
                      <a:pt x="34" y="2569"/>
                      <a:pt x="34" y="26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726;p51">
                <a:extLst>
                  <a:ext uri="{FF2B5EF4-FFF2-40B4-BE49-F238E27FC236}">
                    <a16:creationId xmlns:a16="http://schemas.microsoft.com/office/drawing/2014/main" id="{DA275D33-2C6F-9278-694E-17C55D4AE4B7}"/>
                  </a:ext>
                </a:extLst>
              </p:cNvPr>
              <p:cNvSpPr/>
              <p:nvPr/>
            </p:nvSpPr>
            <p:spPr>
              <a:xfrm>
                <a:off x="4097913" y="4192875"/>
                <a:ext cx="947375" cy="88425"/>
              </a:xfrm>
              <a:custGeom>
                <a:avLst/>
                <a:gdLst/>
                <a:ahLst/>
                <a:cxnLst/>
                <a:rect l="l" t="t" r="r" b="b"/>
                <a:pathLst>
                  <a:path w="37895" h="3537" extrusionOk="0">
                    <a:moveTo>
                      <a:pt x="37895" y="1"/>
                    </a:moveTo>
                    <a:lnTo>
                      <a:pt x="1" y="2569"/>
                    </a:lnTo>
                    <a:cubicBezTo>
                      <a:pt x="34" y="2569"/>
                      <a:pt x="34" y="2569"/>
                      <a:pt x="34" y="2602"/>
                    </a:cubicBezTo>
                    <a:cubicBezTo>
                      <a:pt x="201" y="2636"/>
                      <a:pt x="335" y="2669"/>
                      <a:pt x="435" y="2736"/>
                    </a:cubicBezTo>
                    <a:cubicBezTo>
                      <a:pt x="468" y="2736"/>
                      <a:pt x="501" y="2769"/>
                      <a:pt x="535" y="2769"/>
                    </a:cubicBezTo>
                    <a:cubicBezTo>
                      <a:pt x="635" y="2836"/>
                      <a:pt x="735" y="2903"/>
                      <a:pt x="835" y="2936"/>
                    </a:cubicBezTo>
                    <a:cubicBezTo>
                      <a:pt x="868" y="2969"/>
                      <a:pt x="902" y="3003"/>
                      <a:pt x="902" y="3003"/>
                    </a:cubicBezTo>
                    <a:cubicBezTo>
                      <a:pt x="1002" y="3069"/>
                      <a:pt x="1102" y="3136"/>
                      <a:pt x="1202" y="3203"/>
                    </a:cubicBezTo>
                    <a:lnTo>
                      <a:pt x="1235" y="3270"/>
                    </a:lnTo>
                    <a:cubicBezTo>
                      <a:pt x="1335" y="3370"/>
                      <a:pt x="1402" y="3436"/>
                      <a:pt x="1469" y="3536"/>
                    </a:cubicBezTo>
                    <a:lnTo>
                      <a:pt x="1502" y="3536"/>
                    </a:lnTo>
                    <a:lnTo>
                      <a:pt x="36260" y="1135"/>
                    </a:lnTo>
                    <a:cubicBezTo>
                      <a:pt x="36260" y="1135"/>
                      <a:pt x="36294" y="1101"/>
                      <a:pt x="36294" y="1101"/>
                    </a:cubicBezTo>
                    <a:cubicBezTo>
                      <a:pt x="36360" y="1001"/>
                      <a:pt x="36460" y="901"/>
                      <a:pt x="36527" y="801"/>
                    </a:cubicBezTo>
                    <a:lnTo>
                      <a:pt x="36627" y="701"/>
                    </a:lnTo>
                    <a:cubicBezTo>
                      <a:pt x="36694" y="634"/>
                      <a:pt x="36794" y="568"/>
                      <a:pt x="36861" y="501"/>
                    </a:cubicBezTo>
                    <a:cubicBezTo>
                      <a:pt x="36927" y="468"/>
                      <a:pt x="36961" y="434"/>
                      <a:pt x="36994" y="401"/>
                    </a:cubicBezTo>
                    <a:cubicBezTo>
                      <a:pt x="37094" y="334"/>
                      <a:pt x="37194" y="301"/>
                      <a:pt x="37294" y="234"/>
                    </a:cubicBezTo>
                    <a:cubicBezTo>
                      <a:pt x="37361" y="201"/>
                      <a:pt x="37394" y="201"/>
                      <a:pt x="37428" y="167"/>
                    </a:cubicBezTo>
                    <a:cubicBezTo>
                      <a:pt x="37594" y="101"/>
                      <a:pt x="37728" y="34"/>
                      <a:pt x="37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727;p51">
                <a:extLst>
                  <a:ext uri="{FF2B5EF4-FFF2-40B4-BE49-F238E27FC236}">
                    <a16:creationId xmlns:a16="http://schemas.microsoft.com/office/drawing/2014/main" id="{30CBBC10-186F-E3F1-DE3F-BA5832041A67}"/>
                  </a:ext>
                </a:extLst>
              </p:cNvPr>
              <p:cNvSpPr/>
              <p:nvPr/>
            </p:nvSpPr>
            <p:spPr>
              <a:xfrm>
                <a:off x="4115438" y="4387175"/>
                <a:ext cx="9200" cy="6700"/>
              </a:xfrm>
              <a:custGeom>
                <a:avLst/>
                <a:gdLst/>
                <a:ahLst/>
                <a:cxnLst/>
                <a:rect l="l" t="t" r="r" b="b"/>
                <a:pathLst>
                  <a:path w="368" h="268" extrusionOk="0">
                    <a:moveTo>
                      <a:pt x="367" y="268"/>
                    </a:moveTo>
                    <a:cubicBezTo>
                      <a:pt x="267" y="168"/>
                      <a:pt x="134" y="101"/>
                      <a:pt x="0" y="1"/>
                    </a:cubicBezTo>
                    <a:cubicBezTo>
                      <a:pt x="134" y="101"/>
                      <a:pt x="267" y="168"/>
                      <a:pt x="367" y="268"/>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728;p51">
                <a:extLst>
                  <a:ext uri="{FF2B5EF4-FFF2-40B4-BE49-F238E27FC236}">
                    <a16:creationId xmlns:a16="http://schemas.microsoft.com/office/drawing/2014/main" id="{2FB70A28-127E-CEBC-C85F-25B1C1C7D525}"/>
                  </a:ext>
                </a:extLst>
              </p:cNvPr>
              <p:cNvSpPr/>
              <p:nvPr/>
            </p:nvSpPr>
            <p:spPr>
              <a:xfrm>
                <a:off x="4112113" y="4383025"/>
                <a:ext cx="0" cy="850"/>
              </a:xfrm>
              <a:custGeom>
                <a:avLst/>
                <a:gdLst/>
                <a:ahLst/>
                <a:cxnLst/>
                <a:rect l="l" t="t" r="r" b="b"/>
                <a:pathLst>
                  <a:path h="34" extrusionOk="0">
                    <a:moveTo>
                      <a:pt x="0" y="33"/>
                    </a:moveTo>
                    <a:lnTo>
                      <a:pt x="0"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729;p51">
                <a:extLst>
                  <a:ext uri="{FF2B5EF4-FFF2-40B4-BE49-F238E27FC236}">
                    <a16:creationId xmlns:a16="http://schemas.microsoft.com/office/drawing/2014/main" id="{D5F8D060-242A-50AF-356D-FA5E4BAFF7D6}"/>
                  </a:ext>
                </a:extLst>
              </p:cNvPr>
              <p:cNvSpPr/>
              <p:nvPr/>
            </p:nvSpPr>
            <p:spPr>
              <a:xfrm>
                <a:off x="4112938" y="4385525"/>
                <a:ext cx="850" cy="25"/>
              </a:xfrm>
              <a:custGeom>
                <a:avLst/>
                <a:gdLst/>
                <a:ahLst/>
                <a:cxnLst/>
                <a:rect l="l" t="t" r="r" b="b"/>
                <a:pathLst>
                  <a:path w="34" h="1" extrusionOk="0">
                    <a:moveTo>
                      <a:pt x="34" y="0"/>
                    </a:moveTo>
                    <a:cubicBezTo>
                      <a:pt x="34" y="0"/>
                      <a:pt x="34" y="0"/>
                      <a:pt x="0" y="0"/>
                    </a:cubicBezTo>
                    <a:cubicBezTo>
                      <a:pt x="34" y="0"/>
                      <a:pt x="34" y="0"/>
                      <a:pt x="34"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730;p51">
                <a:extLst>
                  <a:ext uri="{FF2B5EF4-FFF2-40B4-BE49-F238E27FC236}">
                    <a16:creationId xmlns:a16="http://schemas.microsoft.com/office/drawing/2014/main" id="{903AA65B-3618-F396-ECE4-BB18C8235C93}"/>
                  </a:ext>
                </a:extLst>
              </p:cNvPr>
              <p:cNvSpPr/>
              <p:nvPr/>
            </p:nvSpPr>
            <p:spPr>
              <a:xfrm>
                <a:off x="5016913" y="4321300"/>
                <a:ext cx="7525" cy="5025"/>
              </a:xfrm>
              <a:custGeom>
                <a:avLst/>
                <a:gdLst/>
                <a:ahLst/>
                <a:cxnLst/>
                <a:rect l="l" t="t" r="r" b="b"/>
                <a:pathLst>
                  <a:path w="301" h="201" extrusionOk="0">
                    <a:moveTo>
                      <a:pt x="301" y="1"/>
                    </a:moveTo>
                    <a:cubicBezTo>
                      <a:pt x="201" y="67"/>
                      <a:pt x="101" y="134"/>
                      <a:pt x="1" y="201"/>
                    </a:cubicBezTo>
                    <a:cubicBezTo>
                      <a:pt x="101" y="134"/>
                      <a:pt x="201" y="67"/>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731;p51">
                <a:extLst>
                  <a:ext uri="{FF2B5EF4-FFF2-40B4-BE49-F238E27FC236}">
                    <a16:creationId xmlns:a16="http://schemas.microsoft.com/office/drawing/2014/main" id="{DB8BB928-2CE7-26D8-3549-B43AA7609685}"/>
                  </a:ext>
                </a:extLst>
              </p:cNvPr>
              <p:cNvSpPr/>
              <p:nvPr/>
            </p:nvSpPr>
            <p:spPr>
              <a:xfrm>
                <a:off x="5026913" y="4318800"/>
                <a:ext cx="25" cy="850"/>
              </a:xfrm>
              <a:custGeom>
                <a:avLst/>
                <a:gdLst/>
                <a:ahLst/>
                <a:cxnLst/>
                <a:rect l="l" t="t" r="r" b="b"/>
                <a:pathLst>
                  <a:path w="1" h="34" extrusionOk="0">
                    <a:moveTo>
                      <a:pt x="1" y="1"/>
                    </a:moveTo>
                    <a:cubicBezTo>
                      <a:pt x="1" y="1"/>
                      <a:pt x="1" y="1"/>
                      <a:pt x="1" y="34"/>
                    </a:cubicBezTo>
                    <a:cubicBezTo>
                      <a:pt x="1" y="34"/>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732;p51">
                <a:extLst>
                  <a:ext uri="{FF2B5EF4-FFF2-40B4-BE49-F238E27FC236}">
                    <a16:creationId xmlns:a16="http://schemas.microsoft.com/office/drawing/2014/main" id="{985E9D16-9205-D911-29AA-C9232EA4B569}"/>
                  </a:ext>
                </a:extLst>
              </p:cNvPr>
              <p:cNvSpPr/>
              <p:nvPr/>
            </p:nvSpPr>
            <p:spPr>
              <a:xfrm>
                <a:off x="4126288" y="4395525"/>
                <a:ext cx="7525" cy="8350"/>
              </a:xfrm>
              <a:custGeom>
                <a:avLst/>
                <a:gdLst/>
                <a:ahLst/>
                <a:cxnLst/>
                <a:rect l="l" t="t" r="r" b="b"/>
                <a:pathLst>
                  <a:path w="301" h="334" extrusionOk="0">
                    <a:moveTo>
                      <a:pt x="1" y="1"/>
                    </a:moveTo>
                    <a:lnTo>
                      <a:pt x="1" y="1"/>
                    </a:lnTo>
                    <a:cubicBezTo>
                      <a:pt x="100" y="101"/>
                      <a:pt x="200" y="234"/>
                      <a:pt x="300" y="334"/>
                    </a:cubicBezTo>
                    <a:cubicBezTo>
                      <a:pt x="200" y="201"/>
                      <a:pt x="100" y="101"/>
                      <a:pt x="1"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733;p51">
                <a:extLst>
                  <a:ext uri="{FF2B5EF4-FFF2-40B4-BE49-F238E27FC236}">
                    <a16:creationId xmlns:a16="http://schemas.microsoft.com/office/drawing/2014/main" id="{893F8CB1-076A-702C-A19C-F2FA93793EC9}"/>
                  </a:ext>
                </a:extLst>
              </p:cNvPr>
              <p:cNvSpPr/>
              <p:nvPr/>
            </p:nvSpPr>
            <p:spPr>
              <a:xfrm>
                <a:off x="5000238" y="4326300"/>
                <a:ext cx="15850" cy="18375"/>
              </a:xfrm>
              <a:custGeom>
                <a:avLst/>
                <a:gdLst/>
                <a:ahLst/>
                <a:cxnLst/>
                <a:rect l="l" t="t" r="r" b="b"/>
                <a:pathLst>
                  <a:path w="634" h="735" extrusionOk="0">
                    <a:moveTo>
                      <a:pt x="0" y="735"/>
                    </a:moveTo>
                    <a:lnTo>
                      <a:pt x="0" y="735"/>
                    </a:lnTo>
                    <a:cubicBezTo>
                      <a:pt x="167" y="468"/>
                      <a:pt x="401" y="234"/>
                      <a:pt x="634" y="1"/>
                    </a:cubicBezTo>
                    <a:cubicBezTo>
                      <a:pt x="401" y="234"/>
                      <a:pt x="167" y="468"/>
                      <a:pt x="0" y="7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734;p51">
                <a:extLst>
                  <a:ext uri="{FF2B5EF4-FFF2-40B4-BE49-F238E27FC236}">
                    <a16:creationId xmlns:a16="http://schemas.microsoft.com/office/drawing/2014/main" id="{8712D5F1-0E9A-E96F-D217-D00323D876E2}"/>
                  </a:ext>
                </a:extLst>
              </p:cNvPr>
              <p:cNvSpPr/>
              <p:nvPr/>
            </p:nvSpPr>
            <p:spPr>
              <a:xfrm>
                <a:off x="4111263" y="4316300"/>
                <a:ext cx="917350" cy="87575"/>
              </a:xfrm>
              <a:custGeom>
                <a:avLst/>
                <a:gdLst/>
                <a:ahLst/>
                <a:cxnLst/>
                <a:rect l="l" t="t" r="r" b="b"/>
                <a:pathLst>
                  <a:path w="36694" h="3503" extrusionOk="0">
                    <a:moveTo>
                      <a:pt x="36694" y="0"/>
                    </a:moveTo>
                    <a:lnTo>
                      <a:pt x="1" y="2502"/>
                    </a:lnTo>
                    <a:cubicBezTo>
                      <a:pt x="1" y="2569"/>
                      <a:pt x="1" y="2636"/>
                      <a:pt x="34" y="2669"/>
                    </a:cubicBezTo>
                    <a:lnTo>
                      <a:pt x="34" y="2702"/>
                    </a:lnTo>
                    <a:cubicBezTo>
                      <a:pt x="34" y="2702"/>
                      <a:pt x="67" y="2736"/>
                      <a:pt x="67" y="2769"/>
                    </a:cubicBezTo>
                    <a:lnTo>
                      <a:pt x="101" y="2769"/>
                    </a:lnTo>
                    <a:cubicBezTo>
                      <a:pt x="101" y="2802"/>
                      <a:pt x="134" y="2802"/>
                      <a:pt x="167" y="2836"/>
                    </a:cubicBezTo>
                    <a:cubicBezTo>
                      <a:pt x="301" y="2903"/>
                      <a:pt x="434" y="3003"/>
                      <a:pt x="534" y="3103"/>
                    </a:cubicBezTo>
                    <a:cubicBezTo>
                      <a:pt x="568" y="3136"/>
                      <a:pt x="568" y="3136"/>
                      <a:pt x="601" y="3169"/>
                    </a:cubicBezTo>
                    <a:cubicBezTo>
                      <a:pt x="701" y="3269"/>
                      <a:pt x="801" y="3403"/>
                      <a:pt x="901" y="3503"/>
                    </a:cubicBezTo>
                    <a:lnTo>
                      <a:pt x="35559" y="1135"/>
                    </a:lnTo>
                    <a:cubicBezTo>
                      <a:pt x="35726" y="868"/>
                      <a:pt x="35926" y="634"/>
                      <a:pt x="36193" y="434"/>
                    </a:cubicBezTo>
                    <a:cubicBezTo>
                      <a:pt x="36227" y="401"/>
                      <a:pt x="36227" y="401"/>
                      <a:pt x="36227" y="401"/>
                    </a:cubicBezTo>
                    <a:cubicBezTo>
                      <a:pt x="36327" y="334"/>
                      <a:pt x="36427" y="267"/>
                      <a:pt x="36527" y="201"/>
                    </a:cubicBezTo>
                    <a:cubicBezTo>
                      <a:pt x="36560" y="201"/>
                      <a:pt x="36593" y="167"/>
                      <a:pt x="36627" y="134"/>
                    </a:cubicBezTo>
                    <a:cubicBezTo>
                      <a:pt x="36627" y="134"/>
                      <a:pt x="36627" y="101"/>
                      <a:pt x="36627" y="101"/>
                    </a:cubicBezTo>
                    <a:cubicBezTo>
                      <a:pt x="36660" y="67"/>
                      <a:pt x="36660" y="34"/>
                      <a:pt x="366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735;p51">
                <a:extLst>
                  <a:ext uri="{FF2B5EF4-FFF2-40B4-BE49-F238E27FC236}">
                    <a16:creationId xmlns:a16="http://schemas.microsoft.com/office/drawing/2014/main" id="{C1FBED0F-860C-A725-7C18-10B498ED8DC6}"/>
                  </a:ext>
                </a:extLst>
              </p:cNvPr>
              <p:cNvSpPr/>
              <p:nvPr/>
            </p:nvSpPr>
            <p:spPr>
              <a:xfrm>
                <a:off x="4111263" y="4316300"/>
                <a:ext cx="917350" cy="87575"/>
              </a:xfrm>
              <a:custGeom>
                <a:avLst/>
                <a:gdLst/>
                <a:ahLst/>
                <a:cxnLst/>
                <a:rect l="l" t="t" r="r" b="b"/>
                <a:pathLst>
                  <a:path w="36694" h="3503" extrusionOk="0">
                    <a:moveTo>
                      <a:pt x="1" y="2502"/>
                    </a:moveTo>
                    <a:cubicBezTo>
                      <a:pt x="1" y="2569"/>
                      <a:pt x="1" y="2636"/>
                      <a:pt x="34" y="2669"/>
                    </a:cubicBezTo>
                    <a:lnTo>
                      <a:pt x="34" y="2702"/>
                    </a:lnTo>
                    <a:cubicBezTo>
                      <a:pt x="34" y="2702"/>
                      <a:pt x="67" y="2736"/>
                      <a:pt x="67" y="2769"/>
                    </a:cubicBezTo>
                    <a:cubicBezTo>
                      <a:pt x="67" y="2769"/>
                      <a:pt x="67" y="2769"/>
                      <a:pt x="101" y="2769"/>
                    </a:cubicBezTo>
                    <a:cubicBezTo>
                      <a:pt x="101" y="2802"/>
                      <a:pt x="134" y="2802"/>
                      <a:pt x="167" y="2836"/>
                    </a:cubicBezTo>
                    <a:cubicBezTo>
                      <a:pt x="301" y="2903"/>
                      <a:pt x="434" y="3003"/>
                      <a:pt x="534" y="3103"/>
                    </a:cubicBezTo>
                    <a:cubicBezTo>
                      <a:pt x="568" y="3136"/>
                      <a:pt x="568" y="3136"/>
                      <a:pt x="601" y="3169"/>
                    </a:cubicBezTo>
                    <a:cubicBezTo>
                      <a:pt x="701" y="3269"/>
                      <a:pt x="801" y="3403"/>
                      <a:pt x="901" y="3503"/>
                    </a:cubicBezTo>
                    <a:lnTo>
                      <a:pt x="35559" y="1135"/>
                    </a:lnTo>
                    <a:cubicBezTo>
                      <a:pt x="35726" y="868"/>
                      <a:pt x="35926" y="634"/>
                      <a:pt x="36193" y="434"/>
                    </a:cubicBezTo>
                    <a:cubicBezTo>
                      <a:pt x="36227" y="401"/>
                      <a:pt x="36227" y="401"/>
                      <a:pt x="36227" y="401"/>
                    </a:cubicBezTo>
                    <a:cubicBezTo>
                      <a:pt x="36327" y="334"/>
                      <a:pt x="36427" y="267"/>
                      <a:pt x="36527" y="201"/>
                    </a:cubicBezTo>
                    <a:cubicBezTo>
                      <a:pt x="36560" y="201"/>
                      <a:pt x="36593" y="167"/>
                      <a:pt x="36627" y="134"/>
                    </a:cubicBezTo>
                    <a:cubicBezTo>
                      <a:pt x="36627" y="134"/>
                      <a:pt x="36627" y="101"/>
                      <a:pt x="36627" y="101"/>
                    </a:cubicBezTo>
                    <a:cubicBezTo>
                      <a:pt x="36660" y="67"/>
                      <a:pt x="36660" y="34"/>
                      <a:pt x="366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736;p51">
                <a:extLst>
                  <a:ext uri="{FF2B5EF4-FFF2-40B4-BE49-F238E27FC236}">
                    <a16:creationId xmlns:a16="http://schemas.microsoft.com/office/drawing/2014/main" id="{D4F41C9E-89F7-BC9A-02D7-EB3861E3B45B}"/>
                  </a:ext>
                </a:extLst>
              </p:cNvPr>
              <p:cNvSpPr/>
              <p:nvPr/>
            </p:nvSpPr>
            <p:spPr>
              <a:xfrm>
                <a:off x="4111263" y="4316300"/>
                <a:ext cx="917350" cy="87575"/>
              </a:xfrm>
              <a:custGeom>
                <a:avLst/>
                <a:gdLst/>
                <a:ahLst/>
                <a:cxnLst/>
                <a:rect l="l" t="t" r="r" b="b"/>
                <a:pathLst>
                  <a:path w="36694" h="3503" extrusionOk="0">
                    <a:moveTo>
                      <a:pt x="36694" y="0"/>
                    </a:moveTo>
                    <a:lnTo>
                      <a:pt x="1" y="2502"/>
                    </a:lnTo>
                    <a:cubicBezTo>
                      <a:pt x="1" y="2569"/>
                      <a:pt x="1" y="2636"/>
                      <a:pt x="34" y="2669"/>
                    </a:cubicBezTo>
                    <a:lnTo>
                      <a:pt x="34" y="2702"/>
                    </a:lnTo>
                    <a:cubicBezTo>
                      <a:pt x="34" y="2702"/>
                      <a:pt x="67" y="2736"/>
                      <a:pt x="67" y="2769"/>
                    </a:cubicBezTo>
                    <a:lnTo>
                      <a:pt x="101" y="2769"/>
                    </a:lnTo>
                    <a:cubicBezTo>
                      <a:pt x="101" y="2802"/>
                      <a:pt x="134" y="2802"/>
                      <a:pt x="167" y="2836"/>
                    </a:cubicBezTo>
                    <a:cubicBezTo>
                      <a:pt x="301" y="2903"/>
                      <a:pt x="434" y="3003"/>
                      <a:pt x="534" y="3103"/>
                    </a:cubicBezTo>
                    <a:cubicBezTo>
                      <a:pt x="568" y="3136"/>
                      <a:pt x="568" y="3136"/>
                      <a:pt x="601" y="3169"/>
                    </a:cubicBezTo>
                    <a:cubicBezTo>
                      <a:pt x="701" y="3269"/>
                      <a:pt x="801" y="3403"/>
                      <a:pt x="901" y="3503"/>
                    </a:cubicBezTo>
                    <a:lnTo>
                      <a:pt x="35559" y="1135"/>
                    </a:lnTo>
                    <a:cubicBezTo>
                      <a:pt x="35726" y="868"/>
                      <a:pt x="35926" y="634"/>
                      <a:pt x="36193" y="434"/>
                    </a:cubicBezTo>
                    <a:cubicBezTo>
                      <a:pt x="36227" y="401"/>
                      <a:pt x="36227" y="401"/>
                      <a:pt x="36227" y="401"/>
                    </a:cubicBezTo>
                    <a:cubicBezTo>
                      <a:pt x="36327" y="334"/>
                      <a:pt x="36427" y="267"/>
                      <a:pt x="36527" y="201"/>
                    </a:cubicBezTo>
                    <a:cubicBezTo>
                      <a:pt x="36560" y="201"/>
                      <a:pt x="36593" y="167"/>
                      <a:pt x="36627" y="134"/>
                    </a:cubicBezTo>
                    <a:cubicBezTo>
                      <a:pt x="36627" y="134"/>
                      <a:pt x="36627" y="101"/>
                      <a:pt x="36627" y="101"/>
                    </a:cubicBezTo>
                    <a:cubicBezTo>
                      <a:pt x="36660" y="67"/>
                      <a:pt x="36660" y="34"/>
                      <a:pt x="366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737;p51">
                <a:extLst>
                  <a:ext uri="{FF2B5EF4-FFF2-40B4-BE49-F238E27FC236}">
                    <a16:creationId xmlns:a16="http://schemas.microsoft.com/office/drawing/2014/main" id="{91FA7901-CE01-EBBF-5C15-0C5B99161A8B}"/>
                  </a:ext>
                </a:extLst>
              </p:cNvPr>
              <p:cNvSpPr/>
              <p:nvPr/>
            </p:nvSpPr>
            <p:spPr>
              <a:xfrm>
                <a:off x="5026088" y="4435550"/>
                <a:ext cx="850" cy="1700"/>
              </a:xfrm>
              <a:custGeom>
                <a:avLst/>
                <a:gdLst/>
                <a:ahLst/>
                <a:cxnLst/>
                <a:rect l="l" t="t" r="r" b="b"/>
                <a:pathLst>
                  <a:path w="34" h="68" extrusionOk="0">
                    <a:moveTo>
                      <a:pt x="34" y="1"/>
                    </a:moveTo>
                    <a:lnTo>
                      <a:pt x="34" y="1"/>
                    </a:lnTo>
                    <a:cubicBezTo>
                      <a:pt x="34" y="1"/>
                      <a:pt x="0" y="34"/>
                      <a:pt x="0" y="67"/>
                    </a:cubicBezTo>
                    <a:cubicBezTo>
                      <a:pt x="0" y="34"/>
                      <a:pt x="34"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738;p51">
                <a:extLst>
                  <a:ext uri="{FF2B5EF4-FFF2-40B4-BE49-F238E27FC236}">
                    <a16:creationId xmlns:a16="http://schemas.microsoft.com/office/drawing/2014/main" id="{234A630E-ADDB-B226-D56D-8C79196E3EAC}"/>
                  </a:ext>
                </a:extLst>
              </p:cNvPr>
              <p:cNvSpPr/>
              <p:nvPr/>
            </p:nvSpPr>
            <p:spPr>
              <a:xfrm>
                <a:off x="4112113" y="4502275"/>
                <a:ext cx="0" cy="850"/>
              </a:xfrm>
              <a:custGeom>
                <a:avLst/>
                <a:gdLst/>
                <a:ahLst/>
                <a:cxnLst/>
                <a:rect l="l" t="t" r="r" b="b"/>
                <a:pathLst>
                  <a:path h="34" extrusionOk="0">
                    <a:moveTo>
                      <a:pt x="0" y="33"/>
                    </a:moveTo>
                    <a:cubicBezTo>
                      <a:pt x="0" y="33"/>
                      <a:pt x="0" y="33"/>
                      <a:pt x="0" y="0"/>
                    </a:cubicBezTo>
                    <a:cubicBezTo>
                      <a:pt x="0" y="33"/>
                      <a:pt x="0" y="33"/>
                      <a:pt x="0" y="33"/>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739;p51">
                <a:extLst>
                  <a:ext uri="{FF2B5EF4-FFF2-40B4-BE49-F238E27FC236}">
                    <a16:creationId xmlns:a16="http://schemas.microsoft.com/office/drawing/2014/main" id="{58862FA9-B022-576D-FFBF-F9569365C5F3}"/>
                  </a:ext>
                </a:extLst>
              </p:cNvPr>
              <p:cNvSpPr/>
              <p:nvPr/>
            </p:nvSpPr>
            <p:spPr>
              <a:xfrm>
                <a:off x="4126288" y="4515625"/>
                <a:ext cx="6675" cy="7500"/>
              </a:xfrm>
              <a:custGeom>
                <a:avLst/>
                <a:gdLst/>
                <a:ahLst/>
                <a:cxnLst/>
                <a:rect l="l" t="t" r="r" b="b"/>
                <a:pathLst>
                  <a:path w="267" h="300" extrusionOk="0">
                    <a:moveTo>
                      <a:pt x="1" y="0"/>
                    </a:moveTo>
                    <a:cubicBezTo>
                      <a:pt x="100" y="67"/>
                      <a:pt x="167" y="167"/>
                      <a:pt x="267" y="300"/>
                    </a:cubicBezTo>
                    <a:cubicBezTo>
                      <a:pt x="200" y="167"/>
                      <a:pt x="100" y="67"/>
                      <a:pt x="1"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740;p51">
                <a:extLst>
                  <a:ext uri="{FF2B5EF4-FFF2-40B4-BE49-F238E27FC236}">
                    <a16:creationId xmlns:a16="http://schemas.microsoft.com/office/drawing/2014/main" id="{4125DAAE-D0BB-1116-7507-9DB92222D3C2}"/>
                  </a:ext>
                </a:extLst>
              </p:cNvPr>
              <p:cNvSpPr/>
              <p:nvPr/>
            </p:nvSpPr>
            <p:spPr>
              <a:xfrm>
                <a:off x="4112938" y="4504775"/>
                <a:ext cx="850" cy="850"/>
              </a:xfrm>
              <a:custGeom>
                <a:avLst/>
                <a:gdLst/>
                <a:ahLst/>
                <a:cxnLst/>
                <a:rect l="l" t="t" r="r" b="b"/>
                <a:pathLst>
                  <a:path w="34" h="34" extrusionOk="0">
                    <a:moveTo>
                      <a:pt x="34" y="34"/>
                    </a:moveTo>
                    <a:cubicBezTo>
                      <a:pt x="0" y="34"/>
                      <a:pt x="0" y="0"/>
                      <a:pt x="0" y="0"/>
                    </a:cubicBezTo>
                    <a:cubicBezTo>
                      <a:pt x="0" y="0"/>
                      <a:pt x="0" y="34"/>
                      <a:pt x="34" y="34"/>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741;p51">
                <a:extLst>
                  <a:ext uri="{FF2B5EF4-FFF2-40B4-BE49-F238E27FC236}">
                    <a16:creationId xmlns:a16="http://schemas.microsoft.com/office/drawing/2014/main" id="{FEF28EB3-DD9E-5412-6F83-4BEEEDB86E04}"/>
                  </a:ext>
                </a:extLst>
              </p:cNvPr>
              <p:cNvSpPr/>
              <p:nvPr/>
            </p:nvSpPr>
            <p:spPr>
              <a:xfrm>
                <a:off x="4111263" y="4498100"/>
                <a:ext cx="25" cy="25"/>
              </a:xfrm>
              <a:custGeom>
                <a:avLst/>
                <a:gdLst/>
                <a:ahLst/>
                <a:cxnLst/>
                <a:rect l="l" t="t" r="r" b="b"/>
                <a:pathLst>
                  <a:path w="1" h="1" extrusionOk="0">
                    <a:moveTo>
                      <a:pt x="1" y="0"/>
                    </a:move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742;p51">
                <a:extLst>
                  <a:ext uri="{FF2B5EF4-FFF2-40B4-BE49-F238E27FC236}">
                    <a16:creationId xmlns:a16="http://schemas.microsoft.com/office/drawing/2014/main" id="{EF02E8BC-931A-D2E0-8931-96B099A59872}"/>
                  </a:ext>
                </a:extLst>
              </p:cNvPr>
              <p:cNvSpPr/>
              <p:nvPr/>
            </p:nvSpPr>
            <p:spPr>
              <a:xfrm>
                <a:off x="4111263" y="4500600"/>
                <a:ext cx="25" cy="25"/>
              </a:xfrm>
              <a:custGeom>
                <a:avLst/>
                <a:gdLst/>
                <a:ahLst/>
                <a:cxnLst/>
                <a:rect l="l" t="t" r="r" b="b"/>
                <a:pathLst>
                  <a:path w="1" h="1" extrusionOk="0">
                    <a:moveTo>
                      <a:pt x="1" y="0"/>
                    </a:moveTo>
                    <a:lnTo>
                      <a:pt x="1"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743;p51">
                <a:extLst>
                  <a:ext uri="{FF2B5EF4-FFF2-40B4-BE49-F238E27FC236}">
                    <a16:creationId xmlns:a16="http://schemas.microsoft.com/office/drawing/2014/main" id="{B86C5809-03FE-EECB-B1CB-FF68DF6D803E}"/>
                  </a:ext>
                </a:extLst>
              </p:cNvPr>
              <p:cNvSpPr/>
              <p:nvPr/>
            </p:nvSpPr>
            <p:spPr>
              <a:xfrm>
                <a:off x="5001063" y="4452225"/>
                <a:ext cx="9200" cy="10875"/>
              </a:xfrm>
              <a:custGeom>
                <a:avLst/>
                <a:gdLst/>
                <a:ahLst/>
                <a:cxnLst/>
                <a:rect l="l" t="t" r="r" b="b"/>
                <a:pathLst>
                  <a:path w="368" h="435" extrusionOk="0">
                    <a:moveTo>
                      <a:pt x="1" y="434"/>
                    </a:moveTo>
                    <a:lnTo>
                      <a:pt x="1" y="434"/>
                    </a:lnTo>
                    <a:cubicBezTo>
                      <a:pt x="101" y="301"/>
                      <a:pt x="234" y="134"/>
                      <a:pt x="368" y="1"/>
                    </a:cubicBezTo>
                    <a:cubicBezTo>
                      <a:pt x="234" y="134"/>
                      <a:pt x="101" y="301"/>
                      <a:pt x="1" y="4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744;p51">
                <a:extLst>
                  <a:ext uri="{FF2B5EF4-FFF2-40B4-BE49-F238E27FC236}">
                    <a16:creationId xmlns:a16="http://schemas.microsoft.com/office/drawing/2014/main" id="{EB59991B-910E-2B5E-1C19-77B11DEC7265}"/>
                  </a:ext>
                </a:extLst>
              </p:cNvPr>
              <p:cNvSpPr/>
              <p:nvPr/>
            </p:nvSpPr>
            <p:spPr>
              <a:xfrm>
                <a:off x="4115438" y="4507275"/>
                <a:ext cx="9200" cy="6700"/>
              </a:xfrm>
              <a:custGeom>
                <a:avLst/>
                <a:gdLst/>
                <a:ahLst/>
                <a:cxnLst/>
                <a:rect l="l" t="t" r="r" b="b"/>
                <a:pathLst>
                  <a:path w="368" h="268" extrusionOk="0">
                    <a:moveTo>
                      <a:pt x="367" y="267"/>
                    </a:moveTo>
                    <a:cubicBezTo>
                      <a:pt x="234" y="167"/>
                      <a:pt x="134" y="67"/>
                      <a:pt x="0" y="0"/>
                    </a:cubicBezTo>
                    <a:cubicBezTo>
                      <a:pt x="134" y="67"/>
                      <a:pt x="234" y="167"/>
                      <a:pt x="367" y="267"/>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745;p51">
                <a:extLst>
                  <a:ext uri="{FF2B5EF4-FFF2-40B4-BE49-F238E27FC236}">
                    <a16:creationId xmlns:a16="http://schemas.microsoft.com/office/drawing/2014/main" id="{57D8FBE0-0409-A35C-2574-1E64545A51E5}"/>
                  </a:ext>
                </a:extLst>
              </p:cNvPr>
              <p:cNvSpPr/>
              <p:nvPr/>
            </p:nvSpPr>
            <p:spPr>
              <a:xfrm>
                <a:off x="5011088" y="4447225"/>
                <a:ext cx="5000" cy="4200"/>
              </a:xfrm>
              <a:custGeom>
                <a:avLst/>
                <a:gdLst/>
                <a:ahLst/>
                <a:cxnLst/>
                <a:rect l="l" t="t" r="r" b="b"/>
                <a:pathLst>
                  <a:path w="200" h="168" extrusionOk="0">
                    <a:moveTo>
                      <a:pt x="200" y="1"/>
                    </a:moveTo>
                    <a:cubicBezTo>
                      <a:pt x="133" y="67"/>
                      <a:pt x="67" y="101"/>
                      <a:pt x="0" y="167"/>
                    </a:cubicBezTo>
                    <a:cubicBezTo>
                      <a:pt x="67" y="101"/>
                      <a:pt x="133" y="67"/>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746;p51">
                <a:extLst>
                  <a:ext uri="{FF2B5EF4-FFF2-40B4-BE49-F238E27FC236}">
                    <a16:creationId xmlns:a16="http://schemas.microsoft.com/office/drawing/2014/main" id="{ACF0CFB2-3B45-9E9E-9E4B-7600C8804CA0}"/>
                  </a:ext>
                </a:extLst>
              </p:cNvPr>
              <p:cNvSpPr/>
              <p:nvPr/>
            </p:nvSpPr>
            <p:spPr>
              <a:xfrm>
                <a:off x="5021913" y="4439725"/>
                <a:ext cx="3350" cy="3350"/>
              </a:xfrm>
              <a:custGeom>
                <a:avLst/>
                <a:gdLst/>
                <a:ahLst/>
                <a:cxnLst/>
                <a:rect l="l" t="t" r="r" b="b"/>
                <a:pathLst>
                  <a:path w="134" h="134" extrusionOk="0">
                    <a:moveTo>
                      <a:pt x="134" y="1"/>
                    </a:moveTo>
                    <a:lnTo>
                      <a:pt x="134" y="1"/>
                    </a:lnTo>
                    <a:cubicBezTo>
                      <a:pt x="101" y="34"/>
                      <a:pt x="67" y="67"/>
                      <a:pt x="1" y="134"/>
                    </a:cubicBezTo>
                    <a:cubicBezTo>
                      <a:pt x="67" y="100"/>
                      <a:pt x="101" y="34"/>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747;p51">
                <a:extLst>
                  <a:ext uri="{FF2B5EF4-FFF2-40B4-BE49-F238E27FC236}">
                    <a16:creationId xmlns:a16="http://schemas.microsoft.com/office/drawing/2014/main" id="{8CBA9462-A8E9-4E4A-2F15-A700BCA97405}"/>
                  </a:ext>
                </a:extLst>
              </p:cNvPr>
              <p:cNvSpPr/>
              <p:nvPr/>
            </p:nvSpPr>
            <p:spPr>
              <a:xfrm>
                <a:off x="4111263" y="4434725"/>
                <a:ext cx="915675" cy="88400"/>
              </a:xfrm>
              <a:custGeom>
                <a:avLst/>
                <a:gdLst/>
                <a:ahLst/>
                <a:cxnLst/>
                <a:rect l="l" t="t" r="r" b="b"/>
                <a:pathLst>
                  <a:path w="36627" h="3536" extrusionOk="0">
                    <a:moveTo>
                      <a:pt x="36627" y="0"/>
                    </a:moveTo>
                    <a:lnTo>
                      <a:pt x="1" y="2535"/>
                    </a:lnTo>
                    <a:cubicBezTo>
                      <a:pt x="1" y="2569"/>
                      <a:pt x="1" y="2602"/>
                      <a:pt x="1" y="2635"/>
                    </a:cubicBezTo>
                    <a:cubicBezTo>
                      <a:pt x="1" y="2669"/>
                      <a:pt x="1" y="2702"/>
                      <a:pt x="1" y="2735"/>
                    </a:cubicBezTo>
                    <a:lnTo>
                      <a:pt x="34" y="2735"/>
                    </a:lnTo>
                    <a:cubicBezTo>
                      <a:pt x="34" y="2769"/>
                      <a:pt x="67" y="2802"/>
                      <a:pt x="67" y="2802"/>
                    </a:cubicBezTo>
                    <a:cubicBezTo>
                      <a:pt x="67" y="2802"/>
                      <a:pt x="67" y="2836"/>
                      <a:pt x="101" y="2836"/>
                    </a:cubicBezTo>
                    <a:cubicBezTo>
                      <a:pt x="101" y="2869"/>
                      <a:pt x="134" y="2869"/>
                      <a:pt x="167" y="2902"/>
                    </a:cubicBezTo>
                    <a:cubicBezTo>
                      <a:pt x="301" y="2969"/>
                      <a:pt x="401" y="3069"/>
                      <a:pt x="501" y="3169"/>
                    </a:cubicBezTo>
                    <a:cubicBezTo>
                      <a:pt x="534" y="3169"/>
                      <a:pt x="568" y="3202"/>
                      <a:pt x="568" y="3236"/>
                    </a:cubicBezTo>
                    <a:cubicBezTo>
                      <a:pt x="668" y="3336"/>
                      <a:pt x="768" y="3403"/>
                      <a:pt x="868" y="3536"/>
                    </a:cubicBezTo>
                    <a:lnTo>
                      <a:pt x="35593" y="1134"/>
                    </a:lnTo>
                    <a:cubicBezTo>
                      <a:pt x="35693" y="1001"/>
                      <a:pt x="35826" y="834"/>
                      <a:pt x="35960" y="701"/>
                    </a:cubicBezTo>
                    <a:cubicBezTo>
                      <a:pt x="35960" y="667"/>
                      <a:pt x="35993" y="667"/>
                      <a:pt x="35993" y="667"/>
                    </a:cubicBezTo>
                    <a:cubicBezTo>
                      <a:pt x="36060" y="601"/>
                      <a:pt x="36126" y="534"/>
                      <a:pt x="36160" y="501"/>
                    </a:cubicBezTo>
                    <a:cubicBezTo>
                      <a:pt x="36260" y="434"/>
                      <a:pt x="36327" y="367"/>
                      <a:pt x="36427" y="334"/>
                    </a:cubicBezTo>
                    <a:cubicBezTo>
                      <a:pt x="36493" y="267"/>
                      <a:pt x="36527" y="234"/>
                      <a:pt x="36560" y="167"/>
                    </a:cubicBezTo>
                    <a:cubicBezTo>
                      <a:pt x="36593" y="134"/>
                      <a:pt x="36593" y="100"/>
                      <a:pt x="36593" y="67"/>
                    </a:cubicBezTo>
                    <a:cubicBezTo>
                      <a:pt x="36593" y="67"/>
                      <a:pt x="36593" y="34"/>
                      <a:pt x="36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748;p51">
                <a:extLst>
                  <a:ext uri="{FF2B5EF4-FFF2-40B4-BE49-F238E27FC236}">
                    <a16:creationId xmlns:a16="http://schemas.microsoft.com/office/drawing/2014/main" id="{603DF1D5-7AE2-2320-A4F0-D25EA850E057}"/>
                  </a:ext>
                </a:extLst>
              </p:cNvPr>
              <p:cNvSpPr/>
              <p:nvPr/>
            </p:nvSpPr>
            <p:spPr>
              <a:xfrm>
                <a:off x="4111263" y="4434725"/>
                <a:ext cx="915675" cy="88400"/>
              </a:xfrm>
              <a:custGeom>
                <a:avLst/>
                <a:gdLst/>
                <a:ahLst/>
                <a:cxnLst/>
                <a:rect l="l" t="t" r="r" b="b"/>
                <a:pathLst>
                  <a:path w="36627" h="3536" extrusionOk="0">
                    <a:moveTo>
                      <a:pt x="1" y="2535"/>
                    </a:moveTo>
                    <a:cubicBezTo>
                      <a:pt x="1" y="2569"/>
                      <a:pt x="1" y="2602"/>
                      <a:pt x="1" y="2635"/>
                    </a:cubicBezTo>
                    <a:lnTo>
                      <a:pt x="1" y="2635"/>
                    </a:lnTo>
                    <a:cubicBezTo>
                      <a:pt x="1" y="2669"/>
                      <a:pt x="1" y="2702"/>
                      <a:pt x="1" y="2735"/>
                    </a:cubicBezTo>
                    <a:cubicBezTo>
                      <a:pt x="34" y="2735"/>
                      <a:pt x="34" y="2735"/>
                      <a:pt x="34" y="2735"/>
                    </a:cubicBezTo>
                    <a:cubicBezTo>
                      <a:pt x="34" y="2769"/>
                      <a:pt x="67" y="2802"/>
                      <a:pt x="67" y="2802"/>
                    </a:cubicBezTo>
                    <a:cubicBezTo>
                      <a:pt x="67" y="2802"/>
                      <a:pt x="67" y="2836"/>
                      <a:pt x="101" y="2836"/>
                    </a:cubicBezTo>
                    <a:cubicBezTo>
                      <a:pt x="101" y="2869"/>
                      <a:pt x="134" y="2869"/>
                      <a:pt x="167" y="2902"/>
                    </a:cubicBezTo>
                    <a:cubicBezTo>
                      <a:pt x="301" y="2969"/>
                      <a:pt x="401" y="3069"/>
                      <a:pt x="501" y="3169"/>
                    </a:cubicBezTo>
                    <a:cubicBezTo>
                      <a:pt x="534" y="3169"/>
                      <a:pt x="568" y="3202"/>
                      <a:pt x="568" y="3236"/>
                    </a:cubicBezTo>
                    <a:cubicBezTo>
                      <a:pt x="668" y="3336"/>
                      <a:pt x="768" y="3403"/>
                      <a:pt x="868" y="3536"/>
                    </a:cubicBezTo>
                    <a:lnTo>
                      <a:pt x="868" y="3536"/>
                    </a:lnTo>
                    <a:lnTo>
                      <a:pt x="35593" y="1134"/>
                    </a:lnTo>
                    <a:cubicBezTo>
                      <a:pt x="35693" y="1001"/>
                      <a:pt x="35826" y="834"/>
                      <a:pt x="35960" y="701"/>
                    </a:cubicBezTo>
                    <a:cubicBezTo>
                      <a:pt x="35960" y="667"/>
                      <a:pt x="35993" y="667"/>
                      <a:pt x="35993" y="667"/>
                    </a:cubicBezTo>
                    <a:cubicBezTo>
                      <a:pt x="36060" y="601"/>
                      <a:pt x="36126" y="534"/>
                      <a:pt x="36160" y="501"/>
                    </a:cubicBezTo>
                    <a:cubicBezTo>
                      <a:pt x="36260" y="434"/>
                      <a:pt x="36327" y="367"/>
                      <a:pt x="36427" y="334"/>
                    </a:cubicBezTo>
                    <a:cubicBezTo>
                      <a:pt x="36493" y="267"/>
                      <a:pt x="36527" y="234"/>
                      <a:pt x="36560" y="167"/>
                    </a:cubicBezTo>
                    <a:cubicBezTo>
                      <a:pt x="36593" y="134"/>
                      <a:pt x="36593" y="100"/>
                      <a:pt x="36593" y="67"/>
                    </a:cubicBezTo>
                    <a:cubicBezTo>
                      <a:pt x="36593" y="67"/>
                      <a:pt x="36593" y="34"/>
                      <a:pt x="36627" y="0"/>
                    </a:cubicBezTo>
                    <a:lnTo>
                      <a:pt x="1" y="253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749;p51">
                <a:extLst>
                  <a:ext uri="{FF2B5EF4-FFF2-40B4-BE49-F238E27FC236}">
                    <a16:creationId xmlns:a16="http://schemas.microsoft.com/office/drawing/2014/main" id="{3222FECD-6AF1-5F9E-7911-E04A6AB5658C}"/>
                  </a:ext>
                </a:extLst>
              </p:cNvPr>
              <p:cNvSpPr/>
              <p:nvPr/>
            </p:nvSpPr>
            <p:spPr>
              <a:xfrm>
                <a:off x="4111263" y="4434725"/>
                <a:ext cx="915675" cy="88400"/>
              </a:xfrm>
              <a:custGeom>
                <a:avLst/>
                <a:gdLst/>
                <a:ahLst/>
                <a:cxnLst/>
                <a:rect l="l" t="t" r="r" b="b"/>
                <a:pathLst>
                  <a:path w="36627" h="3536" extrusionOk="0">
                    <a:moveTo>
                      <a:pt x="36627" y="0"/>
                    </a:moveTo>
                    <a:lnTo>
                      <a:pt x="1" y="2535"/>
                    </a:lnTo>
                    <a:cubicBezTo>
                      <a:pt x="1" y="2569"/>
                      <a:pt x="1" y="2602"/>
                      <a:pt x="1" y="2635"/>
                    </a:cubicBezTo>
                    <a:cubicBezTo>
                      <a:pt x="1" y="2669"/>
                      <a:pt x="1" y="2702"/>
                      <a:pt x="1" y="2735"/>
                    </a:cubicBezTo>
                    <a:lnTo>
                      <a:pt x="34" y="2735"/>
                    </a:lnTo>
                    <a:cubicBezTo>
                      <a:pt x="34" y="2769"/>
                      <a:pt x="67" y="2802"/>
                      <a:pt x="67" y="2802"/>
                    </a:cubicBezTo>
                    <a:cubicBezTo>
                      <a:pt x="67" y="2802"/>
                      <a:pt x="67" y="2836"/>
                      <a:pt x="101" y="2836"/>
                    </a:cubicBezTo>
                    <a:cubicBezTo>
                      <a:pt x="101" y="2869"/>
                      <a:pt x="134" y="2869"/>
                      <a:pt x="167" y="2902"/>
                    </a:cubicBezTo>
                    <a:cubicBezTo>
                      <a:pt x="301" y="2969"/>
                      <a:pt x="401" y="3069"/>
                      <a:pt x="501" y="3169"/>
                    </a:cubicBezTo>
                    <a:cubicBezTo>
                      <a:pt x="534" y="3169"/>
                      <a:pt x="568" y="3202"/>
                      <a:pt x="568" y="3236"/>
                    </a:cubicBezTo>
                    <a:cubicBezTo>
                      <a:pt x="668" y="3336"/>
                      <a:pt x="768" y="3403"/>
                      <a:pt x="868" y="3536"/>
                    </a:cubicBezTo>
                    <a:lnTo>
                      <a:pt x="35593" y="1134"/>
                    </a:lnTo>
                    <a:cubicBezTo>
                      <a:pt x="35693" y="1001"/>
                      <a:pt x="35826" y="834"/>
                      <a:pt x="35960" y="701"/>
                    </a:cubicBezTo>
                    <a:cubicBezTo>
                      <a:pt x="35960" y="667"/>
                      <a:pt x="35993" y="667"/>
                      <a:pt x="35993" y="667"/>
                    </a:cubicBezTo>
                    <a:cubicBezTo>
                      <a:pt x="36060" y="601"/>
                      <a:pt x="36126" y="534"/>
                      <a:pt x="36160" y="501"/>
                    </a:cubicBezTo>
                    <a:cubicBezTo>
                      <a:pt x="36260" y="434"/>
                      <a:pt x="36327" y="367"/>
                      <a:pt x="36427" y="334"/>
                    </a:cubicBezTo>
                    <a:cubicBezTo>
                      <a:pt x="36493" y="267"/>
                      <a:pt x="36527" y="234"/>
                      <a:pt x="36560" y="167"/>
                    </a:cubicBezTo>
                    <a:cubicBezTo>
                      <a:pt x="36593" y="134"/>
                      <a:pt x="36593" y="100"/>
                      <a:pt x="36593" y="67"/>
                    </a:cubicBezTo>
                    <a:cubicBezTo>
                      <a:pt x="36593" y="67"/>
                      <a:pt x="36593" y="34"/>
                      <a:pt x="36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750;p51">
                <a:extLst>
                  <a:ext uri="{FF2B5EF4-FFF2-40B4-BE49-F238E27FC236}">
                    <a16:creationId xmlns:a16="http://schemas.microsoft.com/office/drawing/2014/main" id="{5090F053-BE10-E9B3-39D7-9D1B29D9FA64}"/>
                  </a:ext>
                </a:extLst>
              </p:cNvPr>
              <p:cNvSpPr/>
              <p:nvPr/>
            </p:nvSpPr>
            <p:spPr>
              <a:xfrm>
                <a:off x="4114613" y="4627350"/>
                <a:ext cx="10025" cy="7525"/>
              </a:xfrm>
              <a:custGeom>
                <a:avLst/>
                <a:gdLst/>
                <a:ahLst/>
                <a:cxnLst/>
                <a:rect l="l" t="t" r="r" b="b"/>
                <a:pathLst>
                  <a:path w="401" h="301" extrusionOk="0">
                    <a:moveTo>
                      <a:pt x="400" y="301"/>
                    </a:moveTo>
                    <a:cubicBezTo>
                      <a:pt x="267" y="168"/>
                      <a:pt x="134" y="67"/>
                      <a:pt x="0" y="1"/>
                    </a:cubicBezTo>
                    <a:cubicBezTo>
                      <a:pt x="134" y="67"/>
                      <a:pt x="267" y="168"/>
                      <a:pt x="400" y="30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751;p51">
                <a:extLst>
                  <a:ext uri="{FF2B5EF4-FFF2-40B4-BE49-F238E27FC236}">
                    <a16:creationId xmlns:a16="http://schemas.microsoft.com/office/drawing/2014/main" id="{0FFB2326-C9F6-ACED-379C-CA602EB27D99}"/>
                  </a:ext>
                </a:extLst>
              </p:cNvPr>
              <p:cNvSpPr/>
              <p:nvPr/>
            </p:nvSpPr>
            <p:spPr>
              <a:xfrm>
                <a:off x="4111263" y="4624025"/>
                <a:ext cx="3350" cy="3350"/>
              </a:xfrm>
              <a:custGeom>
                <a:avLst/>
                <a:gdLst/>
                <a:ahLst/>
                <a:cxnLst/>
                <a:rect l="l" t="t" r="r" b="b"/>
                <a:pathLst>
                  <a:path w="134" h="134" extrusionOk="0">
                    <a:moveTo>
                      <a:pt x="134" y="134"/>
                    </a:moveTo>
                    <a:cubicBezTo>
                      <a:pt x="67" y="100"/>
                      <a:pt x="34" y="34"/>
                      <a:pt x="1" y="0"/>
                    </a:cubicBezTo>
                    <a:cubicBezTo>
                      <a:pt x="34" y="34"/>
                      <a:pt x="67" y="100"/>
                      <a:pt x="134" y="134"/>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752;p51">
                <a:extLst>
                  <a:ext uri="{FF2B5EF4-FFF2-40B4-BE49-F238E27FC236}">
                    <a16:creationId xmlns:a16="http://schemas.microsoft.com/office/drawing/2014/main" id="{7509E3FF-CB7A-4429-9AA7-959831921856}"/>
                  </a:ext>
                </a:extLst>
              </p:cNvPr>
              <p:cNvSpPr/>
              <p:nvPr/>
            </p:nvSpPr>
            <p:spPr>
              <a:xfrm>
                <a:off x="4109588" y="4619850"/>
                <a:ext cx="875" cy="1700"/>
              </a:xfrm>
              <a:custGeom>
                <a:avLst/>
                <a:gdLst/>
                <a:ahLst/>
                <a:cxnLst/>
                <a:rect l="l" t="t" r="r" b="b"/>
                <a:pathLst>
                  <a:path w="35" h="68" extrusionOk="0">
                    <a:moveTo>
                      <a:pt x="1" y="1"/>
                    </a:moveTo>
                    <a:cubicBezTo>
                      <a:pt x="1" y="34"/>
                      <a:pt x="34" y="34"/>
                      <a:pt x="34" y="67"/>
                    </a:cubicBezTo>
                    <a:cubicBezTo>
                      <a:pt x="34" y="34"/>
                      <a:pt x="1" y="34"/>
                      <a:pt x="1"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753;p51">
                <a:extLst>
                  <a:ext uri="{FF2B5EF4-FFF2-40B4-BE49-F238E27FC236}">
                    <a16:creationId xmlns:a16="http://schemas.microsoft.com/office/drawing/2014/main" id="{84BC61B7-5F3F-EEA4-F75F-3D223BFC38CF}"/>
                  </a:ext>
                </a:extLst>
              </p:cNvPr>
              <p:cNvSpPr/>
              <p:nvPr/>
            </p:nvSpPr>
            <p:spPr>
              <a:xfrm>
                <a:off x="5010238" y="4568150"/>
                <a:ext cx="5850" cy="5025"/>
              </a:xfrm>
              <a:custGeom>
                <a:avLst/>
                <a:gdLst/>
                <a:ahLst/>
                <a:cxnLst/>
                <a:rect l="l" t="t" r="r" b="b"/>
                <a:pathLst>
                  <a:path w="234" h="201" extrusionOk="0">
                    <a:moveTo>
                      <a:pt x="234" y="0"/>
                    </a:moveTo>
                    <a:cubicBezTo>
                      <a:pt x="134" y="34"/>
                      <a:pt x="67" y="134"/>
                      <a:pt x="1" y="200"/>
                    </a:cubicBezTo>
                    <a:cubicBezTo>
                      <a:pt x="67" y="134"/>
                      <a:pt x="167" y="34"/>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754;p51">
                <a:extLst>
                  <a:ext uri="{FF2B5EF4-FFF2-40B4-BE49-F238E27FC236}">
                    <a16:creationId xmlns:a16="http://schemas.microsoft.com/office/drawing/2014/main" id="{E14FFE68-7190-E610-A6EE-4B1BC6773E70}"/>
                  </a:ext>
                </a:extLst>
              </p:cNvPr>
              <p:cNvSpPr/>
              <p:nvPr/>
            </p:nvSpPr>
            <p:spPr>
              <a:xfrm>
                <a:off x="5025263" y="4559800"/>
                <a:ext cx="850" cy="875"/>
              </a:xfrm>
              <a:custGeom>
                <a:avLst/>
                <a:gdLst/>
                <a:ahLst/>
                <a:cxnLst/>
                <a:rect l="l" t="t" r="r" b="b"/>
                <a:pathLst>
                  <a:path w="34" h="35" extrusionOk="0">
                    <a:moveTo>
                      <a:pt x="33" y="1"/>
                    </a:moveTo>
                    <a:cubicBezTo>
                      <a:pt x="33" y="34"/>
                      <a:pt x="0" y="34"/>
                      <a:pt x="0" y="34"/>
                    </a:cubicBezTo>
                    <a:cubicBezTo>
                      <a:pt x="0" y="34"/>
                      <a:pt x="33" y="34"/>
                      <a:pt x="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755;p51">
                <a:extLst>
                  <a:ext uri="{FF2B5EF4-FFF2-40B4-BE49-F238E27FC236}">
                    <a16:creationId xmlns:a16="http://schemas.microsoft.com/office/drawing/2014/main" id="{52FC91A7-3DB3-9A8A-1969-E75B827EE9C7}"/>
                  </a:ext>
                </a:extLst>
              </p:cNvPr>
              <p:cNvSpPr/>
              <p:nvPr/>
            </p:nvSpPr>
            <p:spPr>
              <a:xfrm>
                <a:off x="4125438" y="4635700"/>
                <a:ext cx="8375" cy="9200"/>
              </a:xfrm>
              <a:custGeom>
                <a:avLst/>
                <a:gdLst/>
                <a:ahLst/>
                <a:cxnLst/>
                <a:rect l="l" t="t" r="r" b="b"/>
                <a:pathLst>
                  <a:path w="335" h="368" extrusionOk="0">
                    <a:moveTo>
                      <a:pt x="1" y="0"/>
                    </a:moveTo>
                    <a:cubicBezTo>
                      <a:pt x="134" y="100"/>
                      <a:pt x="234" y="234"/>
                      <a:pt x="334" y="367"/>
                    </a:cubicBezTo>
                    <a:lnTo>
                      <a:pt x="334" y="367"/>
                    </a:lnTo>
                    <a:cubicBezTo>
                      <a:pt x="234" y="234"/>
                      <a:pt x="134" y="100"/>
                      <a:pt x="1"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756;p51">
                <a:extLst>
                  <a:ext uri="{FF2B5EF4-FFF2-40B4-BE49-F238E27FC236}">
                    <a16:creationId xmlns:a16="http://schemas.microsoft.com/office/drawing/2014/main" id="{70D53E34-E4BD-7453-586C-D920F20E7E4B}"/>
                  </a:ext>
                </a:extLst>
              </p:cNvPr>
              <p:cNvSpPr/>
              <p:nvPr/>
            </p:nvSpPr>
            <p:spPr>
              <a:xfrm>
                <a:off x="5000238" y="4573150"/>
                <a:ext cx="10025" cy="11700"/>
              </a:xfrm>
              <a:custGeom>
                <a:avLst/>
                <a:gdLst/>
                <a:ahLst/>
                <a:cxnLst/>
                <a:rect l="l" t="t" r="r" b="b"/>
                <a:pathLst>
                  <a:path w="401" h="468" extrusionOk="0">
                    <a:moveTo>
                      <a:pt x="0" y="467"/>
                    </a:moveTo>
                    <a:cubicBezTo>
                      <a:pt x="100" y="301"/>
                      <a:pt x="234" y="134"/>
                      <a:pt x="401" y="0"/>
                    </a:cubicBezTo>
                    <a:cubicBezTo>
                      <a:pt x="234" y="134"/>
                      <a:pt x="100" y="301"/>
                      <a:pt x="0" y="4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757;p51">
                <a:extLst>
                  <a:ext uri="{FF2B5EF4-FFF2-40B4-BE49-F238E27FC236}">
                    <a16:creationId xmlns:a16="http://schemas.microsoft.com/office/drawing/2014/main" id="{27DE2444-5069-36B3-35EC-689D19F5C151}"/>
                  </a:ext>
                </a:extLst>
              </p:cNvPr>
              <p:cNvSpPr/>
              <p:nvPr/>
            </p:nvSpPr>
            <p:spPr>
              <a:xfrm>
                <a:off x="4109588" y="4557300"/>
                <a:ext cx="917350" cy="87600"/>
              </a:xfrm>
              <a:custGeom>
                <a:avLst/>
                <a:gdLst/>
                <a:ahLst/>
                <a:cxnLst/>
                <a:rect l="l" t="t" r="r" b="b"/>
                <a:pathLst>
                  <a:path w="36694" h="3504" extrusionOk="0">
                    <a:moveTo>
                      <a:pt x="36694" y="1"/>
                    </a:moveTo>
                    <a:lnTo>
                      <a:pt x="1" y="2503"/>
                    </a:lnTo>
                    <a:cubicBezTo>
                      <a:pt x="1" y="2536"/>
                      <a:pt x="34" y="2536"/>
                      <a:pt x="34" y="2569"/>
                    </a:cubicBezTo>
                    <a:cubicBezTo>
                      <a:pt x="34" y="2603"/>
                      <a:pt x="34" y="2636"/>
                      <a:pt x="68" y="2669"/>
                    </a:cubicBezTo>
                    <a:cubicBezTo>
                      <a:pt x="101" y="2703"/>
                      <a:pt x="134" y="2769"/>
                      <a:pt x="201" y="2803"/>
                    </a:cubicBezTo>
                    <a:cubicBezTo>
                      <a:pt x="335" y="2903"/>
                      <a:pt x="468" y="3003"/>
                      <a:pt x="568" y="3103"/>
                    </a:cubicBezTo>
                    <a:cubicBezTo>
                      <a:pt x="601" y="3103"/>
                      <a:pt x="601" y="3136"/>
                      <a:pt x="635" y="3136"/>
                    </a:cubicBezTo>
                    <a:cubicBezTo>
                      <a:pt x="768" y="3236"/>
                      <a:pt x="868" y="3370"/>
                      <a:pt x="968" y="3503"/>
                    </a:cubicBezTo>
                    <a:lnTo>
                      <a:pt x="35626" y="1135"/>
                    </a:lnTo>
                    <a:cubicBezTo>
                      <a:pt x="35726" y="935"/>
                      <a:pt x="35860" y="768"/>
                      <a:pt x="35993" y="634"/>
                    </a:cubicBezTo>
                    <a:lnTo>
                      <a:pt x="36027" y="634"/>
                    </a:lnTo>
                    <a:cubicBezTo>
                      <a:pt x="36093" y="568"/>
                      <a:pt x="36160" y="501"/>
                      <a:pt x="36260" y="434"/>
                    </a:cubicBezTo>
                    <a:cubicBezTo>
                      <a:pt x="36327" y="368"/>
                      <a:pt x="36427" y="301"/>
                      <a:pt x="36527" y="234"/>
                    </a:cubicBezTo>
                    <a:cubicBezTo>
                      <a:pt x="36560" y="201"/>
                      <a:pt x="36594" y="167"/>
                      <a:pt x="36627" y="134"/>
                    </a:cubicBezTo>
                    <a:cubicBezTo>
                      <a:pt x="36627" y="134"/>
                      <a:pt x="36627" y="134"/>
                      <a:pt x="36660" y="101"/>
                    </a:cubicBezTo>
                    <a:cubicBezTo>
                      <a:pt x="36660" y="67"/>
                      <a:pt x="36694" y="34"/>
                      <a:pt x="36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758;p51">
                <a:extLst>
                  <a:ext uri="{FF2B5EF4-FFF2-40B4-BE49-F238E27FC236}">
                    <a16:creationId xmlns:a16="http://schemas.microsoft.com/office/drawing/2014/main" id="{3D8D1D54-B6A1-98DD-98D0-BA7287B4F868}"/>
                  </a:ext>
                </a:extLst>
              </p:cNvPr>
              <p:cNvSpPr/>
              <p:nvPr/>
            </p:nvSpPr>
            <p:spPr>
              <a:xfrm>
                <a:off x="4109588" y="4557300"/>
                <a:ext cx="917350" cy="87600"/>
              </a:xfrm>
              <a:custGeom>
                <a:avLst/>
                <a:gdLst/>
                <a:ahLst/>
                <a:cxnLst/>
                <a:rect l="l" t="t" r="r" b="b"/>
                <a:pathLst>
                  <a:path w="36694" h="3504" extrusionOk="0">
                    <a:moveTo>
                      <a:pt x="1" y="2503"/>
                    </a:moveTo>
                    <a:cubicBezTo>
                      <a:pt x="1" y="2536"/>
                      <a:pt x="34" y="2536"/>
                      <a:pt x="34" y="2569"/>
                    </a:cubicBezTo>
                    <a:cubicBezTo>
                      <a:pt x="34" y="2603"/>
                      <a:pt x="34" y="2636"/>
                      <a:pt x="68" y="2669"/>
                    </a:cubicBezTo>
                    <a:cubicBezTo>
                      <a:pt x="101" y="2703"/>
                      <a:pt x="134" y="2769"/>
                      <a:pt x="201" y="2803"/>
                    </a:cubicBezTo>
                    <a:cubicBezTo>
                      <a:pt x="335" y="2903"/>
                      <a:pt x="468" y="3003"/>
                      <a:pt x="568" y="3103"/>
                    </a:cubicBezTo>
                    <a:cubicBezTo>
                      <a:pt x="601" y="3103"/>
                      <a:pt x="601" y="3136"/>
                      <a:pt x="635" y="3136"/>
                    </a:cubicBezTo>
                    <a:cubicBezTo>
                      <a:pt x="768" y="3236"/>
                      <a:pt x="868" y="3370"/>
                      <a:pt x="968" y="3503"/>
                    </a:cubicBezTo>
                    <a:lnTo>
                      <a:pt x="35626" y="1135"/>
                    </a:lnTo>
                    <a:lnTo>
                      <a:pt x="35626" y="1135"/>
                    </a:lnTo>
                    <a:cubicBezTo>
                      <a:pt x="35726" y="935"/>
                      <a:pt x="35860" y="768"/>
                      <a:pt x="35993" y="634"/>
                    </a:cubicBezTo>
                    <a:lnTo>
                      <a:pt x="36027" y="634"/>
                    </a:lnTo>
                    <a:cubicBezTo>
                      <a:pt x="36093" y="568"/>
                      <a:pt x="36160" y="501"/>
                      <a:pt x="36260" y="434"/>
                    </a:cubicBezTo>
                    <a:cubicBezTo>
                      <a:pt x="36327" y="368"/>
                      <a:pt x="36427" y="301"/>
                      <a:pt x="36527" y="234"/>
                    </a:cubicBezTo>
                    <a:cubicBezTo>
                      <a:pt x="36560" y="201"/>
                      <a:pt x="36594" y="167"/>
                      <a:pt x="36627" y="134"/>
                    </a:cubicBezTo>
                    <a:cubicBezTo>
                      <a:pt x="36627" y="134"/>
                      <a:pt x="36627" y="134"/>
                      <a:pt x="36660" y="101"/>
                    </a:cubicBezTo>
                    <a:cubicBezTo>
                      <a:pt x="36660" y="67"/>
                      <a:pt x="36694" y="34"/>
                      <a:pt x="36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759;p51">
                <a:extLst>
                  <a:ext uri="{FF2B5EF4-FFF2-40B4-BE49-F238E27FC236}">
                    <a16:creationId xmlns:a16="http://schemas.microsoft.com/office/drawing/2014/main" id="{067ED73A-1C9F-E0E9-D847-83CA0C2ADC86}"/>
                  </a:ext>
                </a:extLst>
              </p:cNvPr>
              <p:cNvSpPr/>
              <p:nvPr/>
            </p:nvSpPr>
            <p:spPr>
              <a:xfrm>
                <a:off x="4109588" y="4557300"/>
                <a:ext cx="917350" cy="87600"/>
              </a:xfrm>
              <a:custGeom>
                <a:avLst/>
                <a:gdLst/>
                <a:ahLst/>
                <a:cxnLst/>
                <a:rect l="l" t="t" r="r" b="b"/>
                <a:pathLst>
                  <a:path w="36694" h="3504" extrusionOk="0">
                    <a:moveTo>
                      <a:pt x="36694" y="1"/>
                    </a:moveTo>
                    <a:lnTo>
                      <a:pt x="1" y="2503"/>
                    </a:lnTo>
                    <a:cubicBezTo>
                      <a:pt x="1" y="2536"/>
                      <a:pt x="34" y="2536"/>
                      <a:pt x="34" y="2569"/>
                    </a:cubicBezTo>
                    <a:cubicBezTo>
                      <a:pt x="34" y="2603"/>
                      <a:pt x="34" y="2636"/>
                      <a:pt x="68" y="2669"/>
                    </a:cubicBezTo>
                    <a:cubicBezTo>
                      <a:pt x="101" y="2703"/>
                      <a:pt x="134" y="2769"/>
                      <a:pt x="201" y="2803"/>
                    </a:cubicBezTo>
                    <a:cubicBezTo>
                      <a:pt x="335" y="2903"/>
                      <a:pt x="468" y="3003"/>
                      <a:pt x="568" y="3103"/>
                    </a:cubicBezTo>
                    <a:cubicBezTo>
                      <a:pt x="601" y="3103"/>
                      <a:pt x="601" y="3136"/>
                      <a:pt x="635" y="3136"/>
                    </a:cubicBezTo>
                    <a:cubicBezTo>
                      <a:pt x="768" y="3236"/>
                      <a:pt x="868" y="3370"/>
                      <a:pt x="968" y="3503"/>
                    </a:cubicBezTo>
                    <a:lnTo>
                      <a:pt x="35626" y="1135"/>
                    </a:lnTo>
                    <a:cubicBezTo>
                      <a:pt x="35726" y="935"/>
                      <a:pt x="35860" y="768"/>
                      <a:pt x="35993" y="634"/>
                    </a:cubicBezTo>
                    <a:lnTo>
                      <a:pt x="36027" y="634"/>
                    </a:lnTo>
                    <a:cubicBezTo>
                      <a:pt x="36093" y="568"/>
                      <a:pt x="36160" y="501"/>
                      <a:pt x="36260" y="434"/>
                    </a:cubicBezTo>
                    <a:cubicBezTo>
                      <a:pt x="36327" y="368"/>
                      <a:pt x="36427" y="301"/>
                      <a:pt x="36527" y="234"/>
                    </a:cubicBezTo>
                    <a:cubicBezTo>
                      <a:pt x="36560" y="201"/>
                      <a:pt x="36594" y="167"/>
                      <a:pt x="36627" y="134"/>
                    </a:cubicBezTo>
                    <a:cubicBezTo>
                      <a:pt x="36627" y="134"/>
                      <a:pt x="36627" y="134"/>
                      <a:pt x="36660" y="101"/>
                    </a:cubicBezTo>
                    <a:cubicBezTo>
                      <a:pt x="36660" y="67"/>
                      <a:pt x="36694" y="34"/>
                      <a:pt x="36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760;p51">
                <a:extLst>
                  <a:ext uri="{FF2B5EF4-FFF2-40B4-BE49-F238E27FC236}">
                    <a16:creationId xmlns:a16="http://schemas.microsoft.com/office/drawing/2014/main" id="{6047B8C4-E62A-1E61-FD6B-603A2A504A79}"/>
                  </a:ext>
                </a:extLst>
              </p:cNvPr>
              <p:cNvSpPr/>
              <p:nvPr/>
            </p:nvSpPr>
            <p:spPr>
              <a:xfrm>
                <a:off x="4966888" y="4711575"/>
                <a:ext cx="10850" cy="26725"/>
              </a:xfrm>
              <a:custGeom>
                <a:avLst/>
                <a:gdLst/>
                <a:ahLst/>
                <a:cxnLst/>
                <a:rect l="l" t="t" r="r" b="b"/>
                <a:pathLst>
                  <a:path w="434" h="1069" extrusionOk="0">
                    <a:moveTo>
                      <a:pt x="0" y="1068"/>
                    </a:moveTo>
                    <a:lnTo>
                      <a:pt x="0" y="1068"/>
                    </a:lnTo>
                    <a:lnTo>
                      <a:pt x="434" y="1"/>
                    </a:lnTo>
                    <a:lnTo>
                      <a:pt x="4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761;p51">
                <a:extLst>
                  <a:ext uri="{FF2B5EF4-FFF2-40B4-BE49-F238E27FC236}">
                    <a16:creationId xmlns:a16="http://schemas.microsoft.com/office/drawing/2014/main" id="{8A268786-07C1-AE30-69BE-3CBC36E900F5}"/>
                  </a:ext>
                </a:extLst>
              </p:cNvPr>
              <p:cNvSpPr/>
              <p:nvPr/>
            </p:nvSpPr>
            <p:spPr>
              <a:xfrm>
                <a:off x="4192163" y="4710750"/>
                <a:ext cx="785575" cy="88425"/>
              </a:xfrm>
              <a:custGeom>
                <a:avLst/>
                <a:gdLst/>
                <a:ahLst/>
                <a:cxnLst/>
                <a:rect l="l" t="t" r="r" b="b"/>
                <a:pathLst>
                  <a:path w="31423" h="3537" extrusionOk="0">
                    <a:moveTo>
                      <a:pt x="31423" y="0"/>
                    </a:moveTo>
                    <a:lnTo>
                      <a:pt x="0" y="2502"/>
                    </a:lnTo>
                    <a:lnTo>
                      <a:pt x="467" y="3536"/>
                    </a:lnTo>
                    <a:lnTo>
                      <a:pt x="30989" y="1101"/>
                    </a:lnTo>
                    <a:lnTo>
                      <a:pt x="31423" y="34"/>
                    </a:lnTo>
                    <a:lnTo>
                      <a:pt x="314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762;p51">
                <a:extLst>
                  <a:ext uri="{FF2B5EF4-FFF2-40B4-BE49-F238E27FC236}">
                    <a16:creationId xmlns:a16="http://schemas.microsoft.com/office/drawing/2014/main" id="{26C724F7-EC39-377E-2564-293D9582A3BB}"/>
                  </a:ext>
                </a:extLst>
              </p:cNvPr>
              <p:cNvSpPr/>
              <p:nvPr/>
            </p:nvSpPr>
            <p:spPr>
              <a:xfrm>
                <a:off x="4192163" y="4710750"/>
                <a:ext cx="785575" cy="88425"/>
              </a:xfrm>
              <a:custGeom>
                <a:avLst/>
                <a:gdLst/>
                <a:ahLst/>
                <a:cxnLst/>
                <a:rect l="l" t="t" r="r" b="b"/>
                <a:pathLst>
                  <a:path w="31423" h="3537" extrusionOk="0">
                    <a:moveTo>
                      <a:pt x="0" y="2502"/>
                    </a:moveTo>
                    <a:lnTo>
                      <a:pt x="467" y="3536"/>
                    </a:lnTo>
                    <a:lnTo>
                      <a:pt x="30989" y="1101"/>
                    </a:lnTo>
                    <a:lnTo>
                      <a:pt x="31423" y="34"/>
                    </a:lnTo>
                    <a:lnTo>
                      <a:pt x="31423" y="34"/>
                    </a:lnTo>
                    <a:lnTo>
                      <a:pt x="314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763;p51">
                <a:extLst>
                  <a:ext uri="{FF2B5EF4-FFF2-40B4-BE49-F238E27FC236}">
                    <a16:creationId xmlns:a16="http://schemas.microsoft.com/office/drawing/2014/main" id="{84CA8A6D-5F45-F2E0-0B3B-A654C9F05B84}"/>
                  </a:ext>
                </a:extLst>
              </p:cNvPr>
              <p:cNvSpPr/>
              <p:nvPr/>
            </p:nvSpPr>
            <p:spPr>
              <a:xfrm>
                <a:off x="4192163" y="4710750"/>
                <a:ext cx="785575" cy="88425"/>
              </a:xfrm>
              <a:custGeom>
                <a:avLst/>
                <a:gdLst/>
                <a:ahLst/>
                <a:cxnLst/>
                <a:rect l="l" t="t" r="r" b="b"/>
                <a:pathLst>
                  <a:path w="31423" h="3537" extrusionOk="0">
                    <a:moveTo>
                      <a:pt x="31423" y="0"/>
                    </a:moveTo>
                    <a:lnTo>
                      <a:pt x="0" y="2502"/>
                    </a:lnTo>
                    <a:lnTo>
                      <a:pt x="467" y="3536"/>
                    </a:lnTo>
                    <a:lnTo>
                      <a:pt x="30989" y="1101"/>
                    </a:lnTo>
                    <a:lnTo>
                      <a:pt x="31423" y="34"/>
                    </a:lnTo>
                    <a:lnTo>
                      <a:pt x="314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764;p51">
                <a:extLst>
                  <a:ext uri="{FF2B5EF4-FFF2-40B4-BE49-F238E27FC236}">
                    <a16:creationId xmlns:a16="http://schemas.microsoft.com/office/drawing/2014/main" id="{CDF19E42-CD8B-C07A-E4F3-F74CD0E855C4}"/>
                  </a:ext>
                </a:extLst>
              </p:cNvPr>
              <p:cNvSpPr/>
              <p:nvPr/>
            </p:nvSpPr>
            <p:spPr>
              <a:xfrm>
                <a:off x="4571588" y="1602700"/>
                <a:ext cx="1033275" cy="1569475"/>
              </a:xfrm>
              <a:custGeom>
                <a:avLst/>
                <a:gdLst/>
                <a:ahLst/>
                <a:cxnLst/>
                <a:rect l="l" t="t" r="r" b="b"/>
                <a:pathLst>
                  <a:path w="41331" h="62779" extrusionOk="0">
                    <a:moveTo>
                      <a:pt x="1" y="0"/>
                    </a:moveTo>
                    <a:lnTo>
                      <a:pt x="1" y="16846"/>
                    </a:lnTo>
                    <a:cubicBezTo>
                      <a:pt x="34" y="18513"/>
                      <a:pt x="1368" y="19848"/>
                      <a:pt x="3003" y="19848"/>
                    </a:cubicBezTo>
                    <a:lnTo>
                      <a:pt x="3503" y="19848"/>
                    </a:lnTo>
                    <a:cubicBezTo>
                      <a:pt x="4571" y="18814"/>
                      <a:pt x="5938" y="18146"/>
                      <a:pt x="7473" y="18146"/>
                    </a:cubicBezTo>
                    <a:cubicBezTo>
                      <a:pt x="10742" y="18146"/>
                      <a:pt x="13410" y="21082"/>
                      <a:pt x="13410" y="24684"/>
                    </a:cubicBezTo>
                    <a:cubicBezTo>
                      <a:pt x="13410" y="28320"/>
                      <a:pt x="10742" y="31222"/>
                      <a:pt x="7473" y="31222"/>
                    </a:cubicBezTo>
                    <a:cubicBezTo>
                      <a:pt x="5938" y="31222"/>
                      <a:pt x="4571" y="30589"/>
                      <a:pt x="3503" y="29555"/>
                    </a:cubicBezTo>
                    <a:lnTo>
                      <a:pt x="3003" y="29555"/>
                    </a:lnTo>
                    <a:cubicBezTo>
                      <a:pt x="1368" y="29555"/>
                      <a:pt x="1" y="30889"/>
                      <a:pt x="1" y="32523"/>
                    </a:cubicBezTo>
                    <a:lnTo>
                      <a:pt x="1" y="49402"/>
                    </a:lnTo>
                    <a:lnTo>
                      <a:pt x="16880" y="49402"/>
                    </a:lnTo>
                    <a:cubicBezTo>
                      <a:pt x="18547" y="49402"/>
                      <a:pt x="19882" y="50736"/>
                      <a:pt x="19882" y="52404"/>
                    </a:cubicBezTo>
                    <a:lnTo>
                      <a:pt x="19882" y="52871"/>
                    </a:lnTo>
                    <a:cubicBezTo>
                      <a:pt x="18814" y="53939"/>
                      <a:pt x="18180" y="55340"/>
                      <a:pt x="18180" y="56841"/>
                    </a:cubicBezTo>
                    <a:cubicBezTo>
                      <a:pt x="18180" y="60143"/>
                      <a:pt x="21116" y="62778"/>
                      <a:pt x="24718" y="62778"/>
                    </a:cubicBezTo>
                    <a:cubicBezTo>
                      <a:pt x="28321" y="62778"/>
                      <a:pt x="31256" y="60143"/>
                      <a:pt x="31256" y="56841"/>
                    </a:cubicBezTo>
                    <a:cubicBezTo>
                      <a:pt x="31256" y="55340"/>
                      <a:pt x="30623" y="53939"/>
                      <a:pt x="29589" y="52871"/>
                    </a:cubicBezTo>
                    <a:lnTo>
                      <a:pt x="29589" y="52404"/>
                    </a:lnTo>
                    <a:cubicBezTo>
                      <a:pt x="29589" y="50736"/>
                      <a:pt x="30923" y="49402"/>
                      <a:pt x="32557" y="49402"/>
                    </a:cubicBezTo>
                    <a:lnTo>
                      <a:pt x="39996" y="49402"/>
                    </a:lnTo>
                    <a:cubicBezTo>
                      <a:pt x="40863" y="46233"/>
                      <a:pt x="41330" y="42897"/>
                      <a:pt x="41330" y="39462"/>
                    </a:cubicBezTo>
                    <a:cubicBezTo>
                      <a:pt x="41330" y="17646"/>
                      <a:pt x="22817" y="0"/>
                      <a:pt x="1" y="0"/>
                    </a:cubicBezTo>
                    <a:close/>
                  </a:path>
                </a:pathLst>
              </a:custGeom>
              <a:solidFill>
                <a:srgbClr val="425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765;p51">
                <a:extLst>
                  <a:ext uri="{FF2B5EF4-FFF2-40B4-BE49-F238E27FC236}">
                    <a16:creationId xmlns:a16="http://schemas.microsoft.com/office/drawing/2014/main" id="{1EFF1322-CDC9-8F5C-0B17-F8633A41DF6E}"/>
                  </a:ext>
                </a:extLst>
              </p:cNvPr>
              <p:cNvSpPr/>
              <p:nvPr/>
            </p:nvSpPr>
            <p:spPr>
              <a:xfrm>
                <a:off x="4571588" y="1602700"/>
                <a:ext cx="1033275" cy="1569475"/>
              </a:xfrm>
              <a:custGeom>
                <a:avLst/>
                <a:gdLst/>
                <a:ahLst/>
                <a:cxnLst/>
                <a:rect l="l" t="t" r="r" b="b"/>
                <a:pathLst>
                  <a:path w="41331" h="62779" extrusionOk="0">
                    <a:moveTo>
                      <a:pt x="3003" y="19848"/>
                    </a:moveTo>
                    <a:lnTo>
                      <a:pt x="3503" y="19848"/>
                    </a:lnTo>
                    <a:cubicBezTo>
                      <a:pt x="4571" y="18814"/>
                      <a:pt x="5938" y="18146"/>
                      <a:pt x="7473" y="18146"/>
                    </a:cubicBezTo>
                    <a:cubicBezTo>
                      <a:pt x="10742" y="18146"/>
                      <a:pt x="13410" y="21082"/>
                      <a:pt x="13410" y="24684"/>
                    </a:cubicBezTo>
                    <a:cubicBezTo>
                      <a:pt x="13410" y="28320"/>
                      <a:pt x="10742" y="31222"/>
                      <a:pt x="7473" y="31222"/>
                    </a:cubicBezTo>
                    <a:cubicBezTo>
                      <a:pt x="5938" y="31222"/>
                      <a:pt x="4571" y="30589"/>
                      <a:pt x="3503" y="29555"/>
                    </a:cubicBezTo>
                    <a:lnTo>
                      <a:pt x="3003" y="29555"/>
                    </a:lnTo>
                    <a:cubicBezTo>
                      <a:pt x="1368" y="29555"/>
                      <a:pt x="1" y="30889"/>
                      <a:pt x="1" y="32523"/>
                    </a:cubicBezTo>
                    <a:lnTo>
                      <a:pt x="1" y="49402"/>
                    </a:lnTo>
                    <a:lnTo>
                      <a:pt x="16880" y="49402"/>
                    </a:lnTo>
                    <a:cubicBezTo>
                      <a:pt x="18547" y="49402"/>
                      <a:pt x="19882" y="50736"/>
                      <a:pt x="19882" y="52404"/>
                    </a:cubicBezTo>
                    <a:lnTo>
                      <a:pt x="19882" y="52871"/>
                    </a:lnTo>
                    <a:cubicBezTo>
                      <a:pt x="18814" y="53939"/>
                      <a:pt x="18180" y="55340"/>
                      <a:pt x="18180" y="56841"/>
                    </a:cubicBezTo>
                    <a:cubicBezTo>
                      <a:pt x="18180" y="60143"/>
                      <a:pt x="21116" y="62778"/>
                      <a:pt x="24718" y="62778"/>
                    </a:cubicBezTo>
                    <a:cubicBezTo>
                      <a:pt x="28321" y="62778"/>
                      <a:pt x="31256" y="60143"/>
                      <a:pt x="31256" y="56841"/>
                    </a:cubicBezTo>
                    <a:cubicBezTo>
                      <a:pt x="31256" y="55340"/>
                      <a:pt x="30623" y="53939"/>
                      <a:pt x="29589" y="52871"/>
                    </a:cubicBezTo>
                    <a:lnTo>
                      <a:pt x="29589" y="52404"/>
                    </a:lnTo>
                    <a:cubicBezTo>
                      <a:pt x="29589" y="50736"/>
                      <a:pt x="30923" y="49402"/>
                      <a:pt x="32557" y="49402"/>
                    </a:cubicBezTo>
                    <a:lnTo>
                      <a:pt x="39996" y="49402"/>
                    </a:lnTo>
                    <a:cubicBezTo>
                      <a:pt x="40863" y="46233"/>
                      <a:pt x="41330" y="42897"/>
                      <a:pt x="41330" y="39462"/>
                    </a:cubicBezTo>
                    <a:cubicBezTo>
                      <a:pt x="41330" y="17646"/>
                      <a:pt x="22817" y="0"/>
                      <a:pt x="1" y="0"/>
                    </a:cubicBezTo>
                    <a:lnTo>
                      <a:pt x="1" y="16846"/>
                    </a:lnTo>
                    <a:cubicBezTo>
                      <a:pt x="34" y="18513"/>
                      <a:pt x="1368" y="19848"/>
                      <a:pt x="3003" y="19848"/>
                    </a:cubicBezTo>
                    <a:close/>
                  </a:path>
                </a:pathLst>
              </a:custGeom>
              <a:solidFill>
                <a:srgbClr val="00B0F0"/>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766;p51">
                <a:extLst>
                  <a:ext uri="{FF2B5EF4-FFF2-40B4-BE49-F238E27FC236}">
                    <a16:creationId xmlns:a16="http://schemas.microsoft.com/office/drawing/2014/main" id="{9D76F865-4254-4914-74FE-E8C5F05A33BE}"/>
                  </a:ext>
                </a:extLst>
              </p:cNvPr>
              <p:cNvSpPr/>
              <p:nvPr/>
            </p:nvSpPr>
            <p:spPr>
              <a:xfrm>
                <a:off x="4237188" y="2837750"/>
                <a:ext cx="1334300" cy="1235900"/>
              </a:xfrm>
              <a:custGeom>
                <a:avLst/>
                <a:gdLst/>
                <a:ahLst/>
                <a:cxnLst/>
                <a:rect l="l" t="t" r="r" b="b"/>
                <a:pathLst>
                  <a:path w="53372" h="49436" extrusionOk="0">
                    <a:moveTo>
                      <a:pt x="13410" y="0"/>
                    </a:moveTo>
                    <a:lnTo>
                      <a:pt x="13410" y="16879"/>
                    </a:lnTo>
                    <a:cubicBezTo>
                      <a:pt x="13410" y="18513"/>
                      <a:pt x="12043" y="19881"/>
                      <a:pt x="10408" y="19881"/>
                    </a:cubicBezTo>
                    <a:lnTo>
                      <a:pt x="9908" y="19881"/>
                    </a:lnTo>
                    <a:cubicBezTo>
                      <a:pt x="8874" y="18814"/>
                      <a:pt x="7473" y="18180"/>
                      <a:pt x="5938" y="18180"/>
                    </a:cubicBezTo>
                    <a:cubicBezTo>
                      <a:pt x="2669" y="18180"/>
                      <a:pt x="1" y="21115"/>
                      <a:pt x="1" y="24718"/>
                    </a:cubicBezTo>
                    <a:cubicBezTo>
                      <a:pt x="1" y="28320"/>
                      <a:pt x="2669" y="31256"/>
                      <a:pt x="5938" y="31256"/>
                    </a:cubicBezTo>
                    <a:cubicBezTo>
                      <a:pt x="7473" y="31256"/>
                      <a:pt x="8874" y="30622"/>
                      <a:pt x="9908" y="29555"/>
                    </a:cubicBezTo>
                    <a:lnTo>
                      <a:pt x="10408" y="29555"/>
                    </a:lnTo>
                    <a:cubicBezTo>
                      <a:pt x="12043" y="29555"/>
                      <a:pt x="13410" y="30889"/>
                      <a:pt x="13410" y="32557"/>
                    </a:cubicBezTo>
                    <a:lnTo>
                      <a:pt x="13410" y="49436"/>
                    </a:lnTo>
                    <a:lnTo>
                      <a:pt x="31423" y="49436"/>
                    </a:lnTo>
                    <a:cubicBezTo>
                      <a:pt x="31423" y="49436"/>
                      <a:pt x="31723" y="48335"/>
                      <a:pt x="31423" y="48335"/>
                    </a:cubicBezTo>
                    <a:lnTo>
                      <a:pt x="31390" y="48335"/>
                    </a:lnTo>
                    <a:cubicBezTo>
                      <a:pt x="31390" y="48335"/>
                      <a:pt x="41363" y="24684"/>
                      <a:pt x="42197" y="22550"/>
                    </a:cubicBezTo>
                    <a:cubicBezTo>
                      <a:pt x="42898" y="20848"/>
                      <a:pt x="47501" y="12743"/>
                      <a:pt x="49269" y="9640"/>
                    </a:cubicBezTo>
                    <a:cubicBezTo>
                      <a:pt x="49503" y="9240"/>
                      <a:pt x="49703" y="8873"/>
                      <a:pt x="49936" y="8473"/>
                    </a:cubicBezTo>
                    <a:cubicBezTo>
                      <a:pt x="49936" y="8440"/>
                      <a:pt x="49936" y="8440"/>
                      <a:pt x="49936" y="8440"/>
                    </a:cubicBezTo>
                    <a:cubicBezTo>
                      <a:pt x="51404" y="5804"/>
                      <a:pt x="52571" y="2969"/>
                      <a:pt x="53372" y="0"/>
                    </a:cubicBezTo>
                    <a:lnTo>
                      <a:pt x="45933" y="0"/>
                    </a:lnTo>
                    <a:cubicBezTo>
                      <a:pt x="44299" y="0"/>
                      <a:pt x="42965" y="1334"/>
                      <a:pt x="42965" y="3002"/>
                    </a:cubicBezTo>
                    <a:lnTo>
                      <a:pt x="42965" y="3503"/>
                    </a:lnTo>
                    <a:cubicBezTo>
                      <a:pt x="43999" y="4537"/>
                      <a:pt x="44632" y="5938"/>
                      <a:pt x="44632" y="7472"/>
                    </a:cubicBezTo>
                    <a:cubicBezTo>
                      <a:pt x="44632" y="10741"/>
                      <a:pt x="41730" y="13376"/>
                      <a:pt x="38094" y="13376"/>
                    </a:cubicBezTo>
                    <a:cubicBezTo>
                      <a:pt x="34492" y="13376"/>
                      <a:pt x="31556" y="10741"/>
                      <a:pt x="31556" y="7472"/>
                    </a:cubicBezTo>
                    <a:cubicBezTo>
                      <a:pt x="31556" y="5938"/>
                      <a:pt x="32190" y="4537"/>
                      <a:pt x="33258" y="3503"/>
                    </a:cubicBezTo>
                    <a:lnTo>
                      <a:pt x="33258" y="3002"/>
                    </a:lnTo>
                    <a:cubicBezTo>
                      <a:pt x="33258" y="1334"/>
                      <a:pt x="31923" y="0"/>
                      <a:pt x="30256" y="0"/>
                    </a:cubicBezTo>
                    <a:close/>
                  </a:path>
                </a:pathLst>
              </a:custGeom>
              <a:solidFill>
                <a:srgbClr val="CAE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767;p51">
                <a:extLst>
                  <a:ext uri="{FF2B5EF4-FFF2-40B4-BE49-F238E27FC236}">
                    <a16:creationId xmlns:a16="http://schemas.microsoft.com/office/drawing/2014/main" id="{BA105AE4-5205-7A0B-368F-61ADF1F1C737}"/>
                  </a:ext>
                </a:extLst>
              </p:cNvPr>
              <p:cNvSpPr/>
              <p:nvPr/>
            </p:nvSpPr>
            <p:spPr>
              <a:xfrm>
                <a:off x="4237188" y="2837750"/>
                <a:ext cx="1334300" cy="1235900"/>
              </a:xfrm>
              <a:custGeom>
                <a:avLst/>
                <a:gdLst/>
                <a:ahLst/>
                <a:cxnLst/>
                <a:rect l="l" t="t" r="r" b="b"/>
                <a:pathLst>
                  <a:path w="53372" h="49436" extrusionOk="0">
                    <a:moveTo>
                      <a:pt x="31423" y="48335"/>
                    </a:moveTo>
                    <a:lnTo>
                      <a:pt x="31390" y="48335"/>
                    </a:lnTo>
                    <a:cubicBezTo>
                      <a:pt x="31390" y="48335"/>
                      <a:pt x="41363" y="24684"/>
                      <a:pt x="42197" y="22550"/>
                    </a:cubicBezTo>
                    <a:cubicBezTo>
                      <a:pt x="42898" y="20848"/>
                      <a:pt x="47501" y="12743"/>
                      <a:pt x="49269" y="9640"/>
                    </a:cubicBezTo>
                    <a:cubicBezTo>
                      <a:pt x="49503" y="9240"/>
                      <a:pt x="49703" y="8873"/>
                      <a:pt x="49936" y="8473"/>
                    </a:cubicBezTo>
                    <a:cubicBezTo>
                      <a:pt x="49936" y="8440"/>
                      <a:pt x="49936" y="8440"/>
                      <a:pt x="49936" y="8440"/>
                    </a:cubicBezTo>
                    <a:lnTo>
                      <a:pt x="49936" y="8440"/>
                    </a:lnTo>
                    <a:cubicBezTo>
                      <a:pt x="51404" y="5804"/>
                      <a:pt x="52571" y="2969"/>
                      <a:pt x="53372" y="0"/>
                    </a:cubicBezTo>
                    <a:lnTo>
                      <a:pt x="45933" y="0"/>
                    </a:lnTo>
                    <a:cubicBezTo>
                      <a:pt x="44299" y="0"/>
                      <a:pt x="42965" y="1334"/>
                      <a:pt x="42965" y="3002"/>
                    </a:cubicBezTo>
                    <a:lnTo>
                      <a:pt x="42965" y="3503"/>
                    </a:lnTo>
                    <a:cubicBezTo>
                      <a:pt x="43999" y="4537"/>
                      <a:pt x="44632" y="5938"/>
                      <a:pt x="44632" y="7472"/>
                    </a:cubicBezTo>
                    <a:cubicBezTo>
                      <a:pt x="44632" y="10741"/>
                      <a:pt x="41730" y="13376"/>
                      <a:pt x="38094" y="13376"/>
                    </a:cubicBezTo>
                    <a:cubicBezTo>
                      <a:pt x="34492" y="13376"/>
                      <a:pt x="31556" y="10741"/>
                      <a:pt x="31556" y="7472"/>
                    </a:cubicBezTo>
                    <a:cubicBezTo>
                      <a:pt x="31556" y="5938"/>
                      <a:pt x="32190" y="4537"/>
                      <a:pt x="33258" y="3503"/>
                    </a:cubicBezTo>
                    <a:lnTo>
                      <a:pt x="33258" y="3002"/>
                    </a:lnTo>
                    <a:cubicBezTo>
                      <a:pt x="33258" y="1334"/>
                      <a:pt x="31923" y="0"/>
                      <a:pt x="30256" y="0"/>
                    </a:cubicBezTo>
                    <a:lnTo>
                      <a:pt x="13410" y="0"/>
                    </a:lnTo>
                    <a:lnTo>
                      <a:pt x="13410" y="0"/>
                    </a:lnTo>
                    <a:lnTo>
                      <a:pt x="13410" y="16879"/>
                    </a:lnTo>
                    <a:cubicBezTo>
                      <a:pt x="13410" y="18513"/>
                      <a:pt x="12043" y="19881"/>
                      <a:pt x="10408" y="19881"/>
                    </a:cubicBezTo>
                    <a:lnTo>
                      <a:pt x="9908" y="19881"/>
                    </a:lnTo>
                    <a:cubicBezTo>
                      <a:pt x="8874" y="18814"/>
                      <a:pt x="7473" y="18180"/>
                      <a:pt x="5938" y="18180"/>
                    </a:cubicBezTo>
                    <a:cubicBezTo>
                      <a:pt x="2669" y="18180"/>
                      <a:pt x="1" y="21115"/>
                      <a:pt x="1" y="24718"/>
                    </a:cubicBezTo>
                    <a:cubicBezTo>
                      <a:pt x="1" y="28320"/>
                      <a:pt x="2669" y="31256"/>
                      <a:pt x="5938" y="31256"/>
                    </a:cubicBezTo>
                    <a:cubicBezTo>
                      <a:pt x="7473" y="31256"/>
                      <a:pt x="8874" y="30622"/>
                      <a:pt x="9908" y="29555"/>
                    </a:cubicBezTo>
                    <a:lnTo>
                      <a:pt x="10408" y="29555"/>
                    </a:lnTo>
                    <a:cubicBezTo>
                      <a:pt x="12043" y="29555"/>
                      <a:pt x="13410" y="30889"/>
                      <a:pt x="13410" y="32557"/>
                    </a:cubicBezTo>
                    <a:lnTo>
                      <a:pt x="13410" y="49436"/>
                    </a:lnTo>
                    <a:lnTo>
                      <a:pt x="31423" y="49436"/>
                    </a:lnTo>
                    <a:cubicBezTo>
                      <a:pt x="31423" y="49436"/>
                      <a:pt x="31723" y="48335"/>
                      <a:pt x="31423" y="48335"/>
                    </a:cubicBezTo>
                    <a:close/>
                  </a:path>
                </a:pathLst>
              </a:custGeom>
              <a:solidFill>
                <a:srgbClr val="00B050"/>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768;p51">
                <a:extLst>
                  <a:ext uri="{FF2B5EF4-FFF2-40B4-BE49-F238E27FC236}">
                    <a16:creationId xmlns:a16="http://schemas.microsoft.com/office/drawing/2014/main" id="{DD0D7FFD-06D1-E121-FDB3-9EBF41F79C5C}"/>
                  </a:ext>
                </a:extLst>
              </p:cNvPr>
              <p:cNvSpPr/>
              <p:nvPr/>
            </p:nvSpPr>
            <p:spPr>
              <a:xfrm>
                <a:off x="3572538" y="2503325"/>
                <a:ext cx="999900" cy="1569500"/>
              </a:xfrm>
              <a:custGeom>
                <a:avLst/>
                <a:gdLst/>
                <a:ahLst/>
                <a:cxnLst/>
                <a:rect l="l" t="t" r="r" b="b"/>
                <a:pathLst>
                  <a:path w="39996" h="62780" extrusionOk="0">
                    <a:moveTo>
                      <a:pt x="15279" y="1"/>
                    </a:moveTo>
                    <a:cubicBezTo>
                      <a:pt x="11643" y="1"/>
                      <a:pt x="8741" y="2636"/>
                      <a:pt x="8741" y="5938"/>
                    </a:cubicBezTo>
                    <a:cubicBezTo>
                      <a:pt x="8741" y="7440"/>
                      <a:pt x="9374" y="8841"/>
                      <a:pt x="10408" y="9908"/>
                    </a:cubicBezTo>
                    <a:lnTo>
                      <a:pt x="10408" y="10375"/>
                    </a:lnTo>
                    <a:cubicBezTo>
                      <a:pt x="10408" y="12043"/>
                      <a:pt x="9074" y="13377"/>
                      <a:pt x="7440" y="13377"/>
                    </a:cubicBezTo>
                    <a:lnTo>
                      <a:pt x="1" y="13377"/>
                    </a:lnTo>
                    <a:cubicBezTo>
                      <a:pt x="802" y="16346"/>
                      <a:pt x="1969" y="19181"/>
                      <a:pt x="3437" y="21817"/>
                    </a:cubicBezTo>
                    <a:cubicBezTo>
                      <a:pt x="3437" y="21817"/>
                      <a:pt x="3437" y="21817"/>
                      <a:pt x="3437" y="21850"/>
                    </a:cubicBezTo>
                    <a:cubicBezTo>
                      <a:pt x="3670" y="22250"/>
                      <a:pt x="3904" y="22617"/>
                      <a:pt x="4137" y="23017"/>
                    </a:cubicBezTo>
                    <a:cubicBezTo>
                      <a:pt x="5905" y="26120"/>
                      <a:pt x="10508" y="34225"/>
                      <a:pt x="11176" y="35927"/>
                    </a:cubicBezTo>
                    <a:cubicBezTo>
                      <a:pt x="12010" y="38061"/>
                      <a:pt x="21983" y="61712"/>
                      <a:pt x="21983" y="61712"/>
                    </a:cubicBezTo>
                    <a:lnTo>
                      <a:pt x="21950" y="61712"/>
                    </a:lnTo>
                    <a:cubicBezTo>
                      <a:pt x="21650" y="61712"/>
                      <a:pt x="21950" y="62779"/>
                      <a:pt x="21950" y="62779"/>
                    </a:cubicBezTo>
                    <a:lnTo>
                      <a:pt x="39996" y="62779"/>
                    </a:lnTo>
                    <a:lnTo>
                      <a:pt x="39996" y="45934"/>
                    </a:lnTo>
                    <a:cubicBezTo>
                      <a:pt x="39996" y="44266"/>
                      <a:pt x="38629" y="42932"/>
                      <a:pt x="36994" y="42932"/>
                    </a:cubicBezTo>
                    <a:lnTo>
                      <a:pt x="36494" y="42932"/>
                    </a:lnTo>
                    <a:cubicBezTo>
                      <a:pt x="35426" y="43999"/>
                      <a:pt x="34059" y="44633"/>
                      <a:pt x="32524" y="44633"/>
                    </a:cubicBezTo>
                    <a:cubicBezTo>
                      <a:pt x="29255" y="44633"/>
                      <a:pt x="26587" y="41697"/>
                      <a:pt x="26587" y="38095"/>
                    </a:cubicBezTo>
                    <a:cubicBezTo>
                      <a:pt x="26587" y="34459"/>
                      <a:pt x="29255" y="31557"/>
                      <a:pt x="32524" y="31557"/>
                    </a:cubicBezTo>
                    <a:cubicBezTo>
                      <a:pt x="34059" y="31557"/>
                      <a:pt x="35426" y="32191"/>
                      <a:pt x="36494" y="33225"/>
                    </a:cubicBezTo>
                    <a:lnTo>
                      <a:pt x="36994" y="33225"/>
                    </a:lnTo>
                    <a:cubicBezTo>
                      <a:pt x="38629" y="33225"/>
                      <a:pt x="39996" y="31890"/>
                      <a:pt x="39996" y="30256"/>
                    </a:cubicBezTo>
                    <a:lnTo>
                      <a:pt x="39996" y="13377"/>
                    </a:lnTo>
                    <a:lnTo>
                      <a:pt x="23117" y="13377"/>
                    </a:lnTo>
                    <a:cubicBezTo>
                      <a:pt x="21450" y="13377"/>
                      <a:pt x="20115" y="12043"/>
                      <a:pt x="20115" y="10375"/>
                    </a:cubicBezTo>
                    <a:lnTo>
                      <a:pt x="20115" y="9908"/>
                    </a:lnTo>
                    <a:cubicBezTo>
                      <a:pt x="21183" y="8841"/>
                      <a:pt x="21817" y="7440"/>
                      <a:pt x="21817" y="5938"/>
                    </a:cubicBezTo>
                    <a:cubicBezTo>
                      <a:pt x="21817" y="2636"/>
                      <a:pt x="18881" y="1"/>
                      <a:pt x="15279" y="1"/>
                    </a:cubicBezTo>
                    <a:close/>
                  </a:path>
                </a:pathLst>
              </a:custGeom>
              <a:solidFill>
                <a:srgbClr val="2CAC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769;p51">
                <a:extLst>
                  <a:ext uri="{FF2B5EF4-FFF2-40B4-BE49-F238E27FC236}">
                    <a16:creationId xmlns:a16="http://schemas.microsoft.com/office/drawing/2014/main" id="{CCCCB28A-5123-BBD2-B88D-3C89F6EE6746}"/>
                  </a:ext>
                </a:extLst>
              </p:cNvPr>
              <p:cNvSpPr/>
              <p:nvPr/>
            </p:nvSpPr>
            <p:spPr>
              <a:xfrm>
                <a:off x="3572538" y="2503325"/>
                <a:ext cx="999900" cy="1569500"/>
              </a:xfrm>
              <a:custGeom>
                <a:avLst/>
                <a:gdLst/>
                <a:ahLst/>
                <a:cxnLst/>
                <a:rect l="l" t="t" r="r" b="b"/>
                <a:pathLst>
                  <a:path w="39996" h="62780" extrusionOk="0">
                    <a:moveTo>
                      <a:pt x="36994" y="42932"/>
                    </a:moveTo>
                    <a:lnTo>
                      <a:pt x="36494" y="42932"/>
                    </a:lnTo>
                    <a:cubicBezTo>
                      <a:pt x="35426" y="43999"/>
                      <a:pt x="34059" y="44633"/>
                      <a:pt x="32524" y="44633"/>
                    </a:cubicBezTo>
                    <a:cubicBezTo>
                      <a:pt x="29255" y="44633"/>
                      <a:pt x="26587" y="41697"/>
                      <a:pt x="26587" y="38095"/>
                    </a:cubicBezTo>
                    <a:cubicBezTo>
                      <a:pt x="26587" y="34459"/>
                      <a:pt x="29255" y="31557"/>
                      <a:pt x="32524" y="31557"/>
                    </a:cubicBezTo>
                    <a:cubicBezTo>
                      <a:pt x="34059" y="31557"/>
                      <a:pt x="35426" y="32191"/>
                      <a:pt x="36494" y="33225"/>
                    </a:cubicBezTo>
                    <a:lnTo>
                      <a:pt x="36994" y="33225"/>
                    </a:lnTo>
                    <a:cubicBezTo>
                      <a:pt x="38629" y="33225"/>
                      <a:pt x="39996" y="31890"/>
                      <a:pt x="39996" y="30256"/>
                    </a:cubicBezTo>
                    <a:lnTo>
                      <a:pt x="39996" y="13377"/>
                    </a:lnTo>
                    <a:lnTo>
                      <a:pt x="23117" y="13377"/>
                    </a:lnTo>
                    <a:cubicBezTo>
                      <a:pt x="21450" y="13377"/>
                      <a:pt x="20115" y="12043"/>
                      <a:pt x="20115" y="10375"/>
                    </a:cubicBezTo>
                    <a:lnTo>
                      <a:pt x="20115" y="9908"/>
                    </a:lnTo>
                    <a:cubicBezTo>
                      <a:pt x="21183" y="8841"/>
                      <a:pt x="21817" y="7440"/>
                      <a:pt x="21817" y="5938"/>
                    </a:cubicBezTo>
                    <a:cubicBezTo>
                      <a:pt x="21817" y="2636"/>
                      <a:pt x="18881" y="1"/>
                      <a:pt x="15279" y="1"/>
                    </a:cubicBezTo>
                    <a:cubicBezTo>
                      <a:pt x="11643" y="1"/>
                      <a:pt x="8741" y="2636"/>
                      <a:pt x="8741" y="5938"/>
                    </a:cubicBezTo>
                    <a:cubicBezTo>
                      <a:pt x="8741" y="7440"/>
                      <a:pt x="9374" y="8841"/>
                      <a:pt x="10408" y="9908"/>
                    </a:cubicBezTo>
                    <a:lnTo>
                      <a:pt x="10408" y="10375"/>
                    </a:lnTo>
                    <a:cubicBezTo>
                      <a:pt x="10408" y="12043"/>
                      <a:pt x="9074" y="13377"/>
                      <a:pt x="7440" y="13377"/>
                    </a:cubicBezTo>
                    <a:lnTo>
                      <a:pt x="1" y="13377"/>
                    </a:lnTo>
                    <a:cubicBezTo>
                      <a:pt x="802" y="16346"/>
                      <a:pt x="1969" y="19181"/>
                      <a:pt x="3437" y="21817"/>
                    </a:cubicBezTo>
                    <a:lnTo>
                      <a:pt x="3437" y="21817"/>
                    </a:lnTo>
                    <a:cubicBezTo>
                      <a:pt x="3437" y="21817"/>
                      <a:pt x="3437" y="21817"/>
                      <a:pt x="3437" y="21850"/>
                    </a:cubicBezTo>
                    <a:cubicBezTo>
                      <a:pt x="3670" y="22250"/>
                      <a:pt x="3904" y="22617"/>
                      <a:pt x="4137" y="23017"/>
                    </a:cubicBezTo>
                    <a:cubicBezTo>
                      <a:pt x="5905" y="26120"/>
                      <a:pt x="10508" y="34225"/>
                      <a:pt x="11176" y="35927"/>
                    </a:cubicBezTo>
                    <a:cubicBezTo>
                      <a:pt x="12010" y="38061"/>
                      <a:pt x="21983" y="61712"/>
                      <a:pt x="21983" y="61712"/>
                    </a:cubicBezTo>
                    <a:lnTo>
                      <a:pt x="21950" y="61712"/>
                    </a:lnTo>
                    <a:cubicBezTo>
                      <a:pt x="21650" y="61712"/>
                      <a:pt x="21950" y="62779"/>
                      <a:pt x="21950" y="62779"/>
                    </a:cubicBezTo>
                    <a:lnTo>
                      <a:pt x="39996" y="62779"/>
                    </a:lnTo>
                    <a:lnTo>
                      <a:pt x="39996" y="45934"/>
                    </a:lnTo>
                    <a:cubicBezTo>
                      <a:pt x="39996" y="44266"/>
                      <a:pt x="38629" y="42932"/>
                      <a:pt x="36994" y="42932"/>
                    </a:cubicBezTo>
                    <a:close/>
                  </a:path>
                </a:pathLst>
              </a:custGeom>
              <a:solidFill>
                <a:srgbClr val="0070C0"/>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770;p51">
                <a:extLst>
                  <a:ext uri="{FF2B5EF4-FFF2-40B4-BE49-F238E27FC236}">
                    <a16:creationId xmlns:a16="http://schemas.microsoft.com/office/drawing/2014/main" id="{01E293FE-9BD4-767E-E29E-D7B1A169191C}"/>
                  </a:ext>
                </a:extLst>
              </p:cNvPr>
              <p:cNvSpPr/>
              <p:nvPr/>
            </p:nvSpPr>
            <p:spPr>
              <a:xfrm>
                <a:off x="3539188" y="1602700"/>
                <a:ext cx="1367675" cy="1235075"/>
              </a:xfrm>
              <a:custGeom>
                <a:avLst/>
                <a:gdLst/>
                <a:ahLst/>
                <a:cxnLst/>
                <a:rect l="l" t="t" r="r" b="b"/>
                <a:pathLst>
                  <a:path w="54707" h="49403" extrusionOk="0">
                    <a:moveTo>
                      <a:pt x="41297" y="0"/>
                    </a:moveTo>
                    <a:cubicBezTo>
                      <a:pt x="18514" y="0"/>
                      <a:pt x="1" y="17646"/>
                      <a:pt x="1" y="39462"/>
                    </a:cubicBezTo>
                    <a:cubicBezTo>
                      <a:pt x="1" y="42897"/>
                      <a:pt x="468" y="46233"/>
                      <a:pt x="1335" y="49402"/>
                    </a:cubicBezTo>
                    <a:lnTo>
                      <a:pt x="8774" y="49402"/>
                    </a:lnTo>
                    <a:cubicBezTo>
                      <a:pt x="10408" y="49402"/>
                      <a:pt x="11742" y="48068"/>
                      <a:pt x="11742" y="46400"/>
                    </a:cubicBezTo>
                    <a:lnTo>
                      <a:pt x="11742" y="45933"/>
                    </a:lnTo>
                    <a:cubicBezTo>
                      <a:pt x="10708" y="44866"/>
                      <a:pt x="10075" y="43498"/>
                      <a:pt x="10075" y="41963"/>
                    </a:cubicBezTo>
                    <a:cubicBezTo>
                      <a:pt x="10075" y="38661"/>
                      <a:pt x="12977" y="36026"/>
                      <a:pt x="16613" y="36026"/>
                    </a:cubicBezTo>
                    <a:cubicBezTo>
                      <a:pt x="20215" y="36026"/>
                      <a:pt x="23151" y="38694"/>
                      <a:pt x="23151" y="41963"/>
                    </a:cubicBezTo>
                    <a:cubicBezTo>
                      <a:pt x="23151" y="43498"/>
                      <a:pt x="22517" y="44866"/>
                      <a:pt x="21449" y="45933"/>
                    </a:cubicBezTo>
                    <a:lnTo>
                      <a:pt x="21449" y="46400"/>
                    </a:lnTo>
                    <a:cubicBezTo>
                      <a:pt x="21449" y="48068"/>
                      <a:pt x="22784" y="49402"/>
                      <a:pt x="24451" y="49402"/>
                    </a:cubicBezTo>
                    <a:lnTo>
                      <a:pt x="41297" y="49402"/>
                    </a:lnTo>
                    <a:lnTo>
                      <a:pt x="41297" y="32557"/>
                    </a:lnTo>
                    <a:cubicBezTo>
                      <a:pt x="41297" y="30889"/>
                      <a:pt x="42664" y="29555"/>
                      <a:pt x="44299" y="29555"/>
                    </a:cubicBezTo>
                    <a:lnTo>
                      <a:pt x="44799" y="29555"/>
                    </a:lnTo>
                    <a:cubicBezTo>
                      <a:pt x="45867" y="30589"/>
                      <a:pt x="47234" y="31256"/>
                      <a:pt x="48769" y="31256"/>
                    </a:cubicBezTo>
                    <a:cubicBezTo>
                      <a:pt x="52038" y="31256"/>
                      <a:pt x="54706" y="28320"/>
                      <a:pt x="54706" y="24684"/>
                    </a:cubicBezTo>
                    <a:cubicBezTo>
                      <a:pt x="54706" y="21082"/>
                      <a:pt x="52038" y="18146"/>
                      <a:pt x="48769" y="18146"/>
                    </a:cubicBezTo>
                    <a:cubicBezTo>
                      <a:pt x="47234" y="18146"/>
                      <a:pt x="45867" y="18814"/>
                      <a:pt x="44799" y="19848"/>
                    </a:cubicBezTo>
                    <a:lnTo>
                      <a:pt x="44299" y="19848"/>
                    </a:lnTo>
                    <a:cubicBezTo>
                      <a:pt x="42664" y="19848"/>
                      <a:pt x="41297" y="18513"/>
                      <a:pt x="41297" y="16846"/>
                    </a:cubicBezTo>
                    <a:lnTo>
                      <a:pt x="41297" y="0"/>
                    </a:lnTo>
                    <a:close/>
                  </a:path>
                </a:pathLst>
              </a:custGeom>
              <a:solidFill>
                <a:srgbClr val="B6D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771;p51">
                <a:extLst>
                  <a:ext uri="{FF2B5EF4-FFF2-40B4-BE49-F238E27FC236}">
                    <a16:creationId xmlns:a16="http://schemas.microsoft.com/office/drawing/2014/main" id="{5F3C7F80-12DF-0E14-B161-D5C7CC1E2D68}"/>
                  </a:ext>
                </a:extLst>
              </p:cNvPr>
              <p:cNvSpPr/>
              <p:nvPr/>
            </p:nvSpPr>
            <p:spPr>
              <a:xfrm>
                <a:off x="3539188" y="1602700"/>
                <a:ext cx="1367675" cy="1235075"/>
              </a:xfrm>
              <a:custGeom>
                <a:avLst/>
                <a:gdLst/>
                <a:ahLst/>
                <a:cxnLst/>
                <a:rect l="l" t="t" r="r" b="b"/>
                <a:pathLst>
                  <a:path w="54707" h="49403" extrusionOk="0">
                    <a:moveTo>
                      <a:pt x="11742" y="46400"/>
                    </a:moveTo>
                    <a:lnTo>
                      <a:pt x="11742" y="45933"/>
                    </a:lnTo>
                    <a:cubicBezTo>
                      <a:pt x="10708" y="44866"/>
                      <a:pt x="10075" y="43498"/>
                      <a:pt x="10075" y="41963"/>
                    </a:cubicBezTo>
                    <a:cubicBezTo>
                      <a:pt x="10075" y="38661"/>
                      <a:pt x="12977" y="36026"/>
                      <a:pt x="16613" y="36026"/>
                    </a:cubicBezTo>
                    <a:cubicBezTo>
                      <a:pt x="20215" y="36026"/>
                      <a:pt x="23151" y="38694"/>
                      <a:pt x="23151" y="41963"/>
                    </a:cubicBezTo>
                    <a:cubicBezTo>
                      <a:pt x="23151" y="43498"/>
                      <a:pt x="22517" y="44866"/>
                      <a:pt x="21449" y="45933"/>
                    </a:cubicBezTo>
                    <a:lnTo>
                      <a:pt x="21449" y="46400"/>
                    </a:lnTo>
                    <a:cubicBezTo>
                      <a:pt x="21449" y="48068"/>
                      <a:pt x="22784" y="49402"/>
                      <a:pt x="24451" y="49402"/>
                    </a:cubicBezTo>
                    <a:lnTo>
                      <a:pt x="41297" y="49402"/>
                    </a:lnTo>
                    <a:lnTo>
                      <a:pt x="41297" y="49402"/>
                    </a:lnTo>
                    <a:lnTo>
                      <a:pt x="41297" y="32557"/>
                    </a:lnTo>
                    <a:cubicBezTo>
                      <a:pt x="41297" y="30889"/>
                      <a:pt x="42664" y="29555"/>
                      <a:pt x="44299" y="29555"/>
                    </a:cubicBezTo>
                    <a:lnTo>
                      <a:pt x="44799" y="29555"/>
                    </a:lnTo>
                    <a:cubicBezTo>
                      <a:pt x="45867" y="30589"/>
                      <a:pt x="47234" y="31256"/>
                      <a:pt x="48769" y="31256"/>
                    </a:cubicBezTo>
                    <a:cubicBezTo>
                      <a:pt x="52038" y="31256"/>
                      <a:pt x="54706" y="28320"/>
                      <a:pt x="54706" y="24684"/>
                    </a:cubicBezTo>
                    <a:cubicBezTo>
                      <a:pt x="54706" y="21082"/>
                      <a:pt x="52038" y="18146"/>
                      <a:pt x="48769" y="18146"/>
                    </a:cubicBezTo>
                    <a:cubicBezTo>
                      <a:pt x="47234" y="18146"/>
                      <a:pt x="45867" y="18814"/>
                      <a:pt x="44799" y="19848"/>
                    </a:cubicBezTo>
                    <a:lnTo>
                      <a:pt x="44299" y="19848"/>
                    </a:lnTo>
                    <a:cubicBezTo>
                      <a:pt x="42664" y="19848"/>
                      <a:pt x="41297" y="18513"/>
                      <a:pt x="41297" y="16846"/>
                    </a:cubicBezTo>
                    <a:lnTo>
                      <a:pt x="41297" y="0"/>
                    </a:lnTo>
                    <a:lnTo>
                      <a:pt x="41297" y="0"/>
                    </a:lnTo>
                    <a:cubicBezTo>
                      <a:pt x="18514" y="0"/>
                      <a:pt x="1" y="17646"/>
                      <a:pt x="1" y="39462"/>
                    </a:cubicBezTo>
                    <a:cubicBezTo>
                      <a:pt x="1" y="42897"/>
                      <a:pt x="468" y="46233"/>
                      <a:pt x="1335" y="49402"/>
                    </a:cubicBezTo>
                    <a:lnTo>
                      <a:pt x="8774" y="49402"/>
                    </a:lnTo>
                    <a:cubicBezTo>
                      <a:pt x="10408" y="49402"/>
                      <a:pt x="11742" y="48068"/>
                      <a:pt x="11742" y="46400"/>
                    </a:cubicBezTo>
                    <a:close/>
                  </a:path>
                </a:pathLst>
              </a:custGeom>
              <a:solidFill>
                <a:srgbClr val="FFC000"/>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1772;p51">
              <a:extLst>
                <a:ext uri="{FF2B5EF4-FFF2-40B4-BE49-F238E27FC236}">
                  <a16:creationId xmlns:a16="http://schemas.microsoft.com/office/drawing/2014/main" id="{8ED9EA3F-7D1A-BC7E-4849-2353A05C710D}"/>
                </a:ext>
              </a:extLst>
            </p:cNvPr>
            <p:cNvSpPr/>
            <p:nvPr/>
          </p:nvSpPr>
          <p:spPr>
            <a:xfrm>
              <a:off x="3496200" y="1357950"/>
              <a:ext cx="2151279" cy="2573613"/>
            </a:xfrm>
            <a:custGeom>
              <a:avLst/>
              <a:gdLst/>
              <a:ahLst/>
              <a:cxnLst/>
              <a:rect l="l" t="t" r="r" b="b"/>
              <a:pathLst>
                <a:path w="87897" h="105142" extrusionOk="0">
                  <a:moveTo>
                    <a:pt x="63112" y="104008"/>
                  </a:moveTo>
                  <a:lnTo>
                    <a:pt x="63112" y="104008"/>
                  </a:lnTo>
                  <a:cubicBezTo>
                    <a:pt x="63446" y="100672"/>
                    <a:pt x="73686" y="78823"/>
                    <a:pt x="74587" y="76555"/>
                  </a:cubicBezTo>
                  <a:cubicBezTo>
                    <a:pt x="75321" y="74754"/>
                    <a:pt x="80224" y="66114"/>
                    <a:pt x="82092" y="62845"/>
                  </a:cubicBezTo>
                  <a:cubicBezTo>
                    <a:pt x="82359" y="62412"/>
                    <a:pt x="82593" y="62011"/>
                    <a:pt x="82826" y="61578"/>
                  </a:cubicBezTo>
                  <a:cubicBezTo>
                    <a:pt x="82826" y="61544"/>
                    <a:pt x="82826" y="61544"/>
                    <a:pt x="82826" y="61544"/>
                  </a:cubicBezTo>
                  <a:lnTo>
                    <a:pt x="82826" y="61544"/>
                  </a:lnTo>
                  <a:cubicBezTo>
                    <a:pt x="86062" y="55707"/>
                    <a:pt x="87897" y="49069"/>
                    <a:pt x="87897" y="41997"/>
                  </a:cubicBezTo>
                  <a:cubicBezTo>
                    <a:pt x="87897" y="18814"/>
                    <a:pt x="68216" y="0"/>
                    <a:pt x="43932" y="0"/>
                  </a:cubicBezTo>
                  <a:cubicBezTo>
                    <a:pt x="19681" y="0"/>
                    <a:pt x="0" y="18814"/>
                    <a:pt x="0" y="41997"/>
                  </a:cubicBezTo>
                  <a:cubicBezTo>
                    <a:pt x="0" y="49069"/>
                    <a:pt x="1835" y="55707"/>
                    <a:pt x="5071" y="61544"/>
                  </a:cubicBezTo>
                  <a:lnTo>
                    <a:pt x="5071" y="61544"/>
                  </a:lnTo>
                  <a:cubicBezTo>
                    <a:pt x="5071" y="61544"/>
                    <a:pt x="5071" y="61544"/>
                    <a:pt x="5071" y="61578"/>
                  </a:cubicBezTo>
                  <a:cubicBezTo>
                    <a:pt x="5304" y="62011"/>
                    <a:pt x="5538" y="62412"/>
                    <a:pt x="5805" y="62845"/>
                  </a:cubicBezTo>
                  <a:cubicBezTo>
                    <a:pt x="7673" y="66114"/>
                    <a:pt x="12576" y="74754"/>
                    <a:pt x="13310" y="76555"/>
                  </a:cubicBezTo>
                  <a:cubicBezTo>
                    <a:pt x="14211" y="78823"/>
                    <a:pt x="24451" y="100672"/>
                    <a:pt x="24785" y="104008"/>
                  </a:cubicBezTo>
                  <a:lnTo>
                    <a:pt x="24785" y="104008"/>
                  </a:lnTo>
                  <a:cubicBezTo>
                    <a:pt x="24451" y="104008"/>
                    <a:pt x="24184" y="104275"/>
                    <a:pt x="24184" y="104575"/>
                  </a:cubicBezTo>
                  <a:cubicBezTo>
                    <a:pt x="24184" y="104909"/>
                    <a:pt x="24451" y="105142"/>
                    <a:pt x="24785" y="105142"/>
                  </a:cubicBezTo>
                  <a:lnTo>
                    <a:pt x="24985" y="105142"/>
                  </a:lnTo>
                  <a:lnTo>
                    <a:pt x="62879" y="105142"/>
                  </a:lnTo>
                  <a:lnTo>
                    <a:pt x="63112" y="105142"/>
                  </a:lnTo>
                  <a:cubicBezTo>
                    <a:pt x="63446" y="105142"/>
                    <a:pt x="63713" y="104909"/>
                    <a:pt x="63713" y="104575"/>
                  </a:cubicBezTo>
                  <a:cubicBezTo>
                    <a:pt x="63713" y="104275"/>
                    <a:pt x="63446" y="104008"/>
                    <a:pt x="63112" y="104008"/>
                  </a:cubicBezTo>
                  <a:close/>
                  <a:moveTo>
                    <a:pt x="43965" y="102007"/>
                  </a:moveTo>
                  <a:lnTo>
                    <a:pt x="25919" y="102007"/>
                  </a:lnTo>
                  <a:cubicBezTo>
                    <a:pt x="25919" y="102007"/>
                    <a:pt x="25619" y="100906"/>
                    <a:pt x="25919" y="100906"/>
                  </a:cubicBezTo>
                  <a:lnTo>
                    <a:pt x="25952" y="100906"/>
                  </a:lnTo>
                  <a:cubicBezTo>
                    <a:pt x="25952" y="100906"/>
                    <a:pt x="15979" y="77255"/>
                    <a:pt x="15145" y="75121"/>
                  </a:cubicBezTo>
                  <a:cubicBezTo>
                    <a:pt x="14444" y="73419"/>
                    <a:pt x="9841" y="65314"/>
                    <a:pt x="8073" y="62211"/>
                  </a:cubicBezTo>
                  <a:cubicBezTo>
                    <a:pt x="7839" y="61811"/>
                    <a:pt x="7639" y="61444"/>
                    <a:pt x="7406" y="61044"/>
                  </a:cubicBezTo>
                  <a:cubicBezTo>
                    <a:pt x="7406" y="61011"/>
                    <a:pt x="7406" y="61011"/>
                    <a:pt x="7406" y="61011"/>
                  </a:cubicBezTo>
                  <a:lnTo>
                    <a:pt x="7406" y="61011"/>
                  </a:lnTo>
                  <a:cubicBezTo>
                    <a:pt x="5938" y="58375"/>
                    <a:pt x="4771" y="55540"/>
                    <a:pt x="3970" y="52571"/>
                  </a:cubicBezTo>
                  <a:cubicBezTo>
                    <a:pt x="3103" y="49402"/>
                    <a:pt x="2636" y="46066"/>
                    <a:pt x="2636" y="42631"/>
                  </a:cubicBezTo>
                  <a:cubicBezTo>
                    <a:pt x="2636" y="20815"/>
                    <a:pt x="21149" y="3169"/>
                    <a:pt x="43932" y="3169"/>
                  </a:cubicBezTo>
                  <a:lnTo>
                    <a:pt x="43932" y="3169"/>
                  </a:lnTo>
                  <a:cubicBezTo>
                    <a:pt x="66748" y="3169"/>
                    <a:pt x="85261" y="20815"/>
                    <a:pt x="85261" y="42631"/>
                  </a:cubicBezTo>
                  <a:cubicBezTo>
                    <a:pt x="85261" y="46066"/>
                    <a:pt x="84794" y="49402"/>
                    <a:pt x="83927" y="52571"/>
                  </a:cubicBezTo>
                  <a:cubicBezTo>
                    <a:pt x="83126" y="55540"/>
                    <a:pt x="81959" y="58375"/>
                    <a:pt x="80491" y="61011"/>
                  </a:cubicBezTo>
                  <a:lnTo>
                    <a:pt x="80491" y="61011"/>
                  </a:lnTo>
                  <a:lnTo>
                    <a:pt x="80491" y="61011"/>
                  </a:lnTo>
                  <a:cubicBezTo>
                    <a:pt x="80258" y="61444"/>
                    <a:pt x="80058" y="61811"/>
                    <a:pt x="79824" y="62211"/>
                  </a:cubicBezTo>
                  <a:cubicBezTo>
                    <a:pt x="78056" y="65314"/>
                    <a:pt x="73453" y="73419"/>
                    <a:pt x="72752" y="75121"/>
                  </a:cubicBezTo>
                  <a:cubicBezTo>
                    <a:pt x="71918" y="77255"/>
                    <a:pt x="61945" y="100906"/>
                    <a:pt x="61945" y="100906"/>
                  </a:cubicBezTo>
                  <a:lnTo>
                    <a:pt x="61978" y="100906"/>
                  </a:lnTo>
                  <a:cubicBezTo>
                    <a:pt x="62278" y="100906"/>
                    <a:pt x="61978" y="101973"/>
                    <a:pt x="61978" y="101973"/>
                  </a:cubicBezTo>
                  <a:lnTo>
                    <a:pt x="43965" y="1019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73;p51">
              <a:extLst>
                <a:ext uri="{FF2B5EF4-FFF2-40B4-BE49-F238E27FC236}">
                  <a16:creationId xmlns:a16="http://schemas.microsoft.com/office/drawing/2014/main" id="{8EFB1012-870E-DD62-3D96-71904A377119}"/>
                </a:ext>
              </a:extLst>
            </p:cNvPr>
            <p:cNvSpPr/>
            <p:nvPr/>
          </p:nvSpPr>
          <p:spPr>
            <a:xfrm>
              <a:off x="4068438" y="3886239"/>
              <a:ext cx="1006726" cy="62375"/>
            </a:xfrm>
            <a:custGeom>
              <a:avLst/>
              <a:gdLst/>
              <a:ahLst/>
              <a:cxnLst/>
              <a:rect l="l" t="t" r="r" b="b"/>
              <a:pathLst>
                <a:path w="27253" h="701" extrusionOk="0">
                  <a:moveTo>
                    <a:pt x="400" y="0"/>
                  </a:moveTo>
                  <a:cubicBezTo>
                    <a:pt x="200" y="0"/>
                    <a:pt x="0" y="167"/>
                    <a:pt x="0" y="367"/>
                  </a:cubicBezTo>
                  <a:cubicBezTo>
                    <a:pt x="0" y="534"/>
                    <a:pt x="200" y="701"/>
                    <a:pt x="400" y="701"/>
                  </a:cubicBezTo>
                  <a:lnTo>
                    <a:pt x="26853" y="701"/>
                  </a:lnTo>
                  <a:cubicBezTo>
                    <a:pt x="27053" y="701"/>
                    <a:pt x="27253" y="534"/>
                    <a:pt x="27253" y="367"/>
                  </a:cubicBezTo>
                  <a:cubicBezTo>
                    <a:pt x="27253" y="167"/>
                    <a:pt x="27053" y="0"/>
                    <a:pt x="26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4335673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descr="Texto&#10;&#10;Descripción generada automáticamente">
            <a:extLst>
              <a:ext uri="{FF2B5EF4-FFF2-40B4-BE49-F238E27FC236}">
                <a16:creationId xmlns:a16="http://schemas.microsoft.com/office/drawing/2014/main" id="{51742F99-D85C-4B5F-97E8-9B9CD27744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12526" y="5566891"/>
            <a:ext cx="1098934" cy="365280"/>
          </a:xfrm>
          <a:prstGeom prst="rect">
            <a:avLst/>
          </a:prstGeom>
        </p:spPr>
      </p:pic>
      <p:pic>
        <p:nvPicPr>
          <p:cNvPr id="2" name="Imagen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3957" y="6242855"/>
            <a:ext cx="1548043" cy="514561"/>
          </a:xfrm>
          <a:prstGeom prst="rect">
            <a:avLst/>
          </a:prstGeom>
        </p:spPr>
      </p:pic>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graphicFrame>
        <p:nvGraphicFramePr>
          <p:cNvPr id="16" name="Gráfico 15">
            <a:extLst>
              <a:ext uri="{FF2B5EF4-FFF2-40B4-BE49-F238E27FC236}">
                <a16:creationId xmlns:a16="http://schemas.microsoft.com/office/drawing/2014/main" id="{1ABAB0F7-876A-2242-7319-78543F42E910}"/>
              </a:ext>
            </a:extLst>
          </p:cNvPr>
          <p:cNvGraphicFramePr/>
          <p:nvPr>
            <p:extLst>
              <p:ext uri="{D42A27DB-BD31-4B8C-83A1-F6EECF244321}">
                <p14:modId xmlns:p14="http://schemas.microsoft.com/office/powerpoint/2010/main" val="4036800719"/>
              </p:ext>
            </p:extLst>
          </p:nvPr>
        </p:nvGraphicFramePr>
        <p:xfrm>
          <a:off x="-341775" y="743726"/>
          <a:ext cx="4650576" cy="4809441"/>
        </p:xfrm>
        <a:graphic>
          <a:graphicData uri="http://schemas.openxmlformats.org/drawingml/2006/chart">
            <c:chart xmlns:c="http://schemas.openxmlformats.org/drawingml/2006/chart" xmlns:r="http://schemas.openxmlformats.org/officeDocument/2006/relationships" r:id="rId6"/>
          </a:graphicData>
        </a:graphic>
      </p:graphicFrame>
      <p:sp>
        <p:nvSpPr>
          <p:cNvPr id="19" name="CuadroTexto 18">
            <a:extLst>
              <a:ext uri="{FF2B5EF4-FFF2-40B4-BE49-F238E27FC236}">
                <a16:creationId xmlns:a16="http://schemas.microsoft.com/office/drawing/2014/main" id="{41217C3A-EFF0-7E73-4709-10CC2607F13C}"/>
              </a:ext>
            </a:extLst>
          </p:cNvPr>
          <p:cNvSpPr txBox="1"/>
          <p:nvPr/>
        </p:nvSpPr>
        <p:spPr>
          <a:xfrm>
            <a:off x="320236" y="261032"/>
            <a:ext cx="9461469" cy="664797"/>
          </a:xfrm>
          <a:prstGeom prst="rect">
            <a:avLst/>
          </a:prstGeom>
          <a:noFill/>
        </p:spPr>
        <p:txBody>
          <a:bodyPr wrap="square">
            <a:spAutoFit/>
          </a:bodyPr>
          <a:lstStyle/>
          <a:p>
            <a:pPr algn="just">
              <a:lnSpc>
                <a:spcPct val="107000"/>
              </a:lnSpc>
              <a:spcAft>
                <a:spcPts val="1000"/>
              </a:spcAft>
            </a:pPr>
            <a:r>
              <a:rPr lang="es-ES"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De 18 entidades del sector central 15 presentaron el Plan Anual  y  de estas 10  cumplieron con el requisito de aprobación ante el Comité de Conciliación en el primer cuatrimestre   </a:t>
            </a:r>
            <a:endParaRPr lang="es-CO" sz="1800" i="1" dirty="0">
              <a:solidFill>
                <a:srgbClr val="44546A"/>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C9C8C406-4B19-D04C-6019-6837B5F9C264}"/>
              </a:ext>
            </a:extLst>
          </p:cNvPr>
          <p:cNvGraphicFramePr>
            <a:graphicFrameLocks noGrp="1"/>
          </p:cNvGraphicFramePr>
          <p:nvPr>
            <p:extLst>
              <p:ext uri="{D42A27DB-BD31-4B8C-83A1-F6EECF244321}">
                <p14:modId xmlns:p14="http://schemas.microsoft.com/office/powerpoint/2010/main" val="1248455651"/>
              </p:ext>
            </p:extLst>
          </p:nvPr>
        </p:nvGraphicFramePr>
        <p:xfrm>
          <a:off x="4392691" y="1623462"/>
          <a:ext cx="7078019" cy="4590707"/>
        </p:xfrm>
        <a:graphic>
          <a:graphicData uri="http://schemas.openxmlformats.org/drawingml/2006/table">
            <a:tbl>
              <a:tblPr>
                <a:tableStyleId>{B301B821-A1FF-4177-AEE7-76D212191A09}</a:tableStyleId>
              </a:tblPr>
              <a:tblGrid>
                <a:gridCol w="3690606">
                  <a:extLst>
                    <a:ext uri="{9D8B030D-6E8A-4147-A177-3AD203B41FA5}">
                      <a16:colId xmlns:a16="http://schemas.microsoft.com/office/drawing/2014/main" val="3280651233"/>
                    </a:ext>
                  </a:extLst>
                </a:gridCol>
                <a:gridCol w="3387413">
                  <a:extLst>
                    <a:ext uri="{9D8B030D-6E8A-4147-A177-3AD203B41FA5}">
                      <a16:colId xmlns:a16="http://schemas.microsoft.com/office/drawing/2014/main" val="2773826613"/>
                    </a:ext>
                  </a:extLst>
                </a:gridCol>
              </a:tblGrid>
              <a:tr h="509751">
                <a:tc>
                  <a:txBody>
                    <a:bodyPr/>
                    <a:lstStyle/>
                    <a:p>
                      <a:pPr algn="ctr" fontAlgn="ctr"/>
                      <a:r>
                        <a:rPr lang="es-CO" sz="1400" b="1" u="none" strike="noStrike" dirty="0">
                          <a:effectLst/>
                          <a:latin typeface="Arial Narrow" panose="020B0606020202030204" pitchFamily="34" charset="0"/>
                        </a:rPr>
                        <a:t>NOMBRE DE LA ENTIDAD</a:t>
                      </a:r>
                      <a:endParaRPr lang="es-CO" sz="1400" b="1" i="0" u="none" strike="noStrike" dirty="0">
                        <a:solidFill>
                          <a:srgbClr val="FFFFFF"/>
                        </a:solidFill>
                        <a:effectLst/>
                        <a:latin typeface="Arial Narrow" panose="020B0606020202030204" pitchFamily="34" charset="0"/>
                      </a:endParaRPr>
                    </a:p>
                  </a:txBody>
                  <a:tcPr marL="7620" marR="7620" marT="7620" marB="0" anchor="ctr">
                    <a:solidFill>
                      <a:schemeClr val="accent6"/>
                    </a:solidFill>
                  </a:tcPr>
                </a:tc>
                <a:tc>
                  <a:txBody>
                    <a:bodyPr/>
                    <a:lstStyle/>
                    <a:p>
                      <a:pPr algn="ctr" fontAlgn="ctr"/>
                      <a:r>
                        <a:rPr lang="es-MX" sz="1400" b="1" u="none" strike="noStrike" dirty="0">
                          <a:effectLst/>
                          <a:latin typeface="Arial Narrow" panose="020B0606020202030204" pitchFamily="34" charset="0"/>
                        </a:rPr>
                        <a:t>FECHA DE APROBACIÓN DEL PLAN DE ACCIÓN DEL PLAN MAESTRO PARA LA RECUPERACIÓN DE RECURSOS PÚBLICOS DEL DISTRITO CÁPITAL POR PARTE DEL COMITÉ DE CONCILIACIÓN</a:t>
                      </a:r>
                      <a:endParaRPr lang="es-MX" sz="1400" b="1" i="0" u="none" strike="noStrike" dirty="0">
                        <a:solidFill>
                          <a:srgbClr val="FFFFFF"/>
                        </a:solidFill>
                        <a:effectLst/>
                        <a:latin typeface="Arial Narrow" panose="020B0606020202030204" pitchFamily="34" charset="0"/>
                      </a:endParaRPr>
                    </a:p>
                  </a:txBody>
                  <a:tcPr marL="7620" marR="7620" marT="7620" marB="0" anchor="ctr">
                    <a:solidFill>
                      <a:schemeClr val="accent6"/>
                    </a:solidFill>
                  </a:tcPr>
                </a:tc>
                <a:extLst>
                  <a:ext uri="{0D108BD9-81ED-4DB2-BD59-A6C34878D82A}">
                    <a16:rowId xmlns:a16="http://schemas.microsoft.com/office/drawing/2014/main" val="2358668590"/>
                  </a:ext>
                </a:extLst>
              </a:tr>
              <a:tr h="260077">
                <a:tc>
                  <a:txBody>
                    <a:bodyPr/>
                    <a:lstStyle/>
                    <a:p>
                      <a:pPr algn="l" rtl="0" fontAlgn="b"/>
                      <a:r>
                        <a:rPr lang="es-MX" sz="1400" b="0" i="0" u="none" strike="noStrike">
                          <a:solidFill>
                            <a:srgbClr val="000000"/>
                          </a:solidFill>
                          <a:effectLst/>
                          <a:latin typeface="Arial Narrow" panose="020B0606020202030204" pitchFamily="34" charset="0"/>
                        </a:rPr>
                        <a:t>SECRETARÍA DE CULTURA, RECREACIÓN Y DEPORTE.</a:t>
                      </a:r>
                    </a:p>
                  </a:txBody>
                  <a:tcPr marL="7620" marR="7620" marT="7620" marB="0" anchor="b"/>
                </a:tc>
                <a:tc>
                  <a:txBody>
                    <a:bodyPr/>
                    <a:lstStyle/>
                    <a:p>
                      <a:pPr algn="r" rtl="0" fontAlgn="b"/>
                      <a:r>
                        <a:rPr lang="es-CO" sz="1400" b="0" i="0" u="none" strike="noStrike">
                          <a:solidFill>
                            <a:srgbClr val="000000"/>
                          </a:solidFill>
                          <a:effectLst/>
                          <a:latin typeface="Arial Narrow" panose="020B0606020202030204" pitchFamily="34" charset="0"/>
                        </a:rPr>
                        <a:t>8/04/2022</a:t>
                      </a:r>
                    </a:p>
                  </a:txBody>
                  <a:tcPr marL="7620" marR="7620" marT="7620" marB="0" anchor="b"/>
                </a:tc>
                <a:extLst>
                  <a:ext uri="{0D108BD9-81ED-4DB2-BD59-A6C34878D82A}">
                    <a16:rowId xmlns:a16="http://schemas.microsoft.com/office/drawing/2014/main" val="333834413"/>
                  </a:ext>
                </a:extLst>
              </a:tr>
              <a:tr h="260077">
                <a:tc>
                  <a:txBody>
                    <a:bodyPr/>
                    <a:lstStyle/>
                    <a:p>
                      <a:pPr algn="l" rtl="0" fontAlgn="b"/>
                      <a:r>
                        <a:rPr lang="es-CO" sz="1400" b="0" i="0" u="none" strike="noStrike">
                          <a:solidFill>
                            <a:srgbClr val="000000"/>
                          </a:solidFill>
                          <a:effectLst/>
                          <a:latin typeface="Arial Narrow" panose="020B0606020202030204" pitchFamily="34" charset="0"/>
                        </a:rPr>
                        <a:t>SECRETARÍA DISTRITAL DE GOBIERNO</a:t>
                      </a:r>
                    </a:p>
                  </a:txBody>
                  <a:tcPr marL="7620" marR="7620" marT="7620" marB="0" anchor="b"/>
                </a:tc>
                <a:tc>
                  <a:txBody>
                    <a:bodyPr/>
                    <a:lstStyle/>
                    <a:p>
                      <a:pPr algn="r" rtl="0" fontAlgn="b"/>
                      <a:r>
                        <a:rPr lang="es-CO" sz="1400" b="0" i="0" u="none" strike="noStrike">
                          <a:solidFill>
                            <a:srgbClr val="000000"/>
                          </a:solidFill>
                          <a:effectLst/>
                          <a:latin typeface="Arial Narrow" panose="020B0606020202030204" pitchFamily="34" charset="0"/>
                        </a:rPr>
                        <a:t>27/04/2022</a:t>
                      </a:r>
                    </a:p>
                  </a:txBody>
                  <a:tcPr marL="7620" marR="7620" marT="7620" marB="0" anchor="b"/>
                </a:tc>
                <a:extLst>
                  <a:ext uri="{0D108BD9-81ED-4DB2-BD59-A6C34878D82A}">
                    <a16:rowId xmlns:a16="http://schemas.microsoft.com/office/drawing/2014/main" val="44112683"/>
                  </a:ext>
                </a:extLst>
              </a:tr>
              <a:tr h="260077">
                <a:tc>
                  <a:txBody>
                    <a:bodyPr/>
                    <a:lstStyle/>
                    <a:p>
                      <a:pPr algn="l" rtl="0" fontAlgn="b"/>
                      <a:r>
                        <a:rPr lang="es-CO" sz="1400" b="0" i="0" u="none" strike="noStrike">
                          <a:solidFill>
                            <a:srgbClr val="000000"/>
                          </a:solidFill>
                          <a:effectLst/>
                          <a:latin typeface="Arial Narrow" panose="020B0606020202030204" pitchFamily="34" charset="0"/>
                        </a:rPr>
                        <a:t>SECRETARÍA DISTRITAL DE MOVILIDAD</a:t>
                      </a:r>
                    </a:p>
                  </a:txBody>
                  <a:tcPr marL="7620" marR="7620" marT="7620" marB="0" anchor="b"/>
                </a:tc>
                <a:tc>
                  <a:txBody>
                    <a:bodyPr/>
                    <a:lstStyle/>
                    <a:p>
                      <a:pPr algn="r" rtl="0" fontAlgn="b"/>
                      <a:r>
                        <a:rPr lang="es-CO" sz="1400" b="0" i="0" u="none" strike="noStrike">
                          <a:solidFill>
                            <a:srgbClr val="000000"/>
                          </a:solidFill>
                          <a:effectLst/>
                          <a:latin typeface="Arial Narrow" panose="020B0606020202030204" pitchFamily="34" charset="0"/>
                        </a:rPr>
                        <a:t>27/04/2022</a:t>
                      </a:r>
                    </a:p>
                  </a:txBody>
                  <a:tcPr marL="7620" marR="7620" marT="7620" marB="0" anchor="b"/>
                </a:tc>
                <a:extLst>
                  <a:ext uri="{0D108BD9-81ED-4DB2-BD59-A6C34878D82A}">
                    <a16:rowId xmlns:a16="http://schemas.microsoft.com/office/drawing/2014/main" val="3713812816"/>
                  </a:ext>
                </a:extLst>
              </a:tr>
              <a:tr h="260077">
                <a:tc>
                  <a:txBody>
                    <a:bodyPr/>
                    <a:lstStyle/>
                    <a:p>
                      <a:pPr algn="l" rtl="0" fontAlgn="b"/>
                      <a:r>
                        <a:rPr lang="es-CO" sz="1400" b="0" i="0" u="none" strike="noStrike">
                          <a:solidFill>
                            <a:srgbClr val="000000"/>
                          </a:solidFill>
                          <a:effectLst/>
                          <a:latin typeface="Arial Narrow" panose="020B0606020202030204" pitchFamily="34" charset="0"/>
                        </a:rPr>
                        <a:t>SECRETARIA JURIDICA DISTRITAL </a:t>
                      </a:r>
                    </a:p>
                  </a:txBody>
                  <a:tcPr marL="7620" marR="7620" marT="7620" marB="0" anchor="b"/>
                </a:tc>
                <a:tc>
                  <a:txBody>
                    <a:bodyPr/>
                    <a:lstStyle/>
                    <a:p>
                      <a:pPr algn="r" rtl="0" fontAlgn="b"/>
                      <a:r>
                        <a:rPr lang="es-CO" sz="1400" b="0" i="0" u="none" strike="noStrike">
                          <a:solidFill>
                            <a:srgbClr val="000000"/>
                          </a:solidFill>
                          <a:effectLst/>
                          <a:latin typeface="Arial Narrow" panose="020B0606020202030204" pitchFamily="34" charset="0"/>
                        </a:rPr>
                        <a:t>27/04/2022</a:t>
                      </a:r>
                    </a:p>
                  </a:txBody>
                  <a:tcPr marL="7620" marR="7620" marT="7620" marB="0" anchor="b"/>
                </a:tc>
                <a:extLst>
                  <a:ext uri="{0D108BD9-81ED-4DB2-BD59-A6C34878D82A}">
                    <a16:rowId xmlns:a16="http://schemas.microsoft.com/office/drawing/2014/main" val="95978755"/>
                  </a:ext>
                </a:extLst>
              </a:tr>
              <a:tr h="260077">
                <a:tc>
                  <a:txBody>
                    <a:bodyPr/>
                    <a:lstStyle/>
                    <a:p>
                      <a:pPr algn="l" rtl="0" fontAlgn="b"/>
                      <a:r>
                        <a:rPr lang="es-CO" sz="1400" b="0" i="0" u="none" strike="noStrike">
                          <a:solidFill>
                            <a:srgbClr val="000000"/>
                          </a:solidFill>
                          <a:effectLst/>
                          <a:latin typeface="Arial Narrow" panose="020B0606020202030204" pitchFamily="34" charset="0"/>
                        </a:rPr>
                        <a:t>SECRETARÍA DISTRITAL DE PLANEACIÓN</a:t>
                      </a:r>
                    </a:p>
                  </a:txBody>
                  <a:tcPr marL="7620" marR="7620" marT="7620" marB="0" anchor="b"/>
                </a:tc>
                <a:tc>
                  <a:txBody>
                    <a:bodyPr/>
                    <a:lstStyle/>
                    <a:p>
                      <a:pPr algn="r" rtl="0" fontAlgn="b"/>
                      <a:r>
                        <a:rPr lang="es-CO" sz="1400" b="0" i="0" u="none" strike="noStrike">
                          <a:solidFill>
                            <a:srgbClr val="000000"/>
                          </a:solidFill>
                          <a:effectLst/>
                          <a:latin typeface="Arial Narrow" panose="020B0606020202030204" pitchFamily="34" charset="0"/>
                        </a:rPr>
                        <a:t>28/04/2022</a:t>
                      </a:r>
                    </a:p>
                  </a:txBody>
                  <a:tcPr marL="7620" marR="7620" marT="7620" marB="0" anchor="b"/>
                </a:tc>
                <a:extLst>
                  <a:ext uri="{0D108BD9-81ED-4DB2-BD59-A6C34878D82A}">
                    <a16:rowId xmlns:a16="http://schemas.microsoft.com/office/drawing/2014/main" val="1346773780"/>
                  </a:ext>
                </a:extLst>
              </a:tr>
              <a:tr h="260077">
                <a:tc>
                  <a:txBody>
                    <a:bodyPr/>
                    <a:lstStyle/>
                    <a:p>
                      <a:pPr algn="l" rtl="0" fontAlgn="b"/>
                      <a:r>
                        <a:rPr lang="es-MX" sz="1400" b="0" i="0" u="none" strike="noStrike">
                          <a:solidFill>
                            <a:srgbClr val="000000"/>
                          </a:solidFill>
                          <a:effectLst/>
                          <a:latin typeface="Arial Narrow" panose="020B0606020202030204" pitchFamily="34" charset="0"/>
                        </a:rPr>
                        <a:t>SECRETARIA DISTRITAL DE SEGURIDAD CONVIVENCIA Y JUSTICIA</a:t>
                      </a:r>
                    </a:p>
                  </a:txBody>
                  <a:tcPr marL="7620" marR="7620" marT="7620" marB="0" anchor="b"/>
                </a:tc>
                <a:tc>
                  <a:txBody>
                    <a:bodyPr/>
                    <a:lstStyle/>
                    <a:p>
                      <a:pPr algn="r" rtl="0" fontAlgn="b"/>
                      <a:r>
                        <a:rPr lang="es-CO" sz="1400" b="0" i="0" u="none" strike="noStrike">
                          <a:solidFill>
                            <a:srgbClr val="000000"/>
                          </a:solidFill>
                          <a:effectLst/>
                          <a:latin typeface="Arial Narrow" panose="020B0606020202030204" pitchFamily="34" charset="0"/>
                        </a:rPr>
                        <a:t>28/04/2022</a:t>
                      </a:r>
                    </a:p>
                  </a:txBody>
                  <a:tcPr marL="7620" marR="7620" marT="7620" marB="0" anchor="b"/>
                </a:tc>
                <a:extLst>
                  <a:ext uri="{0D108BD9-81ED-4DB2-BD59-A6C34878D82A}">
                    <a16:rowId xmlns:a16="http://schemas.microsoft.com/office/drawing/2014/main" val="2452383124"/>
                  </a:ext>
                </a:extLst>
              </a:tr>
              <a:tr h="260077">
                <a:tc>
                  <a:txBody>
                    <a:bodyPr/>
                    <a:lstStyle/>
                    <a:p>
                      <a:pPr algn="l" rtl="0" fontAlgn="b"/>
                      <a:r>
                        <a:rPr lang="es-MX" sz="1400" b="0" i="0" u="none" strike="noStrike">
                          <a:solidFill>
                            <a:srgbClr val="000000"/>
                          </a:solidFill>
                          <a:effectLst/>
                          <a:latin typeface="Arial Narrow" panose="020B0606020202030204" pitchFamily="34" charset="0"/>
                        </a:rPr>
                        <a:t>SECRETARIA DISTRITAL DE LA MUJER</a:t>
                      </a:r>
                    </a:p>
                  </a:txBody>
                  <a:tcPr marL="7620" marR="7620" marT="7620" marB="0" anchor="b"/>
                </a:tc>
                <a:tc>
                  <a:txBody>
                    <a:bodyPr/>
                    <a:lstStyle/>
                    <a:p>
                      <a:pPr algn="r" rtl="0" fontAlgn="b"/>
                      <a:r>
                        <a:rPr lang="es-CO" sz="1400" b="0" i="0" u="none" strike="noStrike">
                          <a:solidFill>
                            <a:srgbClr val="000000"/>
                          </a:solidFill>
                          <a:effectLst/>
                          <a:latin typeface="Arial Narrow" panose="020B0606020202030204" pitchFamily="34" charset="0"/>
                        </a:rPr>
                        <a:t>29/04/2022</a:t>
                      </a:r>
                    </a:p>
                  </a:txBody>
                  <a:tcPr marL="7620" marR="7620" marT="7620" marB="0" anchor="b"/>
                </a:tc>
                <a:extLst>
                  <a:ext uri="{0D108BD9-81ED-4DB2-BD59-A6C34878D82A}">
                    <a16:rowId xmlns:a16="http://schemas.microsoft.com/office/drawing/2014/main" val="2884863656"/>
                  </a:ext>
                </a:extLst>
              </a:tr>
              <a:tr h="260077">
                <a:tc>
                  <a:txBody>
                    <a:bodyPr/>
                    <a:lstStyle/>
                    <a:p>
                      <a:pPr algn="l" rtl="0" fontAlgn="b"/>
                      <a:r>
                        <a:rPr lang="es-MX" sz="1400" b="0" i="0" u="none" strike="noStrike">
                          <a:solidFill>
                            <a:srgbClr val="000000"/>
                          </a:solidFill>
                          <a:effectLst/>
                          <a:latin typeface="Arial Narrow" panose="020B0606020202030204" pitchFamily="34" charset="0"/>
                        </a:rPr>
                        <a:t>SECRETARÍA GENERAL DE LA ALCALDÍA MAYOR DE BOGOTÁ.</a:t>
                      </a:r>
                    </a:p>
                  </a:txBody>
                  <a:tcPr marL="7620" marR="7620" marT="7620" marB="0" anchor="b"/>
                </a:tc>
                <a:tc>
                  <a:txBody>
                    <a:bodyPr/>
                    <a:lstStyle/>
                    <a:p>
                      <a:pPr algn="r" rtl="0" fontAlgn="b"/>
                      <a:r>
                        <a:rPr lang="es-CO" sz="1400" b="0" i="0" u="none" strike="noStrike">
                          <a:solidFill>
                            <a:srgbClr val="000000"/>
                          </a:solidFill>
                          <a:effectLst/>
                          <a:latin typeface="Arial Narrow" panose="020B0606020202030204" pitchFamily="34" charset="0"/>
                        </a:rPr>
                        <a:t>29/04/2022</a:t>
                      </a:r>
                    </a:p>
                  </a:txBody>
                  <a:tcPr marL="7620" marR="7620" marT="7620" marB="0" anchor="b"/>
                </a:tc>
                <a:extLst>
                  <a:ext uri="{0D108BD9-81ED-4DB2-BD59-A6C34878D82A}">
                    <a16:rowId xmlns:a16="http://schemas.microsoft.com/office/drawing/2014/main" val="3109951483"/>
                  </a:ext>
                </a:extLst>
              </a:tr>
              <a:tr h="478542">
                <a:tc>
                  <a:txBody>
                    <a:bodyPr/>
                    <a:lstStyle/>
                    <a:p>
                      <a:pPr algn="l" rtl="0" fontAlgn="b"/>
                      <a:r>
                        <a:rPr lang="es-CO" sz="1400" b="0" i="0" u="none" strike="noStrike">
                          <a:solidFill>
                            <a:srgbClr val="000000"/>
                          </a:solidFill>
                          <a:effectLst/>
                          <a:latin typeface="Arial Narrow" panose="020B0606020202030204" pitchFamily="34" charset="0"/>
                        </a:rPr>
                        <a:t>UNIDAD ADMINISTRATIVA ESPECIAL CUERPO OFICIAL DE BOMBEROS DE BOGOTA</a:t>
                      </a:r>
                    </a:p>
                  </a:txBody>
                  <a:tcPr marL="7620" marR="7620" marT="7620" marB="0" anchor="b"/>
                </a:tc>
                <a:tc>
                  <a:txBody>
                    <a:bodyPr/>
                    <a:lstStyle/>
                    <a:p>
                      <a:pPr algn="r" rtl="0" fontAlgn="b"/>
                      <a:r>
                        <a:rPr lang="es-CO" sz="1400" b="0" i="0" u="none" strike="noStrike">
                          <a:solidFill>
                            <a:srgbClr val="000000"/>
                          </a:solidFill>
                          <a:effectLst/>
                          <a:latin typeface="Arial Narrow" panose="020B0606020202030204" pitchFamily="34" charset="0"/>
                        </a:rPr>
                        <a:t>29/04/2022</a:t>
                      </a:r>
                    </a:p>
                  </a:txBody>
                  <a:tcPr marL="7620" marR="7620" marT="7620" marB="0" anchor="b"/>
                </a:tc>
                <a:extLst>
                  <a:ext uri="{0D108BD9-81ED-4DB2-BD59-A6C34878D82A}">
                    <a16:rowId xmlns:a16="http://schemas.microsoft.com/office/drawing/2014/main" val="2591583777"/>
                  </a:ext>
                </a:extLst>
              </a:tr>
              <a:tr h="260077">
                <a:tc>
                  <a:txBody>
                    <a:bodyPr/>
                    <a:lstStyle/>
                    <a:p>
                      <a:pPr algn="l" rtl="0" fontAlgn="b"/>
                      <a:r>
                        <a:rPr lang="es-CO" sz="1400" b="0" i="0" u="none" strike="noStrike">
                          <a:solidFill>
                            <a:srgbClr val="000000"/>
                          </a:solidFill>
                          <a:effectLst/>
                          <a:latin typeface="Arial Narrow" panose="020B0606020202030204" pitchFamily="34" charset="0"/>
                        </a:rPr>
                        <a:t>SECRETARIA DISTRITAL DE DESARROLLO ECONÓMICO</a:t>
                      </a:r>
                    </a:p>
                  </a:txBody>
                  <a:tcPr marL="7620" marR="7620" marT="7620" marB="0" anchor="b"/>
                </a:tc>
                <a:tc>
                  <a:txBody>
                    <a:bodyPr/>
                    <a:lstStyle/>
                    <a:p>
                      <a:pPr algn="r" rtl="0" fontAlgn="b"/>
                      <a:r>
                        <a:rPr lang="es-CO" sz="1400" b="0" i="0" u="none" strike="noStrike" dirty="0">
                          <a:solidFill>
                            <a:srgbClr val="000000"/>
                          </a:solidFill>
                          <a:effectLst/>
                          <a:latin typeface="Arial Narrow" panose="020B0606020202030204" pitchFamily="34" charset="0"/>
                        </a:rPr>
                        <a:t>29/04/2022</a:t>
                      </a:r>
                    </a:p>
                  </a:txBody>
                  <a:tcPr marL="7620" marR="7620" marT="7620" marB="0" anchor="b"/>
                </a:tc>
                <a:extLst>
                  <a:ext uri="{0D108BD9-81ED-4DB2-BD59-A6C34878D82A}">
                    <a16:rowId xmlns:a16="http://schemas.microsoft.com/office/drawing/2014/main" val="2814351029"/>
                  </a:ext>
                </a:extLst>
              </a:tr>
            </a:tbl>
          </a:graphicData>
        </a:graphic>
      </p:graphicFrame>
      <p:graphicFrame>
        <p:nvGraphicFramePr>
          <p:cNvPr id="5" name="Tabla 4">
            <a:extLst>
              <a:ext uri="{FF2B5EF4-FFF2-40B4-BE49-F238E27FC236}">
                <a16:creationId xmlns:a16="http://schemas.microsoft.com/office/drawing/2014/main" id="{6360C94D-A2F0-2375-5888-429100148962}"/>
              </a:ext>
            </a:extLst>
          </p:cNvPr>
          <p:cNvGraphicFramePr>
            <a:graphicFrameLocks noGrp="1"/>
          </p:cNvGraphicFramePr>
          <p:nvPr>
            <p:extLst>
              <p:ext uri="{D42A27DB-BD31-4B8C-83A1-F6EECF244321}">
                <p14:modId xmlns:p14="http://schemas.microsoft.com/office/powerpoint/2010/main" val="1140229112"/>
              </p:ext>
            </p:extLst>
          </p:nvPr>
        </p:nvGraphicFramePr>
        <p:xfrm>
          <a:off x="84483" y="5055094"/>
          <a:ext cx="2650327" cy="1059180"/>
        </p:xfrm>
        <a:graphic>
          <a:graphicData uri="http://schemas.openxmlformats.org/drawingml/2006/table">
            <a:tbl>
              <a:tblPr>
                <a:tableStyleId>{5C22544A-7EE6-4342-B048-85BDC9FD1C3A}</a:tableStyleId>
              </a:tblPr>
              <a:tblGrid>
                <a:gridCol w="2650327">
                  <a:extLst>
                    <a:ext uri="{9D8B030D-6E8A-4147-A177-3AD203B41FA5}">
                      <a16:colId xmlns:a16="http://schemas.microsoft.com/office/drawing/2014/main" val="1868373955"/>
                    </a:ext>
                  </a:extLst>
                </a:gridCol>
              </a:tblGrid>
              <a:tr h="373380">
                <a:tc>
                  <a:txBody>
                    <a:bodyPr/>
                    <a:lstStyle/>
                    <a:p>
                      <a:pPr algn="ctr" fontAlgn="ctr"/>
                      <a:r>
                        <a:rPr lang="es-CO" sz="700" u="none" strike="noStrike">
                          <a:solidFill>
                            <a:srgbClr val="FF0000"/>
                          </a:solidFill>
                          <a:effectLst/>
                        </a:rPr>
                        <a:t>Departamento Administrativo del Servicio Civil </a:t>
                      </a:r>
                      <a:endParaRPr lang="es-CO" sz="700" b="1" i="0" u="none" strike="noStrike">
                        <a:solidFill>
                          <a:srgbClr val="FF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629825626"/>
                  </a:ext>
                </a:extLst>
              </a:tr>
              <a:tr h="495300">
                <a:tc>
                  <a:txBody>
                    <a:bodyPr/>
                    <a:lstStyle/>
                    <a:p>
                      <a:pPr algn="ctr" fontAlgn="ctr"/>
                      <a:r>
                        <a:rPr lang="es-CO" sz="700" u="none" strike="noStrike">
                          <a:solidFill>
                            <a:srgbClr val="FF0000"/>
                          </a:solidFill>
                          <a:effectLst/>
                        </a:rPr>
                        <a:t>departamento administrativo de la Defensoria del Espacio Público </a:t>
                      </a:r>
                      <a:endParaRPr lang="es-CO" sz="700" b="1" i="0" u="none" strike="noStrike">
                        <a:solidFill>
                          <a:srgbClr val="FF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531832445"/>
                  </a:ext>
                </a:extLst>
              </a:tr>
              <a:tr h="190500">
                <a:tc>
                  <a:txBody>
                    <a:bodyPr/>
                    <a:lstStyle/>
                    <a:p>
                      <a:pPr algn="l" fontAlgn="ctr"/>
                      <a:r>
                        <a:rPr lang="es-CO" sz="700" u="none" strike="noStrike" dirty="0">
                          <a:solidFill>
                            <a:srgbClr val="FF0000"/>
                          </a:solidFill>
                          <a:effectLst/>
                        </a:rPr>
                        <a:t>INTEGRACION SOCIAL </a:t>
                      </a:r>
                      <a:endParaRPr lang="es-CO" sz="700" b="1" i="0" u="none" strike="noStrike" dirty="0">
                        <a:solidFill>
                          <a:srgbClr val="FF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505461901"/>
                  </a:ext>
                </a:extLst>
              </a:tr>
            </a:tbl>
          </a:graphicData>
        </a:graphic>
      </p:graphicFrame>
    </p:spTree>
    <p:extLst>
      <p:ext uri="{BB962C8B-B14F-4D97-AF65-F5344CB8AC3E}">
        <p14:creationId xmlns:p14="http://schemas.microsoft.com/office/powerpoint/2010/main" val="252524300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descr="Texto&#10;&#10;Descripción generada automáticamente">
            <a:extLst>
              <a:ext uri="{FF2B5EF4-FFF2-40B4-BE49-F238E27FC236}">
                <a16:creationId xmlns:a16="http://schemas.microsoft.com/office/drawing/2014/main" id="{51742F99-D85C-4B5F-97E8-9B9CD27744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12526" y="5566891"/>
            <a:ext cx="1098934" cy="365280"/>
          </a:xfrm>
          <a:prstGeom prst="rect">
            <a:avLst/>
          </a:prstGeom>
        </p:spPr>
      </p:pic>
      <p:pic>
        <p:nvPicPr>
          <p:cNvPr id="2" name="Imagen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3957" y="6242855"/>
            <a:ext cx="1548043" cy="514561"/>
          </a:xfrm>
          <a:prstGeom prst="rect">
            <a:avLst/>
          </a:prstGeom>
        </p:spPr>
      </p:pic>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19" name="CuadroTexto 18">
            <a:extLst>
              <a:ext uri="{FF2B5EF4-FFF2-40B4-BE49-F238E27FC236}">
                <a16:creationId xmlns:a16="http://schemas.microsoft.com/office/drawing/2014/main" id="{41217C3A-EFF0-7E73-4709-10CC2607F13C}"/>
              </a:ext>
            </a:extLst>
          </p:cNvPr>
          <p:cNvSpPr txBox="1"/>
          <p:nvPr/>
        </p:nvSpPr>
        <p:spPr>
          <a:xfrm>
            <a:off x="320236" y="261032"/>
            <a:ext cx="9461469" cy="961161"/>
          </a:xfrm>
          <a:prstGeom prst="rect">
            <a:avLst/>
          </a:prstGeom>
          <a:noFill/>
        </p:spPr>
        <p:txBody>
          <a:bodyPr wrap="square">
            <a:spAutoFit/>
          </a:bodyPr>
          <a:lstStyle/>
          <a:p>
            <a:pPr algn="just">
              <a:lnSpc>
                <a:spcPct val="107000"/>
              </a:lnSpc>
              <a:spcAft>
                <a:spcPts val="1000"/>
              </a:spcAft>
            </a:pPr>
            <a:r>
              <a:rPr lang="es-ES"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De 38 entidades del descentralizado central 29 presentaron el Plan Anual  y  de estas 13  cumplieron con el requisito de aprobación ante el Comité de Conciliación en el primer cuatrimestre   </a:t>
            </a:r>
            <a:endParaRPr lang="es-CO" sz="1800" i="1" dirty="0">
              <a:solidFill>
                <a:srgbClr val="44546A"/>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B25EFB34-AF4D-B365-2CEE-A32913EF6826}"/>
              </a:ext>
            </a:extLst>
          </p:cNvPr>
          <p:cNvGraphicFramePr>
            <a:graphicFrameLocks noGrp="1"/>
          </p:cNvGraphicFramePr>
          <p:nvPr>
            <p:extLst>
              <p:ext uri="{D42A27DB-BD31-4B8C-83A1-F6EECF244321}">
                <p14:modId xmlns:p14="http://schemas.microsoft.com/office/powerpoint/2010/main" val="3585110062"/>
              </p:ext>
            </p:extLst>
          </p:nvPr>
        </p:nvGraphicFramePr>
        <p:xfrm>
          <a:off x="3865419" y="1023242"/>
          <a:ext cx="7194368" cy="5147852"/>
        </p:xfrm>
        <a:graphic>
          <a:graphicData uri="http://schemas.openxmlformats.org/drawingml/2006/table">
            <a:tbl>
              <a:tblPr>
                <a:tableStyleId>{BC89EF96-8CEA-46FF-86C4-4CE0E7609802}</a:tableStyleId>
              </a:tblPr>
              <a:tblGrid>
                <a:gridCol w="4883727">
                  <a:extLst>
                    <a:ext uri="{9D8B030D-6E8A-4147-A177-3AD203B41FA5}">
                      <a16:colId xmlns:a16="http://schemas.microsoft.com/office/drawing/2014/main" val="1833525257"/>
                    </a:ext>
                  </a:extLst>
                </a:gridCol>
                <a:gridCol w="2310641">
                  <a:extLst>
                    <a:ext uri="{9D8B030D-6E8A-4147-A177-3AD203B41FA5}">
                      <a16:colId xmlns:a16="http://schemas.microsoft.com/office/drawing/2014/main" val="551725189"/>
                    </a:ext>
                  </a:extLst>
                </a:gridCol>
              </a:tblGrid>
              <a:tr h="190181">
                <a:tc>
                  <a:txBody>
                    <a:bodyPr/>
                    <a:lstStyle/>
                    <a:p>
                      <a:pPr algn="ctr" fontAlgn="ctr"/>
                      <a:r>
                        <a:rPr lang="es-CO" sz="1400" u="none" strike="noStrike" dirty="0">
                          <a:effectLst/>
                        </a:rPr>
                        <a:t>ENTIDAD SECTOR DESCENTRALIZADO </a:t>
                      </a:r>
                      <a:endParaRPr lang="es-CO" sz="1400" b="0" i="0" u="none" strike="noStrike" dirty="0">
                        <a:solidFill>
                          <a:srgbClr val="404040"/>
                        </a:solidFill>
                        <a:effectLst/>
                        <a:latin typeface="Corbel" panose="020B0503020204020204" pitchFamily="34" charset="0"/>
                      </a:endParaRPr>
                    </a:p>
                  </a:txBody>
                  <a:tcPr marL="7607" marR="7607" marT="7607" marB="0" anchor="ctr">
                    <a:solidFill>
                      <a:schemeClr val="accent6"/>
                    </a:solidFill>
                  </a:tcPr>
                </a:tc>
                <a:tc>
                  <a:txBody>
                    <a:bodyPr/>
                    <a:lstStyle/>
                    <a:p>
                      <a:pPr algn="ctr" fontAlgn="ctr"/>
                      <a:r>
                        <a:rPr lang="es-MX" sz="1400" u="none" strike="noStrike" dirty="0">
                          <a:effectLst/>
                        </a:rPr>
                        <a:t>FECHA DE APROBACIÓN ANTE COMITÉ DE CONCILIACION </a:t>
                      </a:r>
                      <a:endParaRPr lang="es-MX" sz="1400" b="0" i="0" u="none" strike="noStrike" dirty="0">
                        <a:solidFill>
                          <a:srgbClr val="404040"/>
                        </a:solidFill>
                        <a:effectLst/>
                        <a:latin typeface="Corbel" panose="020B0503020204020204" pitchFamily="34" charset="0"/>
                      </a:endParaRPr>
                    </a:p>
                  </a:txBody>
                  <a:tcPr marL="7607" marR="7607" marT="7607" marB="0" anchor="ctr">
                    <a:solidFill>
                      <a:schemeClr val="accent6"/>
                    </a:solidFill>
                  </a:tcPr>
                </a:tc>
                <a:extLst>
                  <a:ext uri="{0D108BD9-81ED-4DB2-BD59-A6C34878D82A}">
                    <a16:rowId xmlns:a16="http://schemas.microsoft.com/office/drawing/2014/main" val="2757427184"/>
                  </a:ext>
                </a:extLst>
              </a:tr>
              <a:tr h="342326">
                <a:tc>
                  <a:txBody>
                    <a:bodyPr/>
                    <a:lstStyle/>
                    <a:p>
                      <a:pPr algn="l" fontAlgn="b"/>
                      <a:r>
                        <a:rPr lang="es-MX" sz="1400" u="none" strike="noStrike" dirty="0">
                          <a:effectLst/>
                        </a:rPr>
                        <a:t>FONDO DE PRESTACIONES ECONÓMICAS, CESANTÍAS Y PENSIONES - FONCEP</a:t>
                      </a:r>
                      <a:endParaRPr lang="es-MX" sz="1400" b="0" i="0" u="none" strike="noStrike" dirty="0">
                        <a:solidFill>
                          <a:srgbClr val="000000"/>
                        </a:solidFill>
                        <a:effectLst/>
                        <a:latin typeface="Arial" panose="020B0604020202020204" pitchFamily="34" charset="0"/>
                      </a:endParaRPr>
                    </a:p>
                  </a:txBody>
                  <a:tcPr marL="7607" marR="7607" marT="7607" marB="0" anchor="b"/>
                </a:tc>
                <a:tc>
                  <a:txBody>
                    <a:bodyPr/>
                    <a:lstStyle/>
                    <a:p>
                      <a:pPr algn="r" fontAlgn="b"/>
                      <a:r>
                        <a:rPr lang="es-CO" sz="1400" u="none" strike="noStrike" dirty="0">
                          <a:effectLst/>
                        </a:rPr>
                        <a:t>22/04/2022</a:t>
                      </a:r>
                      <a:endParaRPr lang="es-CO" sz="1400" b="0" i="0" u="none" strike="noStrike" dirty="0">
                        <a:solidFill>
                          <a:srgbClr val="000000"/>
                        </a:solidFill>
                        <a:effectLst/>
                        <a:latin typeface="Arial" panose="020B0604020202020204" pitchFamily="34" charset="0"/>
                      </a:endParaRPr>
                    </a:p>
                  </a:txBody>
                  <a:tcPr marL="7607" marR="7607" marT="7607" marB="0" anchor="b"/>
                </a:tc>
                <a:extLst>
                  <a:ext uri="{0D108BD9-81ED-4DB2-BD59-A6C34878D82A}">
                    <a16:rowId xmlns:a16="http://schemas.microsoft.com/office/drawing/2014/main" val="91133909"/>
                  </a:ext>
                </a:extLst>
              </a:tr>
              <a:tr h="342326">
                <a:tc>
                  <a:txBody>
                    <a:bodyPr/>
                    <a:lstStyle/>
                    <a:p>
                      <a:pPr algn="l" fontAlgn="b"/>
                      <a:r>
                        <a:rPr lang="es-CO" sz="1400" u="none" strike="noStrike" dirty="0">
                          <a:effectLst/>
                        </a:rPr>
                        <a:t>INSTITUTO DISTRITAL DE PATRIMONIO CULTURAL</a:t>
                      </a:r>
                      <a:endParaRPr lang="es-CO" sz="1400" b="0" i="0" u="none" strike="noStrike" dirty="0">
                        <a:solidFill>
                          <a:srgbClr val="000000"/>
                        </a:solidFill>
                        <a:effectLst/>
                        <a:latin typeface="Arial" panose="020B0604020202020204" pitchFamily="34" charset="0"/>
                      </a:endParaRPr>
                    </a:p>
                  </a:txBody>
                  <a:tcPr marL="7607" marR="7607" marT="7607" marB="0" anchor="b"/>
                </a:tc>
                <a:tc>
                  <a:txBody>
                    <a:bodyPr/>
                    <a:lstStyle/>
                    <a:p>
                      <a:pPr algn="r" fontAlgn="b"/>
                      <a:r>
                        <a:rPr lang="es-CO" sz="1400" u="none" strike="noStrike">
                          <a:effectLst/>
                        </a:rPr>
                        <a:t>25/04/2022</a:t>
                      </a:r>
                      <a:endParaRPr lang="es-CO" sz="1400" b="0" i="0" u="none" strike="noStrike">
                        <a:solidFill>
                          <a:srgbClr val="000000"/>
                        </a:solidFill>
                        <a:effectLst/>
                        <a:latin typeface="Arial" panose="020B0604020202020204" pitchFamily="34" charset="0"/>
                      </a:endParaRPr>
                    </a:p>
                  </a:txBody>
                  <a:tcPr marL="7607" marR="7607" marT="7607" marB="0" anchor="b"/>
                </a:tc>
                <a:extLst>
                  <a:ext uri="{0D108BD9-81ED-4DB2-BD59-A6C34878D82A}">
                    <a16:rowId xmlns:a16="http://schemas.microsoft.com/office/drawing/2014/main" val="1689571718"/>
                  </a:ext>
                </a:extLst>
              </a:tr>
              <a:tr h="190181">
                <a:tc>
                  <a:txBody>
                    <a:bodyPr/>
                    <a:lstStyle/>
                    <a:p>
                      <a:pPr algn="l" fontAlgn="b"/>
                      <a:r>
                        <a:rPr lang="es-CO" sz="1400" u="none" strike="noStrike" dirty="0">
                          <a:effectLst/>
                        </a:rPr>
                        <a:t>INSTITUTO DISTRITAL DE TURISMO</a:t>
                      </a:r>
                      <a:endParaRPr lang="es-CO" sz="1400" b="0" i="0" u="none" strike="noStrike" dirty="0">
                        <a:solidFill>
                          <a:srgbClr val="000000"/>
                        </a:solidFill>
                        <a:effectLst/>
                        <a:latin typeface="Arial" panose="020B0604020202020204" pitchFamily="34" charset="0"/>
                      </a:endParaRPr>
                    </a:p>
                  </a:txBody>
                  <a:tcPr marL="7607" marR="7607" marT="7607" marB="0" anchor="b"/>
                </a:tc>
                <a:tc>
                  <a:txBody>
                    <a:bodyPr/>
                    <a:lstStyle/>
                    <a:p>
                      <a:pPr algn="r" fontAlgn="b"/>
                      <a:r>
                        <a:rPr lang="es-CO" sz="1400" u="none" strike="noStrike">
                          <a:effectLst/>
                        </a:rPr>
                        <a:t>27/04/2022</a:t>
                      </a:r>
                      <a:endParaRPr lang="es-CO" sz="1400" b="0" i="0" u="none" strike="noStrike">
                        <a:solidFill>
                          <a:srgbClr val="000000"/>
                        </a:solidFill>
                        <a:effectLst/>
                        <a:latin typeface="Arial" panose="020B0604020202020204" pitchFamily="34" charset="0"/>
                      </a:endParaRPr>
                    </a:p>
                  </a:txBody>
                  <a:tcPr marL="7607" marR="7607" marT="7607" marB="0" anchor="b"/>
                </a:tc>
                <a:extLst>
                  <a:ext uri="{0D108BD9-81ED-4DB2-BD59-A6C34878D82A}">
                    <a16:rowId xmlns:a16="http://schemas.microsoft.com/office/drawing/2014/main" val="2135953376"/>
                  </a:ext>
                </a:extLst>
              </a:tr>
              <a:tr h="190181">
                <a:tc>
                  <a:txBody>
                    <a:bodyPr/>
                    <a:lstStyle/>
                    <a:p>
                      <a:pPr algn="l" fontAlgn="b"/>
                      <a:r>
                        <a:rPr lang="es-MX" sz="1400" u="none" strike="noStrike" dirty="0">
                          <a:effectLst/>
                        </a:rPr>
                        <a:t>CAJA DE LA VIVIENDA POPULAR</a:t>
                      </a:r>
                      <a:endParaRPr lang="es-MX" sz="1400" b="0" i="0" u="none" strike="noStrike" dirty="0">
                        <a:solidFill>
                          <a:srgbClr val="000000"/>
                        </a:solidFill>
                        <a:effectLst/>
                        <a:latin typeface="Arial" panose="020B0604020202020204" pitchFamily="34" charset="0"/>
                      </a:endParaRPr>
                    </a:p>
                  </a:txBody>
                  <a:tcPr marL="7607" marR="7607" marT="7607" marB="0" anchor="b"/>
                </a:tc>
                <a:tc>
                  <a:txBody>
                    <a:bodyPr/>
                    <a:lstStyle/>
                    <a:p>
                      <a:pPr algn="r" fontAlgn="b"/>
                      <a:r>
                        <a:rPr lang="es-CO" sz="1400" u="none" strike="noStrike" dirty="0">
                          <a:effectLst/>
                        </a:rPr>
                        <a:t>28/04/2022</a:t>
                      </a:r>
                      <a:endParaRPr lang="es-CO" sz="1400" b="0" i="0" u="none" strike="noStrike" dirty="0">
                        <a:solidFill>
                          <a:srgbClr val="000000"/>
                        </a:solidFill>
                        <a:effectLst/>
                        <a:latin typeface="Arial" panose="020B0604020202020204" pitchFamily="34" charset="0"/>
                      </a:endParaRPr>
                    </a:p>
                  </a:txBody>
                  <a:tcPr marL="7607" marR="7607" marT="7607" marB="0" anchor="b"/>
                </a:tc>
                <a:extLst>
                  <a:ext uri="{0D108BD9-81ED-4DB2-BD59-A6C34878D82A}">
                    <a16:rowId xmlns:a16="http://schemas.microsoft.com/office/drawing/2014/main" val="2982158173"/>
                  </a:ext>
                </a:extLst>
              </a:tr>
              <a:tr h="342326">
                <a:tc>
                  <a:txBody>
                    <a:bodyPr/>
                    <a:lstStyle/>
                    <a:p>
                      <a:pPr algn="l" fontAlgn="b"/>
                      <a:r>
                        <a:rPr lang="es-MX" sz="1400" u="none" strike="noStrike" dirty="0">
                          <a:effectLst/>
                        </a:rPr>
                        <a:t>EMPRESA DE RENOVACIÓN Y DESARROLLO URBANO DE BOGOTÁ D.C</a:t>
                      </a:r>
                      <a:endParaRPr lang="es-MX" sz="1400" b="0" i="0" u="none" strike="noStrike" dirty="0">
                        <a:solidFill>
                          <a:srgbClr val="000000"/>
                        </a:solidFill>
                        <a:effectLst/>
                        <a:latin typeface="Arial" panose="020B0604020202020204" pitchFamily="34" charset="0"/>
                      </a:endParaRPr>
                    </a:p>
                  </a:txBody>
                  <a:tcPr marL="7607" marR="7607" marT="7607" marB="0" anchor="b"/>
                </a:tc>
                <a:tc>
                  <a:txBody>
                    <a:bodyPr/>
                    <a:lstStyle/>
                    <a:p>
                      <a:pPr algn="r" fontAlgn="b"/>
                      <a:r>
                        <a:rPr lang="es-CO" sz="1400" u="none" strike="noStrike" dirty="0">
                          <a:effectLst/>
                        </a:rPr>
                        <a:t>28/04/2022</a:t>
                      </a:r>
                      <a:endParaRPr lang="es-CO" sz="1400" b="0" i="0" u="none" strike="noStrike" dirty="0">
                        <a:solidFill>
                          <a:srgbClr val="000000"/>
                        </a:solidFill>
                        <a:effectLst/>
                        <a:latin typeface="Arial" panose="020B0604020202020204" pitchFamily="34" charset="0"/>
                      </a:endParaRPr>
                    </a:p>
                  </a:txBody>
                  <a:tcPr marL="7607" marR="7607" marT="7607" marB="0" anchor="b"/>
                </a:tc>
                <a:extLst>
                  <a:ext uri="{0D108BD9-81ED-4DB2-BD59-A6C34878D82A}">
                    <a16:rowId xmlns:a16="http://schemas.microsoft.com/office/drawing/2014/main" val="3186303421"/>
                  </a:ext>
                </a:extLst>
              </a:tr>
              <a:tr h="342326">
                <a:tc>
                  <a:txBody>
                    <a:bodyPr/>
                    <a:lstStyle/>
                    <a:p>
                      <a:pPr algn="l" fontAlgn="b"/>
                      <a:r>
                        <a:rPr lang="es-MX" sz="1400" u="none" strike="noStrike" dirty="0">
                          <a:effectLst/>
                        </a:rPr>
                        <a:t>UNIDAD ADMINISTRATIVA ESPECIAL DE REHABILITACIÓN Y MANTENIMIENTO VIAL</a:t>
                      </a:r>
                      <a:endParaRPr lang="es-MX" sz="1400" b="0" i="0" u="none" strike="noStrike" dirty="0">
                        <a:solidFill>
                          <a:srgbClr val="000000"/>
                        </a:solidFill>
                        <a:effectLst/>
                        <a:latin typeface="Arial" panose="020B0604020202020204" pitchFamily="34" charset="0"/>
                      </a:endParaRPr>
                    </a:p>
                  </a:txBody>
                  <a:tcPr marL="7607" marR="7607" marT="7607" marB="0" anchor="b"/>
                </a:tc>
                <a:tc>
                  <a:txBody>
                    <a:bodyPr/>
                    <a:lstStyle/>
                    <a:p>
                      <a:pPr algn="r" fontAlgn="b"/>
                      <a:r>
                        <a:rPr lang="es-CO" sz="1400" u="none" strike="noStrike" dirty="0">
                          <a:effectLst/>
                        </a:rPr>
                        <a:t>28/02/2022</a:t>
                      </a:r>
                      <a:endParaRPr lang="es-CO" sz="1400" b="0" i="0" u="none" strike="noStrike" dirty="0">
                        <a:solidFill>
                          <a:srgbClr val="000000"/>
                        </a:solidFill>
                        <a:effectLst/>
                        <a:latin typeface="Arial" panose="020B0604020202020204" pitchFamily="34" charset="0"/>
                      </a:endParaRPr>
                    </a:p>
                  </a:txBody>
                  <a:tcPr marL="7607" marR="7607" marT="7607" marB="0" anchor="b"/>
                </a:tc>
                <a:extLst>
                  <a:ext uri="{0D108BD9-81ED-4DB2-BD59-A6C34878D82A}">
                    <a16:rowId xmlns:a16="http://schemas.microsoft.com/office/drawing/2014/main" val="3263235850"/>
                  </a:ext>
                </a:extLst>
              </a:tr>
              <a:tr h="342326">
                <a:tc>
                  <a:txBody>
                    <a:bodyPr/>
                    <a:lstStyle/>
                    <a:p>
                      <a:pPr algn="l" fontAlgn="b"/>
                      <a:r>
                        <a:rPr lang="es-CO" sz="1400" u="none" strike="noStrike" dirty="0">
                          <a:effectLst/>
                        </a:rPr>
                        <a:t>FUNDACIÓN GILBERTO ALZATE AVENDAÑO</a:t>
                      </a:r>
                      <a:endParaRPr lang="es-CO" sz="1400" b="0" i="0" u="none" strike="noStrike" dirty="0">
                        <a:solidFill>
                          <a:srgbClr val="000000"/>
                        </a:solidFill>
                        <a:effectLst/>
                        <a:latin typeface="Arial" panose="020B0604020202020204" pitchFamily="34" charset="0"/>
                      </a:endParaRPr>
                    </a:p>
                  </a:txBody>
                  <a:tcPr marL="7607" marR="7607" marT="7607" marB="0" anchor="b"/>
                </a:tc>
                <a:tc>
                  <a:txBody>
                    <a:bodyPr/>
                    <a:lstStyle/>
                    <a:p>
                      <a:pPr algn="r" fontAlgn="b"/>
                      <a:r>
                        <a:rPr lang="es-CO" sz="1400" u="none" strike="noStrike" dirty="0">
                          <a:effectLst/>
                        </a:rPr>
                        <a:t>28/04/2022</a:t>
                      </a:r>
                      <a:endParaRPr lang="es-CO" sz="1400" b="0" i="0" u="none" strike="noStrike" dirty="0">
                        <a:solidFill>
                          <a:srgbClr val="000000"/>
                        </a:solidFill>
                        <a:effectLst/>
                        <a:latin typeface="Arial" panose="020B0604020202020204" pitchFamily="34" charset="0"/>
                      </a:endParaRPr>
                    </a:p>
                  </a:txBody>
                  <a:tcPr marL="7607" marR="7607" marT="7607" marB="0" anchor="b"/>
                </a:tc>
                <a:extLst>
                  <a:ext uri="{0D108BD9-81ED-4DB2-BD59-A6C34878D82A}">
                    <a16:rowId xmlns:a16="http://schemas.microsoft.com/office/drawing/2014/main" val="1282082599"/>
                  </a:ext>
                </a:extLst>
              </a:tr>
              <a:tr h="190181">
                <a:tc>
                  <a:txBody>
                    <a:bodyPr/>
                    <a:lstStyle/>
                    <a:p>
                      <a:pPr algn="l" fontAlgn="b"/>
                      <a:r>
                        <a:rPr lang="es-CO" sz="1400" u="none" strike="noStrike" dirty="0">
                          <a:effectLst/>
                        </a:rPr>
                        <a:t>IDPAC</a:t>
                      </a:r>
                      <a:endParaRPr lang="es-CO" sz="1400" b="0" i="0" u="none" strike="noStrike" dirty="0">
                        <a:solidFill>
                          <a:srgbClr val="000000"/>
                        </a:solidFill>
                        <a:effectLst/>
                        <a:latin typeface="Arial" panose="020B0604020202020204" pitchFamily="34" charset="0"/>
                      </a:endParaRPr>
                    </a:p>
                  </a:txBody>
                  <a:tcPr marL="7607" marR="7607" marT="7607" marB="0" anchor="b"/>
                </a:tc>
                <a:tc>
                  <a:txBody>
                    <a:bodyPr/>
                    <a:lstStyle/>
                    <a:p>
                      <a:pPr algn="r" fontAlgn="b"/>
                      <a:r>
                        <a:rPr lang="es-CO" sz="1400" u="none" strike="noStrike">
                          <a:effectLst/>
                        </a:rPr>
                        <a:t>29/04/2022</a:t>
                      </a:r>
                      <a:endParaRPr lang="es-CO" sz="1400" b="0" i="0" u="none" strike="noStrike">
                        <a:solidFill>
                          <a:srgbClr val="000000"/>
                        </a:solidFill>
                        <a:effectLst/>
                        <a:latin typeface="Arial" panose="020B0604020202020204" pitchFamily="34" charset="0"/>
                      </a:endParaRPr>
                    </a:p>
                  </a:txBody>
                  <a:tcPr marL="7607" marR="7607" marT="7607" marB="0" anchor="b"/>
                </a:tc>
                <a:extLst>
                  <a:ext uri="{0D108BD9-81ED-4DB2-BD59-A6C34878D82A}">
                    <a16:rowId xmlns:a16="http://schemas.microsoft.com/office/drawing/2014/main" val="2114329641"/>
                  </a:ext>
                </a:extLst>
              </a:tr>
              <a:tr h="342326">
                <a:tc>
                  <a:txBody>
                    <a:bodyPr/>
                    <a:lstStyle/>
                    <a:p>
                      <a:pPr algn="l" fontAlgn="b"/>
                      <a:r>
                        <a:rPr lang="es-CO" sz="1400" u="none" strike="noStrike" dirty="0">
                          <a:effectLst/>
                        </a:rPr>
                        <a:t>INSTITUTO DISTRITAL DE LAS ARTES</a:t>
                      </a:r>
                      <a:endParaRPr lang="es-CO" sz="1400" b="0" i="0" u="none" strike="noStrike" dirty="0">
                        <a:solidFill>
                          <a:srgbClr val="000000"/>
                        </a:solidFill>
                        <a:effectLst/>
                        <a:latin typeface="Arial" panose="020B0604020202020204" pitchFamily="34" charset="0"/>
                      </a:endParaRPr>
                    </a:p>
                  </a:txBody>
                  <a:tcPr marL="7607" marR="7607" marT="7607" marB="0" anchor="b"/>
                </a:tc>
                <a:tc>
                  <a:txBody>
                    <a:bodyPr/>
                    <a:lstStyle/>
                    <a:p>
                      <a:pPr algn="r" fontAlgn="b"/>
                      <a:r>
                        <a:rPr lang="es-CO" sz="1400" u="none" strike="noStrike" dirty="0">
                          <a:effectLst/>
                        </a:rPr>
                        <a:t>29/04/2022</a:t>
                      </a:r>
                      <a:endParaRPr lang="es-CO" sz="1400" b="0" i="0" u="none" strike="noStrike" dirty="0">
                        <a:solidFill>
                          <a:srgbClr val="000000"/>
                        </a:solidFill>
                        <a:effectLst/>
                        <a:latin typeface="Arial" panose="020B0604020202020204" pitchFamily="34" charset="0"/>
                      </a:endParaRPr>
                    </a:p>
                  </a:txBody>
                  <a:tcPr marL="7607" marR="7607" marT="7607" marB="0" anchor="b"/>
                </a:tc>
                <a:extLst>
                  <a:ext uri="{0D108BD9-81ED-4DB2-BD59-A6C34878D82A}">
                    <a16:rowId xmlns:a16="http://schemas.microsoft.com/office/drawing/2014/main" val="2597829034"/>
                  </a:ext>
                </a:extLst>
              </a:tr>
              <a:tr h="342326">
                <a:tc>
                  <a:txBody>
                    <a:bodyPr/>
                    <a:lstStyle/>
                    <a:p>
                      <a:pPr algn="l" fontAlgn="b"/>
                      <a:r>
                        <a:rPr lang="es-MX" sz="1400" u="none" strike="noStrike" dirty="0">
                          <a:effectLst/>
                        </a:rPr>
                        <a:t>INSTITUTO DISTRITAL DE PROTECCIÓN Y BIENESTAR ANIMAL IDPYBA</a:t>
                      </a:r>
                      <a:endParaRPr lang="es-MX" sz="1400" b="0" i="0" u="none" strike="noStrike" dirty="0">
                        <a:solidFill>
                          <a:srgbClr val="000000"/>
                        </a:solidFill>
                        <a:effectLst/>
                        <a:latin typeface="Arial" panose="020B0604020202020204" pitchFamily="34" charset="0"/>
                      </a:endParaRPr>
                    </a:p>
                  </a:txBody>
                  <a:tcPr marL="7607" marR="7607" marT="7607" marB="0" anchor="b"/>
                </a:tc>
                <a:tc>
                  <a:txBody>
                    <a:bodyPr/>
                    <a:lstStyle/>
                    <a:p>
                      <a:pPr algn="r" fontAlgn="b"/>
                      <a:r>
                        <a:rPr lang="es-CO" sz="1400" u="none" strike="noStrike" dirty="0">
                          <a:effectLst/>
                        </a:rPr>
                        <a:t>29/04/2022</a:t>
                      </a:r>
                      <a:endParaRPr lang="es-CO" sz="1400" b="0" i="0" u="none" strike="noStrike" dirty="0">
                        <a:solidFill>
                          <a:srgbClr val="000000"/>
                        </a:solidFill>
                        <a:effectLst/>
                        <a:latin typeface="Arial" panose="020B0604020202020204" pitchFamily="34" charset="0"/>
                      </a:endParaRPr>
                    </a:p>
                  </a:txBody>
                  <a:tcPr marL="7607" marR="7607" marT="7607" marB="0" anchor="b"/>
                </a:tc>
                <a:extLst>
                  <a:ext uri="{0D108BD9-81ED-4DB2-BD59-A6C34878D82A}">
                    <a16:rowId xmlns:a16="http://schemas.microsoft.com/office/drawing/2014/main" val="2752131222"/>
                  </a:ext>
                </a:extLst>
              </a:tr>
              <a:tr h="509685">
                <a:tc>
                  <a:txBody>
                    <a:bodyPr/>
                    <a:lstStyle/>
                    <a:p>
                      <a:pPr algn="l" fontAlgn="b"/>
                      <a:r>
                        <a:rPr lang="es-MX" sz="1400" u="none" strike="noStrike" dirty="0">
                          <a:effectLst/>
                        </a:rPr>
                        <a:t>INSTITUTO DISTRITAL PARA LA PROTECCION DE LA NIÑEZ Y LA JUVENTUD - IDIPRON</a:t>
                      </a:r>
                      <a:endParaRPr lang="es-MX" sz="1400" b="0" i="0" u="none" strike="noStrike" dirty="0">
                        <a:solidFill>
                          <a:srgbClr val="000000"/>
                        </a:solidFill>
                        <a:effectLst/>
                        <a:latin typeface="Arial" panose="020B0604020202020204" pitchFamily="34" charset="0"/>
                      </a:endParaRPr>
                    </a:p>
                  </a:txBody>
                  <a:tcPr marL="7607" marR="7607" marT="7607" marB="0" anchor="b"/>
                </a:tc>
                <a:tc>
                  <a:txBody>
                    <a:bodyPr/>
                    <a:lstStyle/>
                    <a:p>
                      <a:pPr algn="r" fontAlgn="b"/>
                      <a:r>
                        <a:rPr lang="es-CO" sz="1400" u="none" strike="noStrike" dirty="0">
                          <a:effectLst/>
                        </a:rPr>
                        <a:t>29/04/2022</a:t>
                      </a:r>
                      <a:endParaRPr lang="es-CO" sz="1400" b="0" i="0" u="none" strike="noStrike" dirty="0">
                        <a:solidFill>
                          <a:srgbClr val="000000"/>
                        </a:solidFill>
                        <a:effectLst/>
                        <a:latin typeface="Arial" panose="020B0604020202020204" pitchFamily="34" charset="0"/>
                      </a:endParaRPr>
                    </a:p>
                  </a:txBody>
                  <a:tcPr marL="7607" marR="7607" marT="7607" marB="0" anchor="b"/>
                </a:tc>
                <a:extLst>
                  <a:ext uri="{0D108BD9-81ED-4DB2-BD59-A6C34878D82A}">
                    <a16:rowId xmlns:a16="http://schemas.microsoft.com/office/drawing/2014/main" val="1121798667"/>
                  </a:ext>
                </a:extLst>
              </a:tr>
              <a:tr h="342326">
                <a:tc>
                  <a:txBody>
                    <a:bodyPr/>
                    <a:lstStyle/>
                    <a:p>
                      <a:pPr algn="l" fontAlgn="b"/>
                      <a:r>
                        <a:rPr lang="es-CO" sz="1400" u="none" strike="noStrike" dirty="0">
                          <a:effectLst/>
                        </a:rPr>
                        <a:t>UNIDAD ADMINISTRATIVA ESPECIAL DE CATASTRO DISTRITAL</a:t>
                      </a:r>
                      <a:endParaRPr lang="es-CO" sz="1400" b="0" i="0" u="none" strike="noStrike" dirty="0">
                        <a:solidFill>
                          <a:srgbClr val="000000"/>
                        </a:solidFill>
                        <a:effectLst/>
                        <a:latin typeface="Arial" panose="020B0604020202020204" pitchFamily="34" charset="0"/>
                      </a:endParaRPr>
                    </a:p>
                  </a:txBody>
                  <a:tcPr marL="7607" marR="7607" marT="7607" marB="0" anchor="b"/>
                </a:tc>
                <a:tc>
                  <a:txBody>
                    <a:bodyPr/>
                    <a:lstStyle/>
                    <a:p>
                      <a:pPr algn="r" fontAlgn="b"/>
                      <a:r>
                        <a:rPr lang="es-CO" sz="1400" u="none" strike="noStrike" dirty="0">
                          <a:effectLst/>
                        </a:rPr>
                        <a:t>29/04/2022</a:t>
                      </a:r>
                      <a:endParaRPr lang="es-CO" sz="1400" b="0" i="0" u="none" strike="noStrike" dirty="0">
                        <a:solidFill>
                          <a:srgbClr val="000000"/>
                        </a:solidFill>
                        <a:effectLst/>
                        <a:latin typeface="Arial" panose="020B0604020202020204" pitchFamily="34" charset="0"/>
                      </a:endParaRPr>
                    </a:p>
                  </a:txBody>
                  <a:tcPr marL="7607" marR="7607" marT="7607" marB="0" anchor="b"/>
                </a:tc>
                <a:extLst>
                  <a:ext uri="{0D108BD9-81ED-4DB2-BD59-A6C34878D82A}">
                    <a16:rowId xmlns:a16="http://schemas.microsoft.com/office/drawing/2014/main" val="2021371067"/>
                  </a:ext>
                </a:extLst>
              </a:tr>
              <a:tr h="342326">
                <a:tc>
                  <a:txBody>
                    <a:bodyPr/>
                    <a:lstStyle/>
                    <a:p>
                      <a:pPr algn="l" fontAlgn="b"/>
                      <a:r>
                        <a:rPr lang="es-CO" sz="1400" u="none" strike="noStrike" dirty="0">
                          <a:effectLst/>
                        </a:rPr>
                        <a:t>UNIDAD ADMINISTRATIVA ESPECIAL DE SERVICIOS PÚBLICOS - UAESP</a:t>
                      </a:r>
                      <a:endParaRPr lang="es-CO" sz="1400" b="0" i="0" u="none" strike="noStrike" dirty="0">
                        <a:solidFill>
                          <a:srgbClr val="000000"/>
                        </a:solidFill>
                        <a:effectLst/>
                        <a:latin typeface="Arial" panose="020B0604020202020204" pitchFamily="34" charset="0"/>
                      </a:endParaRPr>
                    </a:p>
                  </a:txBody>
                  <a:tcPr marL="7607" marR="7607" marT="7607" marB="0" anchor="b"/>
                </a:tc>
                <a:tc>
                  <a:txBody>
                    <a:bodyPr/>
                    <a:lstStyle/>
                    <a:p>
                      <a:pPr algn="r" fontAlgn="b"/>
                      <a:r>
                        <a:rPr lang="es-CO" sz="1400" u="none" strike="noStrike" dirty="0">
                          <a:effectLst/>
                        </a:rPr>
                        <a:t>29/04/2022</a:t>
                      </a:r>
                      <a:endParaRPr lang="es-CO" sz="1400" b="0" i="0" u="none" strike="noStrike" dirty="0">
                        <a:solidFill>
                          <a:srgbClr val="000000"/>
                        </a:solidFill>
                        <a:effectLst/>
                        <a:latin typeface="Arial" panose="020B0604020202020204" pitchFamily="34" charset="0"/>
                      </a:endParaRPr>
                    </a:p>
                  </a:txBody>
                  <a:tcPr marL="7607" marR="7607" marT="7607" marB="0" anchor="b"/>
                </a:tc>
                <a:extLst>
                  <a:ext uri="{0D108BD9-81ED-4DB2-BD59-A6C34878D82A}">
                    <a16:rowId xmlns:a16="http://schemas.microsoft.com/office/drawing/2014/main" val="3258648086"/>
                  </a:ext>
                </a:extLst>
              </a:tr>
            </a:tbl>
          </a:graphicData>
        </a:graphic>
      </p:graphicFrame>
      <p:graphicFrame>
        <p:nvGraphicFramePr>
          <p:cNvPr id="10" name="Gráfico 9">
            <a:extLst>
              <a:ext uri="{FF2B5EF4-FFF2-40B4-BE49-F238E27FC236}">
                <a16:creationId xmlns:a16="http://schemas.microsoft.com/office/drawing/2014/main" id="{4BA47F40-6B38-4EE6-80BF-49E37B869793}"/>
              </a:ext>
            </a:extLst>
          </p:cNvPr>
          <p:cNvGraphicFramePr/>
          <p:nvPr>
            <p:extLst>
              <p:ext uri="{D42A27DB-BD31-4B8C-83A1-F6EECF244321}">
                <p14:modId xmlns:p14="http://schemas.microsoft.com/office/powerpoint/2010/main" val="2271299715"/>
              </p:ext>
            </p:extLst>
          </p:nvPr>
        </p:nvGraphicFramePr>
        <p:xfrm>
          <a:off x="0" y="2036618"/>
          <a:ext cx="4229100" cy="411265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9729369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descr="Texto&#10;&#10;Descripción generada automáticamente">
            <a:extLst>
              <a:ext uri="{FF2B5EF4-FFF2-40B4-BE49-F238E27FC236}">
                <a16:creationId xmlns:a16="http://schemas.microsoft.com/office/drawing/2014/main" id="{51742F99-D85C-4B5F-97E8-9B9CD27744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12526" y="5566891"/>
            <a:ext cx="1098934" cy="365280"/>
          </a:xfrm>
          <a:prstGeom prst="rect">
            <a:avLst/>
          </a:prstGeom>
        </p:spPr>
      </p:pic>
      <p:pic>
        <p:nvPicPr>
          <p:cNvPr id="2" name="Imagen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3957" y="6242855"/>
            <a:ext cx="1548043" cy="514561"/>
          </a:xfrm>
          <a:prstGeom prst="rect">
            <a:avLst/>
          </a:prstGeom>
        </p:spPr>
      </p:pic>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9" name="Google Shape;123;p4">
            <a:extLst>
              <a:ext uri="{FF2B5EF4-FFF2-40B4-BE49-F238E27FC236}">
                <a16:creationId xmlns:a16="http://schemas.microsoft.com/office/drawing/2014/main" id="{F1A832BF-7C65-1093-207F-9FD494818C35}"/>
              </a:ext>
            </a:extLst>
          </p:cNvPr>
          <p:cNvSpPr txBox="1"/>
          <p:nvPr/>
        </p:nvSpPr>
        <p:spPr>
          <a:xfrm>
            <a:off x="853902" y="126423"/>
            <a:ext cx="10374300" cy="1384954"/>
          </a:xfrm>
          <a:prstGeom prst="rect">
            <a:avLst/>
          </a:prstGeom>
          <a:noFill/>
          <a:ln>
            <a:noFill/>
          </a:ln>
        </p:spPr>
        <p:txBody>
          <a:bodyPr spcFirstLastPara="1" wrap="square" lIns="91425" tIns="45700" rIns="91425" bIns="45700" anchor="t" anchorCtr="0">
            <a:spAutoFit/>
          </a:bodyPr>
          <a:lstStyle/>
          <a:p>
            <a:pPr lvl="0" algn="ctr"/>
            <a:r>
              <a:rPr lang="es-CO" sz="2400" b="1" dirty="0">
                <a:solidFill>
                  <a:schemeClr val="accent2">
                    <a:lumMod val="75000"/>
                  </a:schemeClr>
                </a:solidFill>
                <a:latin typeface="Roboto"/>
                <a:ea typeface="Roboto"/>
                <a:cs typeface="Roboto"/>
                <a:sym typeface="Roboto"/>
              </a:rPr>
              <a:t>PLAN MAESTRO DE ACCIONES JUDICIALES PARA LA RECUPERACIÓN DEL PATRIMONIO PÚBLICO DISTRITAL</a:t>
            </a:r>
          </a:p>
          <a:p>
            <a:pPr lvl="0" algn="ctr"/>
            <a:r>
              <a:rPr lang="es-CO" sz="2400" b="1" dirty="0">
                <a:solidFill>
                  <a:schemeClr val="accent2">
                    <a:lumMod val="75000"/>
                  </a:schemeClr>
                </a:solidFill>
                <a:latin typeface="Roboto"/>
                <a:ea typeface="Roboto"/>
                <a:cs typeface="Calibri"/>
                <a:sym typeface="Roboto"/>
              </a:rPr>
              <a:t>ACTIVIDADES PLAN DE ACCIÓN- COMITÉS DE CONCILIACIÓN </a:t>
            </a:r>
            <a:endParaRPr lang="es-CO" sz="2400" dirty="0">
              <a:solidFill>
                <a:schemeClr val="accent2">
                  <a:lumMod val="75000"/>
                </a:schemeClr>
              </a:solidFill>
              <a:latin typeface="Calibri"/>
              <a:ea typeface="Calibri"/>
              <a:cs typeface="Calibri"/>
              <a:sym typeface="Calibri"/>
            </a:endParaRPr>
          </a:p>
          <a:p>
            <a:pPr marL="0" marR="0" lvl="0" indent="0" algn="l" rtl="0">
              <a:spcBef>
                <a:spcPts val="0"/>
              </a:spcBef>
              <a:spcAft>
                <a:spcPts val="0"/>
              </a:spcAft>
              <a:buNone/>
            </a:pPr>
            <a:endParaRPr sz="1200" b="1" dirty="0">
              <a:solidFill>
                <a:schemeClr val="accent2">
                  <a:lumMod val="75000"/>
                </a:schemeClr>
              </a:solidFill>
              <a:latin typeface="Roboto"/>
              <a:ea typeface="Roboto"/>
              <a:cs typeface="Roboto"/>
              <a:sym typeface="Roboto"/>
            </a:endParaRPr>
          </a:p>
        </p:txBody>
      </p:sp>
      <p:graphicFrame>
        <p:nvGraphicFramePr>
          <p:cNvPr id="5" name="Tabla 4">
            <a:extLst>
              <a:ext uri="{FF2B5EF4-FFF2-40B4-BE49-F238E27FC236}">
                <a16:creationId xmlns:a16="http://schemas.microsoft.com/office/drawing/2014/main" id="{C9CB9FBB-2882-E406-C12B-2A2AF38DECCD}"/>
              </a:ext>
            </a:extLst>
          </p:cNvPr>
          <p:cNvGraphicFramePr>
            <a:graphicFrameLocks noGrp="1"/>
          </p:cNvGraphicFramePr>
          <p:nvPr>
            <p:extLst>
              <p:ext uri="{D42A27DB-BD31-4B8C-83A1-F6EECF244321}">
                <p14:modId xmlns:p14="http://schemas.microsoft.com/office/powerpoint/2010/main" val="2944401284"/>
              </p:ext>
            </p:extLst>
          </p:nvPr>
        </p:nvGraphicFramePr>
        <p:xfrm>
          <a:off x="215326" y="1443336"/>
          <a:ext cx="4530580" cy="4876382"/>
        </p:xfrm>
        <a:graphic>
          <a:graphicData uri="http://schemas.openxmlformats.org/drawingml/2006/table">
            <a:tbl>
              <a:tblPr>
                <a:tableStyleId>{BC89EF96-8CEA-46FF-86C4-4CE0E7609802}</a:tableStyleId>
              </a:tblPr>
              <a:tblGrid>
                <a:gridCol w="3636962">
                  <a:extLst>
                    <a:ext uri="{9D8B030D-6E8A-4147-A177-3AD203B41FA5}">
                      <a16:colId xmlns:a16="http://schemas.microsoft.com/office/drawing/2014/main" val="2370494715"/>
                    </a:ext>
                  </a:extLst>
                </a:gridCol>
                <a:gridCol w="893618">
                  <a:extLst>
                    <a:ext uri="{9D8B030D-6E8A-4147-A177-3AD203B41FA5}">
                      <a16:colId xmlns:a16="http://schemas.microsoft.com/office/drawing/2014/main" val="2789253470"/>
                    </a:ext>
                  </a:extLst>
                </a:gridCol>
              </a:tblGrid>
              <a:tr h="200638">
                <a:tc>
                  <a:txBody>
                    <a:bodyPr/>
                    <a:lstStyle/>
                    <a:p>
                      <a:pPr algn="ctr" fontAlgn="ctr"/>
                      <a:r>
                        <a:rPr lang="es-CO" sz="1400" u="none" strike="noStrike" dirty="0">
                          <a:effectLst/>
                        </a:rPr>
                        <a:t>ENTIDADES SECTOR CENTRAL </a:t>
                      </a:r>
                      <a:endParaRPr lang="es-CO" sz="1400" b="0" i="0" u="none" strike="noStrike" dirty="0">
                        <a:solidFill>
                          <a:srgbClr val="404040"/>
                        </a:solidFill>
                        <a:effectLst/>
                        <a:latin typeface="Corbel" panose="020B0503020204020204" pitchFamily="34" charset="0"/>
                      </a:endParaRPr>
                    </a:p>
                  </a:txBody>
                  <a:tcPr marL="4180" marR="4180" marT="4180" marB="0" anchor="ctr">
                    <a:solidFill>
                      <a:schemeClr val="accent4"/>
                    </a:solidFill>
                  </a:tcPr>
                </a:tc>
                <a:tc>
                  <a:txBody>
                    <a:bodyPr/>
                    <a:lstStyle/>
                    <a:p>
                      <a:pPr algn="ctr" fontAlgn="ctr"/>
                      <a:r>
                        <a:rPr lang="es-CO" sz="1400" u="none" strike="noStrike" dirty="0">
                          <a:effectLst/>
                        </a:rPr>
                        <a:t>No de Objetivos Priorizados </a:t>
                      </a:r>
                      <a:endParaRPr lang="es-CO" sz="1400" b="0" i="0" u="none" strike="noStrike" dirty="0">
                        <a:solidFill>
                          <a:srgbClr val="404040"/>
                        </a:solidFill>
                        <a:effectLst/>
                        <a:latin typeface="Corbel" panose="020B0503020204020204" pitchFamily="34" charset="0"/>
                      </a:endParaRPr>
                    </a:p>
                  </a:txBody>
                  <a:tcPr marL="4180" marR="4180" marT="4180" marB="0" anchor="ctr">
                    <a:solidFill>
                      <a:schemeClr val="accent4"/>
                    </a:solidFill>
                  </a:tcPr>
                </a:tc>
                <a:extLst>
                  <a:ext uri="{0D108BD9-81ED-4DB2-BD59-A6C34878D82A}">
                    <a16:rowId xmlns:a16="http://schemas.microsoft.com/office/drawing/2014/main" val="2548044001"/>
                  </a:ext>
                </a:extLst>
              </a:tr>
              <a:tr h="238258">
                <a:tc>
                  <a:txBody>
                    <a:bodyPr/>
                    <a:lstStyle/>
                    <a:p>
                      <a:pPr algn="l" fontAlgn="ctr"/>
                      <a:r>
                        <a:rPr lang="es-CO" sz="1400" u="none" strike="noStrike">
                          <a:effectLst/>
                        </a:rPr>
                        <a:t>Unidad Administrativa Especial Cuerpo Oficial de Bomberos de Bogotá </a:t>
                      </a:r>
                      <a:endParaRPr lang="es-CO" sz="1400" b="1" i="0" u="none" strike="noStrike">
                        <a:solidFill>
                          <a:srgbClr val="000000"/>
                        </a:solidFill>
                        <a:effectLst/>
                        <a:latin typeface="Arial" panose="020B0604020202020204" pitchFamily="34" charset="0"/>
                      </a:endParaRPr>
                    </a:p>
                  </a:txBody>
                  <a:tcPr marL="4180" marR="4180" marT="4180" marB="0" anchor="ctr"/>
                </a:tc>
                <a:tc>
                  <a:txBody>
                    <a:bodyPr/>
                    <a:lstStyle/>
                    <a:p>
                      <a:pPr algn="ctr" fontAlgn="b"/>
                      <a:r>
                        <a:rPr lang="es-CO" sz="1400" u="none" strike="noStrike" dirty="0">
                          <a:effectLst/>
                        </a:rPr>
                        <a:t>8</a:t>
                      </a:r>
                      <a:endParaRPr lang="es-CO" sz="1400" b="1" i="0" u="none" strike="noStrike" dirty="0">
                        <a:solidFill>
                          <a:srgbClr val="E7E6E6"/>
                        </a:solidFill>
                        <a:effectLst/>
                        <a:latin typeface="Arial" panose="020B0604020202020204" pitchFamily="34" charset="0"/>
                      </a:endParaRPr>
                    </a:p>
                  </a:txBody>
                  <a:tcPr marL="4180" marR="4180" marT="4180" marB="0" anchor="b"/>
                </a:tc>
                <a:extLst>
                  <a:ext uri="{0D108BD9-81ED-4DB2-BD59-A6C34878D82A}">
                    <a16:rowId xmlns:a16="http://schemas.microsoft.com/office/drawing/2014/main" val="1885362266"/>
                  </a:ext>
                </a:extLst>
              </a:tr>
              <a:tr h="200638">
                <a:tc>
                  <a:txBody>
                    <a:bodyPr/>
                    <a:lstStyle/>
                    <a:p>
                      <a:pPr algn="l" fontAlgn="b"/>
                      <a:r>
                        <a:rPr lang="es-CO" sz="1400" u="none" strike="noStrike">
                          <a:effectLst/>
                        </a:rPr>
                        <a:t>Secretaria Distrital de Ambiente </a:t>
                      </a:r>
                      <a:endParaRPr lang="es-CO" sz="1400" b="1" i="0" u="none" strike="noStrike">
                        <a:solidFill>
                          <a:srgbClr val="17618F"/>
                        </a:solidFill>
                        <a:effectLst/>
                        <a:latin typeface="Arial" panose="020B0604020202020204" pitchFamily="34" charset="0"/>
                      </a:endParaRPr>
                    </a:p>
                  </a:txBody>
                  <a:tcPr marL="4180" marR="4180" marT="4180" marB="0" anchor="b"/>
                </a:tc>
                <a:tc>
                  <a:txBody>
                    <a:bodyPr/>
                    <a:lstStyle/>
                    <a:p>
                      <a:pPr algn="ctr" fontAlgn="b"/>
                      <a:r>
                        <a:rPr lang="es-CO" sz="1400" u="none" strike="noStrike" dirty="0">
                          <a:effectLst/>
                        </a:rPr>
                        <a:t>8</a:t>
                      </a:r>
                      <a:endParaRPr lang="es-CO" sz="1400" b="1" i="0" u="none" strike="noStrike" dirty="0">
                        <a:solidFill>
                          <a:srgbClr val="E7E6E6"/>
                        </a:solidFill>
                        <a:effectLst/>
                        <a:latin typeface="Arial" panose="020B0604020202020204" pitchFamily="34" charset="0"/>
                      </a:endParaRPr>
                    </a:p>
                  </a:txBody>
                  <a:tcPr marL="4180" marR="4180" marT="4180" marB="0" anchor="b"/>
                </a:tc>
                <a:extLst>
                  <a:ext uri="{0D108BD9-81ED-4DB2-BD59-A6C34878D82A}">
                    <a16:rowId xmlns:a16="http://schemas.microsoft.com/office/drawing/2014/main" val="3913287887"/>
                  </a:ext>
                </a:extLst>
              </a:tr>
              <a:tr h="296777">
                <a:tc>
                  <a:txBody>
                    <a:bodyPr/>
                    <a:lstStyle/>
                    <a:p>
                      <a:pPr algn="l" fontAlgn="b"/>
                      <a:r>
                        <a:rPr lang="es-CO" sz="1400" u="none" strike="noStrike" dirty="0">
                          <a:effectLst/>
                        </a:rPr>
                        <a:t>Secretaria Distrital de Desarrollo Económico</a:t>
                      </a:r>
                      <a:endParaRPr lang="es-CO" sz="1400" b="1" i="0" u="none" strike="noStrike" dirty="0">
                        <a:solidFill>
                          <a:srgbClr val="17618F"/>
                        </a:solidFill>
                        <a:effectLst/>
                        <a:latin typeface="Arial" panose="020B0604020202020204" pitchFamily="34" charset="0"/>
                      </a:endParaRPr>
                    </a:p>
                  </a:txBody>
                  <a:tcPr marL="4180" marR="4180" marT="4180" marB="0" anchor="b"/>
                </a:tc>
                <a:tc>
                  <a:txBody>
                    <a:bodyPr/>
                    <a:lstStyle/>
                    <a:p>
                      <a:pPr algn="ctr" fontAlgn="b"/>
                      <a:r>
                        <a:rPr lang="es-CO" sz="1400" u="none" strike="noStrike">
                          <a:effectLst/>
                        </a:rPr>
                        <a:t>8</a:t>
                      </a:r>
                      <a:endParaRPr lang="es-CO" sz="1400" b="1" i="0" u="none" strike="noStrike">
                        <a:solidFill>
                          <a:srgbClr val="E7E6E6"/>
                        </a:solidFill>
                        <a:effectLst/>
                        <a:latin typeface="Arial" panose="020B0604020202020204" pitchFamily="34" charset="0"/>
                      </a:endParaRPr>
                    </a:p>
                  </a:txBody>
                  <a:tcPr marL="4180" marR="4180" marT="4180" marB="0" anchor="b"/>
                </a:tc>
                <a:extLst>
                  <a:ext uri="{0D108BD9-81ED-4DB2-BD59-A6C34878D82A}">
                    <a16:rowId xmlns:a16="http://schemas.microsoft.com/office/drawing/2014/main" val="3081621385"/>
                  </a:ext>
                </a:extLst>
              </a:tr>
              <a:tr h="271697">
                <a:tc>
                  <a:txBody>
                    <a:bodyPr/>
                    <a:lstStyle/>
                    <a:p>
                      <a:pPr algn="l" fontAlgn="b"/>
                      <a:r>
                        <a:rPr lang="es-CO" sz="1400" u="none" strike="noStrike">
                          <a:effectLst/>
                        </a:rPr>
                        <a:t>Secretaría Distrital de Gobierno</a:t>
                      </a:r>
                      <a:endParaRPr lang="es-CO" sz="1400" b="1" i="0" u="none" strike="noStrike">
                        <a:solidFill>
                          <a:srgbClr val="17618F"/>
                        </a:solidFill>
                        <a:effectLst/>
                        <a:latin typeface="Arial" panose="020B0604020202020204" pitchFamily="34" charset="0"/>
                      </a:endParaRPr>
                    </a:p>
                  </a:txBody>
                  <a:tcPr marL="4180" marR="4180" marT="4180" marB="0" anchor="b"/>
                </a:tc>
                <a:tc>
                  <a:txBody>
                    <a:bodyPr/>
                    <a:lstStyle/>
                    <a:p>
                      <a:pPr algn="ctr" fontAlgn="b"/>
                      <a:r>
                        <a:rPr lang="es-CO" sz="1400" u="none" strike="noStrike" dirty="0">
                          <a:effectLst/>
                        </a:rPr>
                        <a:t>8</a:t>
                      </a:r>
                      <a:endParaRPr lang="es-CO" sz="1400" b="1" i="0" u="none" strike="noStrike" dirty="0">
                        <a:solidFill>
                          <a:srgbClr val="E7E6E6"/>
                        </a:solidFill>
                        <a:effectLst/>
                        <a:latin typeface="Arial" panose="020B0604020202020204" pitchFamily="34" charset="0"/>
                      </a:endParaRPr>
                    </a:p>
                  </a:txBody>
                  <a:tcPr marL="4180" marR="4180" marT="4180" marB="0" anchor="b"/>
                </a:tc>
                <a:extLst>
                  <a:ext uri="{0D108BD9-81ED-4DB2-BD59-A6C34878D82A}">
                    <a16:rowId xmlns:a16="http://schemas.microsoft.com/office/drawing/2014/main" val="1817216537"/>
                  </a:ext>
                </a:extLst>
              </a:tr>
              <a:tr h="200638">
                <a:tc>
                  <a:txBody>
                    <a:bodyPr/>
                    <a:lstStyle/>
                    <a:p>
                      <a:pPr algn="l" fontAlgn="b"/>
                      <a:r>
                        <a:rPr lang="es-CO" sz="1400" u="none" strike="noStrike">
                          <a:effectLst/>
                        </a:rPr>
                        <a:t>Secretaria Distrital de Hacienda </a:t>
                      </a:r>
                      <a:endParaRPr lang="es-CO" sz="1400" b="1" i="0" u="none" strike="noStrike">
                        <a:solidFill>
                          <a:srgbClr val="17618F"/>
                        </a:solidFill>
                        <a:effectLst/>
                        <a:latin typeface="Arial" panose="020B0604020202020204" pitchFamily="34" charset="0"/>
                      </a:endParaRPr>
                    </a:p>
                  </a:txBody>
                  <a:tcPr marL="4180" marR="4180" marT="4180" marB="0" anchor="b"/>
                </a:tc>
                <a:tc>
                  <a:txBody>
                    <a:bodyPr/>
                    <a:lstStyle/>
                    <a:p>
                      <a:pPr algn="ctr" fontAlgn="b"/>
                      <a:r>
                        <a:rPr lang="es-CO" sz="1400" u="none" strike="noStrike">
                          <a:effectLst/>
                        </a:rPr>
                        <a:t>8</a:t>
                      </a:r>
                      <a:endParaRPr lang="es-CO" sz="1400" b="1" i="0" u="none" strike="noStrike">
                        <a:solidFill>
                          <a:srgbClr val="E7E6E6"/>
                        </a:solidFill>
                        <a:effectLst/>
                        <a:latin typeface="Arial" panose="020B0604020202020204" pitchFamily="34" charset="0"/>
                      </a:endParaRPr>
                    </a:p>
                  </a:txBody>
                  <a:tcPr marL="4180" marR="4180" marT="4180" marB="0" anchor="b"/>
                </a:tc>
                <a:extLst>
                  <a:ext uri="{0D108BD9-81ED-4DB2-BD59-A6C34878D82A}">
                    <a16:rowId xmlns:a16="http://schemas.microsoft.com/office/drawing/2014/main" val="2947992410"/>
                  </a:ext>
                </a:extLst>
              </a:tr>
              <a:tr h="246618">
                <a:tc>
                  <a:txBody>
                    <a:bodyPr/>
                    <a:lstStyle/>
                    <a:p>
                      <a:pPr algn="l" fontAlgn="b"/>
                      <a:r>
                        <a:rPr lang="es-CO" sz="1400" u="none" strike="noStrike">
                          <a:effectLst/>
                        </a:rPr>
                        <a:t>Secretaría Distrital de Planeación</a:t>
                      </a:r>
                      <a:endParaRPr lang="es-CO" sz="1400" b="1" i="0" u="none" strike="noStrike">
                        <a:solidFill>
                          <a:srgbClr val="17618F"/>
                        </a:solidFill>
                        <a:effectLst/>
                        <a:latin typeface="Arial" panose="020B0604020202020204" pitchFamily="34" charset="0"/>
                      </a:endParaRPr>
                    </a:p>
                  </a:txBody>
                  <a:tcPr marL="4180" marR="4180" marT="4180" marB="0" anchor="b"/>
                </a:tc>
                <a:tc>
                  <a:txBody>
                    <a:bodyPr/>
                    <a:lstStyle/>
                    <a:p>
                      <a:pPr algn="ctr" fontAlgn="b"/>
                      <a:r>
                        <a:rPr lang="es-CO" sz="1400" u="none" strike="noStrike" dirty="0">
                          <a:effectLst/>
                        </a:rPr>
                        <a:t>8</a:t>
                      </a:r>
                      <a:endParaRPr lang="es-CO" sz="1400" b="1" i="0" u="none" strike="noStrike" dirty="0">
                        <a:solidFill>
                          <a:srgbClr val="E7E6E6"/>
                        </a:solidFill>
                        <a:effectLst/>
                        <a:latin typeface="Arial" panose="020B0604020202020204" pitchFamily="34" charset="0"/>
                      </a:endParaRPr>
                    </a:p>
                  </a:txBody>
                  <a:tcPr marL="4180" marR="4180" marT="4180" marB="0" anchor="b"/>
                </a:tc>
                <a:extLst>
                  <a:ext uri="{0D108BD9-81ED-4DB2-BD59-A6C34878D82A}">
                    <a16:rowId xmlns:a16="http://schemas.microsoft.com/office/drawing/2014/main" val="334274855"/>
                  </a:ext>
                </a:extLst>
              </a:tr>
              <a:tr h="179617">
                <a:tc>
                  <a:txBody>
                    <a:bodyPr/>
                    <a:lstStyle/>
                    <a:p>
                      <a:pPr algn="l" fontAlgn="b"/>
                      <a:r>
                        <a:rPr lang="es-CO" sz="1400" u="none" strike="noStrike">
                          <a:effectLst/>
                        </a:rPr>
                        <a:t>Secretaría Distrital de Salud</a:t>
                      </a:r>
                      <a:endParaRPr lang="es-CO" sz="1400" b="1" i="0" u="none" strike="noStrike">
                        <a:solidFill>
                          <a:srgbClr val="17618F"/>
                        </a:solidFill>
                        <a:effectLst/>
                        <a:latin typeface="Arial" panose="020B0604020202020204" pitchFamily="34" charset="0"/>
                      </a:endParaRPr>
                    </a:p>
                  </a:txBody>
                  <a:tcPr marL="4180" marR="4180" marT="4180" marB="0" anchor="b"/>
                </a:tc>
                <a:tc>
                  <a:txBody>
                    <a:bodyPr/>
                    <a:lstStyle/>
                    <a:p>
                      <a:pPr algn="ctr" fontAlgn="b"/>
                      <a:r>
                        <a:rPr lang="es-CO" sz="1400" u="none" strike="noStrike" dirty="0">
                          <a:effectLst/>
                        </a:rPr>
                        <a:t>8</a:t>
                      </a:r>
                      <a:endParaRPr lang="es-CO" sz="1400" b="1" i="0" u="none" strike="noStrike" dirty="0">
                        <a:solidFill>
                          <a:srgbClr val="E7E6E6"/>
                        </a:solidFill>
                        <a:effectLst/>
                        <a:latin typeface="Arial" panose="020B0604020202020204" pitchFamily="34" charset="0"/>
                      </a:endParaRPr>
                    </a:p>
                  </a:txBody>
                  <a:tcPr marL="4180" marR="4180" marT="4180" marB="0" anchor="b"/>
                </a:tc>
                <a:extLst>
                  <a:ext uri="{0D108BD9-81ED-4DB2-BD59-A6C34878D82A}">
                    <a16:rowId xmlns:a16="http://schemas.microsoft.com/office/drawing/2014/main" val="2107171112"/>
                  </a:ext>
                </a:extLst>
              </a:tr>
              <a:tr h="200638">
                <a:tc>
                  <a:txBody>
                    <a:bodyPr/>
                    <a:lstStyle/>
                    <a:p>
                      <a:pPr algn="l" fontAlgn="b"/>
                      <a:r>
                        <a:rPr lang="es-MX" sz="1400" u="none" strike="noStrike">
                          <a:effectLst/>
                        </a:rPr>
                        <a:t>Secretaría General de la Alcaldía Mayor de Bogotá</a:t>
                      </a:r>
                      <a:endParaRPr lang="es-MX" sz="1400" b="1" i="0" u="none" strike="noStrike">
                        <a:solidFill>
                          <a:srgbClr val="17618F"/>
                        </a:solidFill>
                        <a:effectLst/>
                        <a:latin typeface="Arial" panose="020B0604020202020204" pitchFamily="34" charset="0"/>
                      </a:endParaRPr>
                    </a:p>
                  </a:txBody>
                  <a:tcPr marL="4180" marR="4180" marT="4180" marB="0" anchor="b"/>
                </a:tc>
                <a:tc>
                  <a:txBody>
                    <a:bodyPr/>
                    <a:lstStyle/>
                    <a:p>
                      <a:pPr algn="ctr" fontAlgn="b"/>
                      <a:r>
                        <a:rPr lang="es-CO" sz="1400" u="none" strike="noStrike">
                          <a:effectLst/>
                        </a:rPr>
                        <a:t>8</a:t>
                      </a:r>
                      <a:endParaRPr lang="es-CO" sz="1400" b="1" i="0" u="none" strike="noStrike">
                        <a:solidFill>
                          <a:srgbClr val="E7E6E6"/>
                        </a:solidFill>
                        <a:effectLst/>
                        <a:latin typeface="Arial" panose="020B0604020202020204" pitchFamily="34" charset="0"/>
                      </a:endParaRPr>
                    </a:p>
                  </a:txBody>
                  <a:tcPr marL="4180" marR="4180" marT="4180" marB="0" anchor="b"/>
                </a:tc>
                <a:extLst>
                  <a:ext uri="{0D108BD9-81ED-4DB2-BD59-A6C34878D82A}">
                    <a16:rowId xmlns:a16="http://schemas.microsoft.com/office/drawing/2014/main" val="4283665431"/>
                  </a:ext>
                </a:extLst>
              </a:tr>
              <a:tr h="296777">
                <a:tc>
                  <a:txBody>
                    <a:bodyPr/>
                    <a:lstStyle/>
                    <a:p>
                      <a:pPr algn="l" fontAlgn="b"/>
                      <a:r>
                        <a:rPr lang="es-MX" sz="1400" u="none" strike="noStrike">
                          <a:effectLst/>
                        </a:rPr>
                        <a:t>Secretaría de Cultura, Recreación y Deporte.</a:t>
                      </a:r>
                      <a:endParaRPr lang="es-MX" sz="1400" b="1" i="0" u="none" strike="noStrike">
                        <a:solidFill>
                          <a:srgbClr val="17618F"/>
                        </a:solidFill>
                        <a:effectLst/>
                        <a:latin typeface="Arial" panose="020B0604020202020204" pitchFamily="34" charset="0"/>
                      </a:endParaRPr>
                    </a:p>
                  </a:txBody>
                  <a:tcPr marL="4180" marR="4180" marT="4180" marB="0" anchor="b"/>
                </a:tc>
                <a:tc>
                  <a:txBody>
                    <a:bodyPr/>
                    <a:lstStyle/>
                    <a:p>
                      <a:pPr algn="ctr" fontAlgn="b"/>
                      <a:r>
                        <a:rPr lang="es-CO" sz="1400" u="none" strike="noStrike" dirty="0">
                          <a:effectLst/>
                        </a:rPr>
                        <a:t>7</a:t>
                      </a:r>
                      <a:endParaRPr lang="es-CO" sz="1400" b="1" i="0" u="none" strike="noStrike" dirty="0">
                        <a:solidFill>
                          <a:srgbClr val="E7E6E6"/>
                        </a:solidFill>
                        <a:effectLst/>
                        <a:latin typeface="Arial" panose="020B0604020202020204" pitchFamily="34" charset="0"/>
                      </a:endParaRPr>
                    </a:p>
                  </a:txBody>
                  <a:tcPr marL="4180" marR="4180" marT="4180" marB="0" anchor="b"/>
                </a:tc>
                <a:extLst>
                  <a:ext uri="{0D108BD9-81ED-4DB2-BD59-A6C34878D82A}">
                    <a16:rowId xmlns:a16="http://schemas.microsoft.com/office/drawing/2014/main" val="3138158566"/>
                  </a:ext>
                </a:extLst>
              </a:tr>
              <a:tr h="200638">
                <a:tc>
                  <a:txBody>
                    <a:bodyPr/>
                    <a:lstStyle/>
                    <a:p>
                      <a:pPr algn="l" fontAlgn="b"/>
                      <a:r>
                        <a:rPr lang="es-CO" sz="1400" u="none" strike="noStrike">
                          <a:effectLst/>
                        </a:rPr>
                        <a:t>Secretaria Jurídica Distrital</a:t>
                      </a:r>
                      <a:endParaRPr lang="es-CO" sz="1400" b="1" i="0" u="none" strike="noStrike">
                        <a:solidFill>
                          <a:srgbClr val="17618F"/>
                        </a:solidFill>
                        <a:effectLst/>
                        <a:latin typeface="Arial" panose="020B0604020202020204" pitchFamily="34" charset="0"/>
                      </a:endParaRPr>
                    </a:p>
                  </a:txBody>
                  <a:tcPr marL="4180" marR="4180" marT="4180" marB="0" anchor="b"/>
                </a:tc>
                <a:tc>
                  <a:txBody>
                    <a:bodyPr/>
                    <a:lstStyle/>
                    <a:p>
                      <a:pPr algn="ctr" fontAlgn="b"/>
                      <a:r>
                        <a:rPr lang="es-CO" sz="1400" u="none" strike="noStrike">
                          <a:effectLst/>
                        </a:rPr>
                        <a:t>7</a:t>
                      </a:r>
                      <a:endParaRPr lang="es-CO" sz="1400" b="1" i="0" u="none" strike="noStrike">
                        <a:solidFill>
                          <a:srgbClr val="E7E6E6"/>
                        </a:solidFill>
                        <a:effectLst/>
                        <a:latin typeface="Arial" panose="020B0604020202020204" pitchFamily="34" charset="0"/>
                      </a:endParaRPr>
                    </a:p>
                  </a:txBody>
                  <a:tcPr marL="4180" marR="4180" marT="4180" marB="0" anchor="b"/>
                </a:tc>
                <a:extLst>
                  <a:ext uri="{0D108BD9-81ED-4DB2-BD59-A6C34878D82A}">
                    <a16:rowId xmlns:a16="http://schemas.microsoft.com/office/drawing/2014/main" val="2874963109"/>
                  </a:ext>
                </a:extLst>
              </a:tr>
              <a:tr h="489055">
                <a:tc>
                  <a:txBody>
                    <a:bodyPr/>
                    <a:lstStyle/>
                    <a:p>
                      <a:pPr algn="l" fontAlgn="b"/>
                      <a:r>
                        <a:rPr lang="es-MX" sz="1400" u="none" strike="noStrike">
                          <a:effectLst/>
                        </a:rPr>
                        <a:t>Secretaria Distrital de la Mujer </a:t>
                      </a:r>
                      <a:endParaRPr lang="es-MX" sz="1400" b="1" i="0" u="none" strike="noStrike">
                        <a:solidFill>
                          <a:srgbClr val="17618F"/>
                        </a:solidFill>
                        <a:effectLst/>
                        <a:latin typeface="Arial" panose="020B0604020202020204" pitchFamily="34" charset="0"/>
                      </a:endParaRPr>
                    </a:p>
                  </a:txBody>
                  <a:tcPr marL="4180" marR="4180" marT="4180" marB="0" anchor="b"/>
                </a:tc>
                <a:tc>
                  <a:txBody>
                    <a:bodyPr/>
                    <a:lstStyle/>
                    <a:p>
                      <a:pPr algn="ctr" fontAlgn="ctr"/>
                      <a:r>
                        <a:rPr lang="es-CO" sz="1400" u="none" strike="noStrike" dirty="0">
                          <a:effectLst/>
                        </a:rPr>
                        <a:t>6</a:t>
                      </a:r>
                      <a:endParaRPr lang="es-CO" sz="1400" b="0" i="0" u="none" strike="noStrike" dirty="0">
                        <a:solidFill>
                          <a:srgbClr val="404040"/>
                        </a:solidFill>
                        <a:effectLst/>
                        <a:latin typeface="Corbel" panose="020B0503020204020204" pitchFamily="34" charset="0"/>
                      </a:endParaRPr>
                    </a:p>
                  </a:txBody>
                  <a:tcPr marL="4180" marR="4180" marT="4180" marB="0" anchor="ctr"/>
                </a:tc>
                <a:extLst>
                  <a:ext uri="{0D108BD9-81ED-4DB2-BD59-A6C34878D82A}">
                    <a16:rowId xmlns:a16="http://schemas.microsoft.com/office/drawing/2014/main" val="112479591"/>
                  </a:ext>
                </a:extLst>
              </a:tr>
              <a:tr h="200638">
                <a:tc>
                  <a:txBody>
                    <a:bodyPr/>
                    <a:lstStyle/>
                    <a:p>
                      <a:pPr algn="l" fontAlgn="b"/>
                      <a:r>
                        <a:rPr lang="es-CO" sz="1400" u="none" strike="noStrike">
                          <a:effectLst/>
                        </a:rPr>
                        <a:t>Secretaría Distrital del Hábitat</a:t>
                      </a:r>
                      <a:endParaRPr lang="es-CO" sz="1400" b="1" i="0" u="none" strike="noStrike">
                        <a:solidFill>
                          <a:srgbClr val="17618F"/>
                        </a:solidFill>
                        <a:effectLst/>
                        <a:latin typeface="Arial" panose="020B0604020202020204" pitchFamily="34" charset="0"/>
                      </a:endParaRPr>
                    </a:p>
                  </a:txBody>
                  <a:tcPr marL="4180" marR="4180" marT="4180" marB="0" anchor="b"/>
                </a:tc>
                <a:tc>
                  <a:txBody>
                    <a:bodyPr/>
                    <a:lstStyle/>
                    <a:p>
                      <a:pPr algn="ctr" fontAlgn="ctr"/>
                      <a:r>
                        <a:rPr lang="es-CO" sz="1400" u="none" strike="noStrike" dirty="0">
                          <a:effectLst/>
                        </a:rPr>
                        <a:t>6</a:t>
                      </a:r>
                      <a:endParaRPr lang="es-CO" sz="1400" b="0" i="0" u="none" strike="noStrike" dirty="0">
                        <a:solidFill>
                          <a:srgbClr val="404040"/>
                        </a:solidFill>
                        <a:effectLst/>
                        <a:latin typeface="Corbel" panose="020B0503020204020204" pitchFamily="34" charset="0"/>
                      </a:endParaRPr>
                    </a:p>
                  </a:txBody>
                  <a:tcPr marL="4180" marR="4180" marT="4180" marB="0" anchor="ctr"/>
                </a:tc>
                <a:extLst>
                  <a:ext uri="{0D108BD9-81ED-4DB2-BD59-A6C34878D82A}">
                    <a16:rowId xmlns:a16="http://schemas.microsoft.com/office/drawing/2014/main" val="4281573372"/>
                  </a:ext>
                </a:extLst>
              </a:tr>
              <a:tr h="250798">
                <a:tc>
                  <a:txBody>
                    <a:bodyPr/>
                    <a:lstStyle/>
                    <a:p>
                      <a:pPr algn="l" fontAlgn="b"/>
                      <a:r>
                        <a:rPr lang="es-MX" sz="1400" u="none" strike="noStrike">
                          <a:effectLst/>
                        </a:rPr>
                        <a:t>Secretaria Distrital de Seguridad Convivencia y Justicia</a:t>
                      </a:r>
                      <a:endParaRPr lang="es-MX" sz="1400" b="1" i="0" u="none" strike="noStrike">
                        <a:solidFill>
                          <a:srgbClr val="17618F"/>
                        </a:solidFill>
                        <a:effectLst/>
                        <a:latin typeface="Arial" panose="020B0604020202020204" pitchFamily="34" charset="0"/>
                      </a:endParaRPr>
                    </a:p>
                  </a:txBody>
                  <a:tcPr marL="4180" marR="4180" marT="4180" marB="0" anchor="b"/>
                </a:tc>
                <a:tc>
                  <a:txBody>
                    <a:bodyPr/>
                    <a:lstStyle/>
                    <a:p>
                      <a:pPr algn="ctr" fontAlgn="ctr"/>
                      <a:r>
                        <a:rPr lang="es-CO" sz="1400" u="none" strike="noStrike" dirty="0">
                          <a:effectLst/>
                        </a:rPr>
                        <a:t>6</a:t>
                      </a:r>
                      <a:endParaRPr lang="es-CO" sz="1400" b="0" i="0" u="none" strike="noStrike" dirty="0">
                        <a:solidFill>
                          <a:srgbClr val="404040"/>
                        </a:solidFill>
                        <a:effectLst/>
                        <a:latin typeface="Corbel" panose="020B0503020204020204" pitchFamily="34" charset="0"/>
                      </a:endParaRPr>
                    </a:p>
                  </a:txBody>
                  <a:tcPr marL="4180" marR="4180" marT="4180" marB="0" anchor="ctr"/>
                </a:tc>
                <a:extLst>
                  <a:ext uri="{0D108BD9-81ED-4DB2-BD59-A6C34878D82A}">
                    <a16:rowId xmlns:a16="http://schemas.microsoft.com/office/drawing/2014/main" val="3298030447"/>
                  </a:ext>
                </a:extLst>
              </a:tr>
              <a:tr h="246618">
                <a:tc>
                  <a:txBody>
                    <a:bodyPr/>
                    <a:lstStyle/>
                    <a:p>
                      <a:pPr algn="l" fontAlgn="b"/>
                      <a:r>
                        <a:rPr lang="es-MX" sz="1400" u="none" strike="noStrike">
                          <a:effectLst/>
                        </a:rPr>
                        <a:t>Secretaria de Educación del Distrito </a:t>
                      </a:r>
                      <a:endParaRPr lang="es-MX" sz="1400" b="1" i="0" u="none" strike="noStrike">
                        <a:solidFill>
                          <a:srgbClr val="17618F"/>
                        </a:solidFill>
                        <a:effectLst/>
                        <a:latin typeface="Arial" panose="020B0604020202020204" pitchFamily="34" charset="0"/>
                      </a:endParaRPr>
                    </a:p>
                  </a:txBody>
                  <a:tcPr marL="4180" marR="4180" marT="4180" marB="0" anchor="b"/>
                </a:tc>
                <a:tc>
                  <a:txBody>
                    <a:bodyPr/>
                    <a:lstStyle/>
                    <a:p>
                      <a:pPr algn="ctr" fontAlgn="ctr"/>
                      <a:r>
                        <a:rPr lang="es-CO" sz="1400" u="none" strike="noStrike">
                          <a:effectLst/>
                        </a:rPr>
                        <a:t>4</a:t>
                      </a:r>
                      <a:endParaRPr lang="es-CO" sz="1400" b="0" i="0" u="none" strike="noStrike">
                        <a:solidFill>
                          <a:srgbClr val="404040"/>
                        </a:solidFill>
                        <a:effectLst/>
                        <a:latin typeface="Corbel" panose="020B0503020204020204" pitchFamily="34" charset="0"/>
                      </a:endParaRPr>
                    </a:p>
                  </a:txBody>
                  <a:tcPr marL="4180" marR="4180" marT="4180" marB="0" anchor="ctr"/>
                </a:tc>
                <a:extLst>
                  <a:ext uri="{0D108BD9-81ED-4DB2-BD59-A6C34878D82A}">
                    <a16:rowId xmlns:a16="http://schemas.microsoft.com/office/drawing/2014/main" val="2252069871"/>
                  </a:ext>
                </a:extLst>
              </a:tr>
              <a:tr h="200638">
                <a:tc>
                  <a:txBody>
                    <a:bodyPr/>
                    <a:lstStyle/>
                    <a:p>
                      <a:pPr algn="l" fontAlgn="b"/>
                      <a:r>
                        <a:rPr lang="es-CO" sz="1400" u="none" strike="noStrike">
                          <a:effectLst/>
                        </a:rPr>
                        <a:t>Secretaría Distrital de Movilidad</a:t>
                      </a:r>
                      <a:endParaRPr lang="es-CO" sz="1400" b="1" i="0" u="none" strike="noStrike">
                        <a:solidFill>
                          <a:srgbClr val="17618F"/>
                        </a:solidFill>
                        <a:effectLst/>
                        <a:latin typeface="Arial" panose="020B0604020202020204" pitchFamily="34" charset="0"/>
                      </a:endParaRPr>
                    </a:p>
                  </a:txBody>
                  <a:tcPr marL="4180" marR="4180" marT="4180" marB="0" anchor="b"/>
                </a:tc>
                <a:tc>
                  <a:txBody>
                    <a:bodyPr/>
                    <a:lstStyle/>
                    <a:p>
                      <a:pPr algn="ctr" fontAlgn="b"/>
                      <a:r>
                        <a:rPr lang="es-CO" sz="1400" u="none" strike="noStrike" dirty="0">
                          <a:effectLst/>
                        </a:rPr>
                        <a:t>3</a:t>
                      </a:r>
                      <a:endParaRPr lang="es-CO" sz="1400" b="1" i="0" u="none" strike="noStrike" dirty="0">
                        <a:solidFill>
                          <a:srgbClr val="E7E6E6"/>
                        </a:solidFill>
                        <a:effectLst/>
                        <a:latin typeface="Arial" panose="020B0604020202020204" pitchFamily="34" charset="0"/>
                      </a:endParaRPr>
                    </a:p>
                  </a:txBody>
                  <a:tcPr marL="4180" marR="4180" marT="4180" marB="0" anchor="b"/>
                </a:tc>
                <a:extLst>
                  <a:ext uri="{0D108BD9-81ED-4DB2-BD59-A6C34878D82A}">
                    <a16:rowId xmlns:a16="http://schemas.microsoft.com/office/drawing/2014/main" val="2667581894"/>
                  </a:ext>
                </a:extLst>
              </a:tr>
            </a:tbl>
          </a:graphicData>
        </a:graphic>
      </p:graphicFrame>
      <p:graphicFrame>
        <p:nvGraphicFramePr>
          <p:cNvPr id="6" name="Tabla 5">
            <a:extLst>
              <a:ext uri="{FF2B5EF4-FFF2-40B4-BE49-F238E27FC236}">
                <a16:creationId xmlns:a16="http://schemas.microsoft.com/office/drawing/2014/main" id="{0D48D3B4-1BA2-8FB3-F4EA-2E318AD51F8B}"/>
              </a:ext>
            </a:extLst>
          </p:cNvPr>
          <p:cNvGraphicFramePr>
            <a:graphicFrameLocks noGrp="1"/>
          </p:cNvGraphicFramePr>
          <p:nvPr>
            <p:extLst>
              <p:ext uri="{D42A27DB-BD31-4B8C-83A1-F6EECF244321}">
                <p14:modId xmlns:p14="http://schemas.microsoft.com/office/powerpoint/2010/main" val="561147544"/>
              </p:ext>
            </p:extLst>
          </p:nvPr>
        </p:nvGraphicFramePr>
        <p:xfrm>
          <a:off x="5195454" y="1443336"/>
          <a:ext cx="6482296" cy="4654234"/>
        </p:xfrm>
        <a:graphic>
          <a:graphicData uri="http://schemas.openxmlformats.org/drawingml/2006/table">
            <a:tbl>
              <a:tblPr>
                <a:tableStyleId>{BC89EF96-8CEA-46FF-86C4-4CE0E7609802}</a:tableStyleId>
              </a:tblPr>
              <a:tblGrid>
                <a:gridCol w="5330536">
                  <a:extLst>
                    <a:ext uri="{9D8B030D-6E8A-4147-A177-3AD203B41FA5}">
                      <a16:colId xmlns:a16="http://schemas.microsoft.com/office/drawing/2014/main" val="2930806496"/>
                    </a:ext>
                  </a:extLst>
                </a:gridCol>
                <a:gridCol w="1151760">
                  <a:extLst>
                    <a:ext uri="{9D8B030D-6E8A-4147-A177-3AD203B41FA5}">
                      <a16:colId xmlns:a16="http://schemas.microsoft.com/office/drawing/2014/main" val="3047561190"/>
                    </a:ext>
                  </a:extLst>
                </a:gridCol>
              </a:tblGrid>
              <a:tr h="0">
                <a:tc>
                  <a:txBody>
                    <a:bodyPr/>
                    <a:lstStyle/>
                    <a:p>
                      <a:pPr algn="ctr" fontAlgn="ctr"/>
                      <a:r>
                        <a:rPr lang="es-CO" sz="1100" u="none" strike="noStrike" dirty="0">
                          <a:effectLst/>
                        </a:rPr>
                        <a:t>ENTIDADES SECTOR DESCENTRALIZADO</a:t>
                      </a:r>
                      <a:endParaRPr lang="es-CO" sz="1100" b="0" i="0" u="none" strike="noStrike" dirty="0">
                        <a:solidFill>
                          <a:srgbClr val="404040"/>
                        </a:solidFill>
                        <a:effectLst/>
                        <a:latin typeface="Corbel" panose="020B0503020204020204" pitchFamily="34" charset="0"/>
                      </a:endParaRPr>
                    </a:p>
                  </a:txBody>
                  <a:tcPr marL="4109" marR="4109" marT="4109" marB="0" anchor="ctr">
                    <a:solidFill>
                      <a:schemeClr val="accent6"/>
                    </a:solidFill>
                  </a:tcPr>
                </a:tc>
                <a:tc>
                  <a:txBody>
                    <a:bodyPr/>
                    <a:lstStyle/>
                    <a:p>
                      <a:pPr algn="ctr" fontAlgn="ctr"/>
                      <a:r>
                        <a:rPr lang="es-CO" sz="1100" u="none" strike="noStrike" dirty="0">
                          <a:effectLst/>
                        </a:rPr>
                        <a:t>No de Objetivos Priorizados </a:t>
                      </a:r>
                      <a:endParaRPr lang="es-CO" sz="1100" b="0" i="0" u="none" strike="noStrike" dirty="0">
                        <a:solidFill>
                          <a:srgbClr val="404040"/>
                        </a:solidFill>
                        <a:effectLst/>
                        <a:latin typeface="Corbel" panose="020B0503020204020204" pitchFamily="34" charset="0"/>
                      </a:endParaRPr>
                    </a:p>
                  </a:txBody>
                  <a:tcPr marL="4109" marR="4109" marT="4109" marB="0" anchor="ctr">
                    <a:solidFill>
                      <a:schemeClr val="accent6"/>
                    </a:solidFill>
                  </a:tcPr>
                </a:tc>
                <a:extLst>
                  <a:ext uri="{0D108BD9-81ED-4DB2-BD59-A6C34878D82A}">
                    <a16:rowId xmlns:a16="http://schemas.microsoft.com/office/drawing/2014/main" val="1860235303"/>
                  </a:ext>
                </a:extLst>
              </a:tr>
              <a:tr h="202952">
                <a:tc>
                  <a:txBody>
                    <a:bodyPr/>
                    <a:lstStyle/>
                    <a:p>
                      <a:pPr algn="l" fontAlgn="b"/>
                      <a:r>
                        <a:rPr lang="es-MX" sz="1400" u="none" strike="noStrike" dirty="0">
                          <a:effectLst/>
                        </a:rPr>
                        <a:t>Caja de la Vivienda Popular </a:t>
                      </a:r>
                      <a:endParaRPr lang="es-MX" sz="1400" b="1" i="0" u="none" strike="noStrike" dirty="0">
                        <a:solidFill>
                          <a:srgbClr val="FF0000"/>
                        </a:solidFill>
                        <a:effectLst/>
                        <a:latin typeface="Arial" panose="020B0604020202020204" pitchFamily="34" charset="0"/>
                      </a:endParaRPr>
                    </a:p>
                  </a:txBody>
                  <a:tcPr marL="4109" marR="4109" marT="4109" marB="0" anchor="b"/>
                </a:tc>
                <a:tc>
                  <a:txBody>
                    <a:bodyPr/>
                    <a:lstStyle/>
                    <a:p>
                      <a:pPr algn="ctr" fontAlgn="b"/>
                      <a:r>
                        <a:rPr lang="es-CO" sz="1100" u="none" strike="noStrike">
                          <a:effectLst/>
                        </a:rPr>
                        <a:t>8</a:t>
                      </a:r>
                      <a:endParaRPr lang="es-CO" sz="1100" b="1" i="0" u="none" strike="noStrike">
                        <a:solidFill>
                          <a:srgbClr val="E7E6E6"/>
                        </a:solidFill>
                        <a:effectLst/>
                        <a:latin typeface="Arial" panose="020B0604020202020204" pitchFamily="34" charset="0"/>
                      </a:endParaRPr>
                    </a:p>
                  </a:txBody>
                  <a:tcPr marL="4109" marR="4109" marT="4109" marB="0" anchor="b"/>
                </a:tc>
                <a:extLst>
                  <a:ext uri="{0D108BD9-81ED-4DB2-BD59-A6C34878D82A}">
                    <a16:rowId xmlns:a16="http://schemas.microsoft.com/office/drawing/2014/main" val="51960652"/>
                  </a:ext>
                </a:extLst>
              </a:tr>
              <a:tr h="249461">
                <a:tc>
                  <a:txBody>
                    <a:bodyPr/>
                    <a:lstStyle/>
                    <a:p>
                      <a:pPr algn="l" fontAlgn="b"/>
                      <a:r>
                        <a:rPr lang="es-MX" sz="1400" u="none" strike="noStrike" dirty="0">
                          <a:effectLst/>
                        </a:rPr>
                        <a:t>Empresa de Renovación y Desarrollo Urbano de Bogotá D.C</a:t>
                      </a:r>
                      <a:endParaRPr lang="es-MX" sz="1400" b="1" i="0" u="none" strike="noStrike" dirty="0">
                        <a:solidFill>
                          <a:srgbClr val="E7E6E6"/>
                        </a:solidFill>
                        <a:effectLst/>
                        <a:latin typeface="Arial" panose="020B0604020202020204" pitchFamily="34" charset="0"/>
                      </a:endParaRPr>
                    </a:p>
                  </a:txBody>
                  <a:tcPr marL="4109" marR="4109" marT="4109" marB="0" anchor="b"/>
                </a:tc>
                <a:tc>
                  <a:txBody>
                    <a:bodyPr/>
                    <a:lstStyle/>
                    <a:p>
                      <a:pPr algn="ctr" fontAlgn="b"/>
                      <a:r>
                        <a:rPr lang="es-CO" sz="1100" u="none" strike="noStrike">
                          <a:effectLst/>
                        </a:rPr>
                        <a:t>8</a:t>
                      </a:r>
                      <a:endParaRPr lang="es-CO" sz="1100" b="1" i="0" u="none" strike="noStrike">
                        <a:solidFill>
                          <a:srgbClr val="E7E6E6"/>
                        </a:solidFill>
                        <a:effectLst/>
                        <a:latin typeface="Arial" panose="020B0604020202020204" pitchFamily="34" charset="0"/>
                      </a:endParaRPr>
                    </a:p>
                  </a:txBody>
                  <a:tcPr marL="4109" marR="4109" marT="4109" marB="0" anchor="b"/>
                </a:tc>
                <a:extLst>
                  <a:ext uri="{0D108BD9-81ED-4DB2-BD59-A6C34878D82A}">
                    <a16:rowId xmlns:a16="http://schemas.microsoft.com/office/drawing/2014/main" val="1545392659"/>
                  </a:ext>
                </a:extLst>
              </a:tr>
              <a:tr h="162933">
                <a:tc>
                  <a:txBody>
                    <a:bodyPr/>
                    <a:lstStyle/>
                    <a:p>
                      <a:pPr algn="l" fontAlgn="b"/>
                      <a:r>
                        <a:rPr lang="es-MX" sz="1400" u="none" strike="noStrike" dirty="0">
                          <a:effectLst/>
                        </a:rPr>
                        <a:t>Fondo de Prestaciones Económicas, Cesantías y Pensiones - FONCEP</a:t>
                      </a:r>
                      <a:endParaRPr lang="es-MX" sz="1400" b="1" i="0" u="none" strike="noStrike" dirty="0">
                        <a:solidFill>
                          <a:srgbClr val="404040"/>
                        </a:solidFill>
                        <a:effectLst/>
                        <a:latin typeface="Arial" panose="020B0604020202020204" pitchFamily="34" charset="0"/>
                      </a:endParaRPr>
                    </a:p>
                  </a:txBody>
                  <a:tcPr marL="4109" marR="4109" marT="4109" marB="0" anchor="b"/>
                </a:tc>
                <a:tc>
                  <a:txBody>
                    <a:bodyPr/>
                    <a:lstStyle/>
                    <a:p>
                      <a:pPr algn="ctr" fontAlgn="b"/>
                      <a:r>
                        <a:rPr lang="es-CO" sz="1100" u="none" strike="noStrike">
                          <a:effectLst/>
                        </a:rPr>
                        <a:t>8</a:t>
                      </a:r>
                      <a:endParaRPr lang="es-CO" sz="1100" b="1" i="0" u="none" strike="noStrike">
                        <a:solidFill>
                          <a:srgbClr val="E7E6E6"/>
                        </a:solidFill>
                        <a:effectLst/>
                        <a:latin typeface="Arial" panose="020B0604020202020204" pitchFamily="34" charset="0"/>
                      </a:endParaRPr>
                    </a:p>
                  </a:txBody>
                  <a:tcPr marL="4109" marR="4109" marT="4109" marB="0" anchor="b"/>
                </a:tc>
                <a:extLst>
                  <a:ext uri="{0D108BD9-81ED-4DB2-BD59-A6C34878D82A}">
                    <a16:rowId xmlns:a16="http://schemas.microsoft.com/office/drawing/2014/main" val="2332827068"/>
                  </a:ext>
                </a:extLst>
              </a:tr>
              <a:tr h="202952">
                <a:tc>
                  <a:txBody>
                    <a:bodyPr/>
                    <a:lstStyle/>
                    <a:p>
                      <a:pPr algn="l" fontAlgn="b"/>
                      <a:r>
                        <a:rPr lang="es-CO" sz="1400" u="none" strike="noStrike" dirty="0">
                          <a:effectLst/>
                        </a:rPr>
                        <a:t>Fundación Gilberto </a:t>
                      </a:r>
                      <a:r>
                        <a:rPr lang="es-CO" sz="1400" u="none" strike="noStrike" dirty="0" err="1">
                          <a:effectLst/>
                        </a:rPr>
                        <a:t>Alzate</a:t>
                      </a:r>
                      <a:r>
                        <a:rPr lang="es-CO" sz="1400" u="none" strike="noStrike" dirty="0">
                          <a:effectLst/>
                        </a:rPr>
                        <a:t> Avendaño </a:t>
                      </a:r>
                      <a:endParaRPr lang="es-CO" sz="1400" b="1" i="0" u="none" strike="noStrike" dirty="0">
                        <a:solidFill>
                          <a:srgbClr val="404040"/>
                        </a:solidFill>
                        <a:effectLst/>
                        <a:latin typeface="Arial" panose="020B0604020202020204" pitchFamily="34" charset="0"/>
                      </a:endParaRPr>
                    </a:p>
                  </a:txBody>
                  <a:tcPr marL="4109" marR="4109" marT="4109" marB="0" anchor="b"/>
                </a:tc>
                <a:tc>
                  <a:txBody>
                    <a:bodyPr/>
                    <a:lstStyle/>
                    <a:p>
                      <a:pPr algn="ctr" fontAlgn="b"/>
                      <a:r>
                        <a:rPr lang="es-CO" sz="1100" u="none" strike="noStrike">
                          <a:effectLst/>
                        </a:rPr>
                        <a:t>8</a:t>
                      </a:r>
                      <a:endParaRPr lang="es-CO" sz="1100" b="1" i="0" u="none" strike="noStrike">
                        <a:solidFill>
                          <a:srgbClr val="E7E6E6"/>
                        </a:solidFill>
                        <a:effectLst/>
                        <a:latin typeface="Arial" panose="020B0604020202020204" pitchFamily="34" charset="0"/>
                      </a:endParaRPr>
                    </a:p>
                  </a:txBody>
                  <a:tcPr marL="4109" marR="4109" marT="4109" marB="0" anchor="b"/>
                </a:tc>
                <a:extLst>
                  <a:ext uri="{0D108BD9-81ED-4DB2-BD59-A6C34878D82A}">
                    <a16:rowId xmlns:a16="http://schemas.microsoft.com/office/drawing/2014/main" val="1913082348"/>
                  </a:ext>
                </a:extLst>
              </a:tr>
              <a:tr h="300199">
                <a:tc>
                  <a:txBody>
                    <a:bodyPr/>
                    <a:lstStyle/>
                    <a:p>
                      <a:pPr algn="l" fontAlgn="b"/>
                      <a:r>
                        <a:rPr lang="es-CO" sz="1400" u="none" strike="noStrike" dirty="0">
                          <a:effectLst/>
                        </a:rPr>
                        <a:t>IDIGER</a:t>
                      </a:r>
                      <a:endParaRPr lang="es-CO" sz="1400" b="1" i="0" u="none" strike="noStrike" dirty="0">
                        <a:solidFill>
                          <a:srgbClr val="404040"/>
                        </a:solidFill>
                        <a:effectLst/>
                        <a:latin typeface="Arial" panose="020B0604020202020204" pitchFamily="34" charset="0"/>
                      </a:endParaRPr>
                    </a:p>
                  </a:txBody>
                  <a:tcPr marL="4109" marR="4109" marT="4109" marB="0" anchor="b"/>
                </a:tc>
                <a:tc>
                  <a:txBody>
                    <a:bodyPr/>
                    <a:lstStyle/>
                    <a:p>
                      <a:pPr algn="ctr" fontAlgn="b"/>
                      <a:r>
                        <a:rPr lang="es-CO" sz="1100" u="none" strike="noStrike">
                          <a:effectLst/>
                        </a:rPr>
                        <a:t>8</a:t>
                      </a:r>
                      <a:endParaRPr lang="es-CO" sz="1100" b="1" i="0" u="none" strike="noStrike">
                        <a:solidFill>
                          <a:srgbClr val="E7E6E6"/>
                        </a:solidFill>
                        <a:effectLst/>
                        <a:latin typeface="Arial" panose="020B0604020202020204" pitchFamily="34" charset="0"/>
                      </a:endParaRPr>
                    </a:p>
                  </a:txBody>
                  <a:tcPr marL="4109" marR="4109" marT="4109" marB="0" anchor="b"/>
                </a:tc>
                <a:extLst>
                  <a:ext uri="{0D108BD9-81ED-4DB2-BD59-A6C34878D82A}">
                    <a16:rowId xmlns:a16="http://schemas.microsoft.com/office/drawing/2014/main" val="3583929346"/>
                  </a:ext>
                </a:extLst>
              </a:tr>
              <a:tr h="202952">
                <a:tc>
                  <a:txBody>
                    <a:bodyPr/>
                    <a:lstStyle/>
                    <a:p>
                      <a:pPr algn="l" fontAlgn="b"/>
                      <a:r>
                        <a:rPr lang="es-CO" sz="1400" u="none" strike="noStrike" dirty="0">
                          <a:effectLst/>
                        </a:rPr>
                        <a:t>IDPAC</a:t>
                      </a:r>
                      <a:endParaRPr lang="es-CO" sz="1400" b="1" i="0" u="none" strike="noStrike" dirty="0">
                        <a:solidFill>
                          <a:srgbClr val="404040"/>
                        </a:solidFill>
                        <a:effectLst/>
                        <a:latin typeface="Arial" panose="020B0604020202020204" pitchFamily="34" charset="0"/>
                      </a:endParaRPr>
                    </a:p>
                  </a:txBody>
                  <a:tcPr marL="4109" marR="4109" marT="4109" marB="0" anchor="b"/>
                </a:tc>
                <a:tc>
                  <a:txBody>
                    <a:bodyPr/>
                    <a:lstStyle/>
                    <a:p>
                      <a:pPr algn="ctr" fontAlgn="b"/>
                      <a:r>
                        <a:rPr lang="es-CO" sz="1100" u="none" strike="noStrike">
                          <a:effectLst/>
                        </a:rPr>
                        <a:t>8</a:t>
                      </a:r>
                      <a:endParaRPr lang="es-CO" sz="1100" b="1" i="0" u="none" strike="noStrike">
                        <a:solidFill>
                          <a:srgbClr val="E7E6E6"/>
                        </a:solidFill>
                        <a:effectLst/>
                        <a:latin typeface="Arial" panose="020B0604020202020204" pitchFamily="34" charset="0"/>
                      </a:endParaRPr>
                    </a:p>
                  </a:txBody>
                  <a:tcPr marL="4109" marR="4109" marT="4109" marB="0" anchor="b"/>
                </a:tc>
                <a:extLst>
                  <a:ext uri="{0D108BD9-81ED-4DB2-BD59-A6C34878D82A}">
                    <a16:rowId xmlns:a16="http://schemas.microsoft.com/office/drawing/2014/main" val="2714198288"/>
                  </a:ext>
                </a:extLst>
              </a:tr>
              <a:tr h="109349">
                <a:tc>
                  <a:txBody>
                    <a:bodyPr/>
                    <a:lstStyle/>
                    <a:p>
                      <a:pPr algn="l" fontAlgn="b"/>
                      <a:r>
                        <a:rPr lang="es-CO" sz="1400" u="none" strike="noStrike" dirty="0">
                          <a:effectLst/>
                        </a:rPr>
                        <a:t>Instituto Distrital de las Artes </a:t>
                      </a:r>
                      <a:endParaRPr lang="es-CO" sz="1400" b="1" i="0" u="none" strike="noStrike" dirty="0">
                        <a:solidFill>
                          <a:srgbClr val="404040"/>
                        </a:solidFill>
                        <a:effectLst/>
                        <a:latin typeface="Arial" panose="020B0604020202020204" pitchFamily="34" charset="0"/>
                      </a:endParaRPr>
                    </a:p>
                  </a:txBody>
                  <a:tcPr marL="4109" marR="4109" marT="4109" marB="0" anchor="b"/>
                </a:tc>
                <a:tc>
                  <a:txBody>
                    <a:bodyPr/>
                    <a:lstStyle/>
                    <a:p>
                      <a:pPr algn="ctr" fontAlgn="b"/>
                      <a:r>
                        <a:rPr lang="es-CO" sz="1100" u="none" strike="noStrike">
                          <a:effectLst/>
                        </a:rPr>
                        <a:t>8</a:t>
                      </a:r>
                      <a:endParaRPr lang="es-CO" sz="1100" b="1" i="0" u="none" strike="noStrike">
                        <a:solidFill>
                          <a:srgbClr val="E7E6E6"/>
                        </a:solidFill>
                        <a:effectLst/>
                        <a:latin typeface="Arial" panose="020B0604020202020204" pitchFamily="34" charset="0"/>
                      </a:endParaRPr>
                    </a:p>
                  </a:txBody>
                  <a:tcPr marL="4109" marR="4109" marT="4109" marB="0" anchor="b"/>
                </a:tc>
                <a:extLst>
                  <a:ext uri="{0D108BD9-81ED-4DB2-BD59-A6C34878D82A}">
                    <a16:rowId xmlns:a16="http://schemas.microsoft.com/office/drawing/2014/main" val="2449323835"/>
                  </a:ext>
                </a:extLst>
              </a:tr>
              <a:tr h="202952">
                <a:tc>
                  <a:txBody>
                    <a:bodyPr/>
                    <a:lstStyle/>
                    <a:p>
                      <a:pPr algn="l" fontAlgn="b"/>
                      <a:r>
                        <a:rPr lang="es-CO" sz="1400" u="none" strike="noStrike" dirty="0">
                          <a:effectLst/>
                        </a:rPr>
                        <a:t>Instituto Distrital de Patrimonio Cultural</a:t>
                      </a:r>
                      <a:endParaRPr lang="es-CO" sz="1400" b="1" i="0" u="none" strike="noStrike" dirty="0">
                        <a:solidFill>
                          <a:srgbClr val="404040"/>
                        </a:solidFill>
                        <a:effectLst/>
                        <a:latin typeface="Arial" panose="020B0604020202020204" pitchFamily="34" charset="0"/>
                      </a:endParaRPr>
                    </a:p>
                  </a:txBody>
                  <a:tcPr marL="4109" marR="4109" marT="4109" marB="0" anchor="b"/>
                </a:tc>
                <a:tc>
                  <a:txBody>
                    <a:bodyPr/>
                    <a:lstStyle/>
                    <a:p>
                      <a:pPr algn="ctr" fontAlgn="b"/>
                      <a:r>
                        <a:rPr lang="es-CO" sz="1100" u="none" strike="noStrike">
                          <a:effectLst/>
                        </a:rPr>
                        <a:t>8</a:t>
                      </a:r>
                      <a:endParaRPr lang="es-CO" sz="1100" b="1" i="0" u="none" strike="noStrike">
                        <a:solidFill>
                          <a:srgbClr val="E7E6E6"/>
                        </a:solidFill>
                        <a:effectLst/>
                        <a:latin typeface="Arial" panose="020B0604020202020204" pitchFamily="34" charset="0"/>
                      </a:endParaRPr>
                    </a:p>
                  </a:txBody>
                  <a:tcPr marL="4109" marR="4109" marT="4109" marB="0" anchor="b"/>
                </a:tc>
                <a:extLst>
                  <a:ext uri="{0D108BD9-81ED-4DB2-BD59-A6C34878D82A}">
                    <a16:rowId xmlns:a16="http://schemas.microsoft.com/office/drawing/2014/main" val="1044122816"/>
                  </a:ext>
                </a:extLst>
              </a:tr>
              <a:tr h="253689">
                <a:tc>
                  <a:txBody>
                    <a:bodyPr/>
                    <a:lstStyle/>
                    <a:p>
                      <a:pPr algn="l" fontAlgn="b"/>
                      <a:r>
                        <a:rPr lang="es-MX" sz="1400" u="none" strike="noStrike">
                          <a:effectLst/>
                        </a:rPr>
                        <a:t>Instituto Distrital de Protección y Bienestar Animal IDPYBA</a:t>
                      </a:r>
                      <a:endParaRPr lang="es-MX" sz="1400" b="1" i="0" u="none" strike="noStrike">
                        <a:solidFill>
                          <a:srgbClr val="404040"/>
                        </a:solidFill>
                        <a:effectLst/>
                        <a:latin typeface="Arial" panose="020B0604020202020204" pitchFamily="34" charset="0"/>
                      </a:endParaRPr>
                    </a:p>
                  </a:txBody>
                  <a:tcPr marL="4109" marR="4109" marT="4109" marB="0" anchor="b"/>
                </a:tc>
                <a:tc>
                  <a:txBody>
                    <a:bodyPr/>
                    <a:lstStyle/>
                    <a:p>
                      <a:pPr algn="ctr" fontAlgn="b"/>
                      <a:r>
                        <a:rPr lang="es-CO" sz="1100" u="none" strike="noStrike" dirty="0">
                          <a:effectLst/>
                        </a:rPr>
                        <a:t>8</a:t>
                      </a:r>
                      <a:endParaRPr lang="es-CO" sz="1100" b="1" i="0" u="none" strike="noStrike" dirty="0">
                        <a:solidFill>
                          <a:srgbClr val="E7E6E6"/>
                        </a:solidFill>
                        <a:effectLst/>
                        <a:latin typeface="Arial" panose="020B0604020202020204" pitchFamily="34" charset="0"/>
                      </a:endParaRPr>
                    </a:p>
                  </a:txBody>
                  <a:tcPr marL="4109" marR="4109" marT="4109" marB="0" anchor="b"/>
                </a:tc>
                <a:extLst>
                  <a:ext uri="{0D108BD9-81ED-4DB2-BD59-A6C34878D82A}">
                    <a16:rowId xmlns:a16="http://schemas.microsoft.com/office/drawing/2014/main" val="2688857307"/>
                  </a:ext>
                </a:extLst>
              </a:tr>
              <a:tr h="249461">
                <a:tc>
                  <a:txBody>
                    <a:bodyPr/>
                    <a:lstStyle/>
                    <a:p>
                      <a:pPr algn="l" fontAlgn="b"/>
                      <a:r>
                        <a:rPr lang="es-MX" sz="1400" u="none" strike="noStrike" dirty="0">
                          <a:effectLst/>
                        </a:rPr>
                        <a:t>Instituto para la Economía Social </a:t>
                      </a:r>
                      <a:endParaRPr lang="es-MX" sz="1400" b="1" i="0" u="none" strike="noStrike" dirty="0">
                        <a:solidFill>
                          <a:srgbClr val="404040"/>
                        </a:solidFill>
                        <a:effectLst/>
                        <a:latin typeface="Arial" panose="020B0604020202020204" pitchFamily="34" charset="0"/>
                      </a:endParaRPr>
                    </a:p>
                  </a:txBody>
                  <a:tcPr marL="4109" marR="4109" marT="4109" marB="0" anchor="b"/>
                </a:tc>
                <a:tc>
                  <a:txBody>
                    <a:bodyPr/>
                    <a:lstStyle/>
                    <a:p>
                      <a:pPr algn="ctr" fontAlgn="b"/>
                      <a:r>
                        <a:rPr lang="es-CO" sz="1100" u="none" strike="noStrike">
                          <a:effectLst/>
                        </a:rPr>
                        <a:t>8</a:t>
                      </a:r>
                      <a:endParaRPr lang="es-CO" sz="1100" b="1" i="0" u="none" strike="noStrike">
                        <a:solidFill>
                          <a:srgbClr val="E7E6E6"/>
                        </a:solidFill>
                        <a:effectLst/>
                        <a:latin typeface="Arial" panose="020B0604020202020204" pitchFamily="34" charset="0"/>
                      </a:endParaRPr>
                    </a:p>
                  </a:txBody>
                  <a:tcPr marL="4109" marR="4109" marT="4109" marB="0" anchor="b"/>
                </a:tc>
                <a:extLst>
                  <a:ext uri="{0D108BD9-81ED-4DB2-BD59-A6C34878D82A}">
                    <a16:rowId xmlns:a16="http://schemas.microsoft.com/office/drawing/2014/main" val="198923662"/>
                  </a:ext>
                </a:extLst>
              </a:tr>
              <a:tr h="202952">
                <a:tc>
                  <a:txBody>
                    <a:bodyPr/>
                    <a:lstStyle/>
                    <a:p>
                      <a:pPr algn="l" fontAlgn="b"/>
                      <a:r>
                        <a:rPr lang="es-CO" sz="1400" u="none" strike="noStrike" dirty="0">
                          <a:effectLst/>
                        </a:rPr>
                        <a:t>Orquesta Filarmónica de Bogotá </a:t>
                      </a:r>
                      <a:endParaRPr lang="es-CO" sz="1400" b="1" i="0" u="none" strike="noStrike" dirty="0">
                        <a:solidFill>
                          <a:srgbClr val="404040"/>
                        </a:solidFill>
                        <a:effectLst/>
                        <a:latin typeface="Arial" panose="020B0604020202020204" pitchFamily="34" charset="0"/>
                      </a:endParaRPr>
                    </a:p>
                  </a:txBody>
                  <a:tcPr marL="4109" marR="4109" marT="4109" marB="0" anchor="b"/>
                </a:tc>
                <a:tc>
                  <a:txBody>
                    <a:bodyPr/>
                    <a:lstStyle/>
                    <a:p>
                      <a:pPr algn="ctr" fontAlgn="b"/>
                      <a:r>
                        <a:rPr lang="es-CO" sz="1100" u="none" strike="noStrike" dirty="0">
                          <a:effectLst/>
                        </a:rPr>
                        <a:t>8</a:t>
                      </a:r>
                      <a:endParaRPr lang="es-CO" sz="1100" b="1" i="0" u="none" strike="noStrike" dirty="0">
                        <a:solidFill>
                          <a:srgbClr val="E7E6E6"/>
                        </a:solidFill>
                        <a:effectLst/>
                        <a:latin typeface="Arial" panose="020B0604020202020204" pitchFamily="34" charset="0"/>
                      </a:endParaRPr>
                    </a:p>
                  </a:txBody>
                  <a:tcPr marL="4109" marR="4109" marT="4109" marB="0" anchor="b"/>
                </a:tc>
                <a:extLst>
                  <a:ext uri="{0D108BD9-81ED-4DB2-BD59-A6C34878D82A}">
                    <a16:rowId xmlns:a16="http://schemas.microsoft.com/office/drawing/2014/main" val="1869749629"/>
                  </a:ext>
                </a:extLst>
              </a:tr>
              <a:tr h="129686">
                <a:tc>
                  <a:txBody>
                    <a:bodyPr/>
                    <a:lstStyle/>
                    <a:p>
                      <a:pPr algn="l" fontAlgn="ctr"/>
                      <a:r>
                        <a:rPr lang="es-CO" sz="1400" u="none" strike="noStrike" dirty="0">
                          <a:effectLst/>
                        </a:rPr>
                        <a:t>Unidad Administrativa Especial de Catastro Distrital </a:t>
                      </a:r>
                      <a:endParaRPr lang="es-CO" sz="1400" b="1" i="0" u="none" strike="noStrike" dirty="0">
                        <a:solidFill>
                          <a:srgbClr val="000000"/>
                        </a:solidFill>
                        <a:effectLst/>
                        <a:latin typeface="Arial" panose="020B0604020202020204" pitchFamily="34" charset="0"/>
                      </a:endParaRPr>
                    </a:p>
                  </a:txBody>
                  <a:tcPr marL="4109" marR="4109" marT="4109" marB="0" anchor="ctr"/>
                </a:tc>
                <a:tc>
                  <a:txBody>
                    <a:bodyPr/>
                    <a:lstStyle/>
                    <a:p>
                      <a:pPr algn="ctr" fontAlgn="b"/>
                      <a:r>
                        <a:rPr lang="es-CO" sz="1100" u="none" strike="noStrike">
                          <a:effectLst/>
                        </a:rPr>
                        <a:t>8</a:t>
                      </a:r>
                      <a:endParaRPr lang="es-CO" sz="1100" b="1" i="0" u="none" strike="noStrike">
                        <a:solidFill>
                          <a:srgbClr val="E7E6E6"/>
                        </a:solidFill>
                        <a:effectLst/>
                        <a:latin typeface="Arial" panose="020B0604020202020204" pitchFamily="34" charset="0"/>
                      </a:endParaRPr>
                    </a:p>
                  </a:txBody>
                  <a:tcPr marL="4109" marR="4109" marT="4109" marB="0" anchor="b"/>
                </a:tc>
                <a:extLst>
                  <a:ext uri="{0D108BD9-81ED-4DB2-BD59-A6C34878D82A}">
                    <a16:rowId xmlns:a16="http://schemas.microsoft.com/office/drawing/2014/main" val="2389609311"/>
                  </a:ext>
                </a:extLst>
              </a:tr>
              <a:tr h="129686">
                <a:tc>
                  <a:txBody>
                    <a:bodyPr/>
                    <a:lstStyle/>
                    <a:p>
                      <a:pPr algn="l" fontAlgn="b"/>
                      <a:r>
                        <a:rPr lang="es-MX" sz="1400" u="none" strike="noStrike">
                          <a:effectLst/>
                        </a:rPr>
                        <a:t>Unidad Administrativa Especial de Rehabilitación y Mantenimiento Vial</a:t>
                      </a:r>
                      <a:endParaRPr lang="es-MX" sz="1400" b="1" i="0" u="none" strike="noStrike">
                        <a:solidFill>
                          <a:srgbClr val="404040"/>
                        </a:solidFill>
                        <a:effectLst/>
                        <a:latin typeface="Arial" panose="020B0604020202020204" pitchFamily="34" charset="0"/>
                      </a:endParaRPr>
                    </a:p>
                  </a:txBody>
                  <a:tcPr marL="4109" marR="4109" marT="4109" marB="0" anchor="b"/>
                </a:tc>
                <a:tc>
                  <a:txBody>
                    <a:bodyPr/>
                    <a:lstStyle/>
                    <a:p>
                      <a:pPr algn="ctr" fontAlgn="b"/>
                      <a:r>
                        <a:rPr lang="es-CO" sz="1100" u="none" strike="noStrike">
                          <a:effectLst/>
                        </a:rPr>
                        <a:t>8</a:t>
                      </a:r>
                      <a:endParaRPr lang="es-CO" sz="1100" b="1" i="0" u="none" strike="noStrike">
                        <a:solidFill>
                          <a:srgbClr val="E7E6E6"/>
                        </a:solidFill>
                        <a:effectLst/>
                        <a:latin typeface="Arial" panose="020B0604020202020204" pitchFamily="34" charset="0"/>
                      </a:endParaRPr>
                    </a:p>
                  </a:txBody>
                  <a:tcPr marL="4109" marR="4109" marT="4109" marB="0" anchor="b"/>
                </a:tc>
                <a:extLst>
                  <a:ext uri="{0D108BD9-81ED-4DB2-BD59-A6C34878D82A}">
                    <a16:rowId xmlns:a16="http://schemas.microsoft.com/office/drawing/2014/main" val="2933439830"/>
                  </a:ext>
                </a:extLst>
              </a:tr>
              <a:tr h="129686">
                <a:tc>
                  <a:txBody>
                    <a:bodyPr/>
                    <a:lstStyle/>
                    <a:p>
                      <a:pPr algn="l" fontAlgn="b"/>
                      <a:r>
                        <a:rPr lang="es-MX" sz="1400" u="none" strike="noStrike" dirty="0">
                          <a:effectLst/>
                        </a:rPr>
                        <a:t>Instituto Distrital para la Protección de la Niñez y la Juventud - IDIPRON </a:t>
                      </a:r>
                      <a:endParaRPr lang="es-MX" sz="1400" b="1" i="0" u="none" strike="noStrike" dirty="0">
                        <a:solidFill>
                          <a:srgbClr val="404040"/>
                        </a:solidFill>
                        <a:effectLst/>
                        <a:latin typeface="Arial" panose="020B0604020202020204" pitchFamily="34" charset="0"/>
                      </a:endParaRPr>
                    </a:p>
                  </a:txBody>
                  <a:tcPr marL="4109" marR="4109" marT="4109" marB="0" anchor="b"/>
                </a:tc>
                <a:tc>
                  <a:txBody>
                    <a:bodyPr/>
                    <a:lstStyle/>
                    <a:p>
                      <a:pPr algn="ctr" fontAlgn="b"/>
                      <a:r>
                        <a:rPr lang="es-CO" sz="1100" u="none" strike="noStrike" dirty="0">
                          <a:effectLst/>
                        </a:rPr>
                        <a:t>7</a:t>
                      </a:r>
                      <a:endParaRPr lang="es-CO" sz="1100" b="1" i="0" u="none" strike="noStrike" dirty="0">
                        <a:solidFill>
                          <a:srgbClr val="E7E6E6"/>
                        </a:solidFill>
                        <a:effectLst/>
                        <a:latin typeface="Arial" panose="020B0604020202020204" pitchFamily="34" charset="0"/>
                      </a:endParaRPr>
                    </a:p>
                  </a:txBody>
                  <a:tcPr marL="4109" marR="4109" marT="4109" marB="0" anchor="b"/>
                </a:tc>
                <a:extLst>
                  <a:ext uri="{0D108BD9-81ED-4DB2-BD59-A6C34878D82A}">
                    <a16:rowId xmlns:a16="http://schemas.microsoft.com/office/drawing/2014/main" val="1083312776"/>
                  </a:ext>
                </a:extLst>
              </a:tr>
              <a:tr h="129686">
                <a:tc>
                  <a:txBody>
                    <a:bodyPr/>
                    <a:lstStyle/>
                    <a:p>
                      <a:pPr algn="l" fontAlgn="b"/>
                      <a:r>
                        <a:rPr lang="es-CO" sz="1400" u="none" strike="noStrike" dirty="0">
                          <a:effectLst/>
                        </a:rPr>
                        <a:t>Unidad Administrativa Especial de Servicios Públicos - UAESP</a:t>
                      </a:r>
                      <a:endParaRPr lang="es-CO" sz="1400" b="1" i="0" u="none" strike="noStrike" dirty="0">
                        <a:solidFill>
                          <a:srgbClr val="404040"/>
                        </a:solidFill>
                        <a:effectLst/>
                        <a:latin typeface="Arial" panose="020B0604020202020204" pitchFamily="34" charset="0"/>
                      </a:endParaRPr>
                    </a:p>
                  </a:txBody>
                  <a:tcPr marL="4109" marR="4109" marT="4109" marB="0" anchor="b"/>
                </a:tc>
                <a:tc>
                  <a:txBody>
                    <a:bodyPr/>
                    <a:lstStyle/>
                    <a:p>
                      <a:pPr algn="ctr" fontAlgn="ctr"/>
                      <a:r>
                        <a:rPr lang="es-CO" sz="1100" u="none" strike="noStrike" dirty="0">
                          <a:effectLst/>
                        </a:rPr>
                        <a:t>6</a:t>
                      </a:r>
                      <a:endParaRPr lang="es-CO" sz="1100" b="0" i="0" u="none" strike="noStrike" dirty="0">
                        <a:solidFill>
                          <a:srgbClr val="404040"/>
                        </a:solidFill>
                        <a:effectLst/>
                        <a:latin typeface="Corbel" panose="020B0503020204020204" pitchFamily="34" charset="0"/>
                      </a:endParaRPr>
                    </a:p>
                  </a:txBody>
                  <a:tcPr marL="4109" marR="4109" marT="4109" marB="0" anchor="ctr"/>
                </a:tc>
                <a:extLst>
                  <a:ext uri="{0D108BD9-81ED-4DB2-BD59-A6C34878D82A}">
                    <a16:rowId xmlns:a16="http://schemas.microsoft.com/office/drawing/2014/main" val="1355332076"/>
                  </a:ext>
                </a:extLst>
              </a:tr>
              <a:tr h="129686">
                <a:tc>
                  <a:txBody>
                    <a:bodyPr/>
                    <a:lstStyle/>
                    <a:p>
                      <a:pPr algn="l" fontAlgn="b"/>
                      <a:r>
                        <a:rPr lang="es-MX" sz="1400" u="none" strike="noStrike" dirty="0">
                          <a:effectLst/>
                        </a:rPr>
                        <a:t>Empresa de Acueducto y Alcantarillado de Bogotá </a:t>
                      </a:r>
                      <a:endParaRPr lang="es-MX" sz="1400" b="1" i="0" u="none" strike="noStrike" dirty="0">
                        <a:solidFill>
                          <a:srgbClr val="404040"/>
                        </a:solidFill>
                        <a:effectLst/>
                        <a:latin typeface="Arial" panose="020B0604020202020204" pitchFamily="34" charset="0"/>
                      </a:endParaRPr>
                    </a:p>
                  </a:txBody>
                  <a:tcPr marL="4109" marR="4109" marT="4109" marB="0" anchor="b"/>
                </a:tc>
                <a:tc>
                  <a:txBody>
                    <a:bodyPr/>
                    <a:lstStyle/>
                    <a:p>
                      <a:pPr algn="ctr" fontAlgn="b"/>
                      <a:r>
                        <a:rPr lang="es-CO" sz="1100" u="none" strike="noStrike" dirty="0">
                          <a:effectLst/>
                        </a:rPr>
                        <a:t>5</a:t>
                      </a:r>
                      <a:endParaRPr lang="es-CO" sz="1100" b="1" i="0" u="none" strike="noStrike" dirty="0">
                        <a:solidFill>
                          <a:srgbClr val="E7E6E6"/>
                        </a:solidFill>
                        <a:effectLst/>
                        <a:latin typeface="Arial" panose="020B0604020202020204" pitchFamily="34" charset="0"/>
                      </a:endParaRPr>
                    </a:p>
                  </a:txBody>
                  <a:tcPr marL="4109" marR="4109" marT="4109" marB="0" anchor="b"/>
                </a:tc>
                <a:extLst>
                  <a:ext uri="{0D108BD9-81ED-4DB2-BD59-A6C34878D82A}">
                    <a16:rowId xmlns:a16="http://schemas.microsoft.com/office/drawing/2014/main" val="1223215767"/>
                  </a:ext>
                </a:extLst>
              </a:tr>
              <a:tr h="131072">
                <a:tc>
                  <a:txBody>
                    <a:bodyPr/>
                    <a:lstStyle/>
                    <a:p>
                      <a:pPr algn="l" fontAlgn="b"/>
                      <a:r>
                        <a:rPr lang="es-CO" sz="1400" u="none" strike="noStrike" dirty="0">
                          <a:effectLst/>
                        </a:rPr>
                        <a:t>Canal Capital </a:t>
                      </a:r>
                      <a:endParaRPr lang="es-CO" sz="1400" b="1" i="0" u="none" strike="noStrike" dirty="0">
                        <a:solidFill>
                          <a:srgbClr val="404040"/>
                        </a:solidFill>
                        <a:effectLst/>
                        <a:latin typeface="Roboto" panose="02000000000000000000" pitchFamily="2" charset="0"/>
                      </a:endParaRPr>
                    </a:p>
                  </a:txBody>
                  <a:tcPr marL="4109" marR="4109" marT="4109" marB="0" anchor="b"/>
                </a:tc>
                <a:tc>
                  <a:txBody>
                    <a:bodyPr/>
                    <a:lstStyle/>
                    <a:p>
                      <a:pPr algn="ctr" fontAlgn="ctr"/>
                      <a:r>
                        <a:rPr lang="es-CO" sz="1100" u="none" strike="noStrike" dirty="0">
                          <a:effectLst/>
                        </a:rPr>
                        <a:t>3</a:t>
                      </a:r>
                      <a:endParaRPr lang="es-CO" sz="1100" b="0" i="0" u="none" strike="noStrike" dirty="0">
                        <a:solidFill>
                          <a:srgbClr val="404040"/>
                        </a:solidFill>
                        <a:effectLst/>
                        <a:latin typeface="Corbel" panose="020B0503020204020204" pitchFamily="34" charset="0"/>
                      </a:endParaRPr>
                    </a:p>
                  </a:txBody>
                  <a:tcPr marL="4109" marR="4109" marT="4109" marB="0" anchor="ctr"/>
                </a:tc>
                <a:extLst>
                  <a:ext uri="{0D108BD9-81ED-4DB2-BD59-A6C34878D82A}">
                    <a16:rowId xmlns:a16="http://schemas.microsoft.com/office/drawing/2014/main" val="2782784133"/>
                  </a:ext>
                </a:extLst>
              </a:tr>
              <a:tr h="129686">
                <a:tc>
                  <a:txBody>
                    <a:bodyPr/>
                    <a:lstStyle/>
                    <a:p>
                      <a:pPr algn="l" fontAlgn="b"/>
                      <a:r>
                        <a:rPr lang="es-CO" sz="1400" u="none" strike="noStrike" dirty="0">
                          <a:effectLst/>
                        </a:rPr>
                        <a:t>Instituto Distrital de Turismo</a:t>
                      </a:r>
                      <a:endParaRPr lang="es-CO" sz="1400" b="1" i="0" u="none" strike="noStrike" dirty="0">
                        <a:solidFill>
                          <a:srgbClr val="404040"/>
                        </a:solidFill>
                        <a:effectLst/>
                        <a:latin typeface="Arial" panose="020B0604020202020204" pitchFamily="34" charset="0"/>
                      </a:endParaRPr>
                    </a:p>
                  </a:txBody>
                  <a:tcPr marL="4109" marR="4109" marT="4109" marB="0" anchor="b"/>
                </a:tc>
                <a:tc>
                  <a:txBody>
                    <a:bodyPr/>
                    <a:lstStyle/>
                    <a:p>
                      <a:pPr algn="ctr" fontAlgn="ctr"/>
                      <a:r>
                        <a:rPr lang="es-CO" sz="1100" u="none" strike="noStrike" dirty="0">
                          <a:effectLst/>
                        </a:rPr>
                        <a:t>3</a:t>
                      </a:r>
                      <a:endParaRPr lang="es-CO" sz="1100" b="0" i="0" u="none" strike="noStrike" dirty="0">
                        <a:solidFill>
                          <a:srgbClr val="404040"/>
                        </a:solidFill>
                        <a:effectLst/>
                        <a:latin typeface="Corbel" panose="020B0503020204020204" pitchFamily="34" charset="0"/>
                      </a:endParaRPr>
                    </a:p>
                  </a:txBody>
                  <a:tcPr marL="4109" marR="4109" marT="4109" marB="0" anchor="ctr"/>
                </a:tc>
                <a:extLst>
                  <a:ext uri="{0D108BD9-81ED-4DB2-BD59-A6C34878D82A}">
                    <a16:rowId xmlns:a16="http://schemas.microsoft.com/office/drawing/2014/main" val="3679717183"/>
                  </a:ext>
                </a:extLst>
              </a:tr>
              <a:tr h="129686">
                <a:tc>
                  <a:txBody>
                    <a:bodyPr/>
                    <a:lstStyle/>
                    <a:p>
                      <a:pPr algn="l" fontAlgn="b"/>
                      <a:r>
                        <a:rPr lang="es-CO" sz="1400" u="none" strike="noStrike" dirty="0">
                          <a:effectLst/>
                        </a:rPr>
                        <a:t>Jardín Botánico de Bogotá </a:t>
                      </a:r>
                      <a:endParaRPr lang="es-CO" sz="1400" b="1" i="0" u="none" strike="noStrike" dirty="0">
                        <a:solidFill>
                          <a:srgbClr val="404040"/>
                        </a:solidFill>
                        <a:effectLst/>
                        <a:latin typeface="Arial" panose="020B0604020202020204" pitchFamily="34" charset="0"/>
                      </a:endParaRPr>
                    </a:p>
                  </a:txBody>
                  <a:tcPr marL="4109" marR="4109" marT="4109" marB="0" anchor="b"/>
                </a:tc>
                <a:tc>
                  <a:txBody>
                    <a:bodyPr/>
                    <a:lstStyle/>
                    <a:p>
                      <a:pPr algn="ctr" fontAlgn="ctr"/>
                      <a:r>
                        <a:rPr lang="es-CO" sz="1100" u="none" strike="noStrike" dirty="0">
                          <a:effectLst/>
                        </a:rPr>
                        <a:t>0</a:t>
                      </a:r>
                      <a:endParaRPr lang="es-CO" sz="1100" b="0" i="0" u="none" strike="noStrike" dirty="0">
                        <a:solidFill>
                          <a:srgbClr val="404040"/>
                        </a:solidFill>
                        <a:effectLst/>
                        <a:latin typeface="Corbel" panose="020B0503020204020204" pitchFamily="34" charset="0"/>
                      </a:endParaRPr>
                    </a:p>
                  </a:txBody>
                  <a:tcPr marL="4109" marR="4109" marT="4109" marB="0" anchor="ctr"/>
                </a:tc>
                <a:extLst>
                  <a:ext uri="{0D108BD9-81ED-4DB2-BD59-A6C34878D82A}">
                    <a16:rowId xmlns:a16="http://schemas.microsoft.com/office/drawing/2014/main" val="1107827854"/>
                  </a:ext>
                </a:extLst>
              </a:tr>
            </a:tbl>
          </a:graphicData>
        </a:graphic>
      </p:graphicFrame>
    </p:spTree>
    <p:extLst>
      <p:ext uri="{BB962C8B-B14F-4D97-AF65-F5344CB8AC3E}">
        <p14:creationId xmlns:p14="http://schemas.microsoft.com/office/powerpoint/2010/main" val="224850823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descr="Texto&#10;&#10;Descripción generada automáticamente">
            <a:extLst>
              <a:ext uri="{FF2B5EF4-FFF2-40B4-BE49-F238E27FC236}">
                <a16:creationId xmlns:a16="http://schemas.microsoft.com/office/drawing/2014/main" id="{51742F99-D85C-4B5F-97E8-9B9CD27744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12526" y="5566891"/>
            <a:ext cx="1098934" cy="365280"/>
          </a:xfrm>
          <a:prstGeom prst="rect">
            <a:avLst/>
          </a:prstGeom>
        </p:spPr>
      </p:pic>
      <p:pic>
        <p:nvPicPr>
          <p:cNvPr id="2" name="Imagen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3957" y="6242855"/>
            <a:ext cx="1548043" cy="514561"/>
          </a:xfrm>
          <a:prstGeom prst="rect">
            <a:avLst/>
          </a:prstGeom>
        </p:spPr>
      </p:pic>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9" name="Google Shape;123;p4">
            <a:extLst>
              <a:ext uri="{FF2B5EF4-FFF2-40B4-BE49-F238E27FC236}">
                <a16:creationId xmlns:a16="http://schemas.microsoft.com/office/drawing/2014/main" id="{F1A832BF-7C65-1093-207F-9FD494818C35}"/>
              </a:ext>
            </a:extLst>
          </p:cNvPr>
          <p:cNvSpPr txBox="1"/>
          <p:nvPr/>
        </p:nvSpPr>
        <p:spPr>
          <a:xfrm>
            <a:off x="853902" y="126423"/>
            <a:ext cx="10374300" cy="1384954"/>
          </a:xfrm>
          <a:prstGeom prst="rect">
            <a:avLst/>
          </a:prstGeom>
          <a:noFill/>
          <a:ln>
            <a:noFill/>
          </a:ln>
        </p:spPr>
        <p:txBody>
          <a:bodyPr spcFirstLastPara="1" wrap="square" lIns="91425" tIns="45700" rIns="91425" bIns="45700" anchor="t" anchorCtr="0">
            <a:spAutoFit/>
          </a:bodyPr>
          <a:lstStyle/>
          <a:p>
            <a:pPr lvl="0" algn="ctr"/>
            <a:r>
              <a:rPr lang="es-CO" sz="2400" b="1" dirty="0">
                <a:solidFill>
                  <a:schemeClr val="accent2">
                    <a:lumMod val="75000"/>
                  </a:schemeClr>
                </a:solidFill>
                <a:latin typeface="Roboto"/>
                <a:ea typeface="Roboto"/>
                <a:cs typeface="Roboto"/>
                <a:sym typeface="Roboto"/>
              </a:rPr>
              <a:t>PLAN MAESTRO DE ACCIONES JUDICIALES PARA LA RECUPERACIÓN DEL PATRIMONIO PÚBLICO DISTRITAL</a:t>
            </a:r>
          </a:p>
          <a:p>
            <a:pPr lvl="0" algn="ctr"/>
            <a:r>
              <a:rPr lang="es-CO" sz="2400" b="1" dirty="0">
                <a:solidFill>
                  <a:schemeClr val="accent2">
                    <a:lumMod val="75000"/>
                  </a:schemeClr>
                </a:solidFill>
                <a:latin typeface="Roboto"/>
                <a:ea typeface="Roboto"/>
                <a:cs typeface="Calibri"/>
                <a:sym typeface="Roboto"/>
              </a:rPr>
              <a:t>ACTIVIDADES PLAN DE ACCIÓN- OFICINAS JURIDICAS </a:t>
            </a:r>
            <a:endParaRPr lang="es-CO" sz="2400" dirty="0">
              <a:solidFill>
                <a:schemeClr val="accent2">
                  <a:lumMod val="75000"/>
                </a:schemeClr>
              </a:solidFill>
              <a:latin typeface="Calibri"/>
              <a:ea typeface="Calibri"/>
              <a:cs typeface="Calibri"/>
              <a:sym typeface="Calibri"/>
            </a:endParaRPr>
          </a:p>
          <a:p>
            <a:pPr marL="0" marR="0" lvl="0" indent="0" algn="l" rtl="0">
              <a:spcBef>
                <a:spcPts val="0"/>
              </a:spcBef>
              <a:spcAft>
                <a:spcPts val="0"/>
              </a:spcAft>
              <a:buNone/>
            </a:pPr>
            <a:endParaRPr sz="1200" b="1" dirty="0">
              <a:solidFill>
                <a:schemeClr val="accent2">
                  <a:lumMod val="75000"/>
                </a:schemeClr>
              </a:solidFill>
              <a:latin typeface="Roboto"/>
              <a:ea typeface="Roboto"/>
              <a:cs typeface="Roboto"/>
              <a:sym typeface="Roboto"/>
            </a:endParaRPr>
          </a:p>
        </p:txBody>
      </p:sp>
      <p:graphicFrame>
        <p:nvGraphicFramePr>
          <p:cNvPr id="5" name="Tabla 4">
            <a:extLst>
              <a:ext uri="{FF2B5EF4-FFF2-40B4-BE49-F238E27FC236}">
                <a16:creationId xmlns:a16="http://schemas.microsoft.com/office/drawing/2014/main" id="{B2687215-8CD8-0CEF-974F-F21957AC0A20}"/>
              </a:ext>
            </a:extLst>
          </p:cNvPr>
          <p:cNvGraphicFramePr>
            <a:graphicFrameLocks noGrp="1"/>
          </p:cNvGraphicFramePr>
          <p:nvPr>
            <p:extLst>
              <p:ext uri="{D42A27DB-BD31-4B8C-83A1-F6EECF244321}">
                <p14:modId xmlns:p14="http://schemas.microsoft.com/office/powerpoint/2010/main" val="1622552692"/>
              </p:ext>
            </p:extLst>
          </p:nvPr>
        </p:nvGraphicFramePr>
        <p:xfrm>
          <a:off x="193792" y="1728132"/>
          <a:ext cx="5378494" cy="4350058"/>
        </p:xfrm>
        <a:graphic>
          <a:graphicData uri="http://schemas.openxmlformats.org/drawingml/2006/table">
            <a:tbl>
              <a:tblPr>
                <a:tableStyleId>{BC89EF96-8CEA-46FF-86C4-4CE0E7609802}</a:tableStyleId>
              </a:tblPr>
              <a:tblGrid>
                <a:gridCol w="4554377">
                  <a:extLst>
                    <a:ext uri="{9D8B030D-6E8A-4147-A177-3AD203B41FA5}">
                      <a16:colId xmlns:a16="http://schemas.microsoft.com/office/drawing/2014/main" val="2335902722"/>
                    </a:ext>
                  </a:extLst>
                </a:gridCol>
                <a:gridCol w="824117">
                  <a:extLst>
                    <a:ext uri="{9D8B030D-6E8A-4147-A177-3AD203B41FA5}">
                      <a16:colId xmlns:a16="http://schemas.microsoft.com/office/drawing/2014/main" val="177921429"/>
                    </a:ext>
                  </a:extLst>
                </a:gridCol>
              </a:tblGrid>
              <a:tr h="83210">
                <a:tc>
                  <a:txBody>
                    <a:bodyPr/>
                    <a:lstStyle/>
                    <a:p>
                      <a:pPr algn="ctr" fontAlgn="b"/>
                      <a:r>
                        <a:rPr lang="es-CO" sz="1100" u="none" strike="noStrike" dirty="0">
                          <a:effectLst/>
                        </a:rPr>
                        <a:t>SECTOR DESCENTRALIZADO </a:t>
                      </a:r>
                      <a:endParaRPr lang="es-CO" sz="1100" b="0" i="0" u="none" strike="noStrike" dirty="0">
                        <a:solidFill>
                          <a:srgbClr val="404040"/>
                        </a:solidFill>
                        <a:effectLst/>
                        <a:latin typeface="Arial" panose="020B0604020202020204" pitchFamily="34" charset="0"/>
                      </a:endParaRPr>
                    </a:p>
                  </a:txBody>
                  <a:tcPr marL="5825" marR="5825" marT="5825" marB="0" anchor="b">
                    <a:solidFill>
                      <a:schemeClr val="accent4"/>
                    </a:solidFill>
                  </a:tcPr>
                </a:tc>
                <a:tc>
                  <a:txBody>
                    <a:bodyPr/>
                    <a:lstStyle/>
                    <a:p>
                      <a:pPr algn="ctr" fontAlgn="ctr"/>
                      <a:endParaRPr lang="es-CO" sz="800" b="0" i="0" u="none" strike="noStrike" dirty="0">
                        <a:solidFill>
                          <a:srgbClr val="404040"/>
                        </a:solidFill>
                        <a:effectLst/>
                        <a:latin typeface="Corbel" panose="020B0503020204020204" pitchFamily="34" charset="0"/>
                      </a:endParaRPr>
                    </a:p>
                  </a:txBody>
                  <a:tcPr marL="5825" marR="5825" marT="5825" marB="0" anchor="ctr">
                    <a:solidFill>
                      <a:schemeClr val="accent4"/>
                    </a:solidFill>
                  </a:tcPr>
                </a:tc>
                <a:extLst>
                  <a:ext uri="{0D108BD9-81ED-4DB2-BD59-A6C34878D82A}">
                    <a16:rowId xmlns:a16="http://schemas.microsoft.com/office/drawing/2014/main" val="4167794289"/>
                  </a:ext>
                </a:extLst>
              </a:tr>
              <a:tr h="174753">
                <a:tc>
                  <a:txBody>
                    <a:bodyPr/>
                    <a:lstStyle/>
                    <a:p>
                      <a:pPr algn="ctr" fontAlgn="ctr"/>
                      <a:r>
                        <a:rPr lang="es-CO" sz="800" u="none" strike="noStrike">
                          <a:effectLst/>
                        </a:rPr>
                        <a:t> </a:t>
                      </a:r>
                      <a:endParaRPr lang="es-CO" sz="800" b="0" i="0" u="none" strike="noStrike">
                        <a:solidFill>
                          <a:srgbClr val="404040"/>
                        </a:solidFill>
                        <a:effectLst/>
                        <a:latin typeface="Arial" panose="020B0604020202020204" pitchFamily="34" charset="0"/>
                      </a:endParaRPr>
                    </a:p>
                  </a:txBody>
                  <a:tcPr marL="5825" marR="5825" marT="5825" marB="0" anchor="ctr"/>
                </a:tc>
                <a:tc>
                  <a:txBody>
                    <a:bodyPr/>
                    <a:lstStyle/>
                    <a:p>
                      <a:pPr algn="ctr" fontAlgn="b"/>
                      <a:r>
                        <a:rPr lang="es-CO" sz="1100" u="none" strike="noStrike">
                          <a:effectLst/>
                        </a:rPr>
                        <a:t> </a:t>
                      </a:r>
                      <a:endParaRPr lang="es-CO" sz="1100" b="1" i="0" u="none" strike="noStrike">
                        <a:solidFill>
                          <a:srgbClr val="E7E6E6"/>
                        </a:solidFill>
                        <a:effectLst/>
                        <a:latin typeface="Arial" panose="020B0604020202020204" pitchFamily="34" charset="0"/>
                      </a:endParaRPr>
                    </a:p>
                  </a:txBody>
                  <a:tcPr marL="5825" marR="5825" marT="5825" marB="0" anchor="b"/>
                </a:tc>
                <a:extLst>
                  <a:ext uri="{0D108BD9-81ED-4DB2-BD59-A6C34878D82A}">
                    <a16:rowId xmlns:a16="http://schemas.microsoft.com/office/drawing/2014/main" val="4085782348"/>
                  </a:ext>
                </a:extLst>
              </a:tr>
              <a:tr h="343680">
                <a:tc>
                  <a:txBody>
                    <a:bodyPr/>
                    <a:lstStyle/>
                    <a:p>
                      <a:pPr algn="l" fontAlgn="b"/>
                      <a:r>
                        <a:rPr lang="es-MX" sz="1050" u="none" strike="noStrike" dirty="0">
                          <a:effectLst/>
                        </a:rPr>
                        <a:t>EMPRESA DE RENOVACIÓN Y DESARROLLO URBANO DE BOGOTÁ D.C</a:t>
                      </a:r>
                      <a:endParaRPr lang="es-MX" sz="1050" b="1" i="0" u="none" strike="noStrike" dirty="0">
                        <a:solidFill>
                          <a:srgbClr val="E7E6E6"/>
                        </a:solidFill>
                        <a:effectLst/>
                        <a:latin typeface="Arial" panose="020B0604020202020204" pitchFamily="34" charset="0"/>
                      </a:endParaRPr>
                    </a:p>
                  </a:txBody>
                  <a:tcPr marL="5825" marR="5825" marT="5825" marB="0" anchor="b"/>
                </a:tc>
                <a:tc>
                  <a:txBody>
                    <a:bodyPr/>
                    <a:lstStyle/>
                    <a:p>
                      <a:pPr algn="l" fontAlgn="b"/>
                      <a:r>
                        <a:rPr lang="es-CO" sz="1100" u="none" strike="noStrike">
                          <a:effectLst/>
                        </a:rPr>
                        <a:t>39</a:t>
                      </a:r>
                      <a:endParaRPr lang="es-CO" sz="1100" b="1" i="0" u="none" strike="noStrike">
                        <a:solidFill>
                          <a:srgbClr val="E7E6E6"/>
                        </a:solidFill>
                        <a:effectLst/>
                        <a:latin typeface="Arial" panose="020B0604020202020204" pitchFamily="34" charset="0"/>
                      </a:endParaRPr>
                    </a:p>
                  </a:txBody>
                  <a:tcPr marL="5825" marR="5825" marT="5825" marB="0" anchor="b"/>
                </a:tc>
                <a:extLst>
                  <a:ext uri="{0D108BD9-81ED-4DB2-BD59-A6C34878D82A}">
                    <a16:rowId xmlns:a16="http://schemas.microsoft.com/office/drawing/2014/main" val="550434133"/>
                  </a:ext>
                </a:extLst>
              </a:tr>
              <a:tr h="174753">
                <a:tc>
                  <a:txBody>
                    <a:bodyPr/>
                    <a:lstStyle/>
                    <a:p>
                      <a:pPr algn="l" fontAlgn="ctr"/>
                      <a:r>
                        <a:rPr lang="es-CO" sz="1050" u="none" strike="noStrike" dirty="0">
                          <a:effectLst/>
                        </a:rPr>
                        <a:t>FUNDACIÓN GILBERTO ALZATE AVENDAÑO</a:t>
                      </a:r>
                      <a:endParaRPr lang="es-CO" sz="1050" b="0" i="0" u="none" strike="noStrike" dirty="0">
                        <a:solidFill>
                          <a:srgbClr val="404040"/>
                        </a:solidFill>
                        <a:effectLst/>
                        <a:latin typeface="Arial" panose="020B0604020202020204" pitchFamily="34" charset="0"/>
                      </a:endParaRPr>
                    </a:p>
                  </a:txBody>
                  <a:tcPr marL="5825" marR="5825" marT="5825" marB="0" anchor="ctr"/>
                </a:tc>
                <a:tc>
                  <a:txBody>
                    <a:bodyPr/>
                    <a:lstStyle/>
                    <a:p>
                      <a:pPr algn="l" fontAlgn="b"/>
                      <a:r>
                        <a:rPr lang="es-CO" sz="1100" u="none" strike="noStrike" dirty="0">
                          <a:effectLst/>
                        </a:rPr>
                        <a:t>39</a:t>
                      </a:r>
                      <a:endParaRPr lang="es-CO" sz="1100" b="1" i="0" u="none" strike="noStrike" dirty="0">
                        <a:solidFill>
                          <a:srgbClr val="E7E6E6"/>
                        </a:solidFill>
                        <a:effectLst/>
                        <a:latin typeface="Arial" panose="020B0604020202020204" pitchFamily="34" charset="0"/>
                      </a:endParaRPr>
                    </a:p>
                  </a:txBody>
                  <a:tcPr marL="5825" marR="5825" marT="5825" marB="0" anchor="b"/>
                </a:tc>
                <a:extLst>
                  <a:ext uri="{0D108BD9-81ED-4DB2-BD59-A6C34878D82A}">
                    <a16:rowId xmlns:a16="http://schemas.microsoft.com/office/drawing/2014/main" val="4201707902"/>
                  </a:ext>
                </a:extLst>
              </a:tr>
              <a:tr h="174753">
                <a:tc>
                  <a:txBody>
                    <a:bodyPr/>
                    <a:lstStyle/>
                    <a:p>
                      <a:pPr algn="l" fontAlgn="b"/>
                      <a:r>
                        <a:rPr lang="es-CO" sz="1050" u="none" strike="noStrike" dirty="0">
                          <a:effectLst/>
                        </a:rPr>
                        <a:t>IDIGER</a:t>
                      </a:r>
                      <a:endParaRPr lang="es-CO" sz="1050" b="1" i="0" u="none" strike="noStrike" dirty="0">
                        <a:solidFill>
                          <a:srgbClr val="404040"/>
                        </a:solidFill>
                        <a:effectLst/>
                        <a:latin typeface="Arial" panose="020B0604020202020204" pitchFamily="34" charset="0"/>
                      </a:endParaRPr>
                    </a:p>
                  </a:txBody>
                  <a:tcPr marL="5825" marR="5825" marT="5825" marB="0" anchor="b"/>
                </a:tc>
                <a:tc>
                  <a:txBody>
                    <a:bodyPr/>
                    <a:lstStyle/>
                    <a:p>
                      <a:pPr algn="l" fontAlgn="b"/>
                      <a:r>
                        <a:rPr lang="es-CO" sz="1100" u="none" strike="noStrike">
                          <a:effectLst/>
                        </a:rPr>
                        <a:t>39</a:t>
                      </a:r>
                      <a:endParaRPr lang="es-CO" sz="1100" b="1" i="0" u="none" strike="noStrike">
                        <a:solidFill>
                          <a:srgbClr val="E7E6E6"/>
                        </a:solidFill>
                        <a:effectLst/>
                        <a:latin typeface="Arial" panose="020B0604020202020204" pitchFamily="34" charset="0"/>
                      </a:endParaRPr>
                    </a:p>
                  </a:txBody>
                  <a:tcPr marL="5825" marR="5825" marT="5825" marB="0" anchor="b"/>
                </a:tc>
                <a:extLst>
                  <a:ext uri="{0D108BD9-81ED-4DB2-BD59-A6C34878D82A}">
                    <a16:rowId xmlns:a16="http://schemas.microsoft.com/office/drawing/2014/main" val="1939639808"/>
                  </a:ext>
                </a:extLst>
              </a:tr>
              <a:tr h="174753">
                <a:tc>
                  <a:txBody>
                    <a:bodyPr/>
                    <a:lstStyle/>
                    <a:p>
                      <a:pPr algn="l" fontAlgn="ctr"/>
                      <a:r>
                        <a:rPr lang="es-CO" sz="1050" u="none" strike="noStrike" dirty="0">
                          <a:effectLst/>
                        </a:rPr>
                        <a:t>INSTITUTO DISTRITAL DE LAS ARTES</a:t>
                      </a:r>
                      <a:endParaRPr lang="es-CO" sz="1050" b="0" i="0" u="none" strike="noStrike" dirty="0">
                        <a:solidFill>
                          <a:srgbClr val="404040"/>
                        </a:solidFill>
                        <a:effectLst/>
                        <a:latin typeface="Arial" panose="020B0604020202020204" pitchFamily="34" charset="0"/>
                      </a:endParaRPr>
                    </a:p>
                  </a:txBody>
                  <a:tcPr marL="5825" marR="5825" marT="5825" marB="0" anchor="ctr"/>
                </a:tc>
                <a:tc>
                  <a:txBody>
                    <a:bodyPr/>
                    <a:lstStyle/>
                    <a:p>
                      <a:pPr algn="l" fontAlgn="b"/>
                      <a:r>
                        <a:rPr lang="es-CO" sz="1100" u="none" strike="noStrike">
                          <a:effectLst/>
                        </a:rPr>
                        <a:t>39</a:t>
                      </a:r>
                      <a:endParaRPr lang="es-CO" sz="1100" b="1" i="0" u="none" strike="noStrike">
                        <a:solidFill>
                          <a:srgbClr val="E7E6E6"/>
                        </a:solidFill>
                        <a:effectLst/>
                        <a:latin typeface="Arial" panose="020B0604020202020204" pitchFamily="34" charset="0"/>
                      </a:endParaRPr>
                    </a:p>
                  </a:txBody>
                  <a:tcPr marL="5825" marR="5825" marT="5825" marB="0" anchor="b"/>
                </a:tc>
                <a:extLst>
                  <a:ext uri="{0D108BD9-81ED-4DB2-BD59-A6C34878D82A}">
                    <a16:rowId xmlns:a16="http://schemas.microsoft.com/office/drawing/2014/main" val="2882632167"/>
                  </a:ext>
                </a:extLst>
              </a:tr>
              <a:tr h="174753">
                <a:tc>
                  <a:txBody>
                    <a:bodyPr/>
                    <a:lstStyle/>
                    <a:p>
                      <a:pPr algn="l" fontAlgn="b"/>
                      <a:r>
                        <a:rPr lang="es-CO" sz="1050" u="none" strike="noStrike" dirty="0">
                          <a:effectLst/>
                        </a:rPr>
                        <a:t>INSTITUTO DISTRITAL DE PATRIMONIO CULTURAL</a:t>
                      </a:r>
                      <a:endParaRPr lang="es-CO" sz="1050" b="1" i="0" u="none" strike="noStrike" dirty="0">
                        <a:solidFill>
                          <a:srgbClr val="404040"/>
                        </a:solidFill>
                        <a:effectLst/>
                        <a:latin typeface="Arial" panose="020B0604020202020204" pitchFamily="34" charset="0"/>
                      </a:endParaRPr>
                    </a:p>
                  </a:txBody>
                  <a:tcPr marL="5825" marR="5825" marT="5825" marB="0" anchor="b"/>
                </a:tc>
                <a:tc>
                  <a:txBody>
                    <a:bodyPr/>
                    <a:lstStyle/>
                    <a:p>
                      <a:pPr algn="l" fontAlgn="b"/>
                      <a:r>
                        <a:rPr lang="es-CO" sz="1100" u="none" strike="noStrike">
                          <a:effectLst/>
                        </a:rPr>
                        <a:t>39</a:t>
                      </a:r>
                      <a:endParaRPr lang="es-CO" sz="1100" b="1" i="0" u="none" strike="noStrike">
                        <a:solidFill>
                          <a:srgbClr val="E7E6E6"/>
                        </a:solidFill>
                        <a:effectLst/>
                        <a:latin typeface="Arial" panose="020B0604020202020204" pitchFamily="34" charset="0"/>
                      </a:endParaRPr>
                    </a:p>
                  </a:txBody>
                  <a:tcPr marL="5825" marR="5825" marT="5825" marB="0" anchor="b"/>
                </a:tc>
                <a:extLst>
                  <a:ext uri="{0D108BD9-81ED-4DB2-BD59-A6C34878D82A}">
                    <a16:rowId xmlns:a16="http://schemas.microsoft.com/office/drawing/2014/main" val="2102023236"/>
                  </a:ext>
                </a:extLst>
              </a:tr>
              <a:tr h="174753">
                <a:tc>
                  <a:txBody>
                    <a:bodyPr/>
                    <a:lstStyle/>
                    <a:p>
                      <a:pPr algn="l" fontAlgn="ctr"/>
                      <a:r>
                        <a:rPr lang="es-MX" sz="1050" u="none" strike="noStrike" dirty="0">
                          <a:effectLst/>
                        </a:rPr>
                        <a:t>INSTITUTO PARA LA ECONOMÍA SOCIAL</a:t>
                      </a:r>
                      <a:endParaRPr lang="es-MX" sz="1050" b="0" i="0" u="none" strike="noStrike" dirty="0">
                        <a:solidFill>
                          <a:srgbClr val="404040"/>
                        </a:solidFill>
                        <a:effectLst/>
                        <a:latin typeface="Arial" panose="020B0604020202020204" pitchFamily="34" charset="0"/>
                      </a:endParaRPr>
                    </a:p>
                  </a:txBody>
                  <a:tcPr marL="5825" marR="5825" marT="5825" marB="0" anchor="ctr"/>
                </a:tc>
                <a:tc>
                  <a:txBody>
                    <a:bodyPr/>
                    <a:lstStyle/>
                    <a:p>
                      <a:pPr algn="l" fontAlgn="b"/>
                      <a:r>
                        <a:rPr lang="es-CO" sz="1100" u="none" strike="noStrike">
                          <a:effectLst/>
                        </a:rPr>
                        <a:t>39</a:t>
                      </a:r>
                      <a:endParaRPr lang="es-CO" sz="1100" b="1" i="0" u="none" strike="noStrike">
                        <a:solidFill>
                          <a:srgbClr val="E7E6E6"/>
                        </a:solidFill>
                        <a:effectLst/>
                        <a:latin typeface="Arial" panose="020B0604020202020204" pitchFamily="34" charset="0"/>
                      </a:endParaRPr>
                    </a:p>
                  </a:txBody>
                  <a:tcPr marL="5825" marR="5825" marT="5825" marB="0" anchor="b"/>
                </a:tc>
                <a:extLst>
                  <a:ext uri="{0D108BD9-81ED-4DB2-BD59-A6C34878D82A}">
                    <a16:rowId xmlns:a16="http://schemas.microsoft.com/office/drawing/2014/main" val="2600584299"/>
                  </a:ext>
                </a:extLst>
              </a:tr>
              <a:tr h="174753">
                <a:tc>
                  <a:txBody>
                    <a:bodyPr/>
                    <a:lstStyle/>
                    <a:p>
                      <a:pPr algn="l" fontAlgn="ctr"/>
                      <a:r>
                        <a:rPr lang="es-CO" sz="1050" u="none" strike="noStrike" dirty="0">
                          <a:effectLst/>
                        </a:rPr>
                        <a:t>ORQUESTA FILARMÓNICA DE BOGOTÁ</a:t>
                      </a:r>
                      <a:endParaRPr lang="es-CO" sz="1050" b="0" i="0" u="none" strike="noStrike" dirty="0">
                        <a:solidFill>
                          <a:srgbClr val="404040"/>
                        </a:solidFill>
                        <a:effectLst/>
                        <a:latin typeface="Arial" panose="020B0604020202020204" pitchFamily="34" charset="0"/>
                      </a:endParaRPr>
                    </a:p>
                  </a:txBody>
                  <a:tcPr marL="5825" marR="5825" marT="5825" marB="0" anchor="ctr"/>
                </a:tc>
                <a:tc>
                  <a:txBody>
                    <a:bodyPr/>
                    <a:lstStyle/>
                    <a:p>
                      <a:pPr algn="l" fontAlgn="b"/>
                      <a:r>
                        <a:rPr lang="es-CO" sz="1100" u="none" strike="noStrike">
                          <a:effectLst/>
                        </a:rPr>
                        <a:t>39</a:t>
                      </a:r>
                      <a:endParaRPr lang="es-CO" sz="1100" b="1" i="0" u="none" strike="noStrike">
                        <a:solidFill>
                          <a:srgbClr val="E7E6E6"/>
                        </a:solidFill>
                        <a:effectLst/>
                        <a:latin typeface="Arial" panose="020B0604020202020204" pitchFamily="34" charset="0"/>
                      </a:endParaRPr>
                    </a:p>
                  </a:txBody>
                  <a:tcPr marL="5825" marR="5825" marT="5825" marB="0" anchor="b"/>
                </a:tc>
                <a:extLst>
                  <a:ext uri="{0D108BD9-81ED-4DB2-BD59-A6C34878D82A}">
                    <a16:rowId xmlns:a16="http://schemas.microsoft.com/office/drawing/2014/main" val="237061045"/>
                  </a:ext>
                </a:extLst>
              </a:tr>
              <a:tr h="174753">
                <a:tc>
                  <a:txBody>
                    <a:bodyPr/>
                    <a:lstStyle/>
                    <a:p>
                      <a:pPr algn="l" fontAlgn="b"/>
                      <a:r>
                        <a:rPr lang="es-MX" sz="1050" u="none" strike="noStrike" dirty="0">
                          <a:effectLst/>
                        </a:rPr>
                        <a:t>CAJA DE LA VIVIENDA POPULAR</a:t>
                      </a:r>
                      <a:endParaRPr lang="es-MX" sz="1050" b="1" i="0" u="none" strike="noStrike" dirty="0">
                        <a:solidFill>
                          <a:srgbClr val="404040"/>
                        </a:solidFill>
                        <a:effectLst/>
                        <a:latin typeface="Arial" panose="020B0604020202020204" pitchFamily="34" charset="0"/>
                      </a:endParaRPr>
                    </a:p>
                  </a:txBody>
                  <a:tcPr marL="5825" marR="5825" marT="5825" marB="0" anchor="b"/>
                </a:tc>
                <a:tc>
                  <a:txBody>
                    <a:bodyPr/>
                    <a:lstStyle/>
                    <a:p>
                      <a:pPr algn="l" fontAlgn="b"/>
                      <a:r>
                        <a:rPr lang="es-CO" sz="1100" u="none" strike="noStrike">
                          <a:effectLst/>
                        </a:rPr>
                        <a:t>38</a:t>
                      </a:r>
                      <a:endParaRPr lang="es-CO" sz="1100" b="1" i="0" u="none" strike="noStrike">
                        <a:solidFill>
                          <a:srgbClr val="404040"/>
                        </a:solidFill>
                        <a:effectLst/>
                        <a:latin typeface="Arial" panose="020B0604020202020204" pitchFamily="34" charset="0"/>
                      </a:endParaRPr>
                    </a:p>
                  </a:txBody>
                  <a:tcPr marL="5825" marR="5825" marT="5825" marB="0" anchor="b"/>
                </a:tc>
                <a:extLst>
                  <a:ext uri="{0D108BD9-81ED-4DB2-BD59-A6C34878D82A}">
                    <a16:rowId xmlns:a16="http://schemas.microsoft.com/office/drawing/2014/main" val="1715982334"/>
                  </a:ext>
                </a:extLst>
              </a:tr>
              <a:tr h="174753">
                <a:tc>
                  <a:txBody>
                    <a:bodyPr/>
                    <a:lstStyle/>
                    <a:p>
                      <a:pPr algn="l" fontAlgn="ctr"/>
                      <a:r>
                        <a:rPr lang="es-CO" sz="1050" u="none" strike="noStrike" dirty="0">
                          <a:effectLst/>
                        </a:rPr>
                        <a:t>UNIDAD ADMINISTRATIVA ESPECIAL DE CATASTRO DISTRITAL</a:t>
                      </a:r>
                      <a:endParaRPr lang="es-CO" sz="1050" b="0" i="0" u="none" strike="noStrike" dirty="0">
                        <a:solidFill>
                          <a:srgbClr val="404040"/>
                        </a:solidFill>
                        <a:effectLst/>
                        <a:latin typeface="Arial" panose="020B0604020202020204" pitchFamily="34" charset="0"/>
                      </a:endParaRPr>
                    </a:p>
                  </a:txBody>
                  <a:tcPr marL="5825" marR="5825" marT="5825" marB="0" anchor="ctr"/>
                </a:tc>
                <a:tc>
                  <a:txBody>
                    <a:bodyPr/>
                    <a:lstStyle/>
                    <a:p>
                      <a:pPr algn="l" fontAlgn="b"/>
                      <a:r>
                        <a:rPr lang="es-CO" sz="1100" u="none" strike="noStrike">
                          <a:effectLst/>
                        </a:rPr>
                        <a:t>39</a:t>
                      </a:r>
                      <a:endParaRPr lang="es-CO" sz="1100" b="1" i="0" u="none" strike="noStrike">
                        <a:solidFill>
                          <a:srgbClr val="E7E6E6"/>
                        </a:solidFill>
                        <a:effectLst/>
                        <a:latin typeface="Arial" panose="020B0604020202020204" pitchFamily="34" charset="0"/>
                      </a:endParaRPr>
                    </a:p>
                  </a:txBody>
                  <a:tcPr marL="5825" marR="5825" marT="5825" marB="0" anchor="b"/>
                </a:tc>
                <a:extLst>
                  <a:ext uri="{0D108BD9-81ED-4DB2-BD59-A6C34878D82A}">
                    <a16:rowId xmlns:a16="http://schemas.microsoft.com/office/drawing/2014/main" val="1927368063"/>
                  </a:ext>
                </a:extLst>
              </a:tr>
              <a:tr h="337855">
                <a:tc>
                  <a:txBody>
                    <a:bodyPr/>
                    <a:lstStyle/>
                    <a:p>
                      <a:pPr algn="l" fontAlgn="b"/>
                      <a:r>
                        <a:rPr lang="es-MX" sz="1050" u="none" strike="noStrike" dirty="0">
                          <a:effectLst/>
                        </a:rPr>
                        <a:t>UNIDAD ADMINISTRATIVA ESPECIAL DE REHABILITACIÓN Y MANTENIMIENTO VIAL</a:t>
                      </a:r>
                      <a:endParaRPr lang="es-MX" sz="1050" b="1" i="0" u="none" strike="noStrike" dirty="0">
                        <a:solidFill>
                          <a:srgbClr val="404040"/>
                        </a:solidFill>
                        <a:effectLst/>
                        <a:latin typeface="Arial" panose="020B0604020202020204" pitchFamily="34" charset="0"/>
                      </a:endParaRPr>
                    </a:p>
                  </a:txBody>
                  <a:tcPr marL="5825" marR="5825" marT="5825" marB="0" anchor="b"/>
                </a:tc>
                <a:tc>
                  <a:txBody>
                    <a:bodyPr/>
                    <a:lstStyle/>
                    <a:p>
                      <a:pPr algn="l" fontAlgn="b"/>
                      <a:r>
                        <a:rPr lang="es-CO" sz="1100" u="none" strike="noStrike">
                          <a:effectLst/>
                        </a:rPr>
                        <a:t>39</a:t>
                      </a:r>
                      <a:endParaRPr lang="es-CO" sz="1100" b="1" i="0" u="none" strike="noStrike">
                        <a:solidFill>
                          <a:srgbClr val="E7E6E6"/>
                        </a:solidFill>
                        <a:effectLst/>
                        <a:latin typeface="Arial" panose="020B0604020202020204" pitchFamily="34" charset="0"/>
                      </a:endParaRPr>
                    </a:p>
                  </a:txBody>
                  <a:tcPr marL="5825" marR="5825" marT="5825" marB="0" anchor="b"/>
                </a:tc>
                <a:extLst>
                  <a:ext uri="{0D108BD9-81ED-4DB2-BD59-A6C34878D82A}">
                    <a16:rowId xmlns:a16="http://schemas.microsoft.com/office/drawing/2014/main" val="98748904"/>
                  </a:ext>
                </a:extLst>
              </a:tr>
              <a:tr h="343680">
                <a:tc>
                  <a:txBody>
                    <a:bodyPr/>
                    <a:lstStyle/>
                    <a:p>
                      <a:pPr algn="l" fontAlgn="b"/>
                      <a:r>
                        <a:rPr lang="es-MX" sz="1050" u="none" strike="noStrike" dirty="0">
                          <a:effectLst/>
                        </a:rPr>
                        <a:t>FONDO DE PRESTACIONES ECONÓMICAS, CESANTÍAS Y PENSIONES - FONCEP</a:t>
                      </a:r>
                      <a:endParaRPr lang="es-MX" sz="1050" b="1" i="0" u="none" strike="noStrike" dirty="0">
                        <a:solidFill>
                          <a:srgbClr val="404040"/>
                        </a:solidFill>
                        <a:effectLst/>
                        <a:latin typeface="Arial" panose="020B0604020202020204" pitchFamily="34" charset="0"/>
                      </a:endParaRPr>
                    </a:p>
                  </a:txBody>
                  <a:tcPr marL="5825" marR="5825" marT="5825" marB="0" anchor="b"/>
                </a:tc>
                <a:tc>
                  <a:txBody>
                    <a:bodyPr/>
                    <a:lstStyle/>
                    <a:p>
                      <a:pPr algn="l" fontAlgn="b"/>
                      <a:r>
                        <a:rPr lang="es-CO" sz="1100" u="none" strike="noStrike">
                          <a:effectLst/>
                        </a:rPr>
                        <a:t>37</a:t>
                      </a:r>
                      <a:endParaRPr lang="es-CO" sz="1100" b="1" i="0" u="none" strike="noStrike">
                        <a:solidFill>
                          <a:srgbClr val="E7E6E6"/>
                        </a:solidFill>
                        <a:effectLst/>
                        <a:latin typeface="Arial" panose="020B0604020202020204" pitchFamily="34" charset="0"/>
                      </a:endParaRPr>
                    </a:p>
                  </a:txBody>
                  <a:tcPr marL="5825" marR="5825" marT="5825" marB="0" anchor="b"/>
                </a:tc>
                <a:extLst>
                  <a:ext uri="{0D108BD9-81ED-4DB2-BD59-A6C34878D82A}">
                    <a16:rowId xmlns:a16="http://schemas.microsoft.com/office/drawing/2014/main" val="3551317461"/>
                  </a:ext>
                </a:extLst>
              </a:tr>
              <a:tr h="174753">
                <a:tc>
                  <a:txBody>
                    <a:bodyPr/>
                    <a:lstStyle/>
                    <a:p>
                      <a:pPr algn="l" fontAlgn="b"/>
                      <a:r>
                        <a:rPr lang="es-CO" sz="1050" u="none" strike="noStrike">
                          <a:effectLst/>
                        </a:rPr>
                        <a:t>IDPAC</a:t>
                      </a:r>
                      <a:endParaRPr lang="es-CO" sz="1050" b="1" i="0" u="none" strike="noStrike">
                        <a:solidFill>
                          <a:srgbClr val="404040"/>
                        </a:solidFill>
                        <a:effectLst/>
                        <a:latin typeface="Arial" panose="020B0604020202020204" pitchFamily="34" charset="0"/>
                      </a:endParaRPr>
                    </a:p>
                  </a:txBody>
                  <a:tcPr marL="5825" marR="5825" marT="5825" marB="0" anchor="b"/>
                </a:tc>
                <a:tc>
                  <a:txBody>
                    <a:bodyPr/>
                    <a:lstStyle/>
                    <a:p>
                      <a:pPr algn="l" fontAlgn="b"/>
                      <a:r>
                        <a:rPr lang="es-CO" sz="1100" u="none" strike="noStrike">
                          <a:effectLst/>
                        </a:rPr>
                        <a:t>35</a:t>
                      </a:r>
                      <a:endParaRPr lang="es-CO" sz="1100" b="1" i="0" u="none" strike="noStrike">
                        <a:solidFill>
                          <a:srgbClr val="E7E6E6"/>
                        </a:solidFill>
                        <a:effectLst/>
                        <a:latin typeface="Arial" panose="020B0604020202020204" pitchFamily="34" charset="0"/>
                      </a:endParaRPr>
                    </a:p>
                  </a:txBody>
                  <a:tcPr marL="5825" marR="5825" marT="5825" marB="0" anchor="b"/>
                </a:tc>
                <a:extLst>
                  <a:ext uri="{0D108BD9-81ED-4DB2-BD59-A6C34878D82A}">
                    <a16:rowId xmlns:a16="http://schemas.microsoft.com/office/drawing/2014/main" val="2125988907"/>
                  </a:ext>
                </a:extLst>
              </a:tr>
              <a:tr h="174753">
                <a:tc>
                  <a:txBody>
                    <a:bodyPr/>
                    <a:lstStyle/>
                    <a:p>
                      <a:pPr algn="l" fontAlgn="ctr"/>
                      <a:r>
                        <a:rPr lang="es-MX" sz="1050" u="none" strike="noStrike" dirty="0">
                          <a:effectLst/>
                        </a:rPr>
                        <a:t>EMPRESA DE ACUEDUCTO Y ALCANTARILLADO DE BOGOTÁ</a:t>
                      </a:r>
                      <a:endParaRPr lang="es-MX" sz="1050" b="0" i="0" u="none" strike="noStrike" dirty="0">
                        <a:solidFill>
                          <a:srgbClr val="404040"/>
                        </a:solidFill>
                        <a:effectLst/>
                        <a:latin typeface="Arial" panose="020B0604020202020204" pitchFamily="34" charset="0"/>
                      </a:endParaRPr>
                    </a:p>
                  </a:txBody>
                  <a:tcPr marL="5825" marR="5825" marT="5825" marB="0" anchor="ctr"/>
                </a:tc>
                <a:tc>
                  <a:txBody>
                    <a:bodyPr/>
                    <a:lstStyle/>
                    <a:p>
                      <a:pPr algn="l" fontAlgn="b"/>
                      <a:r>
                        <a:rPr lang="es-CO" sz="1100" u="none" strike="noStrike">
                          <a:effectLst/>
                        </a:rPr>
                        <a:t>25</a:t>
                      </a:r>
                      <a:endParaRPr lang="es-CO" sz="1100" b="1" i="0" u="none" strike="noStrike">
                        <a:solidFill>
                          <a:srgbClr val="E7E6E6"/>
                        </a:solidFill>
                        <a:effectLst/>
                        <a:latin typeface="Arial" panose="020B0604020202020204" pitchFamily="34" charset="0"/>
                      </a:endParaRPr>
                    </a:p>
                  </a:txBody>
                  <a:tcPr marL="5825" marR="5825" marT="5825" marB="0" anchor="b"/>
                </a:tc>
                <a:extLst>
                  <a:ext uri="{0D108BD9-81ED-4DB2-BD59-A6C34878D82A}">
                    <a16:rowId xmlns:a16="http://schemas.microsoft.com/office/drawing/2014/main" val="3437203238"/>
                  </a:ext>
                </a:extLst>
              </a:tr>
              <a:tr h="174753">
                <a:tc>
                  <a:txBody>
                    <a:bodyPr/>
                    <a:lstStyle/>
                    <a:p>
                      <a:pPr algn="l" fontAlgn="b"/>
                      <a:r>
                        <a:rPr lang="es-MX" sz="1050" u="none" strike="noStrike" dirty="0">
                          <a:effectLst/>
                        </a:rPr>
                        <a:t>INSTITUTO DISTRITAL DE PROTECCIÓN Y BIENESTAR ANIMAL IDPYBA</a:t>
                      </a:r>
                      <a:endParaRPr lang="es-MX" sz="1050" b="1" i="0" u="none" strike="noStrike" dirty="0">
                        <a:solidFill>
                          <a:srgbClr val="404040"/>
                        </a:solidFill>
                        <a:effectLst/>
                        <a:latin typeface="Arial" panose="020B0604020202020204" pitchFamily="34" charset="0"/>
                      </a:endParaRPr>
                    </a:p>
                  </a:txBody>
                  <a:tcPr marL="5825" marR="5825" marT="5825" marB="0" anchor="b"/>
                </a:tc>
                <a:tc>
                  <a:txBody>
                    <a:bodyPr/>
                    <a:lstStyle/>
                    <a:p>
                      <a:pPr algn="l" fontAlgn="b"/>
                      <a:r>
                        <a:rPr lang="es-CO" sz="1100" u="none" strike="noStrike">
                          <a:effectLst/>
                        </a:rPr>
                        <a:t>23</a:t>
                      </a:r>
                      <a:endParaRPr lang="es-CO" sz="1100" b="1" i="0" u="none" strike="noStrike">
                        <a:solidFill>
                          <a:srgbClr val="E7E6E6"/>
                        </a:solidFill>
                        <a:effectLst/>
                        <a:latin typeface="Arial" panose="020B0604020202020204" pitchFamily="34" charset="0"/>
                      </a:endParaRPr>
                    </a:p>
                  </a:txBody>
                  <a:tcPr marL="5825" marR="5825" marT="5825" marB="0" anchor="b"/>
                </a:tc>
                <a:extLst>
                  <a:ext uri="{0D108BD9-81ED-4DB2-BD59-A6C34878D82A}">
                    <a16:rowId xmlns:a16="http://schemas.microsoft.com/office/drawing/2014/main" val="2088563837"/>
                  </a:ext>
                </a:extLst>
              </a:tr>
              <a:tr h="267954">
                <a:tc>
                  <a:txBody>
                    <a:bodyPr/>
                    <a:lstStyle/>
                    <a:p>
                      <a:pPr algn="l" fontAlgn="b"/>
                      <a:r>
                        <a:rPr lang="es-CO" sz="1050" u="none" strike="noStrike" dirty="0">
                          <a:effectLst/>
                        </a:rPr>
                        <a:t>UNIDAD ADMINISTRATIVA ESPECIAL DE SERVICIOS PÚBLICOS - UAESP</a:t>
                      </a:r>
                      <a:endParaRPr lang="es-CO" sz="1050" b="1" i="0" u="none" strike="noStrike" dirty="0">
                        <a:solidFill>
                          <a:srgbClr val="404040"/>
                        </a:solidFill>
                        <a:effectLst/>
                        <a:latin typeface="Arial" panose="020B0604020202020204" pitchFamily="34" charset="0"/>
                      </a:endParaRPr>
                    </a:p>
                  </a:txBody>
                  <a:tcPr marL="5825" marR="5825" marT="5825" marB="0" anchor="b"/>
                </a:tc>
                <a:tc>
                  <a:txBody>
                    <a:bodyPr/>
                    <a:lstStyle/>
                    <a:p>
                      <a:pPr algn="l" fontAlgn="b"/>
                      <a:r>
                        <a:rPr lang="es-CO" sz="1100" u="none" strike="noStrike">
                          <a:effectLst/>
                        </a:rPr>
                        <a:t>7</a:t>
                      </a:r>
                      <a:endParaRPr lang="es-CO" sz="1100" b="1" i="0" u="none" strike="noStrike">
                        <a:solidFill>
                          <a:srgbClr val="E7E6E6"/>
                        </a:solidFill>
                        <a:effectLst/>
                        <a:latin typeface="Arial" panose="020B0604020202020204" pitchFamily="34" charset="0"/>
                      </a:endParaRPr>
                    </a:p>
                  </a:txBody>
                  <a:tcPr marL="5825" marR="5825" marT="5825" marB="0" anchor="b"/>
                </a:tc>
                <a:extLst>
                  <a:ext uri="{0D108BD9-81ED-4DB2-BD59-A6C34878D82A}">
                    <a16:rowId xmlns:a16="http://schemas.microsoft.com/office/drawing/2014/main" val="1592318880"/>
                  </a:ext>
                </a:extLst>
              </a:tr>
              <a:tr h="262129">
                <a:tc>
                  <a:txBody>
                    <a:bodyPr/>
                    <a:lstStyle/>
                    <a:p>
                      <a:pPr algn="l" fontAlgn="ctr"/>
                      <a:r>
                        <a:rPr lang="es-MX" sz="1050" u="none" strike="noStrike" dirty="0">
                          <a:effectLst/>
                        </a:rPr>
                        <a:t>INSTITUTO DISTRITAL PARA LA PROTECCIÓN DE LA NIÑEZ Y LA JUVENTUD - IDIPRON</a:t>
                      </a:r>
                      <a:endParaRPr lang="es-MX" sz="1050" b="0" i="0" u="none" strike="noStrike" dirty="0">
                        <a:solidFill>
                          <a:srgbClr val="404040"/>
                        </a:solidFill>
                        <a:effectLst/>
                        <a:latin typeface="Arial" panose="020B0604020202020204" pitchFamily="34" charset="0"/>
                      </a:endParaRPr>
                    </a:p>
                  </a:txBody>
                  <a:tcPr marL="5825" marR="5825" marT="5825" marB="0" anchor="ctr"/>
                </a:tc>
                <a:tc>
                  <a:txBody>
                    <a:bodyPr/>
                    <a:lstStyle/>
                    <a:p>
                      <a:pPr algn="l" fontAlgn="b"/>
                      <a:r>
                        <a:rPr lang="es-CO" sz="1100" u="none" strike="noStrike">
                          <a:effectLst/>
                        </a:rPr>
                        <a:t>6</a:t>
                      </a:r>
                      <a:endParaRPr lang="es-CO" sz="1100" b="1" i="0" u="none" strike="noStrike">
                        <a:solidFill>
                          <a:srgbClr val="E7E6E6"/>
                        </a:solidFill>
                        <a:effectLst/>
                        <a:latin typeface="Arial" panose="020B0604020202020204" pitchFamily="34" charset="0"/>
                      </a:endParaRPr>
                    </a:p>
                  </a:txBody>
                  <a:tcPr marL="5825" marR="5825" marT="5825" marB="0" anchor="b"/>
                </a:tc>
                <a:extLst>
                  <a:ext uri="{0D108BD9-81ED-4DB2-BD59-A6C34878D82A}">
                    <a16:rowId xmlns:a16="http://schemas.microsoft.com/office/drawing/2014/main" val="1426618796"/>
                  </a:ext>
                </a:extLst>
              </a:tr>
              <a:tr h="174753">
                <a:tc>
                  <a:txBody>
                    <a:bodyPr/>
                    <a:lstStyle/>
                    <a:p>
                      <a:pPr algn="l" fontAlgn="b"/>
                      <a:r>
                        <a:rPr lang="es-CO" sz="1050" u="none" strike="noStrike" dirty="0">
                          <a:effectLst/>
                        </a:rPr>
                        <a:t>INSTITUTO DISTRITAL DE TURISMO</a:t>
                      </a:r>
                      <a:endParaRPr lang="es-CO" sz="1050" b="1" i="0" u="none" strike="noStrike" dirty="0">
                        <a:solidFill>
                          <a:srgbClr val="404040"/>
                        </a:solidFill>
                        <a:effectLst/>
                        <a:latin typeface="Arial" panose="020B0604020202020204" pitchFamily="34" charset="0"/>
                      </a:endParaRPr>
                    </a:p>
                  </a:txBody>
                  <a:tcPr marL="5825" marR="5825" marT="5825" marB="0" anchor="b"/>
                </a:tc>
                <a:tc>
                  <a:txBody>
                    <a:bodyPr/>
                    <a:lstStyle/>
                    <a:p>
                      <a:pPr algn="l" fontAlgn="b"/>
                      <a:r>
                        <a:rPr lang="es-CO" sz="1100" u="none" strike="noStrike">
                          <a:effectLst/>
                        </a:rPr>
                        <a:t>5</a:t>
                      </a:r>
                      <a:endParaRPr lang="es-CO" sz="1100" b="1" i="0" u="none" strike="noStrike">
                        <a:solidFill>
                          <a:srgbClr val="E7E6E6"/>
                        </a:solidFill>
                        <a:effectLst/>
                        <a:latin typeface="Arial" panose="020B0604020202020204" pitchFamily="34" charset="0"/>
                      </a:endParaRPr>
                    </a:p>
                  </a:txBody>
                  <a:tcPr marL="5825" marR="5825" marT="5825" marB="0" anchor="b"/>
                </a:tc>
                <a:extLst>
                  <a:ext uri="{0D108BD9-81ED-4DB2-BD59-A6C34878D82A}">
                    <a16:rowId xmlns:a16="http://schemas.microsoft.com/office/drawing/2014/main" val="4278793198"/>
                  </a:ext>
                </a:extLst>
              </a:tr>
              <a:tr h="174753">
                <a:tc>
                  <a:txBody>
                    <a:bodyPr/>
                    <a:lstStyle/>
                    <a:p>
                      <a:pPr algn="l" fontAlgn="b"/>
                      <a:r>
                        <a:rPr lang="es-CO" sz="1050" u="none" strike="noStrike" dirty="0">
                          <a:effectLst/>
                        </a:rPr>
                        <a:t>CANAL CAPITAL</a:t>
                      </a:r>
                      <a:endParaRPr lang="es-CO" sz="1050" b="1" i="0" u="none" strike="noStrike" dirty="0">
                        <a:solidFill>
                          <a:srgbClr val="404040"/>
                        </a:solidFill>
                        <a:effectLst/>
                        <a:latin typeface="Roboto" panose="02000000000000000000" pitchFamily="2" charset="0"/>
                      </a:endParaRPr>
                    </a:p>
                  </a:txBody>
                  <a:tcPr marL="5825" marR="5825" marT="5825" marB="0" anchor="b"/>
                </a:tc>
                <a:tc>
                  <a:txBody>
                    <a:bodyPr/>
                    <a:lstStyle/>
                    <a:p>
                      <a:pPr algn="l" fontAlgn="b"/>
                      <a:r>
                        <a:rPr lang="es-CO" sz="1100" u="none" strike="noStrike">
                          <a:effectLst/>
                        </a:rPr>
                        <a:t>1</a:t>
                      </a:r>
                      <a:endParaRPr lang="es-CO" sz="1100" b="1" i="0" u="none" strike="noStrike">
                        <a:solidFill>
                          <a:srgbClr val="E7E6E6"/>
                        </a:solidFill>
                        <a:effectLst/>
                        <a:latin typeface="Arial" panose="020B0604020202020204" pitchFamily="34" charset="0"/>
                      </a:endParaRPr>
                    </a:p>
                  </a:txBody>
                  <a:tcPr marL="5825" marR="5825" marT="5825" marB="0" anchor="b"/>
                </a:tc>
                <a:extLst>
                  <a:ext uri="{0D108BD9-81ED-4DB2-BD59-A6C34878D82A}">
                    <a16:rowId xmlns:a16="http://schemas.microsoft.com/office/drawing/2014/main" val="3136435397"/>
                  </a:ext>
                </a:extLst>
              </a:tr>
              <a:tr h="174753">
                <a:tc>
                  <a:txBody>
                    <a:bodyPr/>
                    <a:lstStyle/>
                    <a:p>
                      <a:pPr algn="l" fontAlgn="b"/>
                      <a:r>
                        <a:rPr lang="es-CO" sz="1050" u="none" strike="noStrike" dirty="0">
                          <a:effectLst/>
                        </a:rPr>
                        <a:t>JARDIN BOTANICO DE BOGOTA</a:t>
                      </a:r>
                      <a:endParaRPr lang="es-CO" sz="1050" b="1" i="0" u="none" strike="noStrike" dirty="0">
                        <a:solidFill>
                          <a:srgbClr val="404040"/>
                        </a:solidFill>
                        <a:effectLst/>
                        <a:latin typeface="Arial" panose="020B0604020202020204" pitchFamily="34" charset="0"/>
                      </a:endParaRPr>
                    </a:p>
                  </a:txBody>
                  <a:tcPr marL="5825" marR="5825" marT="5825" marB="0" anchor="b"/>
                </a:tc>
                <a:tc>
                  <a:txBody>
                    <a:bodyPr/>
                    <a:lstStyle/>
                    <a:p>
                      <a:pPr algn="l" fontAlgn="b"/>
                      <a:r>
                        <a:rPr lang="es-CO" sz="1100" u="none" strike="noStrike" dirty="0">
                          <a:effectLst/>
                        </a:rPr>
                        <a:t>0</a:t>
                      </a:r>
                      <a:endParaRPr lang="es-CO" sz="1100" b="1" i="0" u="none" strike="noStrike" dirty="0">
                        <a:solidFill>
                          <a:srgbClr val="E7E6E6"/>
                        </a:solidFill>
                        <a:effectLst/>
                        <a:latin typeface="Arial" panose="020B0604020202020204" pitchFamily="34" charset="0"/>
                      </a:endParaRPr>
                    </a:p>
                  </a:txBody>
                  <a:tcPr marL="5825" marR="5825" marT="5825" marB="0" anchor="b"/>
                </a:tc>
                <a:extLst>
                  <a:ext uri="{0D108BD9-81ED-4DB2-BD59-A6C34878D82A}">
                    <a16:rowId xmlns:a16="http://schemas.microsoft.com/office/drawing/2014/main" val="8362245"/>
                  </a:ext>
                </a:extLst>
              </a:tr>
            </a:tbl>
          </a:graphicData>
        </a:graphic>
      </p:graphicFrame>
      <p:graphicFrame>
        <p:nvGraphicFramePr>
          <p:cNvPr id="6" name="Tabla 5">
            <a:extLst>
              <a:ext uri="{FF2B5EF4-FFF2-40B4-BE49-F238E27FC236}">
                <a16:creationId xmlns:a16="http://schemas.microsoft.com/office/drawing/2014/main" id="{C14959E6-C5C8-BDD5-170D-1BB291DA7475}"/>
              </a:ext>
            </a:extLst>
          </p:cNvPr>
          <p:cNvGraphicFramePr>
            <a:graphicFrameLocks noGrp="1"/>
          </p:cNvGraphicFramePr>
          <p:nvPr>
            <p:extLst>
              <p:ext uri="{D42A27DB-BD31-4B8C-83A1-F6EECF244321}">
                <p14:modId xmlns:p14="http://schemas.microsoft.com/office/powerpoint/2010/main" val="3226120185"/>
              </p:ext>
            </p:extLst>
          </p:nvPr>
        </p:nvGraphicFramePr>
        <p:xfrm>
          <a:off x="5987816" y="2085791"/>
          <a:ext cx="6010392" cy="3634740"/>
        </p:xfrm>
        <a:graphic>
          <a:graphicData uri="http://schemas.openxmlformats.org/drawingml/2006/table">
            <a:tbl>
              <a:tblPr>
                <a:tableStyleId>{BC89EF96-8CEA-46FF-86C4-4CE0E7609802}</a:tableStyleId>
              </a:tblPr>
              <a:tblGrid>
                <a:gridCol w="5125377">
                  <a:extLst>
                    <a:ext uri="{9D8B030D-6E8A-4147-A177-3AD203B41FA5}">
                      <a16:colId xmlns:a16="http://schemas.microsoft.com/office/drawing/2014/main" val="3868247982"/>
                    </a:ext>
                  </a:extLst>
                </a:gridCol>
                <a:gridCol w="885015">
                  <a:extLst>
                    <a:ext uri="{9D8B030D-6E8A-4147-A177-3AD203B41FA5}">
                      <a16:colId xmlns:a16="http://schemas.microsoft.com/office/drawing/2014/main" val="1222561728"/>
                    </a:ext>
                  </a:extLst>
                </a:gridCol>
              </a:tblGrid>
              <a:tr h="190500">
                <a:tc>
                  <a:txBody>
                    <a:bodyPr/>
                    <a:lstStyle/>
                    <a:p>
                      <a:pPr algn="ctr" fontAlgn="ctr"/>
                      <a:r>
                        <a:rPr lang="es-CO" sz="1100" u="none" strike="noStrike" dirty="0">
                          <a:effectLst/>
                        </a:rPr>
                        <a:t>SECTOR CENTRAL </a:t>
                      </a:r>
                      <a:endParaRPr lang="es-CO" sz="1100" b="0" i="0" u="none" strike="noStrike" dirty="0">
                        <a:solidFill>
                          <a:srgbClr val="404040"/>
                        </a:solidFill>
                        <a:effectLst/>
                        <a:latin typeface="Corbel" panose="020B0503020204020204" pitchFamily="34" charset="0"/>
                      </a:endParaRPr>
                    </a:p>
                  </a:txBody>
                  <a:tcPr marL="7620" marR="7620" marT="7620" marB="0" anchor="ctr">
                    <a:solidFill>
                      <a:schemeClr val="accent6"/>
                    </a:solidFill>
                  </a:tcPr>
                </a:tc>
                <a:tc>
                  <a:txBody>
                    <a:bodyPr/>
                    <a:lstStyle/>
                    <a:p>
                      <a:pPr algn="ctr" fontAlgn="ctr"/>
                      <a:endParaRPr lang="es-CO" sz="1100" b="0" i="0" u="none" strike="noStrike" dirty="0">
                        <a:solidFill>
                          <a:srgbClr val="404040"/>
                        </a:solidFill>
                        <a:effectLst/>
                        <a:latin typeface="Corbel" panose="020B0503020204020204" pitchFamily="34" charset="0"/>
                      </a:endParaRPr>
                    </a:p>
                  </a:txBody>
                  <a:tcPr marL="7620" marR="7620" marT="7620" marB="0" anchor="ctr">
                    <a:solidFill>
                      <a:schemeClr val="accent6"/>
                    </a:solidFill>
                  </a:tcPr>
                </a:tc>
                <a:extLst>
                  <a:ext uri="{0D108BD9-81ED-4DB2-BD59-A6C34878D82A}">
                    <a16:rowId xmlns:a16="http://schemas.microsoft.com/office/drawing/2014/main" val="4190548034"/>
                  </a:ext>
                </a:extLst>
              </a:tr>
              <a:tr h="228600">
                <a:tc>
                  <a:txBody>
                    <a:bodyPr/>
                    <a:lstStyle/>
                    <a:p>
                      <a:pPr algn="l" fontAlgn="ctr"/>
                      <a:r>
                        <a:rPr lang="es-CO" sz="1100" u="none" strike="noStrike" dirty="0">
                          <a:effectLst/>
                        </a:rPr>
                        <a:t>UNIDAD ADMINISTRATIVA ESPECIAL CUERPO OFICIAL DE BOMBEROS DE BOGOTÁ</a:t>
                      </a:r>
                      <a:endParaRPr lang="es-CO" sz="1100" b="0" i="0" u="none" strike="noStrike" dirty="0">
                        <a:solidFill>
                          <a:srgbClr val="404040"/>
                        </a:solidFill>
                        <a:effectLst/>
                        <a:latin typeface="Arial" panose="020B0604020202020204" pitchFamily="34" charset="0"/>
                      </a:endParaRPr>
                    </a:p>
                  </a:txBody>
                  <a:tcPr marL="7620" marR="7620" marT="7620" marB="0" anchor="ctr"/>
                </a:tc>
                <a:tc>
                  <a:txBody>
                    <a:bodyPr/>
                    <a:lstStyle/>
                    <a:p>
                      <a:pPr algn="ctr" fontAlgn="b"/>
                      <a:r>
                        <a:rPr lang="es-CO" sz="1400" u="none" strike="noStrike" dirty="0">
                          <a:effectLst/>
                        </a:rPr>
                        <a:t>39</a:t>
                      </a:r>
                      <a:endParaRPr lang="es-CO" sz="1400" b="1" i="0" u="none" strike="noStrike" dirty="0">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281160707"/>
                  </a:ext>
                </a:extLst>
              </a:tr>
              <a:tr h="236220">
                <a:tc>
                  <a:txBody>
                    <a:bodyPr/>
                    <a:lstStyle/>
                    <a:p>
                      <a:pPr algn="l" fontAlgn="ctr"/>
                      <a:r>
                        <a:rPr lang="es-CO" sz="1100" u="none" strike="noStrike" dirty="0">
                          <a:effectLst/>
                        </a:rPr>
                        <a:t>SECRETARIA DISTRITAL DE GOBIERNO</a:t>
                      </a:r>
                      <a:endParaRPr lang="es-CO"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b"/>
                      <a:r>
                        <a:rPr lang="es-CO" sz="1400" u="none" strike="noStrike">
                          <a:effectLst/>
                        </a:rPr>
                        <a:t>39</a:t>
                      </a:r>
                      <a:endParaRPr lang="es-CO" sz="1400" b="1" i="0" u="none" strike="noStrike">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665293272"/>
                  </a:ext>
                </a:extLst>
              </a:tr>
              <a:tr h="228600">
                <a:tc>
                  <a:txBody>
                    <a:bodyPr/>
                    <a:lstStyle/>
                    <a:p>
                      <a:pPr algn="l" fontAlgn="b"/>
                      <a:r>
                        <a:rPr lang="es-CO" sz="1400" u="none" strike="noStrike">
                          <a:effectLst/>
                        </a:rPr>
                        <a:t>Secretaria Distrital de Hacienda </a:t>
                      </a:r>
                      <a:endParaRPr lang="es-CO" sz="1400" b="0" i="0" u="none" strike="noStrike">
                        <a:solidFill>
                          <a:srgbClr val="404040"/>
                        </a:solidFill>
                        <a:effectLst/>
                        <a:latin typeface="Arial" panose="020B0604020202020204" pitchFamily="34" charset="0"/>
                      </a:endParaRPr>
                    </a:p>
                  </a:txBody>
                  <a:tcPr marL="7620" marR="7620" marT="7620" marB="0" anchor="b"/>
                </a:tc>
                <a:tc>
                  <a:txBody>
                    <a:bodyPr/>
                    <a:lstStyle/>
                    <a:p>
                      <a:pPr algn="ctr" fontAlgn="b"/>
                      <a:r>
                        <a:rPr lang="es-CO" sz="1400" u="none" strike="noStrike">
                          <a:effectLst/>
                        </a:rPr>
                        <a:t>39</a:t>
                      </a:r>
                      <a:endParaRPr lang="es-CO" sz="1400" b="1" i="0" u="none" strike="noStrike">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29647570"/>
                  </a:ext>
                </a:extLst>
              </a:tr>
              <a:tr h="228600">
                <a:tc>
                  <a:txBody>
                    <a:bodyPr/>
                    <a:lstStyle/>
                    <a:p>
                      <a:pPr algn="l" fontAlgn="b"/>
                      <a:r>
                        <a:rPr lang="es-CO" sz="1400" u="none" strike="noStrike">
                          <a:effectLst/>
                        </a:rPr>
                        <a:t>Secretaría Distrital de Planeación</a:t>
                      </a:r>
                      <a:endParaRPr lang="es-CO" sz="1400" b="0" i="0" u="none" strike="noStrike">
                        <a:solidFill>
                          <a:srgbClr val="404040"/>
                        </a:solidFill>
                        <a:effectLst/>
                        <a:latin typeface="Arial" panose="020B0604020202020204" pitchFamily="34" charset="0"/>
                      </a:endParaRPr>
                    </a:p>
                  </a:txBody>
                  <a:tcPr marL="7620" marR="7620" marT="7620" marB="0" anchor="b"/>
                </a:tc>
                <a:tc>
                  <a:txBody>
                    <a:bodyPr/>
                    <a:lstStyle/>
                    <a:p>
                      <a:pPr algn="ctr" fontAlgn="b"/>
                      <a:r>
                        <a:rPr lang="es-CO" sz="1400" u="none" strike="noStrike">
                          <a:effectLst/>
                        </a:rPr>
                        <a:t>39</a:t>
                      </a:r>
                      <a:endParaRPr lang="es-CO" sz="1400" b="1" i="0" u="none" strike="noStrike">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961091940"/>
                  </a:ext>
                </a:extLst>
              </a:tr>
              <a:tr h="228600">
                <a:tc>
                  <a:txBody>
                    <a:bodyPr/>
                    <a:lstStyle/>
                    <a:p>
                      <a:pPr algn="l" fontAlgn="b"/>
                      <a:r>
                        <a:rPr lang="es-CO" sz="1400" u="none" strike="noStrike">
                          <a:effectLst/>
                        </a:rPr>
                        <a:t>Secretaría Distrital de Salud</a:t>
                      </a:r>
                      <a:endParaRPr lang="es-CO" sz="1400" b="0" i="0" u="none" strike="noStrike">
                        <a:solidFill>
                          <a:srgbClr val="404040"/>
                        </a:solidFill>
                        <a:effectLst/>
                        <a:latin typeface="Arial" panose="020B0604020202020204" pitchFamily="34" charset="0"/>
                      </a:endParaRPr>
                    </a:p>
                  </a:txBody>
                  <a:tcPr marL="7620" marR="7620" marT="7620" marB="0" anchor="b"/>
                </a:tc>
                <a:tc>
                  <a:txBody>
                    <a:bodyPr/>
                    <a:lstStyle/>
                    <a:p>
                      <a:pPr algn="ctr" fontAlgn="b"/>
                      <a:r>
                        <a:rPr lang="es-CO" sz="1400" u="none" strike="noStrike">
                          <a:effectLst/>
                        </a:rPr>
                        <a:t>39</a:t>
                      </a:r>
                      <a:endParaRPr lang="es-CO" sz="1400" b="1" i="0" u="none" strike="noStrike">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673029834"/>
                  </a:ext>
                </a:extLst>
              </a:tr>
              <a:tr h="236220">
                <a:tc>
                  <a:txBody>
                    <a:bodyPr/>
                    <a:lstStyle/>
                    <a:p>
                      <a:pPr algn="l" fontAlgn="b"/>
                      <a:r>
                        <a:rPr lang="es-CO" sz="1400" u="none" strike="noStrike">
                          <a:effectLst/>
                        </a:rPr>
                        <a:t>Secretaria General</a:t>
                      </a:r>
                      <a:endParaRPr lang="es-CO" sz="1400" b="0" i="0" u="none" strike="noStrike">
                        <a:solidFill>
                          <a:srgbClr val="404040"/>
                        </a:solidFill>
                        <a:effectLst/>
                        <a:latin typeface="Arial" panose="020B0604020202020204" pitchFamily="34" charset="0"/>
                      </a:endParaRPr>
                    </a:p>
                  </a:txBody>
                  <a:tcPr marL="7620" marR="7620" marT="7620" marB="0" anchor="b"/>
                </a:tc>
                <a:tc>
                  <a:txBody>
                    <a:bodyPr/>
                    <a:lstStyle/>
                    <a:p>
                      <a:pPr algn="ctr" fontAlgn="b"/>
                      <a:r>
                        <a:rPr lang="es-CO" sz="1400" u="none" strike="noStrike">
                          <a:effectLst/>
                        </a:rPr>
                        <a:t>39</a:t>
                      </a:r>
                      <a:endParaRPr lang="es-CO" sz="1400" b="1" i="0" u="none" strike="noStrike">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938082338"/>
                  </a:ext>
                </a:extLst>
              </a:tr>
              <a:tr h="236220">
                <a:tc>
                  <a:txBody>
                    <a:bodyPr/>
                    <a:lstStyle/>
                    <a:p>
                      <a:pPr algn="l" fontAlgn="b"/>
                      <a:r>
                        <a:rPr lang="es-CO" sz="1400" u="none" strike="noStrike">
                          <a:effectLst/>
                        </a:rPr>
                        <a:t>Secretaria Distrital de Desarrollo Económico</a:t>
                      </a:r>
                      <a:endParaRPr lang="es-CO" sz="1400" b="0" i="0" u="none" strike="noStrike">
                        <a:solidFill>
                          <a:srgbClr val="E7E6E6"/>
                        </a:solidFill>
                        <a:effectLst/>
                        <a:latin typeface="Arial" panose="020B0604020202020204" pitchFamily="34" charset="0"/>
                      </a:endParaRPr>
                    </a:p>
                  </a:txBody>
                  <a:tcPr marL="7620" marR="7620" marT="7620" marB="0" anchor="b"/>
                </a:tc>
                <a:tc>
                  <a:txBody>
                    <a:bodyPr/>
                    <a:lstStyle/>
                    <a:p>
                      <a:pPr algn="ctr" fontAlgn="b"/>
                      <a:r>
                        <a:rPr lang="es-CO" sz="1400" u="none" strike="noStrike">
                          <a:effectLst/>
                        </a:rPr>
                        <a:t>37</a:t>
                      </a:r>
                      <a:endParaRPr lang="es-CO" sz="1400" b="1" i="0" u="none" strike="noStrike">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675639070"/>
                  </a:ext>
                </a:extLst>
              </a:tr>
              <a:tr h="228600">
                <a:tc>
                  <a:txBody>
                    <a:bodyPr/>
                    <a:lstStyle/>
                    <a:p>
                      <a:pPr algn="l" fontAlgn="b"/>
                      <a:r>
                        <a:rPr lang="es-CO" sz="1400" u="none" strike="noStrike">
                          <a:effectLst/>
                        </a:rPr>
                        <a:t>Secretaría Distrital del Hábitat</a:t>
                      </a:r>
                      <a:endParaRPr lang="es-CO" sz="1400" b="0" i="0" u="none" strike="noStrike">
                        <a:solidFill>
                          <a:srgbClr val="404040"/>
                        </a:solidFill>
                        <a:effectLst/>
                        <a:latin typeface="Arial" panose="020B0604020202020204" pitchFamily="34" charset="0"/>
                      </a:endParaRPr>
                    </a:p>
                  </a:txBody>
                  <a:tcPr marL="7620" marR="7620" marT="7620" marB="0" anchor="b"/>
                </a:tc>
                <a:tc>
                  <a:txBody>
                    <a:bodyPr/>
                    <a:lstStyle/>
                    <a:p>
                      <a:pPr algn="ctr" fontAlgn="b"/>
                      <a:r>
                        <a:rPr lang="es-CO" sz="1400" u="none" strike="noStrike">
                          <a:effectLst/>
                        </a:rPr>
                        <a:t>37</a:t>
                      </a:r>
                      <a:endParaRPr lang="es-CO" sz="1400" b="1" i="0" u="none" strike="noStrike">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116040505"/>
                  </a:ext>
                </a:extLst>
              </a:tr>
              <a:tr h="228600">
                <a:tc>
                  <a:txBody>
                    <a:bodyPr/>
                    <a:lstStyle/>
                    <a:p>
                      <a:pPr algn="l" fontAlgn="b"/>
                      <a:r>
                        <a:rPr lang="es-MX" sz="1400" u="none" strike="noStrike" dirty="0">
                          <a:effectLst/>
                        </a:rPr>
                        <a:t>Secretaría de Cultura, Recreación y Deporte.</a:t>
                      </a:r>
                      <a:endParaRPr lang="es-MX" sz="1400" b="0" i="0" u="none" strike="noStrike" dirty="0">
                        <a:solidFill>
                          <a:srgbClr val="404040"/>
                        </a:solidFill>
                        <a:effectLst/>
                        <a:latin typeface="Arial" panose="020B0604020202020204" pitchFamily="34" charset="0"/>
                      </a:endParaRPr>
                    </a:p>
                  </a:txBody>
                  <a:tcPr marL="7620" marR="7620" marT="7620" marB="0" anchor="b"/>
                </a:tc>
                <a:tc>
                  <a:txBody>
                    <a:bodyPr/>
                    <a:lstStyle/>
                    <a:p>
                      <a:pPr algn="ctr" fontAlgn="b"/>
                      <a:r>
                        <a:rPr lang="es-CO" sz="1400" u="none" strike="noStrike">
                          <a:effectLst/>
                        </a:rPr>
                        <a:t>33</a:t>
                      </a:r>
                      <a:endParaRPr lang="es-CO" sz="1400" b="1" i="0" u="none" strike="noStrike">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873801843"/>
                  </a:ext>
                </a:extLst>
              </a:tr>
              <a:tr h="228600">
                <a:tc>
                  <a:txBody>
                    <a:bodyPr/>
                    <a:lstStyle/>
                    <a:p>
                      <a:pPr algn="l" fontAlgn="b"/>
                      <a:r>
                        <a:rPr lang="es-CO" sz="1400" u="none" strike="noStrike">
                          <a:effectLst/>
                        </a:rPr>
                        <a:t>Secretaria de Educacion Distrito- SED</a:t>
                      </a:r>
                      <a:endParaRPr lang="es-CO" sz="1400" b="0" i="0" u="none" strike="noStrike">
                        <a:solidFill>
                          <a:srgbClr val="404040"/>
                        </a:solidFill>
                        <a:effectLst/>
                        <a:latin typeface="Roboto" panose="02000000000000000000" pitchFamily="2" charset="0"/>
                      </a:endParaRPr>
                    </a:p>
                  </a:txBody>
                  <a:tcPr marL="7620" marR="7620" marT="7620" marB="0" anchor="b"/>
                </a:tc>
                <a:tc>
                  <a:txBody>
                    <a:bodyPr/>
                    <a:lstStyle/>
                    <a:p>
                      <a:pPr algn="ctr" fontAlgn="b"/>
                      <a:r>
                        <a:rPr lang="es-CO" sz="1400" u="none" strike="noStrike">
                          <a:effectLst/>
                        </a:rPr>
                        <a:t>25</a:t>
                      </a:r>
                      <a:endParaRPr lang="es-CO" sz="1400" b="1" i="0" u="none" strike="noStrike">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49319383"/>
                  </a:ext>
                </a:extLst>
              </a:tr>
              <a:tr h="228600">
                <a:tc>
                  <a:txBody>
                    <a:bodyPr/>
                    <a:lstStyle/>
                    <a:p>
                      <a:pPr algn="l" fontAlgn="b"/>
                      <a:r>
                        <a:rPr lang="es-CO" sz="1400" u="none" strike="noStrike">
                          <a:effectLst/>
                        </a:rPr>
                        <a:t>Secretaria Distrital de Ambiente </a:t>
                      </a:r>
                      <a:endParaRPr lang="es-CO" sz="1400" b="0" i="0" u="none" strike="noStrike">
                        <a:solidFill>
                          <a:srgbClr val="404040"/>
                        </a:solidFill>
                        <a:effectLst/>
                        <a:latin typeface="Roboto" panose="02000000000000000000" pitchFamily="2" charset="0"/>
                      </a:endParaRPr>
                    </a:p>
                  </a:txBody>
                  <a:tcPr marL="7620" marR="7620" marT="7620" marB="0" anchor="b"/>
                </a:tc>
                <a:tc>
                  <a:txBody>
                    <a:bodyPr/>
                    <a:lstStyle/>
                    <a:p>
                      <a:pPr algn="ctr" fontAlgn="b"/>
                      <a:r>
                        <a:rPr lang="es-CO" sz="1400" u="none" strike="noStrike">
                          <a:effectLst/>
                        </a:rPr>
                        <a:t>23</a:t>
                      </a:r>
                      <a:endParaRPr lang="es-CO" sz="1400" b="1" i="0" u="none" strike="noStrike">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78424323"/>
                  </a:ext>
                </a:extLst>
              </a:tr>
              <a:tr h="206676">
                <a:tc>
                  <a:txBody>
                    <a:bodyPr/>
                    <a:lstStyle/>
                    <a:p>
                      <a:pPr algn="l" fontAlgn="b"/>
                      <a:r>
                        <a:rPr lang="es-MX" sz="1400" u="none" strike="noStrike">
                          <a:effectLst/>
                        </a:rPr>
                        <a:t>Secretaria Distrital de Seguridad Convivencia y Justicia</a:t>
                      </a:r>
                      <a:endParaRPr lang="es-MX" sz="1400" b="0" i="0" u="none" strike="noStrike">
                        <a:solidFill>
                          <a:srgbClr val="404040"/>
                        </a:solidFill>
                        <a:effectLst/>
                        <a:latin typeface="Arial" panose="020B0604020202020204" pitchFamily="34" charset="0"/>
                      </a:endParaRPr>
                    </a:p>
                  </a:txBody>
                  <a:tcPr marL="7620" marR="7620" marT="7620" marB="0" anchor="b"/>
                </a:tc>
                <a:tc>
                  <a:txBody>
                    <a:bodyPr/>
                    <a:lstStyle/>
                    <a:p>
                      <a:pPr algn="ctr" fontAlgn="b"/>
                      <a:r>
                        <a:rPr lang="es-CO" sz="1400" u="none" strike="noStrike">
                          <a:effectLst/>
                        </a:rPr>
                        <a:t>20</a:t>
                      </a:r>
                      <a:endParaRPr lang="es-CO" sz="1400" b="1" i="0" u="none" strike="noStrike">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40379340"/>
                  </a:ext>
                </a:extLst>
              </a:tr>
              <a:tr h="228600">
                <a:tc>
                  <a:txBody>
                    <a:bodyPr/>
                    <a:lstStyle/>
                    <a:p>
                      <a:pPr algn="l" fontAlgn="b"/>
                      <a:r>
                        <a:rPr lang="es-CO" sz="1400" u="none" strike="noStrike">
                          <a:effectLst/>
                        </a:rPr>
                        <a:t>Secretaria de la Mujer </a:t>
                      </a:r>
                      <a:endParaRPr lang="es-CO" sz="1400" b="0" i="0" u="none" strike="noStrike">
                        <a:solidFill>
                          <a:srgbClr val="404040"/>
                        </a:solidFill>
                        <a:effectLst/>
                        <a:latin typeface="Roboto" panose="02000000000000000000" pitchFamily="2" charset="0"/>
                      </a:endParaRPr>
                    </a:p>
                  </a:txBody>
                  <a:tcPr marL="7620" marR="7620" marT="7620" marB="0" anchor="b"/>
                </a:tc>
                <a:tc>
                  <a:txBody>
                    <a:bodyPr/>
                    <a:lstStyle/>
                    <a:p>
                      <a:pPr algn="ctr" fontAlgn="b"/>
                      <a:r>
                        <a:rPr lang="es-CO" sz="1400" u="none" strike="noStrike">
                          <a:effectLst/>
                        </a:rPr>
                        <a:t>7</a:t>
                      </a:r>
                      <a:endParaRPr lang="es-CO" sz="1400" b="1" i="0" u="none" strike="noStrike">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150159463"/>
                  </a:ext>
                </a:extLst>
              </a:tr>
              <a:tr h="228600">
                <a:tc>
                  <a:txBody>
                    <a:bodyPr/>
                    <a:lstStyle/>
                    <a:p>
                      <a:pPr algn="l" fontAlgn="b"/>
                      <a:r>
                        <a:rPr lang="es-CO" sz="1400" u="none" strike="noStrike">
                          <a:effectLst/>
                        </a:rPr>
                        <a:t>Secretaría Distrital de Movilidad</a:t>
                      </a:r>
                      <a:endParaRPr lang="es-CO" sz="1400" b="0" i="0" u="none" strike="noStrike">
                        <a:solidFill>
                          <a:srgbClr val="404040"/>
                        </a:solidFill>
                        <a:effectLst/>
                        <a:latin typeface="Arial" panose="020B0604020202020204" pitchFamily="34" charset="0"/>
                      </a:endParaRPr>
                    </a:p>
                  </a:txBody>
                  <a:tcPr marL="7620" marR="7620" marT="7620" marB="0" anchor="b"/>
                </a:tc>
                <a:tc>
                  <a:txBody>
                    <a:bodyPr/>
                    <a:lstStyle/>
                    <a:p>
                      <a:pPr algn="ctr" fontAlgn="b"/>
                      <a:r>
                        <a:rPr lang="es-CO" sz="1400" u="none" strike="noStrike">
                          <a:effectLst/>
                        </a:rPr>
                        <a:t>7</a:t>
                      </a:r>
                      <a:endParaRPr lang="es-CO" sz="1400" b="1" i="0" u="none" strike="noStrike">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652939517"/>
                  </a:ext>
                </a:extLst>
              </a:tr>
              <a:tr h="228600">
                <a:tc>
                  <a:txBody>
                    <a:bodyPr/>
                    <a:lstStyle/>
                    <a:p>
                      <a:pPr algn="l" fontAlgn="b"/>
                      <a:r>
                        <a:rPr lang="es-CO" sz="1400" u="none" strike="noStrike">
                          <a:effectLst/>
                        </a:rPr>
                        <a:t>Secretaria Jurídica Distrital </a:t>
                      </a:r>
                      <a:endParaRPr lang="es-CO" sz="1400" b="0" i="0" u="none" strike="noStrike">
                        <a:solidFill>
                          <a:srgbClr val="404040"/>
                        </a:solidFill>
                        <a:effectLst/>
                        <a:latin typeface="Arial" panose="020B0604020202020204" pitchFamily="34" charset="0"/>
                      </a:endParaRPr>
                    </a:p>
                  </a:txBody>
                  <a:tcPr marL="7620" marR="7620" marT="7620" marB="0" anchor="b"/>
                </a:tc>
                <a:tc>
                  <a:txBody>
                    <a:bodyPr/>
                    <a:lstStyle/>
                    <a:p>
                      <a:pPr algn="ctr" fontAlgn="b"/>
                      <a:r>
                        <a:rPr lang="es-CO" sz="1400" u="none" strike="noStrike" dirty="0">
                          <a:effectLst/>
                        </a:rPr>
                        <a:t>7</a:t>
                      </a:r>
                      <a:endParaRPr lang="es-CO" sz="1400" b="1" i="0" u="none" strike="noStrike" dirty="0">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011063251"/>
                  </a:ext>
                </a:extLst>
              </a:tr>
            </a:tbl>
          </a:graphicData>
        </a:graphic>
      </p:graphicFrame>
    </p:spTree>
    <p:extLst>
      <p:ext uri="{BB962C8B-B14F-4D97-AF65-F5344CB8AC3E}">
        <p14:creationId xmlns:p14="http://schemas.microsoft.com/office/powerpoint/2010/main" val="132549092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descr="Texto&#10;&#10;Descripción generada automáticamente">
            <a:extLst>
              <a:ext uri="{FF2B5EF4-FFF2-40B4-BE49-F238E27FC236}">
                <a16:creationId xmlns:a16="http://schemas.microsoft.com/office/drawing/2014/main" id="{51742F99-D85C-4B5F-97E8-9B9CD27744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12526" y="5566891"/>
            <a:ext cx="1098934" cy="365280"/>
          </a:xfrm>
          <a:prstGeom prst="rect">
            <a:avLst/>
          </a:prstGeom>
        </p:spPr>
      </p:pic>
      <p:pic>
        <p:nvPicPr>
          <p:cNvPr id="2" name="Imagen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3957" y="6242855"/>
            <a:ext cx="1548043" cy="514561"/>
          </a:xfrm>
          <a:prstGeom prst="rect">
            <a:avLst/>
          </a:prstGeom>
        </p:spPr>
      </p:pic>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9" name="Google Shape;123;p4">
            <a:extLst>
              <a:ext uri="{FF2B5EF4-FFF2-40B4-BE49-F238E27FC236}">
                <a16:creationId xmlns:a16="http://schemas.microsoft.com/office/drawing/2014/main" id="{F1A832BF-7C65-1093-207F-9FD494818C35}"/>
              </a:ext>
            </a:extLst>
          </p:cNvPr>
          <p:cNvSpPr txBox="1"/>
          <p:nvPr/>
        </p:nvSpPr>
        <p:spPr>
          <a:xfrm>
            <a:off x="853902" y="126423"/>
            <a:ext cx="10374300" cy="1384954"/>
          </a:xfrm>
          <a:prstGeom prst="rect">
            <a:avLst/>
          </a:prstGeom>
          <a:noFill/>
          <a:ln>
            <a:noFill/>
          </a:ln>
        </p:spPr>
        <p:txBody>
          <a:bodyPr spcFirstLastPara="1" wrap="square" lIns="91425" tIns="45700" rIns="91425" bIns="45700" anchor="t" anchorCtr="0">
            <a:spAutoFit/>
          </a:bodyPr>
          <a:lstStyle/>
          <a:p>
            <a:pPr lvl="0" algn="ctr"/>
            <a:r>
              <a:rPr lang="es-CO" sz="2400" b="1" dirty="0">
                <a:solidFill>
                  <a:schemeClr val="accent2">
                    <a:lumMod val="75000"/>
                  </a:schemeClr>
                </a:solidFill>
                <a:latin typeface="Roboto"/>
                <a:ea typeface="Roboto"/>
                <a:cs typeface="Roboto"/>
                <a:sym typeface="Roboto"/>
              </a:rPr>
              <a:t>PLAN MAESTRO DE ACCIONES JUDICIALES PARA LA RECUPERACIÓN DEL PATRIMONIO PÚBLICO DISTRITAL</a:t>
            </a:r>
          </a:p>
          <a:p>
            <a:pPr lvl="0" algn="ctr"/>
            <a:r>
              <a:rPr lang="es-CO" sz="2400" b="1" dirty="0">
                <a:solidFill>
                  <a:schemeClr val="accent2">
                    <a:lumMod val="75000"/>
                  </a:schemeClr>
                </a:solidFill>
                <a:latin typeface="Roboto"/>
                <a:ea typeface="Roboto"/>
                <a:cs typeface="Calibri"/>
                <a:sym typeface="Roboto"/>
              </a:rPr>
              <a:t>ACTIVIDADES PLAN DE ACCIÓN- JEFES DE OFICINA JURIDICA</a:t>
            </a:r>
            <a:endParaRPr lang="es-CO" sz="2400" dirty="0">
              <a:solidFill>
                <a:schemeClr val="accent2">
                  <a:lumMod val="75000"/>
                </a:schemeClr>
              </a:solidFill>
              <a:latin typeface="Calibri"/>
              <a:ea typeface="Calibri"/>
              <a:cs typeface="Calibri"/>
              <a:sym typeface="Calibri"/>
            </a:endParaRPr>
          </a:p>
          <a:p>
            <a:pPr marL="0" marR="0" lvl="0" indent="0" algn="l" rtl="0">
              <a:spcBef>
                <a:spcPts val="0"/>
              </a:spcBef>
              <a:spcAft>
                <a:spcPts val="0"/>
              </a:spcAft>
              <a:buNone/>
            </a:pPr>
            <a:endParaRPr sz="1200" b="1" dirty="0">
              <a:solidFill>
                <a:schemeClr val="accent2">
                  <a:lumMod val="75000"/>
                </a:schemeClr>
              </a:solidFill>
              <a:latin typeface="Roboto"/>
              <a:ea typeface="Roboto"/>
              <a:cs typeface="Roboto"/>
              <a:sym typeface="Roboto"/>
            </a:endParaRPr>
          </a:p>
        </p:txBody>
      </p:sp>
      <p:graphicFrame>
        <p:nvGraphicFramePr>
          <p:cNvPr id="5" name="Tabla 4">
            <a:extLst>
              <a:ext uri="{FF2B5EF4-FFF2-40B4-BE49-F238E27FC236}">
                <a16:creationId xmlns:a16="http://schemas.microsoft.com/office/drawing/2014/main" id="{75A9BC14-1F8D-D2E9-91CF-0A494FCC6994}"/>
              </a:ext>
            </a:extLst>
          </p:cNvPr>
          <p:cNvGraphicFramePr>
            <a:graphicFrameLocks noGrp="1"/>
          </p:cNvGraphicFramePr>
          <p:nvPr>
            <p:extLst>
              <p:ext uri="{D42A27DB-BD31-4B8C-83A1-F6EECF244321}">
                <p14:modId xmlns:p14="http://schemas.microsoft.com/office/powerpoint/2010/main" val="2211822899"/>
              </p:ext>
            </p:extLst>
          </p:nvPr>
        </p:nvGraphicFramePr>
        <p:xfrm>
          <a:off x="258676" y="1599431"/>
          <a:ext cx="5378726" cy="4559056"/>
        </p:xfrm>
        <a:graphic>
          <a:graphicData uri="http://schemas.openxmlformats.org/drawingml/2006/table">
            <a:tbl>
              <a:tblPr>
                <a:tableStyleId>{BC89EF96-8CEA-46FF-86C4-4CE0E7609802}</a:tableStyleId>
              </a:tblPr>
              <a:tblGrid>
                <a:gridCol w="4739874">
                  <a:extLst>
                    <a:ext uri="{9D8B030D-6E8A-4147-A177-3AD203B41FA5}">
                      <a16:colId xmlns:a16="http://schemas.microsoft.com/office/drawing/2014/main" val="706958088"/>
                    </a:ext>
                  </a:extLst>
                </a:gridCol>
                <a:gridCol w="638852">
                  <a:extLst>
                    <a:ext uri="{9D8B030D-6E8A-4147-A177-3AD203B41FA5}">
                      <a16:colId xmlns:a16="http://schemas.microsoft.com/office/drawing/2014/main" val="295453086"/>
                    </a:ext>
                  </a:extLst>
                </a:gridCol>
              </a:tblGrid>
              <a:tr h="0">
                <a:tc>
                  <a:txBody>
                    <a:bodyPr/>
                    <a:lstStyle/>
                    <a:p>
                      <a:pPr algn="l" fontAlgn="ctr"/>
                      <a:r>
                        <a:rPr lang="es-CO" sz="1200" u="none" strike="noStrike" dirty="0">
                          <a:effectLst/>
                        </a:rPr>
                        <a:t>SECTOR DESCENTRALIZADO </a:t>
                      </a:r>
                      <a:endParaRPr lang="es-CO" sz="1200" b="0" i="0" u="none" strike="noStrike" dirty="0">
                        <a:solidFill>
                          <a:srgbClr val="404040"/>
                        </a:solidFill>
                        <a:effectLst/>
                        <a:latin typeface="Corbel" panose="020B0503020204020204" pitchFamily="34" charset="0"/>
                      </a:endParaRPr>
                    </a:p>
                  </a:txBody>
                  <a:tcPr marL="4771" marR="4771" marT="4771" marB="0" anchor="ctr">
                    <a:solidFill>
                      <a:schemeClr val="accent6"/>
                    </a:solidFill>
                  </a:tcPr>
                </a:tc>
                <a:tc>
                  <a:txBody>
                    <a:bodyPr/>
                    <a:lstStyle/>
                    <a:p>
                      <a:pPr algn="l" fontAlgn="ctr"/>
                      <a:endParaRPr lang="es-CO" sz="1200" b="0" i="0" u="none" strike="noStrike" dirty="0">
                        <a:solidFill>
                          <a:srgbClr val="404040"/>
                        </a:solidFill>
                        <a:effectLst/>
                        <a:latin typeface="Corbel" panose="020B0503020204020204" pitchFamily="34" charset="0"/>
                      </a:endParaRPr>
                    </a:p>
                  </a:txBody>
                  <a:tcPr marL="4771" marR="4771" marT="4771" marB="0" anchor="ctr">
                    <a:solidFill>
                      <a:schemeClr val="accent6"/>
                    </a:solidFill>
                  </a:tcPr>
                </a:tc>
                <a:extLst>
                  <a:ext uri="{0D108BD9-81ED-4DB2-BD59-A6C34878D82A}">
                    <a16:rowId xmlns:a16="http://schemas.microsoft.com/office/drawing/2014/main" val="2285804586"/>
                  </a:ext>
                </a:extLst>
              </a:tr>
              <a:tr h="242985">
                <a:tc>
                  <a:txBody>
                    <a:bodyPr/>
                    <a:lstStyle/>
                    <a:p>
                      <a:pPr algn="l" fontAlgn="b"/>
                      <a:r>
                        <a:rPr lang="es-MX" sz="1200" u="none" strike="noStrike" dirty="0">
                          <a:effectLst/>
                        </a:rPr>
                        <a:t>CAJA DE LA VIVIENDA POPULAR</a:t>
                      </a:r>
                      <a:endParaRPr lang="es-MX" sz="1200" b="1" i="0" u="none" strike="noStrike" dirty="0">
                        <a:solidFill>
                          <a:srgbClr val="404040"/>
                        </a:solidFill>
                        <a:effectLst/>
                        <a:latin typeface="Arial" panose="020B0604020202020204" pitchFamily="34" charset="0"/>
                      </a:endParaRPr>
                    </a:p>
                  </a:txBody>
                  <a:tcPr marL="4771" marR="4771" marT="4771" marB="0" anchor="b"/>
                </a:tc>
                <a:tc>
                  <a:txBody>
                    <a:bodyPr/>
                    <a:lstStyle/>
                    <a:p>
                      <a:pPr algn="l" fontAlgn="ctr"/>
                      <a:r>
                        <a:rPr lang="es-CO" sz="1200" u="none" strike="noStrike" dirty="0">
                          <a:effectLst/>
                        </a:rPr>
                        <a:t>2</a:t>
                      </a:r>
                      <a:endParaRPr lang="es-CO" sz="1200" b="0" i="0" u="none" strike="noStrike" dirty="0">
                        <a:solidFill>
                          <a:srgbClr val="404040"/>
                        </a:solidFill>
                        <a:effectLst/>
                        <a:latin typeface="Corbel" panose="020B0503020204020204" pitchFamily="34" charset="0"/>
                      </a:endParaRPr>
                    </a:p>
                  </a:txBody>
                  <a:tcPr marL="4771" marR="4771" marT="4771" marB="0" anchor="ctr"/>
                </a:tc>
                <a:extLst>
                  <a:ext uri="{0D108BD9-81ED-4DB2-BD59-A6C34878D82A}">
                    <a16:rowId xmlns:a16="http://schemas.microsoft.com/office/drawing/2014/main" val="2024541364"/>
                  </a:ext>
                </a:extLst>
              </a:tr>
              <a:tr h="143136">
                <a:tc>
                  <a:txBody>
                    <a:bodyPr/>
                    <a:lstStyle/>
                    <a:p>
                      <a:pPr algn="l" fontAlgn="ctr"/>
                      <a:r>
                        <a:rPr lang="es-MX" sz="1200" u="none" strike="noStrike" dirty="0">
                          <a:effectLst/>
                        </a:rPr>
                        <a:t>EMPRESA DE ACUEDUCTO Y ALCANTARILLADO DE BOGOTÁ</a:t>
                      </a:r>
                      <a:endParaRPr lang="es-MX" sz="1200" b="0" i="0" u="none" strike="noStrike" dirty="0">
                        <a:solidFill>
                          <a:srgbClr val="404040"/>
                        </a:solidFill>
                        <a:effectLst/>
                        <a:latin typeface="Arial" panose="020B0604020202020204" pitchFamily="34" charset="0"/>
                      </a:endParaRPr>
                    </a:p>
                  </a:txBody>
                  <a:tcPr marL="4771" marR="4771" marT="4771" marB="0" anchor="ctr"/>
                </a:tc>
                <a:tc>
                  <a:txBody>
                    <a:bodyPr/>
                    <a:lstStyle/>
                    <a:p>
                      <a:pPr algn="l" fontAlgn="ctr"/>
                      <a:r>
                        <a:rPr lang="es-CO" sz="1200" u="none" strike="noStrike" dirty="0">
                          <a:effectLst/>
                        </a:rPr>
                        <a:t>2</a:t>
                      </a:r>
                      <a:endParaRPr lang="es-CO" sz="1200" b="0" i="0" u="none" strike="noStrike" dirty="0">
                        <a:solidFill>
                          <a:srgbClr val="404040"/>
                        </a:solidFill>
                        <a:effectLst/>
                        <a:latin typeface="Corbel" panose="020B0503020204020204" pitchFamily="34" charset="0"/>
                      </a:endParaRPr>
                    </a:p>
                  </a:txBody>
                  <a:tcPr marL="4771" marR="4771" marT="4771" marB="0" anchor="ctr"/>
                </a:tc>
                <a:extLst>
                  <a:ext uri="{0D108BD9-81ED-4DB2-BD59-A6C34878D82A}">
                    <a16:rowId xmlns:a16="http://schemas.microsoft.com/office/drawing/2014/main" val="2086879999"/>
                  </a:ext>
                </a:extLst>
              </a:tr>
              <a:tr h="281501">
                <a:tc>
                  <a:txBody>
                    <a:bodyPr/>
                    <a:lstStyle/>
                    <a:p>
                      <a:pPr algn="l" fontAlgn="b"/>
                      <a:r>
                        <a:rPr lang="es-MX" sz="1200" u="none" strike="noStrike" dirty="0">
                          <a:effectLst/>
                        </a:rPr>
                        <a:t>EMPRESA DE RENOVACIÓN Y DESARROLLO URBANO DE BOGOTÁ D.C</a:t>
                      </a:r>
                      <a:endParaRPr lang="es-MX" sz="1200" b="1" i="0" u="none" strike="noStrike" dirty="0">
                        <a:solidFill>
                          <a:srgbClr val="E7E6E6"/>
                        </a:solidFill>
                        <a:effectLst/>
                        <a:latin typeface="Arial" panose="020B0604020202020204" pitchFamily="34" charset="0"/>
                      </a:endParaRPr>
                    </a:p>
                  </a:txBody>
                  <a:tcPr marL="4771" marR="4771" marT="4771" marB="0" anchor="b"/>
                </a:tc>
                <a:tc>
                  <a:txBody>
                    <a:bodyPr/>
                    <a:lstStyle/>
                    <a:p>
                      <a:pPr algn="l" fontAlgn="ctr"/>
                      <a:r>
                        <a:rPr lang="es-CO" sz="1200" u="none" strike="noStrike" dirty="0">
                          <a:effectLst/>
                        </a:rPr>
                        <a:t>2</a:t>
                      </a:r>
                      <a:endParaRPr lang="es-CO" sz="1200" b="0" i="0" u="none" strike="noStrike" dirty="0">
                        <a:solidFill>
                          <a:srgbClr val="404040"/>
                        </a:solidFill>
                        <a:effectLst/>
                        <a:latin typeface="Corbel" panose="020B0503020204020204" pitchFamily="34" charset="0"/>
                      </a:endParaRPr>
                    </a:p>
                  </a:txBody>
                  <a:tcPr marL="4771" marR="4771" marT="4771" marB="0" anchor="ctr"/>
                </a:tc>
                <a:extLst>
                  <a:ext uri="{0D108BD9-81ED-4DB2-BD59-A6C34878D82A}">
                    <a16:rowId xmlns:a16="http://schemas.microsoft.com/office/drawing/2014/main" val="3906378268"/>
                  </a:ext>
                </a:extLst>
              </a:tr>
              <a:tr h="419866">
                <a:tc>
                  <a:txBody>
                    <a:bodyPr/>
                    <a:lstStyle/>
                    <a:p>
                      <a:pPr algn="l" fontAlgn="b"/>
                      <a:r>
                        <a:rPr lang="es-MX" sz="1200" u="none" strike="noStrike" dirty="0">
                          <a:effectLst/>
                        </a:rPr>
                        <a:t>FONDO DE PRESTACIONES ECONÓMICAS, CESANTÍAS Y PENSIONES - FONCEP</a:t>
                      </a:r>
                      <a:endParaRPr lang="es-MX" sz="1200" b="1" i="0" u="none" strike="noStrike" dirty="0">
                        <a:solidFill>
                          <a:srgbClr val="404040"/>
                        </a:solidFill>
                        <a:effectLst/>
                        <a:latin typeface="Arial" panose="020B0604020202020204" pitchFamily="34" charset="0"/>
                      </a:endParaRPr>
                    </a:p>
                  </a:txBody>
                  <a:tcPr marL="4771" marR="4771" marT="4771" marB="0" anchor="b"/>
                </a:tc>
                <a:tc>
                  <a:txBody>
                    <a:bodyPr/>
                    <a:lstStyle/>
                    <a:p>
                      <a:pPr algn="l" fontAlgn="ctr"/>
                      <a:r>
                        <a:rPr lang="es-CO" sz="1200" u="none" strike="noStrike" dirty="0">
                          <a:effectLst/>
                        </a:rPr>
                        <a:t>2</a:t>
                      </a:r>
                      <a:endParaRPr lang="es-CO" sz="1200" b="0" i="0" u="none" strike="noStrike" dirty="0">
                        <a:solidFill>
                          <a:srgbClr val="404040"/>
                        </a:solidFill>
                        <a:effectLst/>
                        <a:latin typeface="Corbel" panose="020B0503020204020204" pitchFamily="34" charset="0"/>
                      </a:endParaRPr>
                    </a:p>
                  </a:txBody>
                  <a:tcPr marL="4771" marR="4771" marT="4771" marB="0" anchor="ctr"/>
                </a:tc>
                <a:extLst>
                  <a:ext uri="{0D108BD9-81ED-4DB2-BD59-A6C34878D82A}">
                    <a16:rowId xmlns:a16="http://schemas.microsoft.com/office/drawing/2014/main" val="456185143"/>
                  </a:ext>
                </a:extLst>
              </a:tr>
              <a:tr h="143136">
                <a:tc>
                  <a:txBody>
                    <a:bodyPr/>
                    <a:lstStyle/>
                    <a:p>
                      <a:pPr algn="l" fontAlgn="ctr"/>
                      <a:r>
                        <a:rPr lang="es-CO" sz="1200" u="none" strike="noStrike" dirty="0">
                          <a:effectLst/>
                        </a:rPr>
                        <a:t>FUNDACIÓN GILBERTO ALZATE AVENDAÑO</a:t>
                      </a:r>
                      <a:endParaRPr lang="es-CO" sz="1200" b="0" i="0" u="none" strike="noStrike" dirty="0">
                        <a:solidFill>
                          <a:srgbClr val="404040"/>
                        </a:solidFill>
                        <a:effectLst/>
                        <a:latin typeface="Arial" panose="020B0604020202020204" pitchFamily="34" charset="0"/>
                      </a:endParaRPr>
                    </a:p>
                  </a:txBody>
                  <a:tcPr marL="4771" marR="4771" marT="4771" marB="0" anchor="ctr"/>
                </a:tc>
                <a:tc>
                  <a:txBody>
                    <a:bodyPr/>
                    <a:lstStyle/>
                    <a:p>
                      <a:pPr algn="l" fontAlgn="ctr"/>
                      <a:r>
                        <a:rPr lang="es-CO" sz="1200" u="none" strike="noStrike" dirty="0">
                          <a:effectLst/>
                        </a:rPr>
                        <a:t>2</a:t>
                      </a:r>
                      <a:endParaRPr lang="es-CO" sz="1200" b="0" i="0" u="none" strike="noStrike" dirty="0">
                        <a:solidFill>
                          <a:srgbClr val="404040"/>
                        </a:solidFill>
                        <a:effectLst/>
                        <a:latin typeface="Corbel" panose="020B0503020204020204" pitchFamily="34" charset="0"/>
                      </a:endParaRPr>
                    </a:p>
                  </a:txBody>
                  <a:tcPr marL="4771" marR="4771" marT="4771" marB="0" anchor="ctr"/>
                </a:tc>
                <a:extLst>
                  <a:ext uri="{0D108BD9-81ED-4DB2-BD59-A6C34878D82A}">
                    <a16:rowId xmlns:a16="http://schemas.microsoft.com/office/drawing/2014/main" val="257483425"/>
                  </a:ext>
                </a:extLst>
              </a:tr>
              <a:tr h="143136">
                <a:tc>
                  <a:txBody>
                    <a:bodyPr/>
                    <a:lstStyle/>
                    <a:p>
                      <a:pPr algn="l" fontAlgn="b"/>
                      <a:r>
                        <a:rPr lang="es-CO" sz="1200" u="none" strike="noStrike">
                          <a:effectLst/>
                        </a:rPr>
                        <a:t>IDIGER</a:t>
                      </a:r>
                      <a:endParaRPr lang="es-CO" sz="1200" b="1" i="0" u="none" strike="noStrike">
                        <a:solidFill>
                          <a:srgbClr val="404040"/>
                        </a:solidFill>
                        <a:effectLst/>
                        <a:latin typeface="Arial" panose="020B0604020202020204" pitchFamily="34" charset="0"/>
                      </a:endParaRPr>
                    </a:p>
                  </a:txBody>
                  <a:tcPr marL="4771" marR="4771" marT="4771" marB="0" anchor="b"/>
                </a:tc>
                <a:tc>
                  <a:txBody>
                    <a:bodyPr/>
                    <a:lstStyle/>
                    <a:p>
                      <a:pPr algn="l" fontAlgn="ctr"/>
                      <a:r>
                        <a:rPr lang="es-CO" sz="1200" u="none" strike="noStrike" dirty="0">
                          <a:effectLst/>
                        </a:rPr>
                        <a:t>2</a:t>
                      </a:r>
                      <a:endParaRPr lang="es-CO" sz="1200" b="0" i="0" u="none" strike="noStrike" dirty="0">
                        <a:solidFill>
                          <a:srgbClr val="404040"/>
                        </a:solidFill>
                        <a:effectLst/>
                        <a:latin typeface="Corbel" panose="020B0503020204020204" pitchFamily="34" charset="0"/>
                      </a:endParaRPr>
                    </a:p>
                  </a:txBody>
                  <a:tcPr marL="4771" marR="4771" marT="4771" marB="0" anchor="ctr"/>
                </a:tc>
                <a:extLst>
                  <a:ext uri="{0D108BD9-81ED-4DB2-BD59-A6C34878D82A}">
                    <a16:rowId xmlns:a16="http://schemas.microsoft.com/office/drawing/2014/main" val="538492669"/>
                  </a:ext>
                </a:extLst>
              </a:tr>
              <a:tr h="143136">
                <a:tc>
                  <a:txBody>
                    <a:bodyPr/>
                    <a:lstStyle/>
                    <a:p>
                      <a:pPr algn="l" fontAlgn="b"/>
                      <a:r>
                        <a:rPr lang="es-CO" sz="1200" u="none" strike="noStrike" dirty="0">
                          <a:effectLst/>
                        </a:rPr>
                        <a:t>IDPAC</a:t>
                      </a:r>
                      <a:endParaRPr lang="es-CO" sz="1200" b="1" i="0" u="none" strike="noStrike" dirty="0">
                        <a:solidFill>
                          <a:srgbClr val="404040"/>
                        </a:solidFill>
                        <a:effectLst/>
                        <a:latin typeface="Arial" panose="020B0604020202020204" pitchFamily="34" charset="0"/>
                      </a:endParaRPr>
                    </a:p>
                  </a:txBody>
                  <a:tcPr marL="4771" marR="4771" marT="4771" marB="0" anchor="b"/>
                </a:tc>
                <a:tc>
                  <a:txBody>
                    <a:bodyPr/>
                    <a:lstStyle/>
                    <a:p>
                      <a:pPr algn="l" fontAlgn="ctr"/>
                      <a:r>
                        <a:rPr lang="es-CO" sz="1200" u="none" strike="noStrike" dirty="0">
                          <a:effectLst/>
                        </a:rPr>
                        <a:t>2</a:t>
                      </a:r>
                      <a:endParaRPr lang="es-CO" sz="1200" b="0" i="0" u="none" strike="noStrike" dirty="0">
                        <a:solidFill>
                          <a:srgbClr val="404040"/>
                        </a:solidFill>
                        <a:effectLst/>
                        <a:latin typeface="Corbel" panose="020B0503020204020204" pitchFamily="34" charset="0"/>
                      </a:endParaRPr>
                    </a:p>
                  </a:txBody>
                  <a:tcPr marL="4771" marR="4771" marT="4771" marB="0" anchor="ctr"/>
                </a:tc>
                <a:extLst>
                  <a:ext uri="{0D108BD9-81ED-4DB2-BD59-A6C34878D82A}">
                    <a16:rowId xmlns:a16="http://schemas.microsoft.com/office/drawing/2014/main" val="168095803"/>
                  </a:ext>
                </a:extLst>
              </a:tr>
              <a:tr h="143136">
                <a:tc>
                  <a:txBody>
                    <a:bodyPr/>
                    <a:lstStyle/>
                    <a:p>
                      <a:pPr algn="l" fontAlgn="ctr"/>
                      <a:r>
                        <a:rPr lang="es-CO" sz="1200" u="none" strike="noStrike" dirty="0">
                          <a:effectLst/>
                        </a:rPr>
                        <a:t>INSTITUTO DISTRITAL DE LAS ARTES</a:t>
                      </a:r>
                      <a:endParaRPr lang="es-CO" sz="1200" b="0" i="0" u="none" strike="noStrike" dirty="0">
                        <a:solidFill>
                          <a:srgbClr val="404040"/>
                        </a:solidFill>
                        <a:effectLst/>
                        <a:latin typeface="Arial" panose="020B0604020202020204" pitchFamily="34" charset="0"/>
                      </a:endParaRPr>
                    </a:p>
                  </a:txBody>
                  <a:tcPr marL="4771" marR="4771" marT="4771" marB="0" anchor="ctr"/>
                </a:tc>
                <a:tc>
                  <a:txBody>
                    <a:bodyPr/>
                    <a:lstStyle/>
                    <a:p>
                      <a:pPr algn="l" fontAlgn="ctr"/>
                      <a:r>
                        <a:rPr lang="es-CO" sz="1200" u="none" strike="noStrike" dirty="0">
                          <a:effectLst/>
                        </a:rPr>
                        <a:t>2</a:t>
                      </a:r>
                      <a:endParaRPr lang="es-CO" sz="1200" b="0" i="0" u="none" strike="noStrike" dirty="0">
                        <a:solidFill>
                          <a:srgbClr val="404040"/>
                        </a:solidFill>
                        <a:effectLst/>
                        <a:latin typeface="Corbel" panose="020B0503020204020204" pitchFamily="34" charset="0"/>
                      </a:endParaRPr>
                    </a:p>
                  </a:txBody>
                  <a:tcPr marL="4771" marR="4771" marT="4771" marB="0" anchor="ctr"/>
                </a:tc>
                <a:extLst>
                  <a:ext uri="{0D108BD9-81ED-4DB2-BD59-A6C34878D82A}">
                    <a16:rowId xmlns:a16="http://schemas.microsoft.com/office/drawing/2014/main" val="840800779"/>
                  </a:ext>
                </a:extLst>
              </a:tr>
              <a:tr h="143136">
                <a:tc>
                  <a:txBody>
                    <a:bodyPr/>
                    <a:lstStyle/>
                    <a:p>
                      <a:pPr algn="l" fontAlgn="b"/>
                      <a:r>
                        <a:rPr lang="es-CO" sz="1200" u="none" strike="noStrike" dirty="0">
                          <a:effectLst/>
                        </a:rPr>
                        <a:t>INSTITUTO DISTRITAL DE PATRIMONIO CULTURAL</a:t>
                      </a:r>
                      <a:endParaRPr lang="es-CO" sz="1200" b="1" i="0" u="none" strike="noStrike" dirty="0">
                        <a:solidFill>
                          <a:srgbClr val="404040"/>
                        </a:solidFill>
                        <a:effectLst/>
                        <a:latin typeface="Arial" panose="020B0604020202020204" pitchFamily="34" charset="0"/>
                      </a:endParaRPr>
                    </a:p>
                  </a:txBody>
                  <a:tcPr marL="4771" marR="4771" marT="4771" marB="0" anchor="b"/>
                </a:tc>
                <a:tc>
                  <a:txBody>
                    <a:bodyPr/>
                    <a:lstStyle/>
                    <a:p>
                      <a:pPr algn="l" fontAlgn="ctr"/>
                      <a:r>
                        <a:rPr lang="es-CO" sz="1200" u="none" strike="noStrike" dirty="0">
                          <a:effectLst/>
                        </a:rPr>
                        <a:t>2</a:t>
                      </a:r>
                      <a:endParaRPr lang="es-CO" sz="1200" b="0" i="0" u="none" strike="noStrike" dirty="0">
                        <a:solidFill>
                          <a:srgbClr val="404040"/>
                        </a:solidFill>
                        <a:effectLst/>
                        <a:latin typeface="Corbel" panose="020B0503020204020204" pitchFamily="34" charset="0"/>
                      </a:endParaRPr>
                    </a:p>
                  </a:txBody>
                  <a:tcPr marL="4771" marR="4771" marT="4771" marB="0" anchor="ctr"/>
                </a:tc>
                <a:extLst>
                  <a:ext uri="{0D108BD9-81ED-4DB2-BD59-A6C34878D82A}">
                    <a16:rowId xmlns:a16="http://schemas.microsoft.com/office/drawing/2014/main" val="1725548774"/>
                  </a:ext>
                </a:extLst>
              </a:tr>
              <a:tr h="214704">
                <a:tc>
                  <a:txBody>
                    <a:bodyPr/>
                    <a:lstStyle/>
                    <a:p>
                      <a:pPr algn="l" fontAlgn="b"/>
                      <a:r>
                        <a:rPr lang="es-MX" sz="1200" u="none" strike="noStrike" dirty="0">
                          <a:effectLst/>
                        </a:rPr>
                        <a:t>INSTITUTO DISTRITAL DE PROTECCIÓN Y BIENESTAR ANIMAL IDPYBA</a:t>
                      </a:r>
                      <a:endParaRPr lang="es-MX" sz="1200" b="1" i="0" u="none" strike="noStrike" dirty="0">
                        <a:solidFill>
                          <a:srgbClr val="404040"/>
                        </a:solidFill>
                        <a:effectLst/>
                        <a:latin typeface="Arial" panose="020B0604020202020204" pitchFamily="34" charset="0"/>
                      </a:endParaRPr>
                    </a:p>
                  </a:txBody>
                  <a:tcPr marL="4771" marR="4771" marT="4771" marB="0" anchor="b"/>
                </a:tc>
                <a:tc>
                  <a:txBody>
                    <a:bodyPr/>
                    <a:lstStyle/>
                    <a:p>
                      <a:pPr algn="l" fontAlgn="ctr"/>
                      <a:r>
                        <a:rPr lang="es-CO" sz="1200" u="none" strike="noStrike" dirty="0">
                          <a:effectLst/>
                        </a:rPr>
                        <a:t>2</a:t>
                      </a:r>
                      <a:endParaRPr lang="es-CO" sz="1200" b="0" i="0" u="none" strike="noStrike" dirty="0">
                        <a:solidFill>
                          <a:srgbClr val="404040"/>
                        </a:solidFill>
                        <a:effectLst/>
                        <a:latin typeface="Corbel" panose="020B0503020204020204" pitchFamily="34" charset="0"/>
                      </a:endParaRPr>
                    </a:p>
                  </a:txBody>
                  <a:tcPr marL="4771" marR="4771" marT="4771" marB="0" anchor="ctr"/>
                </a:tc>
                <a:extLst>
                  <a:ext uri="{0D108BD9-81ED-4DB2-BD59-A6C34878D82A}">
                    <a16:rowId xmlns:a16="http://schemas.microsoft.com/office/drawing/2014/main" val="3541468913"/>
                  </a:ext>
                </a:extLst>
              </a:tr>
              <a:tr h="143136">
                <a:tc>
                  <a:txBody>
                    <a:bodyPr/>
                    <a:lstStyle/>
                    <a:p>
                      <a:pPr algn="l" fontAlgn="ctr"/>
                      <a:r>
                        <a:rPr lang="es-MX" sz="1200" u="none" strike="noStrike" dirty="0">
                          <a:effectLst/>
                        </a:rPr>
                        <a:t>INSTITUTO DISTRITAL PARA LA PROTECCIÓN DE LA NIÑEZ Y LA JUVENTUD - IDIPRON</a:t>
                      </a:r>
                      <a:endParaRPr lang="es-MX" sz="1200" b="0" i="0" u="none" strike="noStrike" dirty="0">
                        <a:solidFill>
                          <a:srgbClr val="404040"/>
                        </a:solidFill>
                        <a:effectLst/>
                        <a:latin typeface="Arial" panose="020B0604020202020204" pitchFamily="34" charset="0"/>
                      </a:endParaRPr>
                    </a:p>
                  </a:txBody>
                  <a:tcPr marL="4771" marR="4771" marT="4771" marB="0" anchor="ctr"/>
                </a:tc>
                <a:tc>
                  <a:txBody>
                    <a:bodyPr/>
                    <a:lstStyle/>
                    <a:p>
                      <a:pPr algn="l" fontAlgn="ctr"/>
                      <a:r>
                        <a:rPr lang="es-CO" sz="1200" u="none" strike="noStrike" dirty="0">
                          <a:effectLst/>
                        </a:rPr>
                        <a:t>2</a:t>
                      </a:r>
                      <a:endParaRPr lang="es-CO" sz="1200" b="0" i="0" u="none" strike="noStrike" dirty="0">
                        <a:solidFill>
                          <a:srgbClr val="404040"/>
                        </a:solidFill>
                        <a:effectLst/>
                        <a:latin typeface="Corbel" panose="020B0503020204020204" pitchFamily="34" charset="0"/>
                      </a:endParaRPr>
                    </a:p>
                  </a:txBody>
                  <a:tcPr marL="4771" marR="4771" marT="4771" marB="0" anchor="ctr"/>
                </a:tc>
                <a:extLst>
                  <a:ext uri="{0D108BD9-81ED-4DB2-BD59-A6C34878D82A}">
                    <a16:rowId xmlns:a16="http://schemas.microsoft.com/office/drawing/2014/main" val="1278548457"/>
                  </a:ext>
                </a:extLst>
              </a:tr>
              <a:tr h="143136">
                <a:tc>
                  <a:txBody>
                    <a:bodyPr/>
                    <a:lstStyle/>
                    <a:p>
                      <a:pPr algn="l" fontAlgn="ctr"/>
                      <a:r>
                        <a:rPr lang="es-MX" sz="1200" u="none" strike="noStrike" dirty="0">
                          <a:effectLst/>
                        </a:rPr>
                        <a:t>INSTITUTO PARA LA ECONOMÍA SOCIAL</a:t>
                      </a:r>
                      <a:endParaRPr lang="es-MX" sz="1200" b="0" i="0" u="none" strike="noStrike" dirty="0">
                        <a:solidFill>
                          <a:srgbClr val="404040"/>
                        </a:solidFill>
                        <a:effectLst/>
                        <a:latin typeface="Arial" panose="020B0604020202020204" pitchFamily="34" charset="0"/>
                      </a:endParaRPr>
                    </a:p>
                  </a:txBody>
                  <a:tcPr marL="4771" marR="4771" marT="4771" marB="0" anchor="ctr"/>
                </a:tc>
                <a:tc>
                  <a:txBody>
                    <a:bodyPr/>
                    <a:lstStyle/>
                    <a:p>
                      <a:pPr algn="l" fontAlgn="ctr"/>
                      <a:r>
                        <a:rPr lang="es-CO" sz="1200" u="none" strike="noStrike" dirty="0">
                          <a:effectLst/>
                        </a:rPr>
                        <a:t>2</a:t>
                      </a:r>
                      <a:endParaRPr lang="es-CO" sz="1200" b="0" i="0" u="none" strike="noStrike" dirty="0">
                        <a:solidFill>
                          <a:srgbClr val="404040"/>
                        </a:solidFill>
                        <a:effectLst/>
                        <a:latin typeface="Corbel" panose="020B0503020204020204" pitchFamily="34" charset="0"/>
                      </a:endParaRPr>
                    </a:p>
                  </a:txBody>
                  <a:tcPr marL="4771" marR="4771" marT="4771" marB="0" anchor="ctr"/>
                </a:tc>
                <a:extLst>
                  <a:ext uri="{0D108BD9-81ED-4DB2-BD59-A6C34878D82A}">
                    <a16:rowId xmlns:a16="http://schemas.microsoft.com/office/drawing/2014/main" val="1122851939"/>
                  </a:ext>
                </a:extLst>
              </a:tr>
              <a:tr h="143136">
                <a:tc>
                  <a:txBody>
                    <a:bodyPr/>
                    <a:lstStyle/>
                    <a:p>
                      <a:pPr algn="l" fontAlgn="ctr"/>
                      <a:r>
                        <a:rPr lang="es-CO" sz="1200" u="none" strike="noStrike" dirty="0">
                          <a:effectLst/>
                        </a:rPr>
                        <a:t>ORQUESTA FILARMÓNICA DE BOGOTÁ</a:t>
                      </a:r>
                      <a:endParaRPr lang="es-CO" sz="1200" b="0" i="0" u="none" strike="noStrike" dirty="0">
                        <a:solidFill>
                          <a:srgbClr val="404040"/>
                        </a:solidFill>
                        <a:effectLst/>
                        <a:latin typeface="Arial" panose="020B0604020202020204" pitchFamily="34" charset="0"/>
                      </a:endParaRPr>
                    </a:p>
                  </a:txBody>
                  <a:tcPr marL="4771" marR="4771" marT="4771" marB="0" anchor="ctr"/>
                </a:tc>
                <a:tc>
                  <a:txBody>
                    <a:bodyPr/>
                    <a:lstStyle/>
                    <a:p>
                      <a:pPr algn="l" fontAlgn="ctr"/>
                      <a:r>
                        <a:rPr lang="es-CO" sz="1200" u="none" strike="noStrike" dirty="0">
                          <a:effectLst/>
                        </a:rPr>
                        <a:t>2</a:t>
                      </a:r>
                      <a:endParaRPr lang="es-CO" sz="1200" b="0" i="0" u="none" strike="noStrike" dirty="0">
                        <a:solidFill>
                          <a:srgbClr val="404040"/>
                        </a:solidFill>
                        <a:effectLst/>
                        <a:latin typeface="Corbel" panose="020B0503020204020204" pitchFamily="34" charset="0"/>
                      </a:endParaRPr>
                    </a:p>
                  </a:txBody>
                  <a:tcPr marL="4771" marR="4771" marT="4771" marB="0" anchor="ctr"/>
                </a:tc>
                <a:extLst>
                  <a:ext uri="{0D108BD9-81ED-4DB2-BD59-A6C34878D82A}">
                    <a16:rowId xmlns:a16="http://schemas.microsoft.com/office/drawing/2014/main" val="183967546"/>
                  </a:ext>
                </a:extLst>
              </a:tr>
              <a:tr h="143136">
                <a:tc>
                  <a:txBody>
                    <a:bodyPr/>
                    <a:lstStyle/>
                    <a:p>
                      <a:pPr algn="l" fontAlgn="ctr"/>
                      <a:r>
                        <a:rPr lang="es-CO" sz="1200" u="none" strike="noStrike" dirty="0">
                          <a:effectLst/>
                        </a:rPr>
                        <a:t>UNIDAD ADMINISTRATIVA ESPECIAL DE CATASTRO DISTRITAL</a:t>
                      </a:r>
                      <a:endParaRPr lang="es-CO" sz="1200" b="0" i="0" u="none" strike="noStrike" dirty="0">
                        <a:solidFill>
                          <a:srgbClr val="404040"/>
                        </a:solidFill>
                        <a:effectLst/>
                        <a:latin typeface="Arial" panose="020B0604020202020204" pitchFamily="34" charset="0"/>
                      </a:endParaRPr>
                    </a:p>
                  </a:txBody>
                  <a:tcPr marL="4771" marR="4771" marT="4771" marB="0" anchor="ctr"/>
                </a:tc>
                <a:tc>
                  <a:txBody>
                    <a:bodyPr/>
                    <a:lstStyle/>
                    <a:p>
                      <a:pPr algn="l" fontAlgn="ctr"/>
                      <a:r>
                        <a:rPr lang="es-CO" sz="1200" u="none" strike="noStrike" dirty="0">
                          <a:effectLst/>
                        </a:rPr>
                        <a:t>2</a:t>
                      </a:r>
                      <a:endParaRPr lang="es-CO" sz="1200" b="0" i="0" u="none" strike="noStrike" dirty="0">
                        <a:solidFill>
                          <a:srgbClr val="404040"/>
                        </a:solidFill>
                        <a:effectLst/>
                        <a:latin typeface="Corbel" panose="020B0503020204020204" pitchFamily="34" charset="0"/>
                      </a:endParaRPr>
                    </a:p>
                  </a:txBody>
                  <a:tcPr marL="4771" marR="4771" marT="4771" marB="0" anchor="ctr"/>
                </a:tc>
                <a:extLst>
                  <a:ext uri="{0D108BD9-81ED-4DB2-BD59-A6C34878D82A}">
                    <a16:rowId xmlns:a16="http://schemas.microsoft.com/office/drawing/2014/main" val="809133941"/>
                  </a:ext>
                </a:extLst>
              </a:tr>
              <a:tr h="281501">
                <a:tc>
                  <a:txBody>
                    <a:bodyPr/>
                    <a:lstStyle/>
                    <a:p>
                      <a:pPr algn="l" fontAlgn="b"/>
                      <a:r>
                        <a:rPr lang="es-MX" sz="1200" u="none" strike="noStrike" dirty="0">
                          <a:effectLst/>
                        </a:rPr>
                        <a:t>UNIDAD ADMINISTRATIVA ESPECIAL DE REHABILITACIÓN Y MANTENIMIENTO VIAL</a:t>
                      </a:r>
                      <a:endParaRPr lang="es-MX" sz="1200" b="1" i="0" u="none" strike="noStrike" dirty="0">
                        <a:solidFill>
                          <a:srgbClr val="404040"/>
                        </a:solidFill>
                        <a:effectLst/>
                        <a:latin typeface="Arial" panose="020B0604020202020204" pitchFamily="34" charset="0"/>
                      </a:endParaRPr>
                    </a:p>
                  </a:txBody>
                  <a:tcPr marL="4771" marR="4771" marT="4771" marB="0" anchor="b"/>
                </a:tc>
                <a:tc>
                  <a:txBody>
                    <a:bodyPr/>
                    <a:lstStyle/>
                    <a:p>
                      <a:pPr algn="l" fontAlgn="ctr"/>
                      <a:r>
                        <a:rPr lang="es-CO" sz="1200" u="none" strike="noStrike" dirty="0">
                          <a:effectLst/>
                        </a:rPr>
                        <a:t>2</a:t>
                      </a:r>
                      <a:endParaRPr lang="es-CO" sz="1200" b="0" i="0" u="none" strike="noStrike" dirty="0">
                        <a:solidFill>
                          <a:srgbClr val="404040"/>
                        </a:solidFill>
                        <a:effectLst/>
                        <a:latin typeface="Corbel" panose="020B0503020204020204" pitchFamily="34" charset="0"/>
                      </a:endParaRPr>
                    </a:p>
                  </a:txBody>
                  <a:tcPr marL="4771" marR="4771" marT="4771" marB="0" anchor="ctr"/>
                </a:tc>
                <a:extLst>
                  <a:ext uri="{0D108BD9-81ED-4DB2-BD59-A6C34878D82A}">
                    <a16:rowId xmlns:a16="http://schemas.microsoft.com/office/drawing/2014/main" val="1332193086"/>
                  </a:ext>
                </a:extLst>
              </a:tr>
              <a:tr h="137211">
                <a:tc>
                  <a:txBody>
                    <a:bodyPr/>
                    <a:lstStyle/>
                    <a:p>
                      <a:pPr algn="l" fontAlgn="b"/>
                      <a:r>
                        <a:rPr lang="es-CO" sz="1200" u="none" strike="noStrike" dirty="0">
                          <a:effectLst/>
                        </a:rPr>
                        <a:t>UNIDAD ADMINISTRATIVA ESPECIAL DE SERVICIOS PÚBLICOS - UAESP</a:t>
                      </a:r>
                      <a:endParaRPr lang="es-CO" sz="1200" b="1" i="0" u="none" strike="noStrike" dirty="0">
                        <a:solidFill>
                          <a:srgbClr val="404040"/>
                        </a:solidFill>
                        <a:effectLst/>
                        <a:latin typeface="Arial" panose="020B0604020202020204" pitchFamily="34" charset="0"/>
                      </a:endParaRPr>
                    </a:p>
                  </a:txBody>
                  <a:tcPr marL="4771" marR="4771" marT="4771" marB="0" anchor="b"/>
                </a:tc>
                <a:tc>
                  <a:txBody>
                    <a:bodyPr/>
                    <a:lstStyle/>
                    <a:p>
                      <a:pPr algn="l" fontAlgn="ctr"/>
                      <a:r>
                        <a:rPr lang="es-CO" sz="1200" u="none" strike="noStrike" dirty="0">
                          <a:effectLst/>
                        </a:rPr>
                        <a:t>2</a:t>
                      </a:r>
                      <a:endParaRPr lang="es-CO" sz="1200" b="0" i="0" u="none" strike="noStrike" dirty="0">
                        <a:solidFill>
                          <a:srgbClr val="404040"/>
                        </a:solidFill>
                        <a:effectLst/>
                        <a:latin typeface="Corbel" panose="020B0503020204020204" pitchFamily="34" charset="0"/>
                      </a:endParaRPr>
                    </a:p>
                  </a:txBody>
                  <a:tcPr marL="4771" marR="4771" marT="4771" marB="0" anchor="ctr"/>
                </a:tc>
                <a:extLst>
                  <a:ext uri="{0D108BD9-81ED-4DB2-BD59-A6C34878D82A}">
                    <a16:rowId xmlns:a16="http://schemas.microsoft.com/office/drawing/2014/main" val="2535325733"/>
                  </a:ext>
                </a:extLst>
              </a:tr>
              <a:tr h="219475">
                <a:tc>
                  <a:txBody>
                    <a:bodyPr/>
                    <a:lstStyle/>
                    <a:p>
                      <a:pPr algn="l" fontAlgn="b"/>
                      <a:r>
                        <a:rPr lang="es-CO" sz="1200" u="none" strike="noStrike" dirty="0">
                          <a:effectLst/>
                        </a:rPr>
                        <a:t>INSTITUTO DISTRITAL DE TURISMO</a:t>
                      </a:r>
                      <a:endParaRPr lang="es-CO" sz="1200" b="1" i="0" u="none" strike="noStrike" dirty="0">
                        <a:solidFill>
                          <a:srgbClr val="404040"/>
                        </a:solidFill>
                        <a:effectLst/>
                        <a:latin typeface="Arial" panose="020B0604020202020204" pitchFamily="34" charset="0"/>
                      </a:endParaRPr>
                    </a:p>
                  </a:txBody>
                  <a:tcPr marL="4771" marR="4771" marT="4771" marB="0" anchor="b"/>
                </a:tc>
                <a:tc>
                  <a:txBody>
                    <a:bodyPr/>
                    <a:lstStyle/>
                    <a:p>
                      <a:pPr algn="l" fontAlgn="ctr"/>
                      <a:r>
                        <a:rPr lang="es-CO" sz="1200" u="none" strike="noStrike" dirty="0">
                          <a:effectLst/>
                        </a:rPr>
                        <a:t>1</a:t>
                      </a:r>
                      <a:endParaRPr lang="es-CO" sz="1200" b="0" i="0" u="none" strike="noStrike" dirty="0">
                        <a:solidFill>
                          <a:srgbClr val="404040"/>
                        </a:solidFill>
                        <a:effectLst/>
                        <a:latin typeface="Corbel" panose="020B0503020204020204" pitchFamily="34" charset="0"/>
                      </a:endParaRPr>
                    </a:p>
                  </a:txBody>
                  <a:tcPr marL="4771" marR="4771" marT="4771" marB="0" anchor="ctr"/>
                </a:tc>
                <a:extLst>
                  <a:ext uri="{0D108BD9-81ED-4DB2-BD59-A6C34878D82A}">
                    <a16:rowId xmlns:a16="http://schemas.microsoft.com/office/drawing/2014/main" val="201780738"/>
                  </a:ext>
                </a:extLst>
              </a:tr>
              <a:tr h="143136">
                <a:tc>
                  <a:txBody>
                    <a:bodyPr/>
                    <a:lstStyle/>
                    <a:p>
                      <a:pPr algn="l" fontAlgn="b"/>
                      <a:r>
                        <a:rPr lang="es-CO" sz="1200" u="none" strike="noStrike">
                          <a:effectLst/>
                        </a:rPr>
                        <a:t>CANAL CAPITAL</a:t>
                      </a:r>
                      <a:endParaRPr lang="es-CO" sz="1200" b="1" i="0" u="none" strike="noStrike">
                        <a:solidFill>
                          <a:srgbClr val="404040"/>
                        </a:solidFill>
                        <a:effectLst/>
                        <a:latin typeface="Roboto" panose="02000000000000000000" pitchFamily="2" charset="0"/>
                      </a:endParaRPr>
                    </a:p>
                  </a:txBody>
                  <a:tcPr marL="4771" marR="4771" marT="4771" marB="0" anchor="b"/>
                </a:tc>
                <a:tc>
                  <a:txBody>
                    <a:bodyPr/>
                    <a:lstStyle/>
                    <a:p>
                      <a:pPr algn="l" fontAlgn="ctr"/>
                      <a:r>
                        <a:rPr lang="es-CO" sz="1200" u="none" strike="noStrike" dirty="0">
                          <a:effectLst/>
                        </a:rPr>
                        <a:t>0</a:t>
                      </a:r>
                      <a:endParaRPr lang="es-CO" sz="1200" b="0" i="0" u="none" strike="noStrike" dirty="0">
                        <a:solidFill>
                          <a:srgbClr val="404040"/>
                        </a:solidFill>
                        <a:effectLst/>
                        <a:latin typeface="Corbel" panose="020B0503020204020204" pitchFamily="34" charset="0"/>
                      </a:endParaRPr>
                    </a:p>
                  </a:txBody>
                  <a:tcPr marL="4771" marR="4771" marT="4771" marB="0" anchor="ctr"/>
                </a:tc>
                <a:extLst>
                  <a:ext uri="{0D108BD9-81ED-4DB2-BD59-A6C34878D82A}">
                    <a16:rowId xmlns:a16="http://schemas.microsoft.com/office/drawing/2014/main" val="1349299102"/>
                  </a:ext>
                </a:extLst>
              </a:tr>
              <a:tr h="143136">
                <a:tc>
                  <a:txBody>
                    <a:bodyPr/>
                    <a:lstStyle/>
                    <a:p>
                      <a:pPr algn="l" fontAlgn="b"/>
                      <a:r>
                        <a:rPr lang="es-CO" sz="1200" u="none" strike="noStrike">
                          <a:effectLst/>
                        </a:rPr>
                        <a:t>JARDIN BOTANICO DE BOGOTA</a:t>
                      </a:r>
                      <a:endParaRPr lang="es-CO" sz="1200" b="1" i="0" u="none" strike="noStrike">
                        <a:solidFill>
                          <a:srgbClr val="404040"/>
                        </a:solidFill>
                        <a:effectLst/>
                        <a:latin typeface="Arial" panose="020B0604020202020204" pitchFamily="34" charset="0"/>
                      </a:endParaRPr>
                    </a:p>
                  </a:txBody>
                  <a:tcPr marL="4771" marR="4771" marT="4771" marB="0" anchor="b"/>
                </a:tc>
                <a:tc>
                  <a:txBody>
                    <a:bodyPr/>
                    <a:lstStyle/>
                    <a:p>
                      <a:pPr algn="l" fontAlgn="ctr"/>
                      <a:r>
                        <a:rPr lang="es-CO" sz="1200" u="none" strike="noStrike" dirty="0">
                          <a:effectLst/>
                        </a:rPr>
                        <a:t>0</a:t>
                      </a:r>
                      <a:endParaRPr lang="es-CO" sz="1200" b="0" i="0" u="none" strike="noStrike" dirty="0">
                        <a:solidFill>
                          <a:srgbClr val="404040"/>
                        </a:solidFill>
                        <a:effectLst/>
                        <a:latin typeface="Corbel" panose="020B0503020204020204" pitchFamily="34" charset="0"/>
                      </a:endParaRPr>
                    </a:p>
                  </a:txBody>
                  <a:tcPr marL="4771" marR="4771" marT="4771" marB="0" anchor="ctr"/>
                </a:tc>
                <a:extLst>
                  <a:ext uri="{0D108BD9-81ED-4DB2-BD59-A6C34878D82A}">
                    <a16:rowId xmlns:a16="http://schemas.microsoft.com/office/drawing/2014/main" val="4004650668"/>
                  </a:ext>
                </a:extLst>
              </a:tr>
            </a:tbl>
          </a:graphicData>
        </a:graphic>
      </p:graphicFrame>
      <p:graphicFrame>
        <p:nvGraphicFramePr>
          <p:cNvPr id="6" name="Tabla 5">
            <a:extLst>
              <a:ext uri="{FF2B5EF4-FFF2-40B4-BE49-F238E27FC236}">
                <a16:creationId xmlns:a16="http://schemas.microsoft.com/office/drawing/2014/main" id="{4E396006-E6E2-2656-8ADD-9615BD1222AE}"/>
              </a:ext>
            </a:extLst>
          </p:cNvPr>
          <p:cNvGraphicFramePr>
            <a:graphicFrameLocks noGrp="1"/>
          </p:cNvGraphicFramePr>
          <p:nvPr>
            <p:extLst>
              <p:ext uri="{D42A27DB-BD31-4B8C-83A1-F6EECF244321}">
                <p14:modId xmlns:p14="http://schemas.microsoft.com/office/powerpoint/2010/main" val="3271139716"/>
              </p:ext>
            </p:extLst>
          </p:nvPr>
        </p:nvGraphicFramePr>
        <p:xfrm>
          <a:off x="6258187" y="1818925"/>
          <a:ext cx="5675137" cy="3656279"/>
        </p:xfrm>
        <a:graphic>
          <a:graphicData uri="http://schemas.openxmlformats.org/drawingml/2006/table">
            <a:tbl>
              <a:tblPr>
                <a:tableStyleId>{BC89EF96-8CEA-46FF-86C4-4CE0E7609802}</a:tableStyleId>
              </a:tblPr>
              <a:tblGrid>
                <a:gridCol w="5001078">
                  <a:extLst>
                    <a:ext uri="{9D8B030D-6E8A-4147-A177-3AD203B41FA5}">
                      <a16:colId xmlns:a16="http://schemas.microsoft.com/office/drawing/2014/main" val="1146279124"/>
                    </a:ext>
                  </a:extLst>
                </a:gridCol>
                <a:gridCol w="674059">
                  <a:extLst>
                    <a:ext uri="{9D8B030D-6E8A-4147-A177-3AD203B41FA5}">
                      <a16:colId xmlns:a16="http://schemas.microsoft.com/office/drawing/2014/main" val="3769696721"/>
                    </a:ext>
                  </a:extLst>
                </a:gridCol>
              </a:tblGrid>
              <a:tr h="189179">
                <a:tc>
                  <a:txBody>
                    <a:bodyPr/>
                    <a:lstStyle/>
                    <a:p>
                      <a:pPr algn="ctr" fontAlgn="ctr"/>
                      <a:r>
                        <a:rPr lang="es-CO" sz="1100" b="0" u="none" strike="noStrike" dirty="0">
                          <a:effectLst/>
                        </a:rPr>
                        <a:t>SECTOR CENTRAL</a:t>
                      </a:r>
                      <a:endParaRPr lang="es-CO" sz="1100" b="0" i="0" u="none" strike="noStrike" dirty="0">
                        <a:solidFill>
                          <a:srgbClr val="404040"/>
                        </a:solidFill>
                        <a:effectLst/>
                        <a:latin typeface="Corbel" panose="020B0503020204020204" pitchFamily="34" charset="0"/>
                      </a:endParaRPr>
                    </a:p>
                  </a:txBody>
                  <a:tcPr marL="0" marR="0" marT="0" marB="0" anchor="ctr">
                    <a:solidFill>
                      <a:schemeClr val="accent6"/>
                    </a:solidFill>
                  </a:tcPr>
                </a:tc>
                <a:tc>
                  <a:txBody>
                    <a:bodyPr/>
                    <a:lstStyle/>
                    <a:p>
                      <a:pPr algn="ctr" fontAlgn="ctr"/>
                      <a:endParaRPr lang="es-CO" sz="1100" b="0" i="0" u="none" strike="noStrike" dirty="0">
                        <a:solidFill>
                          <a:srgbClr val="404040"/>
                        </a:solidFill>
                        <a:effectLst/>
                        <a:latin typeface="Corbel" panose="020B0503020204020204" pitchFamily="34" charset="0"/>
                      </a:endParaRPr>
                    </a:p>
                  </a:txBody>
                  <a:tcPr marL="0" marR="0" marT="0" marB="0" anchor="ctr">
                    <a:solidFill>
                      <a:schemeClr val="accent6"/>
                    </a:solidFill>
                  </a:tcPr>
                </a:tc>
                <a:extLst>
                  <a:ext uri="{0D108BD9-81ED-4DB2-BD59-A6C34878D82A}">
                    <a16:rowId xmlns:a16="http://schemas.microsoft.com/office/drawing/2014/main" val="674065506"/>
                  </a:ext>
                </a:extLst>
              </a:tr>
              <a:tr h="236220">
                <a:tc>
                  <a:txBody>
                    <a:bodyPr/>
                    <a:lstStyle/>
                    <a:p>
                      <a:pPr algn="l" fontAlgn="ctr"/>
                      <a:r>
                        <a:rPr lang="es-CO" sz="1100" b="0" u="none" strike="noStrike" dirty="0">
                          <a:effectLst/>
                        </a:rPr>
                        <a:t>UNIDAD ADMINISTRATIVA ESPECIAL CUERPO OFICIAL DE BOMBEROS DE BOGOTÁ</a:t>
                      </a:r>
                      <a:endParaRPr lang="es-CO" sz="1100" b="0" i="0" u="none" strike="noStrike" dirty="0">
                        <a:solidFill>
                          <a:srgbClr val="404040"/>
                        </a:solidFill>
                        <a:effectLst/>
                        <a:latin typeface="Arial" panose="020B0604020202020204" pitchFamily="34" charset="0"/>
                      </a:endParaRPr>
                    </a:p>
                  </a:txBody>
                  <a:tcPr marL="0" marR="0" marT="0" marB="0" anchor="ctr"/>
                </a:tc>
                <a:tc>
                  <a:txBody>
                    <a:bodyPr/>
                    <a:lstStyle/>
                    <a:p>
                      <a:pPr algn="ctr" fontAlgn="ctr"/>
                      <a:r>
                        <a:rPr lang="es-CO" sz="1100" u="none" strike="noStrike" dirty="0">
                          <a:effectLst/>
                        </a:rPr>
                        <a:t>2</a:t>
                      </a:r>
                      <a:endParaRPr lang="es-CO" sz="1100" b="0" i="0" u="none" strike="noStrike" dirty="0">
                        <a:solidFill>
                          <a:srgbClr val="404040"/>
                        </a:solidFill>
                        <a:effectLst/>
                        <a:latin typeface="Corbel" panose="020B0503020204020204" pitchFamily="34" charset="0"/>
                      </a:endParaRPr>
                    </a:p>
                  </a:txBody>
                  <a:tcPr marL="0" marR="0" marT="0" marB="0" anchor="ctr"/>
                </a:tc>
                <a:extLst>
                  <a:ext uri="{0D108BD9-81ED-4DB2-BD59-A6C34878D82A}">
                    <a16:rowId xmlns:a16="http://schemas.microsoft.com/office/drawing/2014/main" val="411946476"/>
                  </a:ext>
                </a:extLst>
              </a:tr>
              <a:tr h="236220">
                <a:tc>
                  <a:txBody>
                    <a:bodyPr/>
                    <a:lstStyle/>
                    <a:p>
                      <a:pPr algn="l" fontAlgn="b"/>
                      <a:r>
                        <a:rPr lang="es-CO" sz="1400" u="none" strike="noStrike">
                          <a:effectLst/>
                        </a:rPr>
                        <a:t>Secretaría Distrital de Movilidad</a:t>
                      </a:r>
                      <a:endParaRPr lang="es-CO" sz="1400" b="1" i="0" u="none" strike="noStrike">
                        <a:solidFill>
                          <a:srgbClr val="000000"/>
                        </a:solidFill>
                        <a:effectLst/>
                        <a:latin typeface="Arial" panose="020B0604020202020204" pitchFamily="34" charset="0"/>
                      </a:endParaRPr>
                    </a:p>
                  </a:txBody>
                  <a:tcPr marL="0" marR="0" marT="0" marB="0" anchor="b"/>
                </a:tc>
                <a:tc>
                  <a:txBody>
                    <a:bodyPr/>
                    <a:lstStyle/>
                    <a:p>
                      <a:pPr algn="ctr" fontAlgn="ctr"/>
                      <a:r>
                        <a:rPr lang="es-CO" sz="1100" u="none" strike="noStrike" dirty="0">
                          <a:effectLst/>
                        </a:rPr>
                        <a:t>2</a:t>
                      </a:r>
                      <a:endParaRPr lang="es-CO" sz="1100" b="0" i="0" u="none" strike="noStrike" dirty="0">
                        <a:solidFill>
                          <a:srgbClr val="404040"/>
                        </a:solidFill>
                        <a:effectLst/>
                        <a:latin typeface="Corbel" panose="020B0503020204020204" pitchFamily="34" charset="0"/>
                      </a:endParaRPr>
                    </a:p>
                  </a:txBody>
                  <a:tcPr marL="0" marR="0" marT="0" marB="0" anchor="ctr"/>
                </a:tc>
                <a:extLst>
                  <a:ext uri="{0D108BD9-81ED-4DB2-BD59-A6C34878D82A}">
                    <a16:rowId xmlns:a16="http://schemas.microsoft.com/office/drawing/2014/main" val="178511889"/>
                  </a:ext>
                </a:extLst>
              </a:tr>
              <a:tr h="236220">
                <a:tc>
                  <a:txBody>
                    <a:bodyPr/>
                    <a:lstStyle/>
                    <a:p>
                      <a:pPr algn="l" fontAlgn="b"/>
                      <a:r>
                        <a:rPr lang="es-CO" sz="1400" u="none" strike="noStrike">
                          <a:effectLst/>
                        </a:rPr>
                        <a:t>Secretaría Distrital de Salud</a:t>
                      </a:r>
                      <a:endParaRPr lang="es-CO" sz="1400" b="1" i="0" u="none" strike="noStrike">
                        <a:solidFill>
                          <a:srgbClr val="000000"/>
                        </a:solidFill>
                        <a:effectLst/>
                        <a:latin typeface="Arial" panose="020B0604020202020204" pitchFamily="34" charset="0"/>
                      </a:endParaRPr>
                    </a:p>
                  </a:txBody>
                  <a:tcPr marL="0" marR="0" marT="0" marB="0" anchor="b"/>
                </a:tc>
                <a:tc>
                  <a:txBody>
                    <a:bodyPr/>
                    <a:lstStyle/>
                    <a:p>
                      <a:pPr algn="ctr" fontAlgn="ctr"/>
                      <a:r>
                        <a:rPr lang="es-CO" sz="1100" u="none" strike="noStrike">
                          <a:effectLst/>
                        </a:rPr>
                        <a:t>2</a:t>
                      </a:r>
                      <a:endParaRPr lang="es-CO" sz="1100" b="0" i="0" u="none" strike="noStrike">
                        <a:solidFill>
                          <a:srgbClr val="404040"/>
                        </a:solidFill>
                        <a:effectLst/>
                        <a:latin typeface="Corbel" panose="020B0503020204020204" pitchFamily="34" charset="0"/>
                      </a:endParaRPr>
                    </a:p>
                  </a:txBody>
                  <a:tcPr marL="0" marR="0" marT="0" marB="0" anchor="ctr"/>
                </a:tc>
                <a:extLst>
                  <a:ext uri="{0D108BD9-81ED-4DB2-BD59-A6C34878D82A}">
                    <a16:rowId xmlns:a16="http://schemas.microsoft.com/office/drawing/2014/main" val="1115608777"/>
                  </a:ext>
                </a:extLst>
              </a:tr>
              <a:tr h="236220">
                <a:tc>
                  <a:txBody>
                    <a:bodyPr/>
                    <a:lstStyle/>
                    <a:p>
                      <a:pPr algn="l" fontAlgn="b"/>
                      <a:r>
                        <a:rPr lang="es-CO" sz="1400" u="none" strike="noStrike">
                          <a:effectLst/>
                        </a:rPr>
                        <a:t>Secretaria de Educacion Distrito- SED</a:t>
                      </a:r>
                      <a:endParaRPr lang="es-CO" sz="1400" b="1" i="0" u="none" strike="noStrike">
                        <a:solidFill>
                          <a:srgbClr val="000000"/>
                        </a:solidFill>
                        <a:effectLst/>
                        <a:latin typeface="Roboto" panose="02000000000000000000" pitchFamily="2" charset="0"/>
                      </a:endParaRPr>
                    </a:p>
                  </a:txBody>
                  <a:tcPr marL="0" marR="0" marT="0" marB="0" anchor="b"/>
                </a:tc>
                <a:tc>
                  <a:txBody>
                    <a:bodyPr/>
                    <a:lstStyle/>
                    <a:p>
                      <a:pPr algn="ctr" fontAlgn="ctr"/>
                      <a:r>
                        <a:rPr lang="es-CO" sz="1100" u="none" strike="noStrike">
                          <a:effectLst/>
                        </a:rPr>
                        <a:t>2</a:t>
                      </a:r>
                      <a:endParaRPr lang="es-CO" sz="1100" b="0" i="0" u="none" strike="noStrike">
                        <a:solidFill>
                          <a:srgbClr val="404040"/>
                        </a:solidFill>
                        <a:effectLst/>
                        <a:latin typeface="Corbel" panose="020B0503020204020204" pitchFamily="34" charset="0"/>
                      </a:endParaRPr>
                    </a:p>
                  </a:txBody>
                  <a:tcPr marL="0" marR="0" marT="0" marB="0" anchor="ctr"/>
                </a:tc>
                <a:extLst>
                  <a:ext uri="{0D108BD9-81ED-4DB2-BD59-A6C34878D82A}">
                    <a16:rowId xmlns:a16="http://schemas.microsoft.com/office/drawing/2014/main" val="338482017"/>
                  </a:ext>
                </a:extLst>
              </a:tr>
              <a:tr h="228600">
                <a:tc>
                  <a:txBody>
                    <a:bodyPr/>
                    <a:lstStyle/>
                    <a:p>
                      <a:pPr algn="l" fontAlgn="b"/>
                      <a:r>
                        <a:rPr lang="es-CO" sz="1400" u="none" strike="noStrike">
                          <a:effectLst/>
                        </a:rPr>
                        <a:t>Secretaria de la Mujer </a:t>
                      </a:r>
                      <a:endParaRPr lang="es-CO" sz="1400" b="1" i="0" u="none" strike="noStrike">
                        <a:solidFill>
                          <a:srgbClr val="000000"/>
                        </a:solidFill>
                        <a:effectLst/>
                        <a:latin typeface="Roboto" panose="02000000000000000000" pitchFamily="2" charset="0"/>
                      </a:endParaRPr>
                    </a:p>
                  </a:txBody>
                  <a:tcPr marL="0" marR="0" marT="0" marB="0" anchor="b"/>
                </a:tc>
                <a:tc>
                  <a:txBody>
                    <a:bodyPr/>
                    <a:lstStyle/>
                    <a:p>
                      <a:pPr algn="ctr" fontAlgn="ctr"/>
                      <a:r>
                        <a:rPr lang="es-CO" sz="1100" u="none" strike="noStrike">
                          <a:effectLst/>
                        </a:rPr>
                        <a:t>2</a:t>
                      </a:r>
                      <a:endParaRPr lang="es-CO" sz="1100" b="0" i="0" u="none" strike="noStrike">
                        <a:solidFill>
                          <a:srgbClr val="404040"/>
                        </a:solidFill>
                        <a:effectLst/>
                        <a:latin typeface="Corbel" panose="020B0503020204020204" pitchFamily="34" charset="0"/>
                      </a:endParaRPr>
                    </a:p>
                  </a:txBody>
                  <a:tcPr marL="0" marR="0" marT="0" marB="0" anchor="ctr"/>
                </a:tc>
                <a:extLst>
                  <a:ext uri="{0D108BD9-81ED-4DB2-BD59-A6C34878D82A}">
                    <a16:rowId xmlns:a16="http://schemas.microsoft.com/office/drawing/2014/main" val="12278417"/>
                  </a:ext>
                </a:extLst>
              </a:tr>
              <a:tr h="228600">
                <a:tc>
                  <a:txBody>
                    <a:bodyPr/>
                    <a:lstStyle/>
                    <a:p>
                      <a:pPr algn="l" fontAlgn="b"/>
                      <a:r>
                        <a:rPr lang="es-CO" sz="1400" u="none" strike="noStrike">
                          <a:effectLst/>
                        </a:rPr>
                        <a:t>Secretaria Distrital de Desarrollo Económico</a:t>
                      </a:r>
                      <a:endParaRPr lang="es-CO" sz="1400" b="1" i="0" u="none" strike="noStrike">
                        <a:solidFill>
                          <a:srgbClr val="000000"/>
                        </a:solidFill>
                        <a:effectLst/>
                        <a:latin typeface="Arial" panose="020B0604020202020204" pitchFamily="34" charset="0"/>
                      </a:endParaRPr>
                    </a:p>
                  </a:txBody>
                  <a:tcPr marL="0" marR="0" marT="0" marB="0" anchor="b"/>
                </a:tc>
                <a:tc>
                  <a:txBody>
                    <a:bodyPr/>
                    <a:lstStyle/>
                    <a:p>
                      <a:pPr algn="ctr" fontAlgn="ctr"/>
                      <a:r>
                        <a:rPr lang="es-CO" sz="1100" u="none" strike="noStrike">
                          <a:effectLst/>
                        </a:rPr>
                        <a:t>2</a:t>
                      </a:r>
                      <a:endParaRPr lang="es-CO" sz="1100" b="0" i="0" u="none" strike="noStrike">
                        <a:solidFill>
                          <a:srgbClr val="404040"/>
                        </a:solidFill>
                        <a:effectLst/>
                        <a:latin typeface="Corbel" panose="020B0503020204020204" pitchFamily="34" charset="0"/>
                      </a:endParaRPr>
                    </a:p>
                  </a:txBody>
                  <a:tcPr marL="0" marR="0" marT="0" marB="0" anchor="ctr"/>
                </a:tc>
                <a:extLst>
                  <a:ext uri="{0D108BD9-81ED-4DB2-BD59-A6C34878D82A}">
                    <a16:rowId xmlns:a16="http://schemas.microsoft.com/office/drawing/2014/main" val="2031546995"/>
                  </a:ext>
                </a:extLst>
              </a:tr>
              <a:tr h="228600">
                <a:tc>
                  <a:txBody>
                    <a:bodyPr/>
                    <a:lstStyle/>
                    <a:p>
                      <a:pPr algn="l" fontAlgn="b"/>
                      <a:r>
                        <a:rPr lang="es-CO" sz="1400" u="none" strike="noStrike">
                          <a:effectLst/>
                        </a:rPr>
                        <a:t>Secretaria Distrital de Gobierno</a:t>
                      </a:r>
                      <a:endParaRPr lang="es-CO" sz="1400" b="1" i="0" u="none" strike="noStrike">
                        <a:solidFill>
                          <a:srgbClr val="000000"/>
                        </a:solidFill>
                        <a:effectLst/>
                        <a:latin typeface="Arial" panose="020B0604020202020204" pitchFamily="34" charset="0"/>
                      </a:endParaRPr>
                    </a:p>
                  </a:txBody>
                  <a:tcPr marL="0" marR="0" marT="0" marB="0" anchor="b"/>
                </a:tc>
                <a:tc>
                  <a:txBody>
                    <a:bodyPr/>
                    <a:lstStyle/>
                    <a:p>
                      <a:pPr algn="ctr" fontAlgn="ctr"/>
                      <a:r>
                        <a:rPr lang="es-CO" sz="1100" u="none" strike="noStrike">
                          <a:effectLst/>
                        </a:rPr>
                        <a:t>2</a:t>
                      </a:r>
                      <a:endParaRPr lang="es-CO" sz="1100" b="0" i="0" u="none" strike="noStrike">
                        <a:solidFill>
                          <a:srgbClr val="404040"/>
                        </a:solidFill>
                        <a:effectLst/>
                        <a:latin typeface="Corbel" panose="020B0503020204020204" pitchFamily="34" charset="0"/>
                      </a:endParaRPr>
                    </a:p>
                  </a:txBody>
                  <a:tcPr marL="0" marR="0" marT="0" marB="0" anchor="ctr"/>
                </a:tc>
                <a:extLst>
                  <a:ext uri="{0D108BD9-81ED-4DB2-BD59-A6C34878D82A}">
                    <a16:rowId xmlns:a16="http://schemas.microsoft.com/office/drawing/2014/main" val="1180553121"/>
                  </a:ext>
                </a:extLst>
              </a:tr>
              <a:tr h="228600">
                <a:tc>
                  <a:txBody>
                    <a:bodyPr/>
                    <a:lstStyle/>
                    <a:p>
                      <a:pPr algn="l" fontAlgn="b"/>
                      <a:r>
                        <a:rPr lang="es-CO" sz="1400" u="none" strike="noStrike">
                          <a:effectLst/>
                        </a:rPr>
                        <a:t>Secretaría Distrital del Hábitat</a:t>
                      </a:r>
                      <a:endParaRPr lang="es-CO" sz="1400" b="1" i="0" u="none" strike="noStrike">
                        <a:solidFill>
                          <a:srgbClr val="000000"/>
                        </a:solidFill>
                        <a:effectLst/>
                        <a:latin typeface="Arial" panose="020B0604020202020204" pitchFamily="34" charset="0"/>
                      </a:endParaRPr>
                    </a:p>
                  </a:txBody>
                  <a:tcPr marL="0" marR="0" marT="0" marB="0" anchor="b"/>
                </a:tc>
                <a:tc>
                  <a:txBody>
                    <a:bodyPr/>
                    <a:lstStyle/>
                    <a:p>
                      <a:pPr algn="ctr" fontAlgn="ctr"/>
                      <a:r>
                        <a:rPr lang="es-CO" sz="1100" u="none" strike="noStrike">
                          <a:effectLst/>
                        </a:rPr>
                        <a:t>2</a:t>
                      </a:r>
                      <a:endParaRPr lang="es-CO" sz="1100" b="0" i="0" u="none" strike="noStrike">
                        <a:solidFill>
                          <a:srgbClr val="404040"/>
                        </a:solidFill>
                        <a:effectLst/>
                        <a:latin typeface="Corbel" panose="020B0503020204020204" pitchFamily="34" charset="0"/>
                      </a:endParaRPr>
                    </a:p>
                  </a:txBody>
                  <a:tcPr marL="0" marR="0" marT="0" marB="0" anchor="ctr"/>
                </a:tc>
                <a:extLst>
                  <a:ext uri="{0D108BD9-81ED-4DB2-BD59-A6C34878D82A}">
                    <a16:rowId xmlns:a16="http://schemas.microsoft.com/office/drawing/2014/main" val="1168169642"/>
                  </a:ext>
                </a:extLst>
              </a:tr>
              <a:tr h="236220">
                <a:tc>
                  <a:txBody>
                    <a:bodyPr/>
                    <a:lstStyle/>
                    <a:p>
                      <a:pPr algn="l" fontAlgn="b"/>
                      <a:r>
                        <a:rPr lang="es-CO" sz="1400" u="none" strike="noStrike">
                          <a:effectLst/>
                        </a:rPr>
                        <a:t>Secretaria Distrital de Ambiente </a:t>
                      </a:r>
                      <a:endParaRPr lang="es-CO" sz="1400" b="1" i="0" u="none" strike="noStrike">
                        <a:solidFill>
                          <a:srgbClr val="000000"/>
                        </a:solidFill>
                        <a:effectLst/>
                        <a:latin typeface="Roboto" panose="02000000000000000000" pitchFamily="2" charset="0"/>
                      </a:endParaRPr>
                    </a:p>
                  </a:txBody>
                  <a:tcPr marL="0" marR="0" marT="0" marB="0" anchor="b"/>
                </a:tc>
                <a:tc>
                  <a:txBody>
                    <a:bodyPr/>
                    <a:lstStyle/>
                    <a:p>
                      <a:pPr algn="ctr" fontAlgn="ctr"/>
                      <a:r>
                        <a:rPr lang="es-CO" sz="1100" u="none" strike="noStrike">
                          <a:effectLst/>
                        </a:rPr>
                        <a:t>1</a:t>
                      </a:r>
                      <a:endParaRPr lang="es-CO" sz="1100" b="0" i="0" u="none" strike="noStrike">
                        <a:solidFill>
                          <a:srgbClr val="404040"/>
                        </a:solidFill>
                        <a:effectLst/>
                        <a:latin typeface="Corbel" panose="020B0503020204020204" pitchFamily="34" charset="0"/>
                      </a:endParaRPr>
                    </a:p>
                  </a:txBody>
                  <a:tcPr marL="0" marR="0" marT="0" marB="0" anchor="ctr"/>
                </a:tc>
                <a:extLst>
                  <a:ext uri="{0D108BD9-81ED-4DB2-BD59-A6C34878D82A}">
                    <a16:rowId xmlns:a16="http://schemas.microsoft.com/office/drawing/2014/main" val="1947190476"/>
                  </a:ext>
                </a:extLst>
              </a:tr>
              <a:tr h="228600">
                <a:tc>
                  <a:txBody>
                    <a:bodyPr/>
                    <a:lstStyle/>
                    <a:p>
                      <a:pPr algn="l" fontAlgn="b"/>
                      <a:r>
                        <a:rPr lang="es-CO" sz="1400" u="none" strike="noStrike">
                          <a:effectLst/>
                        </a:rPr>
                        <a:t>Secretaria Jurídica Distrital </a:t>
                      </a:r>
                      <a:endParaRPr lang="es-CO" sz="1400" b="1" i="0" u="none" strike="noStrike">
                        <a:solidFill>
                          <a:srgbClr val="000000"/>
                        </a:solidFill>
                        <a:effectLst/>
                        <a:latin typeface="Arial" panose="020B0604020202020204" pitchFamily="34" charset="0"/>
                      </a:endParaRPr>
                    </a:p>
                  </a:txBody>
                  <a:tcPr marL="0" marR="0" marT="0" marB="0" anchor="b"/>
                </a:tc>
                <a:tc>
                  <a:txBody>
                    <a:bodyPr/>
                    <a:lstStyle/>
                    <a:p>
                      <a:pPr algn="ctr" fontAlgn="ctr"/>
                      <a:r>
                        <a:rPr lang="es-CO" sz="1100" u="none" strike="noStrike">
                          <a:effectLst/>
                        </a:rPr>
                        <a:t>1</a:t>
                      </a:r>
                      <a:endParaRPr lang="es-CO" sz="1100" b="0" i="0" u="none" strike="noStrike">
                        <a:solidFill>
                          <a:srgbClr val="404040"/>
                        </a:solidFill>
                        <a:effectLst/>
                        <a:latin typeface="Corbel" panose="020B0503020204020204" pitchFamily="34" charset="0"/>
                      </a:endParaRPr>
                    </a:p>
                  </a:txBody>
                  <a:tcPr marL="0" marR="0" marT="0" marB="0" anchor="ctr"/>
                </a:tc>
                <a:extLst>
                  <a:ext uri="{0D108BD9-81ED-4DB2-BD59-A6C34878D82A}">
                    <a16:rowId xmlns:a16="http://schemas.microsoft.com/office/drawing/2014/main" val="2473097248"/>
                  </a:ext>
                </a:extLst>
              </a:tr>
              <a:tr h="228600">
                <a:tc>
                  <a:txBody>
                    <a:bodyPr/>
                    <a:lstStyle/>
                    <a:p>
                      <a:pPr algn="l" fontAlgn="b"/>
                      <a:r>
                        <a:rPr lang="es-CO" sz="1400" u="none" strike="noStrike">
                          <a:effectLst/>
                        </a:rPr>
                        <a:t>Secretaría Distrital de Planeación</a:t>
                      </a:r>
                      <a:endParaRPr lang="es-CO" sz="1400" b="1" i="0" u="none" strike="noStrike">
                        <a:solidFill>
                          <a:srgbClr val="000000"/>
                        </a:solidFill>
                        <a:effectLst/>
                        <a:latin typeface="Arial" panose="020B0604020202020204" pitchFamily="34" charset="0"/>
                      </a:endParaRPr>
                    </a:p>
                  </a:txBody>
                  <a:tcPr marL="0" marR="0" marT="0" marB="0" anchor="b"/>
                </a:tc>
                <a:tc>
                  <a:txBody>
                    <a:bodyPr/>
                    <a:lstStyle/>
                    <a:p>
                      <a:pPr algn="ctr" fontAlgn="ctr"/>
                      <a:r>
                        <a:rPr lang="es-CO" sz="1100" u="none" strike="noStrike">
                          <a:effectLst/>
                        </a:rPr>
                        <a:t>1</a:t>
                      </a:r>
                      <a:endParaRPr lang="es-CO" sz="1100" b="0" i="0" u="none" strike="noStrike">
                        <a:solidFill>
                          <a:srgbClr val="404040"/>
                        </a:solidFill>
                        <a:effectLst/>
                        <a:latin typeface="Corbel" panose="020B0503020204020204" pitchFamily="34" charset="0"/>
                      </a:endParaRPr>
                    </a:p>
                  </a:txBody>
                  <a:tcPr marL="0" marR="0" marT="0" marB="0" anchor="ctr"/>
                </a:tc>
                <a:extLst>
                  <a:ext uri="{0D108BD9-81ED-4DB2-BD59-A6C34878D82A}">
                    <a16:rowId xmlns:a16="http://schemas.microsoft.com/office/drawing/2014/main" val="517344625"/>
                  </a:ext>
                </a:extLst>
              </a:tr>
              <a:tr h="228600">
                <a:tc>
                  <a:txBody>
                    <a:bodyPr/>
                    <a:lstStyle/>
                    <a:p>
                      <a:pPr algn="l" fontAlgn="b"/>
                      <a:r>
                        <a:rPr lang="es-MX" sz="1400" u="none" strike="noStrike">
                          <a:effectLst/>
                        </a:rPr>
                        <a:t>Secretaría de Cultura, Recreación y Deporte.</a:t>
                      </a:r>
                      <a:endParaRPr lang="es-MX" sz="1400" b="1" i="0" u="none" strike="noStrike">
                        <a:solidFill>
                          <a:srgbClr val="000000"/>
                        </a:solidFill>
                        <a:effectLst/>
                        <a:latin typeface="Arial" panose="020B0604020202020204" pitchFamily="34" charset="0"/>
                      </a:endParaRPr>
                    </a:p>
                  </a:txBody>
                  <a:tcPr marL="0" marR="0" marT="0" marB="0" anchor="b"/>
                </a:tc>
                <a:tc>
                  <a:txBody>
                    <a:bodyPr/>
                    <a:lstStyle/>
                    <a:p>
                      <a:pPr algn="ctr" fontAlgn="ctr"/>
                      <a:r>
                        <a:rPr lang="es-CO" sz="1100" u="none" strike="noStrike">
                          <a:effectLst/>
                        </a:rPr>
                        <a:t>1</a:t>
                      </a:r>
                      <a:endParaRPr lang="es-CO" sz="1100" b="0" i="0" u="none" strike="noStrike">
                        <a:solidFill>
                          <a:srgbClr val="404040"/>
                        </a:solidFill>
                        <a:effectLst/>
                        <a:latin typeface="Corbel" panose="020B0503020204020204" pitchFamily="34" charset="0"/>
                      </a:endParaRPr>
                    </a:p>
                  </a:txBody>
                  <a:tcPr marL="0" marR="0" marT="0" marB="0" anchor="ctr"/>
                </a:tc>
                <a:extLst>
                  <a:ext uri="{0D108BD9-81ED-4DB2-BD59-A6C34878D82A}">
                    <a16:rowId xmlns:a16="http://schemas.microsoft.com/office/drawing/2014/main" val="3845201872"/>
                  </a:ext>
                </a:extLst>
              </a:tr>
              <a:tr h="228600">
                <a:tc>
                  <a:txBody>
                    <a:bodyPr/>
                    <a:lstStyle/>
                    <a:p>
                      <a:pPr algn="l" fontAlgn="b"/>
                      <a:r>
                        <a:rPr lang="es-CO" sz="1400" u="none" strike="noStrike">
                          <a:effectLst/>
                        </a:rPr>
                        <a:t>Secretaria General</a:t>
                      </a:r>
                      <a:endParaRPr lang="es-CO" sz="1400" b="1" i="0" u="none" strike="noStrike">
                        <a:solidFill>
                          <a:srgbClr val="000000"/>
                        </a:solidFill>
                        <a:effectLst/>
                        <a:latin typeface="Arial" panose="020B0604020202020204" pitchFamily="34" charset="0"/>
                      </a:endParaRPr>
                    </a:p>
                  </a:txBody>
                  <a:tcPr marL="0" marR="0" marT="0" marB="0" anchor="b"/>
                </a:tc>
                <a:tc>
                  <a:txBody>
                    <a:bodyPr/>
                    <a:lstStyle/>
                    <a:p>
                      <a:pPr algn="ctr" fontAlgn="ctr"/>
                      <a:r>
                        <a:rPr lang="es-CO" sz="1100" u="none" strike="noStrike">
                          <a:effectLst/>
                        </a:rPr>
                        <a:t>1</a:t>
                      </a:r>
                      <a:endParaRPr lang="es-CO" sz="1100" b="0" i="0" u="none" strike="noStrike">
                        <a:solidFill>
                          <a:srgbClr val="404040"/>
                        </a:solidFill>
                        <a:effectLst/>
                        <a:latin typeface="Corbel" panose="020B0503020204020204" pitchFamily="34" charset="0"/>
                      </a:endParaRPr>
                    </a:p>
                  </a:txBody>
                  <a:tcPr marL="0" marR="0" marT="0" marB="0" anchor="ctr"/>
                </a:tc>
                <a:extLst>
                  <a:ext uri="{0D108BD9-81ED-4DB2-BD59-A6C34878D82A}">
                    <a16:rowId xmlns:a16="http://schemas.microsoft.com/office/drawing/2014/main" val="4165718060"/>
                  </a:ext>
                </a:extLst>
              </a:tr>
              <a:tr h="228600">
                <a:tc>
                  <a:txBody>
                    <a:bodyPr/>
                    <a:lstStyle/>
                    <a:p>
                      <a:pPr algn="l" fontAlgn="b"/>
                      <a:r>
                        <a:rPr lang="es-CO" sz="1400" u="none" strike="noStrike">
                          <a:effectLst/>
                        </a:rPr>
                        <a:t>Secretaria Distrital de Hacienda </a:t>
                      </a:r>
                      <a:endParaRPr lang="es-CO" sz="1400" b="1" i="0" u="none" strike="noStrike">
                        <a:solidFill>
                          <a:srgbClr val="000000"/>
                        </a:solidFill>
                        <a:effectLst/>
                        <a:latin typeface="Arial" panose="020B0604020202020204" pitchFamily="34" charset="0"/>
                      </a:endParaRPr>
                    </a:p>
                  </a:txBody>
                  <a:tcPr marL="0" marR="0" marT="0" marB="0" anchor="b"/>
                </a:tc>
                <a:tc>
                  <a:txBody>
                    <a:bodyPr/>
                    <a:lstStyle/>
                    <a:p>
                      <a:pPr algn="ctr" fontAlgn="ctr"/>
                      <a:r>
                        <a:rPr lang="es-CO" sz="1100" u="none" strike="noStrike">
                          <a:effectLst/>
                        </a:rPr>
                        <a:t>0</a:t>
                      </a:r>
                      <a:endParaRPr lang="es-CO" sz="1100" b="0" i="0" u="none" strike="noStrike">
                        <a:solidFill>
                          <a:srgbClr val="404040"/>
                        </a:solidFill>
                        <a:effectLst/>
                        <a:latin typeface="Corbel" panose="020B0503020204020204" pitchFamily="34" charset="0"/>
                      </a:endParaRPr>
                    </a:p>
                  </a:txBody>
                  <a:tcPr marL="0" marR="0" marT="0" marB="0" anchor="ctr"/>
                </a:tc>
                <a:extLst>
                  <a:ext uri="{0D108BD9-81ED-4DB2-BD59-A6C34878D82A}">
                    <a16:rowId xmlns:a16="http://schemas.microsoft.com/office/drawing/2014/main" val="1126200493"/>
                  </a:ext>
                </a:extLst>
              </a:tr>
              <a:tr h="228600">
                <a:tc>
                  <a:txBody>
                    <a:bodyPr/>
                    <a:lstStyle/>
                    <a:p>
                      <a:pPr algn="l" fontAlgn="b"/>
                      <a:r>
                        <a:rPr lang="es-MX" sz="1400" u="none" strike="noStrike">
                          <a:effectLst/>
                        </a:rPr>
                        <a:t>Secretaria Distrital de Seguridad Convivencia y Justicia</a:t>
                      </a:r>
                      <a:endParaRPr lang="es-MX" sz="1400" b="1" i="0" u="none" strike="noStrike">
                        <a:solidFill>
                          <a:srgbClr val="000000"/>
                        </a:solidFill>
                        <a:effectLst/>
                        <a:latin typeface="Arial" panose="020B0604020202020204" pitchFamily="34" charset="0"/>
                      </a:endParaRPr>
                    </a:p>
                  </a:txBody>
                  <a:tcPr marL="0" marR="0" marT="0" marB="0" anchor="b"/>
                </a:tc>
                <a:tc>
                  <a:txBody>
                    <a:bodyPr/>
                    <a:lstStyle/>
                    <a:p>
                      <a:pPr algn="ctr" fontAlgn="ctr"/>
                      <a:r>
                        <a:rPr lang="es-CO" sz="1100" u="none" strike="noStrike" dirty="0">
                          <a:effectLst/>
                        </a:rPr>
                        <a:t>0</a:t>
                      </a:r>
                      <a:endParaRPr lang="es-CO" sz="1100" b="0" i="0" u="none" strike="noStrike" dirty="0">
                        <a:solidFill>
                          <a:srgbClr val="404040"/>
                        </a:solidFill>
                        <a:effectLst/>
                        <a:latin typeface="Corbel" panose="020B0503020204020204" pitchFamily="34" charset="0"/>
                      </a:endParaRPr>
                    </a:p>
                  </a:txBody>
                  <a:tcPr marL="0" marR="0" marT="0" marB="0" anchor="ctr"/>
                </a:tc>
                <a:extLst>
                  <a:ext uri="{0D108BD9-81ED-4DB2-BD59-A6C34878D82A}">
                    <a16:rowId xmlns:a16="http://schemas.microsoft.com/office/drawing/2014/main" val="426574884"/>
                  </a:ext>
                </a:extLst>
              </a:tr>
            </a:tbl>
          </a:graphicData>
        </a:graphic>
      </p:graphicFrame>
    </p:spTree>
    <p:extLst>
      <p:ext uri="{BB962C8B-B14F-4D97-AF65-F5344CB8AC3E}">
        <p14:creationId xmlns:p14="http://schemas.microsoft.com/office/powerpoint/2010/main" val="309164099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descr="Texto&#10;&#10;Descripción generada automáticamente">
            <a:extLst>
              <a:ext uri="{FF2B5EF4-FFF2-40B4-BE49-F238E27FC236}">
                <a16:creationId xmlns:a16="http://schemas.microsoft.com/office/drawing/2014/main" id="{51742F99-D85C-4B5F-97E8-9B9CD27744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12526" y="5566891"/>
            <a:ext cx="1098934" cy="365280"/>
          </a:xfrm>
          <a:prstGeom prst="rect">
            <a:avLst/>
          </a:prstGeom>
        </p:spPr>
      </p:pic>
      <p:pic>
        <p:nvPicPr>
          <p:cNvPr id="2" name="Imagen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3957" y="6242855"/>
            <a:ext cx="1548043" cy="514561"/>
          </a:xfrm>
          <a:prstGeom prst="rect">
            <a:avLst/>
          </a:prstGeom>
        </p:spPr>
      </p:pic>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9" name="Google Shape;123;p4">
            <a:extLst>
              <a:ext uri="{FF2B5EF4-FFF2-40B4-BE49-F238E27FC236}">
                <a16:creationId xmlns:a16="http://schemas.microsoft.com/office/drawing/2014/main" id="{F1A832BF-7C65-1093-207F-9FD494818C35}"/>
              </a:ext>
            </a:extLst>
          </p:cNvPr>
          <p:cNvSpPr txBox="1"/>
          <p:nvPr/>
        </p:nvSpPr>
        <p:spPr>
          <a:xfrm>
            <a:off x="853902" y="126423"/>
            <a:ext cx="10374300" cy="1384954"/>
          </a:xfrm>
          <a:prstGeom prst="rect">
            <a:avLst/>
          </a:prstGeom>
          <a:noFill/>
          <a:ln>
            <a:noFill/>
          </a:ln>
        </p:spPr>
        <p:txBody>
          <a:bodyPr spcFirstLastPara="1" wrap="square" lIns="91425" tIns="45700" rIns="91425" bIns="45700" anchor="t" anchorCtr="0">
            <a:spAutoFit/>
          </a:bodyPr>
          <a:lstStyle/>
          <a:p>
            <a:pPr lvl="0" algn="ctr"/>
            <a:r>
              <a:rPr lang="es-CO" sz="2400" b="1" dirty="0">
                <a:solidFill>
                  <a:schemeClr val="accent2">
                    <a:lumMod val="75000"/>
                  </a:schemeClr>
                </a:solidFill>
                <a:latin typeface="Roboto"/>
                <a:ea typeface="Roboto"/>
                <a:cs typeface="Roboto"/>
                <a:sym typeface="Roboto"/>
              </a:rPr>
              <a:t>PLAN MAESTRO DE ACCIONES JUDICIALES PARA LA RECUPERACIÓN DEL PATRIMONIO PÚBLICO DISTRITAL</a:t>
            </a:r>
          </a:p>
          <a:p>
            <a:pPr lvl="0" algn="ctr"/>
            <a:r>
              <a:rPr lang="es-CO" sz="2400" b="1" dirty="0">
                <a:solidFill>
                  <a:schemeClr val="accent2">
                    <a:lumMod val="75000"/>
                  </a:schemeClr>
                </a:solidFill>
                <a:latin typeface="Roboto"/>
                <a:ea typeface="Roboto"/>
                <a:cs typeface="Calibri"/>
                <a:sym typeface="Roboto"/>
              </a:rPr>
              <a:t>ACTIVIDADES PLAN DE ACCIÓN- SERVIDORES </a:t>
            </a:r>
            <a:endParaRPr lang="es-CO" sz="2400" dirty="0">
              <a:solidFill>
                <a:schemeClr val="accent2">
                  <a:lumMod val="75000"/>
                </a:schemeClr>
              </a:solidFill>
              <a:latin typeface="Calibri"/>
              <a:ea typeface="Calibri"/>
              <a:cs typeface="Calibri"/>
              <a:sym typeface="Calibri"/>
            </a:endParaRPr>
          </a:p>
          <a:p>
            <a:pPr marL="0" marR="0" lvl="0" indent="0" algn="l" rtl="0">
              <a:spcBef>
                <a:spcPts val="0"/>
              </a:spcBef>
              <a:spcAft>
                <a:spcPts val="0"/>
              </a:spcAft>
              <a:buNone/>
            </a:pPr>
            <a:endParaRPr sz="1200" b="1" dirty="0">
              <a:solidFill>
                <a:schemeClr val="accent2">
                  <a:lumMod val="75000"/>
                </a:schemeClr>
              </a:solidFill>
              <a:latin typeface="Roboto"/>
              <a:ea typeface="Roboto"/>
              <a:cs typeface="Roboto"/>
              <a:sym typeface="Roboto"/>
            </a:endParaRPr>
          </a:p>
        </p:txBody>
      </p:sp>
      <p:graphicFrame>
        <p:nvGraphicFramePr>
          <p:cNvPr id="3" name="Tabla 2">
            <a:extLst>
              <a:ext uri="{FF2B5EF4-FFF2-40B4-BE49-F238E27FC236}">
                <a16:creationId xmlns:a16="http://schemas.microsoft.com/office/drawing/2014/main" id="{B9B450F1-CDD2-CBF2-467E-E6D06463C7DD}"/>
              </a:ext>
            </a:extLst>
          </p:cNvPr>
          <p:cNvGraphicFramePr>
            <a:graphicFrameLocks noGrp="1"/>
          </p:cNvGraphicFramePr>
          <p:nvPr>
            <p:extLst>
              <p:ext uri="{D42A27DB-BD31-4B8C-83A1-F6EECF244321}">
                <p14:modId xmlns:p14="http://schemas.microsoft.com/office/powerpoint/2010/main" val="346176646"/>
              </p:ext>
            </p:extLst>
          </p:nvPr>
        </p:nvGraphicFramePr>
        <p:xfrm>
          <a:off x="306488" y="1703551"/>
          <a:ext cx="5143500" cy="3759779"/>
        </p:xfrm>
        <a:graphic>
          <a:graphicData uri="http://schemas.openxmlformats.org/drawingml/2006/table">
            <a:tbl>
              <a:tblPr>
                <a:tableStyleId>{BC89EF96-8CEA-46FF-86C4-4CE0E7609802}</a:tableStyleId>
              </a:tblPr>
              <a:tblGrid>
                <a:gridCol w="4356100">
                  <a:extLst>
                    <a:ext uri="{9D8B030D-6E8A-4147-A177-3AD203B41FA5}">
                      <a16:colId xmlns:a16="http://schemas.microsoft.com/office/drawing/2014/main" val="3146874632"/>
                    </a:ext>
                  </a:extLst>
                </a:gridCol>
                <a:gridCol w="787400">
                  <a:extLst>
                    <a:ext uri="{9D8B030D-6E8A-4147-A177-3AD203B41FA5}">
                      <a16:colId xmlns:a16="http://schemas.microsoft.com/office/drawing/2014/main" val="2600728138"/>
                    </a:ext>
                  </a:extLst>
                </a:gridCol>
              </a:tblGrid>
              <a:tr h="190500">
                <a:tc>
                  <a:txBody>
                    <a:bodyPr/>
                    <a:lstStyle/>
                    <a:p>
                      <a:pPr algn="ctr" fontAlgn="ctr"/>
                      <a:r>
                        <a:rPr lang="es-CO" sz="1100" u="none" strike="noStrike" dirty="0">
                          <a:effectLst/>
                        </a:rPr>
                        <a:t>SECTOR CENTRAL </a:t>
                      </a:r>
                      <a:endParaRPr lang="es-CO" sz="1100" b="0" i="0" u="none" strike="noStrike" dirty="0">
                        <a:solidFill>
                          <a:srgbClr val="404040"/>
                        </a:solidFill>
                        <a:effectLst/>
                        <a:latin typeface="Corbel" panose="020B0503020204020204" pitchFamily="34" charset="0"/>
                      </a:endParaRPr>
                    </a:p>
                  </a:txBody>
                  <a:tcPr marL="7620" marR="7620" marT="7620" marB="0" anchor="ctr">
                    <a:solidFill>
                      <a:schemeClr val="accent4"/>
                    </a:solidFill>
                  </a:tcPr>
                </a:tc>
                <a:tc>
                  <a:txBody>
                    <a:bodyPr/>
                    <a:lstStyle/>
                    <a:p>
                      <a:pPr algn="ctr" fontAlgn="ctr"/>
                      <a:endParaRPr lang="es-CO" sz="1100" b="0" i="0" u="none" strike="noStrike" dirty="0">
                        <a:solidFill>
                          <a:srgbClr val="404040"/>
                        </a:solidFill>
                        <a:effectLst/>
                        <a:latin typeface="Corbel" panose="020B0503020204020204" pitchFamily="34" charset="0"/>
                      </a:endParaRPr>
                    </a:p>
                  </a:txBody>
                  <a:tcPr marL="7620" marR="7620" marT="7620" marB="0" anchor="ctr">
                    <a:solidFill>
                      <a:schemeClr val="accent4"/>
                    </a:solidFill>
                  </a:tcPr>
                </a:tc>
                <a:extLst>
                  <a:ext uri="{0D108BD9-81ED-4DB2-BD59-A6C34878D82A}">
                    <a16:rowId xmlns:a16="http://schemas.microsoft.com/office/drawing/2014/main" val="2401475884"/>
                  </a:ext>
                </a:extLst>
              </a:tr>
              <a:tr h="228600">
                <a:tc>
                  <a:txBody>
                    <a:bodyPr/>
                    <a:lstStyle/>
                    <a:p>
                      <a:pPr algn="l" fontAlgn="ctr"/>
                      <a:r>
                        <a:rPr lang="es-CO" sz="1100" u="none" strike="noStrike" dirty="0">
                          <a:effectLst/>
                        </a:rPr>
                        <a:t>UNIDAD ADMINISTRATIVA ESPECIAL CUERPO OFICIAL DE BOMBEROS DE BOGOTÁ</a:t>
                      </a:r>
                      <a:endParaRPr lang="es-CO" sz="1100" b="0" i="0" u="none" strike="noStrike" dirty="0">
                        <a:solidFill>
                          <a:srgbClr val="404040"/>
                        </a:solidFill>
                        <a:effectLst/>
                        <a:latin typeface="Arial" panose="020B0604020202020204" pitchFamily="34" charset="0"/>
                      </a:endParaRPr>
                    </a:p>
                  </a:txBody>
                  <a:tcPr marL="7620" marR="7620" marT="7620" marB="0" anchor="ctr"/>
                </a:tc>
                <a:tc>
                  <a:txBody>
                    <a:bodyPr/>
                    <a:lstStyle/>
                    <a:p>
                      <a:pPr algn="l" fontAlgn="b"/>
                      <a:r>
                        <a:rPr lang="es-CO" sz="1400" u="none" strike="noStrike" dirty="0">
                          <a:effectLst/>
                        </a:rPr>
                        <a:t>1</a:t>
                      </a:r>
                      <a:endParaRPr lang="es-CO" sz="1400" b="0" i="0" u="none" strike="noStrike" dirty="0">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671517302"/>
                  </a:ext>
                </a:extLst>
              </a:tr>
              <a:tr h="228600">
                <a:tc>
                  <a:txBody>
                    <a:bodyPr/>
                    <a:lstStyle/>
                    <a:p>
                      <a:pPr algn="l" fontAlgn="b"/>
                      <a:r>
                        <a:rPr lang="es-MX" sz="1400" u="none" strike="noStrike">
                          <a:effectLst/>
                        </a:rPr>
                        <a:t>Secretaría de Cultura, Recreación y Deporte.</a:t>
                      </a:r>
                      <a:endParaRPr lang="es-MX" sz="1400" b="1"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s-CO" sz="1400" u="none" strike="noStrike">
                          <a:effectLst/>
                        </a:rPr>
                        <a:t>1</a:t>
                      </a:r>
                      <a:endParaRPr lang="es-CO" sz="1400" b="0" i="0" u="none" strike="noStrike">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655399662"/>
                  </a:ext>
                </a:extLst>
              </a:tr>
              <a:tr h="236220">
                <a:tc>
                  <a:txBody>
                    <a:bodyPr/>
                    <a:lstStyle/>
                    <a:p>
                      <a:pPr algn="l" fontAlgn="b"/>
                      <a:r>
                        <a:rPr lang="es-CO" sz="1400" u="none" strike="noStrike">
                          <a:effectLst/>
                        </a:rPr>
                        <a:t>Secretaria de Educacion Distrito- SED</a:t>
                      </a:r>
                      <a:endParaRPr lang="es-CO" sz="1400" b="1" i="0" u="none" strike="noStrike">
                        <a:solidFill>
                          <a:srgbClr val="000000"/>
                        </a:solidFill>
                        <a:effectLst/>
                        <a:latin typeface="Roboto" panose="02000000000000000000" pitchFamily="2" charset="0"/>
                      </a:endParaRPr>
                    </a:p>
                  </a:txBody>
                  <a:tcPr marL="7620" marR="7620" marT="7620" marB="0" anchor="b"/>
                </a:tc>
                <a:tc>
                  <a:txBody>
                    <a:bodyPr/>
                    <a:lstStyle/>
                    <a:p>
                      <a:pPr algn="l" fontAlgn="b"/>
                      <a:r>
                        <a:rPr lang="es-CO" sz="1400" u="none" strike="noStrike" dirty="0">
                          <a:effectLst/>
                        </a:rPr>
                        <a:t>1</a:t>
                      </a:r>
                      <a:endParaRPr lang="es-CO" sz="1400" b="0" i="0" u="none" strike="noStrike" dirty="0">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395578277"/>
                  </a:ext>
                </a:extLst>
              </a:tr>
              <a:tr h="236220">
                <a:tc>
                  <a:txBody>
                    <a:bodyPr/>
                    <a:lstStyle/>
                    <a:p>
                      <a:pPr algn="l" fontAlgn="b"/>
                      <a:r>
                        <a:rPr lang="es-CO" sz="1400" u="none" strike="noStrike">
                          <a:effectLst/>
                        </a:rPr>
                        <a:t>Secretaria de la Mujer </a:t>
                      </a:r>
                      <a:endParaRPr lang="es-CO" sz="1400" b="1" i="0" u="none" strike="noStrike">
                        <a:solidFill>
                          <a:srgbClr val="000000"/>
                        </a:solidFill>
                        <a:effectLst/>
                        <a:latin typeface="Roboto" panose="02000000000000000000" pitchFamily="2" charset="0"/>
                      </a:endParaRPr>
                    </a:p>
                  </a:txBody>
                  <a:tcPr marL="7620" marR="7620" marT="7620" marB="0" anchor="b"/>
                </a:tc>
                <a:tc>
                  <a:txBody>
                    <a:bodyPr/>
                    <a:lstStyle/>
                    <a:p>
                      <a:pPr algn="l" fontAlgn="b"/>
                      <a:r>
                        <a:rPr lang="es-CO" sz="1200" u="none" strike="noStrike">
                          <a:effectLst/>
                        </a:rPr>
                        <a:t>1</a:t>
                      </a:r>
                      <a:endParaRPr lang="es-CO" sz="1200" b="0" i="0" u="none" strike="noStrike">
                        <a:solidFill>
                          <a:srgbClr val="404040"/>
                        </a:solidFill>
                        <a:effectLst/>
                        <a:latin typeface="Arial Narrow" panose="020B0606020202030204" pitchFamily="34" charset="0"/>
                      </a:endParaRPr>
                    </a:p>
                  </a:txBody>
                  <a:tcPr marL="7620" marR="7620" marT="7620" marB="0" anchor="b"/>
                </a:tc>
                <a:extLst>
                  <a:ext uri="{0D108BD9-81ED-4DB2-BD59-A6C34878D82A}">
                    <a16:rowId xmlns:a16="http://schemas.microsoft.com/office/drawing/2014/main" val="2125100451"/>
                  </a:ext>
                </a:extLst>
              </a:tr>
              <a:tr h="236220">
                <a:tc>
                  <a:txBody>
                    <a:bodyPr/>
                    <a:lstStyle/>
                    <a:p>
                      <a:pPr algn="l" fontAlgn="b"/>
                      <a:r>
                        <a:rPr lang="es-CO" sz="1400" u="none" strike="noStrike">
                          <a:effectLst/>
                        </a:rPr>
                        <a:t>Secretaria Distrital de Desarrollo Económico</a:t>
                      </a:r>
                      <a:endParaRPr lang="es-CO" sz="1400" b="1"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s-CO" sz="1400" u="none" strike="noStrike" dirty="0">
                          <a:effectLst/>
                        </a:rPr>
                        <a:t>1</a:t>
                      </a:r>
                      <a:endParaRPr lang="es-CO" sz="1400" b="1" i="0" u="none" strike="noStrike" dirty="0">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303835257"/>
                  </a:ext>
                </a:extLst>
              </a:tr>
              <a:tr h="228600">
                <a:tc>
                  <a:txBody>
                    <a:bodyPr/>
                    <a:lstStyle/>
                    <a:p>
                      <a:pPr algn="l" fontAlgn="b"/>
                      <a:r>
                        <a:rPr lang="es-CO" sz="1400" u="none" strike="noStrike">
                          <a:effectLst/>
                        </a:rPr>
                        <a:t>Secretaria Distrital de Gobierno</a:t>
                      </a:r>
                      <a:endParaRPr lang="es-CO" sz="1400" b="1"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s-CO" sz="1400" u="none" strike="noStrike" dirty="0">
                          <a:effectLst/>
                        </a:rPr>
                        <a:t>1</a:t>
                      </a:r>
                      <a:endParaRPr lang="es-CO" sz="1400" b="0" i="0" u="none" strike="noStrike" dirty="0">
                        <a:solidFill>
                          <a:srgbClr val="40404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960950565"/>
                  </a:ext>
                </a:extLst>
              </a:tr>
              <a:tr h="228600">
                <a:tc>
                  <a:txBody>
                    <a:bodyPr/>
                    <a:lstStyle/>
                    <a:p>
                      <a:pPr algn="l" fontAlgn="b"/>
                      <a:r>
                        <a:rPr lang="es-CO" sz="1400" u="none" strike="noStrike">
                          <a:effectLst/>
                        </a:rPr>
                        <a:t>Secretaria Distrital de Hacienda </a:t>
                      </a:r>
                      <a:endParaRPr lang="es-CO" sz="1400" b="1"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s-CO" sz="1400" u="none" strike="noStrike">
                          <a:effectLst/>
                        </a:rPr>
                        <a:t>1</a:t>
                      </a:r>
                      <a:endParaRPr lang="es-CO" sz="1400" b="0" i="0" u="none" strike="noStrike">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223746111"/>
                  </a:ext>
                </a:extLst>
              </a:tr>
              <a:tr h="228600">
                <a:tc>
                  <a:txBody>
                    <a:bodyPr/>
                    <a:lstStyle/>
                    <a:p>
                      <a:pPr algn="l" fontAlgn="b"/>
                      <a:r>
                        <a:rPr lang="es-CO" sz="1400" u="none" strike="noStrike">
                          <a:effectLst/>
                        </a:rPr>
                        <a:t>Secretaría Distrital de Planeación</a:t>
                      </a:r>
                      <a:endParaRPr lang="es-CO" sz="1400" b="1"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s-CO" sz="1400" u="none" strike="noStrike" dirty="0">
                          <a:effectLst/>
                        </a:rPr>
                        <a:t>1</a:t>
                      </a:r>
                      <a:endParaRPr lang="es-CO" sz="1400" b="0" i="0" u="none" strike="noStrike" dirty="0">
                        <a:solidFill>
                          <a:srgbClr val="40404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742425782"/>
                  </a:ext>
                </a:extLst>
              </a:tr>
              <a:tr h="228600">
                <a:tc>
                  <a:txBody>
                    <a:bodyPr/>
                    <a:lstStyle/>
                    <a:p>
                      <a:pPr algn="l" fontAlgn="b"/>
                      <a:r>
                        <a:rPr lang="es-CO" sz="1400" u="none" strike="noStrike">
                          <a:effectLst/>
                        </a:rPr>
                        <a:t>Secretaría Distrital de Salud</a:t>
                      </a:r>
                      <a:endParaRPr lang="es-CO" sz="1400" b="1"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s-CO" sz="1400" u="none" strike="noStrike">
                          <a:effectLst/>
                        </a:rPr>
                        <a:t>1</a:t>
                      </a:r>
                      <a:endParaRPr lang="es-CO" sz="1400" b="0" i="0" u="none" strike="noStrike">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822446307"/>
                  </a:ext>
                </a:extLst>
              </a:tr>
              <a:tr h="231719">
                <a:tc>
                  <a:txBody>
                    <a:bodyPr/>
                    <a:lstStyle/>
                    <a:p>
                      <a:pPr algn="l" fontAlgn="b"/>
                      <a:r>
                        <a:rPr lang="es-MX" sz="1400" u="none" strike="noStrike">
                          <a:effectLst/>
                        </a:rPr>
                        <a:t>Secretaria Distrital de Seguridad Convivencia y Justicia</a:t>
                      </a:r>
                      <a:endParaRPr lang="es-MX" sz="1400" b="1"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s-CO" sz="1400" u="none" strike="noStrike" dirty="0">
                          <a:effectLst/>
                        </a:rPr>
                        <a:t>1</a:t>
                      </a:r>
                      <a:endParaRPr lang="es-CO" sz="1400" b="0" i="0" u="none" strike="noStrike" dirty="0">
                        <a:solidFill>
                          <a:srgbClr val="40404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214809163"/>
                  </a:ext>
                </a:extLst>
              </a:tr>
              <a:tr h="228600">
                <a:tc>
                  <a:txBody>
                    <a:bodyPr/>
                    <a:lstStyle/>
                    <a:p>
                      <a:pPr algn="l" fontAlgn="b"/>
                      <a:r>
                        <a:rPr lang="es-CO" sz="1400" u="none" strike="noStrike">
                          <a:effectLst/>
                        </a:rPr>
                        <a:t>Secretaría Distrital del Hábitat</a:t>
                      </a:r>
                      <a:endParaRPr lang="es-CO" sz="1400" b="1"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s-CO" sz="1400" u="none" strike="noStrike" dirty="0">
                          <a:effectLst/>
                        </a:rPr>
                        <a:t>1</a:t>
                      </a:r>
                      <a:endParaRPr lang="es-CO" sz="1400" b="0" i="0" u="none" strike="noStrike" dirty="0">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319390031"/>
                  </a:ext>
                </a:extLst>
              </a:tr>
              <a:tr h="228600">
                <a:tc>
                  <a:txBody>
                    <a:bodyPr/>
                    <a:lstStyle/>
                    <a:p>
                      <a:pPr algn="l" fontAlgn="b"/>
                      <a:r>
                        <a:rPr lang="es-CO" sz="1400" u="none" strike="noStrike">
                          <a:effectLst/>
                        </a:rPr>
                        <a:t>Secretaria General</a:t>
                      </a:r>
                      <a:endParaRPr lang="es-CO" sz="1400" b="1"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s-CO" sz="1400" u="none" strike="noStrike" dirty="0">
                          <a:effectLst/>
                        </a:rPr>
                        <a:t>1</a:t>
                      </a:r>
                      <a:endParaRPr lang="es-CO" sz="1400" b="0" i="0" u="none" strike="noStrike" dirty="0">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856676972"/>
                  </a:ext>
                </a:extLst>
              </a:tr>
              <a:tr h="228600">
                <a:tc>
                  <a:txBody>
                    <a:bodyPr/>
                    <a:lstStyle/>
                    <a:p>
                      <a:pPr algn="l" fontAlgn="b"/>
                      <a:r>
                        <a:rPr lang="es-CO" sz="1400" u="none" strike="noStrike">
                          <a:effectLst/>
                        </a:rPr>
                        <a:t>Secretaria Jurídica Distrital </a:t>
                      </a:r>
                      <a:endParaRPr lang="es-CO" sz="1400" b="1"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s-CO" sz="1400" u="none" strike="noStrike" dirty="0">
                          <a:effectLst/>
                        </a:rPr>
                        <a:t>1</a:t>
                      </a:r>
                      <a:endParaRPr lang="es-CO" sz="1400" b="0" i="0" u="none" strike="noStrike" dirty="0">
                        <a:solidFill>
                          <a:srgbClr val="40404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95166002"/>
                  </a:ext>
                </a:extLst>
              </a:tr>
              <a:tr h="228600">
                <a:tc>
                  <a:txBody>
                    <a:bodyPr/>
                    <a:lstStyle/>
                    <a:p>
                      <a:pPr algn="l" fontAlgn="b"/>
                      <a:r>
                        <a:rPr lang="es-CO" sz="1400" u="none" strike="noStrike">
                          <a:effectLst/>
                        </a:rPr>
                        <a:t>Secretaria Distrital de Ambiente </a:t>
                      </a:r>
                      <a:endParaRPr lang="es-CO" sz="1400" b="1" i="0" u="none" strike="noStrike">
                        <a:solidFill>
                          <a:srgbClr val="000000"/>
                        </a:solidFill>
                        <a:effectLst/>
                        <a:latin typeface="Roboto" panose="02000000000000000000" pitchFamily="2" charset="0"/>
                      </a:endParaRPr>
                    </a:p>
                  </a:txBody>
                  <a:tcPr marL="7620" marR="7620" marT="7620" marB="0" anchor="b"/>
                </a:tc>
                <a:tc>
                  <a:txBody>
                    <a:bodyPr/>
                    <a:lstStyle/>
                    <a:p>
                      <a:pPr algn="l" fontAlgn="b"/>
                      <a:r>
                        <a:rPr lang="es-CO" sz="1200" u="none" strike="noStrike" dirty="0">
                          <a:effectLst/>
                        </a:rPr>
                        <a:t>0</a:t>
                      </a:r>
                      <a:endParaRPr lang="es-CO" sz="1200" b="0" i="0" u="none" strike="noStrike" dirty="0">
                        <a:solidFill>
                          <a:srgbClr val="000000"/>
                        </a:solidFill>
                        <a:effectLst/>
                        <a:latin typeface="Arial Narrow" panose="020B0606020202030204" pitchFamily="34" charset="0"/>
                      </a:endParaRPr>
                    </a:p>
                  </a:txBody>
                  <a:tcPr marL="7620" marR="7620" marT="7620" marB="0" anchor="b"/>
                </a:tc>
                <a:extLst>
                  <a:ext uri="{0D108BD9-81ED-4DB2-BD59-A6C34878D82A}">
                    <a16:rowId xmlns:a16="http://schemas.microsoft.com/office/drawing/2014/main" val="4093063628"/>
                  </a:ext>
                </a:extLst>
              </a:tr>
              <a:tr h="228600">
                <a:tc>
                  <a:txBody>
                    <a:bodyPr/>
                    <a:lstStyle/>
                    <a:p>
                      <a:pPr algn="l" fontAlgn="b"/>
                      <a:r>
                        <a:rPr lang="es-CO" sz="1400" u="none" strike="noStrike">
                          <a:effectLst/>
                        </a:rPr>
                        <a:t>Secretaría Distrital de Movilidad</a:t>
                      </a:r>
                      <a:endParaRPr lang="es-CO" sz="1400" b="1"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s-CO" sz="1400" u="none" strike="noStrike" dirty="0">
                          <a:effectLst/>
                        </a:rPr>
                        <a:t>0</a:t>
                      </a:r>
                      <a:endParaRPr lang="es-CO" sz="1400" b="0" i="0" u="none" strike="noStrike" dirty="0">
                        <a:solidFill>
                          <a:srgbClr val="E7E6E6"/>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523408387"/>
                  </a:ext>
                </a:extLst>
              </a:tr>
            </a:tbl>
          </a:graphicData>
        </a:graphic>
      </p:graphicFrame>
      <p:graphicFrame>
        <p:nvGraphicFramePr>
          <p:cNvPr id="4" name="Tabla 3">
            <a:extLst>
              <a:ext uri="{FF2B5EF4-FFF2-40B4-BE49-F238E27FC236}">
                <a16:creationId xmlns:a16="http://schemas.microsoft.com/office/drawing/2014/main" id="{08E22F10-2063-CD63-D09E-4EBFFB13C85C}"/>
              </a:ext>
            </a:extLst>
          </p:cNvPr>
          <p:cNvGraphicFramePr>
            <a:graphicFrameLocks noGrp="1"/>
          </p:cNvGraphicFramePr>
          <p:nvPr>
            <p:extLst>
              <p:ext uri="{D42A27DB-BD31-4B8C-83A1-F6EECF244321}">
                <p14:modId xmlns:p14="http://schemas.microsoft.com/office/powerpoint/2010/main" val="1666310302"/>
              </p:ext>
            </p:extLst>
          </p:nvPr>
        </p:nvGraphicFramePr>
        <p:xfrm>
          <a:off x="5879550" y="1215414"/>
          <a:ext cx="5143500" cy="5323405"/>
        </p:xfrm>
        <a:graphic>
          <a:graphicData uri="http://schemas.openxmlformats.org/drawingml/2006/table">
            <a:tbl>
              <a:tblPr>
                <a:tableStyleId>{BC89EF96-8CEA-46FF-86C4-4CE0E7609802}</a:tableStyleId>
              </a:tblPr>
              <a:tblGrid>
                <a:gridCol w="4104748">
                  <a:extLst>
                    <a:ext uri="{9D8B030D-6E8A-4147-A177-3AD203B41FA5}">
                      <a16:colId xmlns:a16="http://schemas.microsoft.com/office/drawing/2014/main" val="219247422"/>
                    </a:ext>
                  </a:extLst>
                </a:gridCol>
                <a:gridCol w="1038752">
                  <a:extLst>
                    <a:ext uri="{9D8B030D-6E8A-4147-A177-3AD203B41FA5}">
                      <a16:colId xmlns:a16="http://schemas.microsoft.com/office/drawing/2014/main" val="3000121174"/>
                    </a:ext>
                  </a:extLst>
                </a:gridCol>
              </a:tblGrid>
              <a:tr h="133424">
                <a:tc>
                  <a:txBody>
                    <a:bodyPr/>
                    <a:lstStyle/>
                    <a:p>
                      <a:pPr algn="ctr" fontAlgn="ctr"/>
                      <a:r>
                        <a:rPr lang="es-CO" sz="1200" u="none" strike="noStrike" dirty="0">
                          <a:effectLst/>
                        </a:rPr>
                        <a:t>SECTOR DESCENTRALIZADO </a:t>
                      </a:r>
                      <a:endParaRPr lang="es-CO" sz="1200" b="0" i="0" u="none" strike="noStrike" dirty="0">
                        <a:solidFill>
                          <a:srgbClr val="404040"/>
                        </a:solidFill>
                        <a:effectLst/>
                        <a:latin typeface="Corbel" panose="020B0503020204020204" pitchFamily="34" charset="0"/>
                      </a:endParaRPr>
                    </a:p>
                  </a:txBody>
                  <a:tcPr marL="4304" marR="4304" marT="4304" marB="0" anchor="ctr">
                    <a:solidFill>
                      <a:schemeClr val="accent6"/>
                    </a:solidFill>
                  </a:tcPr>
                </a:tc>
                <a:tc>
                  <a:txBody>
                    <a:bodyPr/>
                    <a:lstStyle/>
                    <a:p>
                      <a:pPr algn="ctr" fontAlgn="ctr"/>
                      <a:endParaRPr lang="es-CO" sz="1200" b="0" i="0" u="none" strike="noStrike" dirty="0">
                        <a:solidFill>
                          <a:srgbClr val="404040"/>
                        </a:solidFill>
                        <a:effectLst/>
                        <a:latin typeface="Corbel" panose="020B0503020204020204" pitchFamily="34" charset="0"/>
                      </a:endParaRPr>
                    </a:p>
                  </a:txBody>
                  <a:tcPr marL="4304" marR="4304" marT="4304" marB="0" anchor="ctr">
                    <a:solidFill>
                      <a:schemeClr val="accent6"/>
                    </a:solidFill>
                  </a:tcPr>
                </a:tc>
                <a:extLst>
                  <a:ext uri="{0D108BD9-81ED-4DB2-BD59-A6C34878D82A}">
                    <a16:rowId xmlns:a16="http://schemas.microsoft.com/office/drawing/2014/main" val="694102682"/>
                  </a:ext>
                </a:extLst>
              </a:tr>
              <a:tr h="162138">
                <a:tc>
                  <a:txBody>
                    <a:bodyPr/>
                    <a:lstStyle/>
                    <a:p>
                      <a:pPr algn="l" fontAlgn="b"/>
                      <a:r>
                        <a:rPr lang="es-MX" sz="1200" u="none" strike="noStrike" dirty="0">
                          <a:effectLst/>
                        </a:rPr>
                        <a:t>CAJA DE LA VIVIENDA POPULAR</a:t>
                      </a:r>
                      <a:endParaRPr lang="es-MX" sz="1200" b="1" i="0" u="none" strike="noStrike" dirty="0">
                        <a:solidFill>
                          <a:srgbClr val="404040"/>
                        </a:solidFill>
                        <a:effectLst/>
                        <a:latin typeface="Arial" panose="020B0604020202020204" pitchFamily="34" charset="0"/>
                      </a:endParaRPr>
                    </a:p>
                  </a:txBody>
                  <a:tcPr marL="4304" marR="4304" marT="4304" marB="0" anchor="b"/>
                </a:tc>
                <a:tc>
                  <a:txBody>
                    <a:bodyPr/>
                    <a:lstStyle/>
                    <a:p>
                      <a:pPr algn="l" fontAlgn="b"/>
                      <a:r>
                        <a:rPr lang="es-CO" sz="1200" u="none" strike="noStrike" dirty="0">
                          <a:effectLst/>
                        </a:rPr>
                        <a:t>1</a:t>
                      </a:r>
                      <a:endParaRPr lang="es-CO" sz="1200" b="0" i="0" u="none" strike="noStrike" dirty="0">
                        <a:solidFill>
                          <a:srgbClr val="404040"/>
                        </a:solidFill>
                        <a:effectLst/>
                        <a:latin typeface="Arial" panose="020B0604020202020204" pitchFamily="34" charset="0"/>
                      </a:endParaRPr>
                    </a:p>
                  </a:txBody>
                  <a:tcPr marL="4304" marR="4304" marT="4304" marB="0" anchor="b"/>
                </a:tc>
                <a:extLst>
                  <a:ext uri="{0D108BD9-81ED-4DB2-BD59-A6C34878D82A}">
                    <a16:rowId xmlns:a16="http://schemas.microsoft.com/office/drawing/2014/main" val="1438873728"/>
                  </a:ext>
                </a:extLst>
              </a:tr>
              <a:tr h="253936">
                <a:tc>
                  <a:txBody>
                    <a:bodyPr/>
                    <a:lstStyle/>
                    <a:p>
                      <a:pPr algn="l" fontAlgn="b"/>
                      <a:r>
                        <a:rPr lang="es-CO" sz="1200" u="none" strike="noStrike" dirty="0">
                          <a:effectLst/>
                        </a:rPr>
                        <a:t>CANAL CAPITAL</a:t>
                      </a:r>
                      <a:endParaRPr lang="es-CO" sz="1200" b="1" i="0" u="none" strike="noStrike" dirty="0">
                        <a:solidFill>
                          <a:srgbClr val="404040"/>
                        </a:solidFill>
                        <a:effectLst/>
                        <a:latin typeface="Roboto" panose="02000000000000000000" pitchFamily="2" charset="0"/>
                      </a:endParaRPr>
                    </a:p>
                  </a:txBody>
                  <a:tcPr marL="4304" marR="4304" marT="4304" marB="0" anchor="b"/>
                </a:tc>
                <a:tc>
                  <a:txBody>
                    <a:bodyPr/>
                    <a:lstStyle/>
                    <a:p>
                      <a:pPr algn="l" fontAlgn="b"/>
                      <a:r>
                        <a:rPr lang="es-CO" sz="1200" u="none" strike="noStrike" dirty="0">
                          <a:effectLst/>
                        </a:rPr>
                        <a:t>1</a:t>
                      </a:r>
                      <a:endParaRPr lang="es-CO" sz="1200" b="0" i="0" u="none" strike="noStrike" dirty="0">
                        <a:solidFill>
                          <a:srgbClr val="E7E6E6"/>
                        </a:solidFill>
                        <a:effectLst/>
                        <a:latin typeface="Arial" panose="020B0604020202020204" pitchFamily="34" charset="0"/>
                      </a:endParaRPr>
                    </a:p>
                  </a:txBody>
                  <a:tcPr marL="4304" marR="4304" marT="4304" marB="0" anchor="b"/>
                </a:tc>
                <a:extLst>
                  <a:ext uri="{0D108BD9-81ED-4DB2-BD59-A6C34878D82A}">
                    <a16:rowId xmlns:a16="http://schemas.microsoft.com/office/drawing/2014/main" val="593471979"/>
                  </a:ext>
                </a:extLst>
              </a:tr>
              <a:tr h="253936">
                <a:tc>
                  <a:txBody>
                    <a:bodyPr/>
                    <a:lstStyle/>
                    <a:p>
                      <a:pPr algn="l" fontAlgn="ctr"/>
                      <a:r>
                        <a:rPr lang="es-MX" sz="1200" u="none" strike="noStrike" dirty="0">
                          <a:effectLst/>
                        </a:rPr>
                        <a:t>EMPRESA DE ACUEDUCTO Y ALCANTARILLADO DE BOGOTÁ</a:t>
                      </a:r>
                      <a:endParaRPr lang="es-MX" sz="1200" b="0" i="0" u="none" strike="noStrike" dirty="0">
                        <a:solidFill>
                          <a:srgbClr val="404040"/>
                        </a:solidFill>
                        <a:effectLst/>
                        <a:latin typeface="Arial" panose="020B0604020202020204" pitchFamily="34" charset="0"/>
                      </a:endParaRPr>
                    </a:p>
                  </a:txBody>
                  <a:tcPr marL="4304" marR="4304" marT="4304" marB="0" anchor="ctr"/>
                </a:tc>
                <a:tc>
                  <a:txBody>
                    <a:bodyPr/>
                    <a:lstStyle/>
                    <a:p>
                      <a:pPr algn="l" fontAlgn="b"/>
                      <a:r>
                        <a:rPr lang="es-CO" sz="1200" u="none" strike="noStrike" dirty="0">
                          <a:effectLst/>
                        </a:rPr>
                        <a:t>1</a:t>
                      </a:r>
                      <a:endParaRPr lang="es-CO" sz="1200" b="0" i="0" u="none" strike="noStrike" dirty="0">
                        <a:solidFill>
                          <a:srgbClr val="E7E6E6"/>
                        </a:solidFill>
                        <a:effectLst/>
                        <a:latin typeface="Arial" panose="020B0604020202020204" pitchFamily="34" charset="0"/>
                      </a:endParaRPr>
                    </a:p>
                  </a:txBody>
                  <a:tcPr marL="4304" marR="4304" marT="4304" marB="0" anchor="b"/>
                </a:tc>
                <a:extLst>
                  <a:ext uri="{0D108BD9-81ED-4DB2-BD59-A6C34878D82A}">
                    <a16:rowId xmlns:a16="http://schemas.microsoft.com/office/drawing/2014/main" val="2044901851"/>
                  </a:ext>
                </a:extLst>
              </a:tr>
              <a:tr h="253936">
                <a:tc>
                  <a:txBody>
                    <a:bodyPr/>
                    <a:lstStyle/>
                    <a:p>
                      <a:pPr algn="l" fontAlgn="b"/>
                      <a:r>
                        <a:rPr lang="es-MX" sz="1200" u="none" strike="noStrike" dirty="0">
                          <a:effectLst/>
                        </a:rPr>
                        <a:t>EMPRESA DE RENOVACIÓN Y DESARROLLO URBANO DE BOGOTÁ D.C</a:t>
                      </a:r>
                      <a:endParaRPr lang="es-MX" sz="1200" b="1" i="0" u="none" strike="noStrike" dirty="0">
                        <a:solidFill>
                          <a:srgbClr val="E7E6E6"/>
                        </a:solidFill>
                        <a:effectLst/>
                        <a:latin typeface="Arial" panose="020B0604020202020204" pitchFamily="34" charset="0"/>
                      </a:endParaRPr>
                    </a:p>
                  </a:txBody>
                  <a:tcPr marL="4304" marR="4304" marT="4304" marB="0" anchor="b"/>
                </a:tc>
                <a:tc>
                  <a:txBody>
                    <a:bodyPr/>
                    <a:lstStyle/>
                    <a:p>
                      <a:pPr algn="l" fontAlgn="b"/>
                      <a:r>
                        <a:rPr lang="es-CO" sz="1200" u="none" strike="noStrike" dirty="0">
                          <a:effectLst/>
                        </a:rPr>
                        <a:t>1</a:t>
                      </a:r>
                      <a:endParaRPr lang="es-CO" sz="1200" b="0" i="0" u="none" strike="noStrike" dirty="0">
                        <a:solidFill>
                          <a:srgbClr val="E7E6E6"/>
                        </a:solidFill>
                        <a:effectLst/>
                        <a:latin typeface="Arial" panose="020B0604020202020204" pitchFamily="34" charset="0"/>
                      </a:endParaRPr>
                    </a:p>
                  </a:txBody>
                  <a:tcPr marL="4304" marR="4304" marT="4304" marB="0" anchor="b"/>
                </a:tc>
                <a:extLst>
                  <a:ext uri="{0D108BD9-81ED-4DB2-BD59-A6C34878D82A}">
                    <a16:rowId xmlns:a16="http://schemas.microsoft.com/office/drawing/2014/main" val="3677605829"/>
                  </a:ext>
                </a:extLst>
              </a:tr>
              <a:tr h="378751">
                <a:tc>
                  <a:txBody>
                    <a:bodyPr/>
                    <a:lstStyle/>
                    <a:p>
                      <a:pPr algn="l" fontAlgn="b"/>
                      <a:r>
                        <a:rPr lang="es-MX" sz="1200" u="none" strike="noStrike" dirty="0">
                          <a:effectLst/>
                        </a:rPr>
                        <a:t>FONDO DE PRESTACIONES ECONÓMICAS, CESANTÍAS Y PENSIONES - FONCEP</a:t>
                      </a:r>
                      <a:endParaRPr lang="es-MX" sz="1200" b="1" i="0" u="none" strike="noStrike" dirty="0">
                        <a:solidFill>
                          <a:srgbClr val="404040"/>
                        </a:solidFill>
                        <a:effectLst/>
                        <a:latin typeface="Arial" panose="020B0604020202020204" pitchFamily="34" charset="0"/>
                      </a:endParaRPr>
                    </a:p>
                  </a:txBody>
                  <a:tcPr marL="4304" marR="4304" marT="4304" marB="0" anchor="b"/>
                </a:tc>
                <a:tc>
                  <a:txBody>
                    <a:bodyPr/>
                    <a:lstStyle/>
                    <a:p>
                      <a:pPr algn="l" fontAlgn="b"/>
                      <a:r>
                        <a:rPr lang="es-CO" sz="1200" u="none" strike="noStrike" dirty="0">
                          <a:effectLst/>
                        </a:rPr>
                        <a:t>1</a:t>
                      </a:r>
                      <a:endParaRPr lang="es-CO" sz="1200" b="0" i="0" u="none" strike="noStrike" dirty="0">
                        <a:solidFill>
                          <a:srgbClr val="404040"/>
                        </a:solidFill>
                        <a:effectLst/>
                        <a:latin typeface="Arial" panose="020B0604020202020204" pitchFamily="34" charset="0"/>
                      </a:endParaRPr>
                    </a:p>
                  </a:txBody>
                  <a:tcPr marL="4304" marR="4304" marT="4304" marB="0" anchor="b"/>
                </a:tc>
                <a:extLst>
                  <a:ext uri="{0D108BD9-81ED-4DB2-BD59-A6C34878D82A}">
                    <a16:rowId xmlns:a16="http://schemas.microsoft.com/office/drawing/2014/main" val="3403770040"/>
                  </a:ext>
                </a:extLst>
              </a:tr>
              <a:tr h="253936">
                <a:tc>
                  <a:txBody>
                    <a:bodyPr/>
                    <a:lstStyle/>
                    <a:p>
                      <a:pPr algn="l" fontAlgn="ctr"/>
                      <a:r>
                        <a:rPr lang="es-CO" sz="1200" u="none" strike="noStrike" dirty="0">
                          <a:effectLst/>
                        </a:rPr>
                        <a:t>FUNDACIÓN GILBERTO ALZATE AVENDAÑO</a:t>
                      </a:r>
                      <a:endParaRPr lang="es-CO" sz="1200" b="0" i="0" u="none" strike="noStrike" dirty="0">
                        <a:solidFill>
                          <a:srgbClr val="404040"/>
                        </a:solidFill>
                        <a:effectLst/>
                        <a:latin typeface="Arial" panose="020B0604020202020204" pitchFamily="34" charset="0"/>
                      </a:endParaRPr>
                    </a:p>
                  </a:txBody>
                  <a:tcPr marL="4304" marR="4304" marT="4304" marB="0" anchor="ctr"/>
                </a:tc>
                <a:tc>
                  <a:txBody>
                    <a:bodyPr/>
                    <a:lstStyle/>
                    <a:p>
                      <a:pPr algn="l" fontAlgn="b"/>
                      <a:r>
                        <a:rPr lang="es-CO" sz="1200" u="none" strike="noStrike" dirty="0">
                          <a:effectLst/>
                        </a:rPr>
                        <a:t>1</a:t>
                      </a:r>
                      <a:endParaRPr lang="es-CO" sz="1200" b="0" i="0" u="none" strike="noStrike" dirty="0">
                        <a:solidFill>
                          <a:srgbClr val="E7E6E6"/>
                        </a:solidFill>
                        <a:effectLst/>
                        <a:latin typeface="Arial" panose="020B0604020202020204" pitchFamily="34" charset="0"/>
                      </a:endParaRPr>
                    </a:p>
                  </a:txBody>
                  <a:tcPr marL="4304" marR="4304" marT="4304" marB="0" anchor="b"/>
                </a:tc>
                <a:extLst>
                  <a:ext uri="{0D108BD9-81ED-4DB2-BD59-A6C34878D82A}">
                    <a16:rowId xmlns:a16="http://schemas.microsoft.com/office/drawing/2014/main" val="309298711"/>
                  </a:ext>
                </a:extLst>
              </a:tr>
              <a:tr h="129120">
                <a:tc>
                  <a:txBody>
                    <a:bodyPr/>
                    <a:lstStyle/>
                    <a:p>
                      <a:pPr algn="l" fontAlgn="b"/>
                      <a:r>
                        <a:rPr lang="es-CO" sz="1200" u="none" strike="noStrike" dirty="0">
                          <a:effectLst/>
                        </a:rPr>
                        <a:t>IDIGER</a:t>
                      </a:r>
                      <a:endParaRPr lang="es-CO" sz="1200" b="1" i="0" u="none" strike="noStrike" dirty="0">
                        <a:solidFill>
                          <a:srgbClr val="404040"/>
                        </a:solidFill>
                        <a:effectLst/>
                        <a:latin typeface="Arial" panose="020B0604020202020204" pitchFamily="34" charset="0"/>
                      </a:endParaRPr>
                    </a:p>
                  </a:txBody>
                  <a:tcPr marL="4304" marR="4304" marT="4304" marB="0" anchor="b"/>
                </a:tc>
                <a:tc>
                  <a:txBody>
                    <a:bodyPr/>
                    <a:lstStyle/>
                    <a:p>
                      <a:pPr algn="l" fontAlgn="b"/>
                      <a:r>
                        <a:rPr lang="es-CO" sz="1200" u="none" strike="noStrike">
                          <a:effectLst/>
                        </a:rPr>
                        <a:t>1</a:t>
                      </a:r>
                      <a:endParaRPr lang="es-CO" sz="1200" b="0" i="0" u="none" strike="noStrike">
                        <a:solidFill>
                          <a:srgbClr val="E7E6E6"/>
                        </a:solidFill>
                        <a:effectLst/>
                        <a:latin typeface="Arial" panose="020B0604020202020204" pitchFamily="34" charset="0"/>
                      </a:endParaRPr>
                    </a:p>
                  </a:txBody>
                  <a:tcPr marL="4304" marR="4304" marT="4304" marB="0" anchor="b"/>
                </a:tc>
                <a:extLst>
                  <a:ext uri="{0D108BD9-81ED-4DB2-BD59-A6C34878D82A}">
                    <a16:rowId xmlns:a16="http://schemas.microsoft.com/office/drawing/2014/main" val="866089514"/>
                  </a:ext>
                </a:extLst>
              </a:tr>
              <a:tr h="378751">
                <a:tc>
                  <a:txBody>
                    <a:bodyPr/>
                    <a:lstStyle/>
                    <a:p>
                      <a:pPr algn="l" fontAlgn="b"/>
                      <a:r>
                        <a:rPr lang="es-CO" sz="1200" u="none" strike="noStrike" dirty="0">
                          <a:effectLst/>
                        </a:rPr>
                        <a:t>IDPAC</a:t>
                      </a:r>
                      <a:endParaRPr lang="es-CO" sz="1200" b="1" i="0" u="none" strike="noStrike" dirty="0">
                        <a:solidFill>
                          <a:srgbClr val="404040"/>
                        </a:solidFill>
                        <a:effectLst/>
                        <a:latin typeface="Arial" panose="020B0604020202020204" pitchFamily="34" charset="0"/>
                      </a:endParaRPr>
                    </a:p>
                  </a:txBody>
                  <a:tcPr marL="4304" marR="4304" marT="4304" marB="0" anchor="b"/>
                </a:tc>
                <a:tc>
                  <a:txBody>
                    <a:bodyPr/>
                    <a:lstStyle/>
                    <a:p>
                      <a:pPr algn="l" fontAlgn="b"/>
                      <a:r>
                        <a:rPr lang="es-CO" sz="1200" u="none" strike="noStrike" dirty="0">
                          <a:effectLst/>
                        </a:rPr>
                        <a:t>1</a:t>
                      </a:r>
                      <a:endParaRPr lang="es-CO" sz="1200" b="0" i="0" u="none" strike="noStrike" dirty="0">
                        <a:solidFill>
                          <a:srgbClr val="E7E6E6"/>
                        </a:solidFill>
                        <a:effectLst/>
                        <a:latin typeface="Arial" panose="020B0604020202020204" pitchFamily="34" charset="0"/>
                      </a:endParaRPr>
                    </a:p>
                  </a:txBody>
                  <a:tcPr marL="4304" marR="4304" marT="4304" marB="0" anchor="b"/>
                </a:tc>
                <a:extLst>
                  <a:ext uri="{0D108BD9-81ED-4DB2-BD59-A6C34878D82A}">
                    <a16:rowId xmlns:a16="http://schemas.microsoft.com/office/drawing/2014/main" val="1449271044"/>
                  </a:ext>
                </a:extLst>
              </a:tr>
              <a:tr h="253936">
                <a:tc>
                  <a:txBody>
                    <a:bodyPr/>
                    <a:lstStyle/>
                    <a:p>
                      <a:pPr algn="l" fontAlgn="ctr"/>
                      <a:r>
                        <a:rPr lang="es-CO" sz="1200" u="none" strike="noStrike" dirty="0">
                          <a:effectLst/>
                        </a:rPr>
                        <a:t>INSTITUTO DISTRITAL DE LAS ARTES</a:t>
                      </a:r>
                      <a:endParaRPr lang="es-CO" sz="1200" b="0" i="0" u="none" strike="noStrike" dirty="0">
                        <a:solidFill>
                          <a:srgbClr val="404040"/>
                        </a:solidFill>
                        <a:effectLst/>
                        <a:latin typeface="Arial" panose="020B0604020202020204" pitchFamily="34" charset="0"/>
                      </a:endParaRPr>
                    </a:p>
                  </a:txBody>
                  <a:tcPr marL="4304" marR="4304" marT="4304" marB="0" anchor="ctr"/>
                </a:tc>
                <a:tc>
                  <a:txBody>
                    <a:bodyPr/>
                    <a:lstStyle/>
                    <a:p>
                      <a:pPr algn="l" fontAlgn="b"/>
                      <a:r>
                        <a:rPr lang="es-CO" sz="1200" u="none" strike="noStrike" dirty="0">
                          <a:effectLst/>
                        </a:rPr>
                        <a:t>1</a:t>
                      </a:r>
                      <a:endParaRPr lang="es-CO" sz="1200" b="0" i="0" u="none" strike="noStrike" dirty="0">
                        <a:solidFill>
                          <a:srgbClr val="E7E6E6"/>
                        </a:solidFill>
                        <a:effectLst/>
                        <a:latin typeface="Arial" panose="020B0604020202020204" pitchFamily="34" charset="0"/>
                      </a:endParaRPr>
                    </a:p>
                  </a:txBody>
                  <a:tcPr marL="4304" marR="4304" marT="4304" marB="0" anchor="b"/>
                </a:tc>
                <a:extLst>
                  <a:ext uri="{0D108BD9-81ED-4DB2-BD59-A6C34878D82A}">
                    <a16:rowId xmlns:a16="http://schemas.microsoft.com/office/drawing/2014/main" val="1069384986"/>
                  </a:ext>
                </a:extLst>
              </a:tr>
              <a:tr h="129120">
                <a:tc>
                  <a:txBody>
                    <a:bodyPr/>
                    <a:lstStyle/>
                    <a:p>
                      <a:pPr algn="l" fontAlgn="b"/>
                      <a:r>
                        <a:rPr lang="es-CO" sz="1200" u="none" strike="noStrike" dirty="0">
                          <a:effectLst/>
                        </a:rPr>
                        <a:t>INSTITUTO DISTRITAL DE PATRIMONIO CULTURAL</a:t>
                      </a:r>
                      <a:endParaRPr lang="es-CO" sz="1200" b="1" i="0" u="none" strike="noStrike" dirty="0">
                        <a:solidFill>
                          <a:srgbClr val="404040"/>
                        </a:solidFill>
                        <a:effectLst/>
                        <a:latin typeface="Arial" panose="020B0604020202020204" pitchFamily="34" charset="0"/>
                      </a:endParaRPr>
                    </a:p>
                  </a:txBody>
                  <a:tcPr marL="4304" marR="4304" marT="4304" marB="0" anchor="b"/>
                </a:tc>
                <a:tc>
                  <a:txBody>
                    <a:bodyPr/>
                    <a:lstStyle/>
                    <a:p>
                      <a:pPr algn="l" fontAlgn="b"/>
                      <a:r>
                        <a:rPr lang="es-CO" sz="1200" u="none" strike="noStrike" dirty="0">
                          <a:effectLst/>
                        </a:rPr>
                        <a:t>1</a:t>
                      </a:r>
                      <a:endParaRPr lang="es-CO" sz="1200" b="0" i="0" u="none" strike="noStrike" dirty="0">
                        <a:solidFill>
                          <a:srgbClr val="E7E6E6"/>
                        </a:solidFill>
                        <a:effectLst/>
                        <a:latin typeface="Arial" panose="020B0604020202020204" pitchFamily="34" charset="0"/>
                      </a:endParaRPr>
                    </a:p>
                  </a:txBody>
                  <a:tcPr marL="4304" marR="4304" marT="4304" marB="0" anchor="b"/>
                </a:tc>
                <a:extLst>
                  <a:ext uri="{0D108BD9-81ED-4DB2-BD59-A6C34878D82A}">
                    <a16:rowId xmlns:a16="http://schemas.microsoft.com/office/drawing/2014/main" val="2756007921"/>
                  </a:ext>
                </a:extLst>
              </a:tr>
              <a:tr h="197984">
                <a:tc>
                  <a:txBody>
                    <a:bodyPr/>
                    <a:lstStyle/>
                    <a:p>
                      <a:pPr algn="l" fontAlgn="b"/>
                      <a:r>
                        <a:rPr lang="es-MX" sz="1200" u="none" strike="noStrike" dirty="0">
                          <a:effectLst/>
                        </a:rPr>
                        <a:t>INSTITUTO DISTRITAL DE PROTECCIÓN Y BIENESTAR ANIMAL IDPYBA</a:t>
                      </a:r>
                      <a:endParaRPr lang="es-MX" sz="1200" b="1" i="0" u="none" strike="noStrike" dirty="0">
                        <a:solidFill>
                          <a:srgbClr val="404040"/>
                        </a:solidFill>
                        <a:effectLst/>
                        <a:latin typeface="Arial" panose="020B0604020202020204" pitchFamily="34" charset="0"/>
                      </a:endParaRPr>
                    </a:p>
                  </a:txBody>
                  <a:tcPr marL="4304" marR="4304" marT="4304" marB="0" anchor="b"/>
                </a:tc>
                <a:tc>
                  <a:txBody>
                    <a:bodyPr/>
                    <a:lstStyle/>
                    <a:p>
                      <a:pPr algn="l" fontAlgn="b"/>
                      <a:r>
                        <a:rPr lang="es-CO" sz="1200" u="none" strike="noStrike" dirty="0">
                          <a:effectLst/>
                        </a:rPr>
                        <a:t>1</a:t>
                      </a:r>
                      <a:endParaRPr lang="es-CO" sz="1200" b="0" i="0" u="none" strike="noStrike" dirty="0">
                        <a:solidFill>
                          <a:srgbClr val="E7E6E6"/>
                        </a:solidFill>
                        <a:effectLst/>
                        <a:latin typeface="Arial" panose="020B0604020202020204" pitchFamily="34" charset="0"/>
                      </a:endParaRPr>
                    </a:p>
                  </a:txBody>
                  <a:tcPr marL="4304" marR="4304" marT="4304" marB="0" anchor="b"/>
                </a:tc>
                <a:extLst>
                  <a:ext uri="{0D108BD9-81ED-4DB2-BD59-A6C34878D82A}">
                    <a16:rowId xmlns:a16="http://schemas.microsoft.com/office/drawing/2014/main" val="1880646503"/>
                  </a:ext>
                </a:extLst>
              </a:tr>
              <a:tr h="129120">
                <a:tc>
                  <a:txBody>
                    <a:bodyPr/>
                    <a:lstStyle/>
                    <a:p>
                      <a:pPr algn="l" fontAlgn="b"/>
                      <a:r>
                        <a:rPr lang="es-CO" sz="1200" u="none" strike="noStrike" dirty="0">
                          <a:effectLst/>
                        </a:rPr>
                        <a:t>INSTITUTO DISTRITAL DE TURISMO</a:t>
                      </a:r>
                      <a:endParaRPr lang="es-CO" sz="1200" b="1" i="0" u="none" strike="noStrike" dirty="0">
                        <a:solidFill>
                          <a:srgbClr val="404040"/>
                        </a:solidFill>
                        <a:effectLst/>
                        <a:latin typeface="Arial" panose="020B0604020202020204" pitchFamily="34" charset="0"/>
                      </a:endParaRPr>
                    </a:p>
                  </a:txBody>
                  <a:tcPr marL="4304" marR="4304" marT="4304" marB="0" anchor="b"/>
                </a:tc>
                <a:tc>
                  <a:txBody>
                    <a:bodyPr/>
                    <a:lstStyle/>
                    <a:p>
                      <a:pPr algn="l" fontAlgn="b"/>
                      <a:r>
                        <a:rPr lang="es-CO" sz="1200" u="none" strike="noStrike" dirty="0">
                          <a:effectLst/>
                        </a:rPr>
                        <a:t>1</a:t>
                      </a:r>
                      <a:endParaRPr lang="es-CO" sz="1200" b="1" i="0" u="none" strike="noStrike" dirty="0">
                        <a:solidFill>
                          <a:srgbClr val="3F3F3F"/>
                        </a:solidFill>
                        <a:effectLst/>
                        <a:latin typeface="Arial" panose="020B0604020202020204" pitchFamily="34" charset="0"/>
                      </a:endParaRPr>
                    </a:p>
                  </a:txBody>
                  <a:tcPr marL="4304" marR="4304" marT="4304" marB="0" anchor="b"/>
                </a:tc>
                <a:extLst>
                  <a:ext uri="{0D108BD9-81ED-4DB2-BD59-A6C34878D82A}">
                    <a16:rowId xmlns:a16="http://schemas.microsoft.com/office/drawing/2014/main" val="25681450"/>
                  </a:ext>
                </a:extLst>
              </a:tr>
              <a:tr h="193680">
                <a:tc>
                  <a:txBody>
                    <a:bodyPr/>
                    <a:lstStyle/>
                    <a:p>
                      <a:pPr algn="l" fontAlgn="ctr"/>
                      <a:r>
                        <a:rPr lang="es-MX" sz="1200" u="none" strike="noStrike" dirty="0">
                          <a:effectLst/>
                        </a:rPr>
                        <a:t>INSTITUTO DISTRITAL PARA LA PROTECCIÓN DE LA NIÑEZ Y LA JUVENTUD - IDIPRON</a:t>
                      </a:r>
                      <a:endParaRPr lang="es-MX" sz="1200" b="0" i="0" u="none" strike="noStrike" dirty="0">
                        <a:solidFill>
                          <a:srgbClr val="404040"/>
                        </a:solidFill>
                        <a:effectLst/>
                        <a:latin typeface="Arial" panose="020B0604020202020204" pitchFamily="34" charset="0"/>
                      </a:endParaRPr>
                    </a:p>
                  </a:txBody>
                  <a:tcPr marL="4304" marR="4304" marT="4304" marB="0" anchor="ctr"/>
                </a:tc>
                <a:tc>
                  <a:txBody>
                    <a:bodyPr/>
                    <a:lstStyle/>
                    <a:p>
                      <a:pPr algn="l" fontAlgn="b"/>
                      <a:r>
                        <a:rPr lang="es-CO" sz="1200" u="none" strike="noStrike" dirty="0">
                          <a:effectLst/>
                        </a:rPr>
                        <a:t>1</a:t>
                      </a:r>
                      <a:endParaRPr lang="es-CO" sz="1200" b="0" i="0" u="none" strike="noStrike" dirty="0">
                        <a:solidFill>
                          <a:srgbClr val="E7E6E6"/>
                        </a:solidFill>
                        <a:effectLst/>
                        <a:latin typeface="Arial" panose="020B0604020202020204" pitchFamily="34" charset="0"/>
                      </a:endParaRPr>
                    </a:p>
                  </a:txBody>
                  <a:tcPr marL="4304" marR="4304" marT="4304" marB="0" anchor="b"/>
                </a:tc>
                <a:extLst>
                  <a:ext uri="{0D108BD9-81ED-4DB2-BD59-A6C34878D82A}">
                    <a16:rowId xmlns:a16="http://schemas.microsoft.com/office/drawing/2014/main" val="1310122996"/>
                  </a:ext>
                </a:extLst>
              </a:tr>
              <a:tr h="129120">
                <a:tc>
                  <a:txBody>
                    <a:bodyPr/>
                    <a:lstStyle/>
                    <a:p>
                      <a:pPr algn="l" fontAlgn="ctr"/>
                      <a:r>
                        <a:rPr lang="es-MX" sz="1200" u="none" strike="noStrike" dirty="0">
                          <a:effectLst/>
                        </a:rPr>
                        <a:t>INSTITUTO PARA LA ECONOMÍA SOCIAL</a:t>
                      </a:r>
                      <a:endParaRPr lang="es-MX" sz="1200" b="0" i="0" u="none" strike="noStrike" dirty="0">
                        <a:solidFill>
                          <a:srgbClr val="404040"/>
                        </a:solidFill>
                        <a:effectLst/>
                        <a:latin typeface="Arial" panose="020B0604020202020204" pitchFamily="34" charset="0"/>
                      </a:endParaRPr>
                    </a:p>
                  </a:txBody>
                  <a:tcPr marL="4304" marR="4304" marT="4304" marB="0" anchor="ctr"/>
                </a:tc>
                <a:tc>
                  <a:txBody>
                    <a:bodyPr/>
                    <a:lstStyle/>
                    <a:p>
                      <a:pPr algn="l" fontAlgn="b"/>
                      <a:r>
                        <a:rPr lang="es-CO" sz="1200" u="none" strike="noStrike" dirty="0">
                          <a:effectLst/>
                        </a:rPr>
                        <a:t>1</a:t>
                      </a:r>
                      <a:endParaRPr lang="es-CO" sz="1200" b="0" i="0" u="none" strike="noStrike" dirty="0">
                        <a:solidFill>
                          <a:srgbClr val="E7E6E6"/>
                        </a:solidFill>
                        <a:effectLst/>
                        <a:latin typeface="Arial" panose="020B0604020202020204" pitchFamily="34" charset="0"/>
                      </a:endParaRPr>
                    </a:p>
                  </a:txBody>
                  <a:tcPr marL="4304" marR="4304" marT="4304" marB="0" anchor="b"/>
                </a:tc>
                <a:extLst>
                  <a:ext uri="{0D108BD9-81ED-4DB2-BD59-A6C34878D82A}">
                    <a16:rowId xmlns:a16="http://schemas.microsoft.com/office/drawing/2014/main" val="1686379339"/>
                  </a:ext>
                </a:extLst>
              </a:tr>
              <a:tr h="129120">
                <a:tc>
                  <a:txBody>
                    <a:bodyPr/>
                    <a:lstStyle/>
                    <a:p>
                      <a:pPr algn="l" fontAlgn="ctr"/>
                      <a:r>
                        <a:rPr lang="es-CO" sz="1200" u="none" strike="noStrike" dirty="0">
                          <a:effectLst/>
                        </a:rPr>
                        <a:t>ORQUESTA FILARMÓNICA DE BOGOTÁ</a:t>
                      </a:r>
                      <a:endParaRPr lang="es-CO" sz="1200" b="0" i="0" u="none" strike="noStrike" dirty="0">
                        <a:solidFill>
                          <a:srgbClr val="404040"/>
                        </a:solidFill>
                        <a:effectLst/>
                        <a:latin typeface="Arial" panose="020B0604020202020204" pitchFamily="34" charset="0"/>
                      </a:endParaRPr>
                    </a:p>
                  </a:txBody>
                  <a:tcPr marL="4304" marR="4304" marT="4304" marB="0" anchor="ctr"/>
                </a:tc>
                <a:tc>
                  <a:txBody>
                    <a:bodyPr/>
                    <a:lstStyle/>
                    <a:p>
                      <a:pPr algn="l" fontAlgn="b"/>
                      <a:r>
                        <a:rPr lang="es-CO" sz="1200" u="none" strike="noStrike" dirty="0">
                          <a:effectLst/>
                        </a:rPr>
                        <a:t>1</a:t>
                      </a:r>
                      <a:endParaRPr lang="es-CO" sz="1200" b="0" i="0" u="none" strike="noStrike" dirty="0">
                        <a:solidFill>
                          <a:srgbClr val="E7E6E6"/>
                        </a:solidFill>
                        <a:effectLst/>
                        <a:latin typeface="Arial" panose="020B0604020202020204" pitchFamily="34" charset="0"/>
                      </a:endParaRPr>
                    </a:p>
                  </a:txBody>
                  <a:tcPr marL="4304" marR="4304" marT="4304" marB="0" anchor="b"/>
                </a:tc>
                <a:extLst>
                  <a:ext uri="{0D108BD9-81ED-4DB2-BD59-A6C34878D82A}">
                    <a16:rowId xmlns:a16="http://schemas.microsoft.com/office/drawing/2014/main" val="3694346570"/>
                  </a:ext>
                </a:extLst>
              </a:tr>
              <a:tr h="193680">
                <a:tc>
                  <a:txBody>
                    <a:bodyPr/>
                    <a:lstStyle/>
                    <a:p>
                      <a:pPr algn="l" fontAlgn="ctr"/>
                      <a:r>
                        <a:rPr lang="es-CO" sz="1200" u="none" strike="noStrike" dirty="0">
                          <a:effectLst/>
                        </a:rPr>
                        <a:t>UNIDAD ADMINISTRATIVA ESPECIAL DE CATASTRO DISTRITAL</a:t>
                      </a:r>
                      <a:endParaRPr lang="es-CO" sz="1200" b="0" i="0" u="none" strike="noStrike" dirty="0">
                        <a:solidFill>
                          <a:srgbClr val="404040"/>
                        </a:solidFill>
                        <a:effectLst/>
                        <a:latin typeface="Arial" panose="020B0604020202020204" pitchFamily="34" charset="0"/>
                      </a:endParaRPr>
                    </a:p>
                  </a:txBody>
                  <a:tcPr marL="4304" marR="4304" marT="4304" marB="0" anchor="ctr"/>
                </a:tc>
                <a:tc>
                  <a:txBody>
                    <a:bodyPr/>
                    <a:lstStyle/>
                    <a:p>
                      <a:pPr algn="l" fontAlgn="b"/>
                      <a:r>
                        <a:rPr lang="es-CO" sz="1200" u="none" strike="noStrike" dirty="0">
                          <a:effectLst/>
                        </a:rPr>
                        <a:t>1</a:t>
                      </a:r>
                      <a:endParaRPr lang="es-CO" sz="1200" b="0" i="0" u="none" strike="noStrike" dirty="0">
                        <a:solidFill>
                          <a:srgbClr val="E7E6E6"/>
                        </a:solidFill>
                        <a:effectLst/>
                        <a:latin typeface="Arial" panose="020B0604020202020204" pitchFamily="34" charset="0"/>
                      </a:endParaRPr>
                    </a:p>
                  </a:txBody>
                  <a:tcPr marL="4304" marR="4304" marT="4304" marB="0" anchor="b"/>
                </a:tc>
                <a:extLst>
                  <a:ext uri="{0D108BD9-81ED-4DB2-BD59-A6C34878D82A}">
                    <a16:rowId xmlns:a16="http://schemas.microsoft.com/office/drawing/2014/main" val="2513672809"/>
                  </a:ext>
                </a:extLst>
              </a:tr>
              <a:tr h="378751">
                <a:tc>
                  <a:txBody>
                    <a:bodyPr/>
                    <a:lstStyle/>
                    <a:p>
                      <a:pPr algn="l" fontAlgn="b"/>
                      <a:r>
                        <a:rPr lang="es-MX" sz="1200" u="none" strike="noStrike" dirty="0">
                          <a:effectLst/>
                        </a:rPr>
                        <a:t>UNIDAD ADMINISTRATIVA ESPECIAL DE REHABILITACIÓN Y MANTENIMIENTO VIAL</a:t>
                      </a:r>
                      <a:endParaRPr lang="es-MX" sz="1200" b="1" i="0" u="none" strike="noStrike" dirty="0">
                        <a:solidFill>
                          <a:srgbClr val="404040"/>
                        </a:solidFill>
                        <a:effectLst/>
                        <a:latin typeface="Arial" panose="020B0604020202020204" pitchFamily="34" charset="0"/>
                      </a:endParaRPr>
                    </a:p>
                  </a:txBody>
                  <a:tcPr marL="4304" marR="4304" marT="4304" marB="0" anchor="b"/>
                </a:tc>
                <a:tc>
                  <a:txBody>
                    <a:bodyPr/>
                    <a:lstStyle/>
                    <a:p>
                      <a:pPr algn="l" fontAlgn="b"/>
                      <a:r>
                        <a:rPr lang="es-CO" sz="1200" u="none" strike="noStrike" dirty="0">
                          <a:effectLst/>
                        </a:rPr>
                        <a:t>1</a:t>
                      </a:r>
                      <a:endParaRPr lang="es-CO" sz="1200" b="0" i="0" u="none" strike="noStrike" dirty="0">
                        <a:solidFill>
                          <a:srgbClr val="E7E6E6"/>
                        </a:solidFill>
                        <a:effectLst/>
                        <a:latin typeface="Arial" panose="020B0604020202020204" pitchFamily="34" charset="0"/>
                      </a:endParaRPr>
                    </a:p>
                  </a:txBody>
                  <a:tcPr marL="4304" marR="4304" marT="4304" marB="0" anchor="b"/>
                </a:tc>
                <a:extLst>
                  <a:ext uri="{0D108BD9-81ED-4DB2-BD59-A6C34878D82A}">
                    <a16:rowId xmlns:a16="http://schemas.microsoft.com/office/drawing/2014/main" val="2880520554"/>
                  </a:ext>
                </a:extLst>
              </a:tr>
              <a:tr h="124816">
                <a:tc>
                  <a:txBody>
                    <a:bodyPr/>
                    <a:lstStyle/>
                    <a:p>
                      <a:pPr algn="l" fontAlgn="b"/>
                      <a:r>
                        <a:rPr lang="es-CO" sz="1200" u="none" strike="noStrike" dirty="0">
                          <a:effectLst/>
                        </a:rPr>
                        <a:t>JARDIN BOTANICO DE BOGOTA</a:t>
                      </a:r>
                      <a:endParaRPr lang="es-CO" sz="1200" b="1" i="0" u="none" strike="noStrike" dirty="0">
                        <a:solidFill>
                          <a:srgbClr val="404040"/>
                        </a:solidFill>
                        <a:effectLst/>
                        <a:latin typeface="Arial" panose="020B0604020202020204" pitchFamily="34" charset="0"/>
                      </a:endParaRPr>
                    </a:p>
                  </a:txBody>
                  <a:tcPr marL="4304" marR="4304" marT="4304" marB="0" anchor="b"/>
                </a:tc>
                <a:tc>
                  <a:txBody>
                    <a:bodyPr/>
                    <a:lstStyle/>
                    <a:p>
                      <a:pPr algn="l" fontAlgn="b"/>
                      <a:r>
                        <a:rPr lang="es-CO" sz="1200" u="none" strike="noStrike">
                          <a:effectLst/>
                        </a:rPr>
                        <a:t>0</a:t>
                      </a:r>
                      <a:endParaRPr lang="es-CO" sz="1200" b="0" i="0" u="none" strike="noStrike">
                        <a:solidFill>
                          <a:srgbClr val="E7E6E6"/>
                        </a:solidFill>
                        <a:effectLst/>
                        <a:latin typeface="Arial" panose="020B0604020202020204" pitchFamily="34" charset="0"/>
                      </a:endParaRPr>
                    </a:p>
                  </a:txBody>
                  <a:tcPr marL="4304" marR="4304" marT="4304" marB="0" anchor="b"/>
                </a:tc>
                <a:extLst>
                  <a:ext uri="{0D108BD9-81ED-4DB2-BD59-A6C34878D82A}">
                    <a16:rowId xmlns:a16="http://schemas.microsoft.com/office/drawing/2014/main" val="38227851"/>
                  </a:ext>
                </a:extLst>
              </a:tr>
              <a:tr h="193680">
                <a:tc>
                  <a:txBody>
                    <a:bodyPr/>
                    <a:lstStyle/>
                    <a:p>
                      <a:pPr algn="l" fontAlgn="b"/>
                      <a:r>
                        <a:rPr lang="es-CO" sz="1200" u="none" strike="noStrike" dirty="0">
                          <a:effectLst/>
                        </a:rPr>
                        <a:t>UNIDAD ADMINISTRATIVA ESPECIAL DE SERVICIOS PÚBLICOS - UAESP</a:t>
                      </a:r>
                      <a:endParaRPr lang="es-CO" sz="1200" b="1" i="0" u="none" strike="noStrike" dirty="0">
                        <a:solidFill>
                          <a:srgbClr val="404040"/>
                        </a:solidFill>
                        <a:effectLst/>
                        <a:latin typeface="Arial" panose="020B0604020202020204" pitchFamily="34" charset="0"/>
                      </a:endParaRPr>
                    </a:p>
                  </a:txBody>
                  <a:tcPr marL="4304" marR="4304" marT="4304" marB="0" anchor="b"/>
                </a:tc>
                <a:tc>
                  <a:txBody>
                    <a:bodyPr/>
                    <a:lstStyle/>
                    <a:p>
                      <a:pPr algn="l" fontAlgn="b"/>
                      <a:r>
                        <a:rPr lang="es-CO" sz="1200" u="none" strike="noStrike" dirty="0">
                          <a:effectLst/>
                        </a:rPr>
                        <a:t>0</a:t>
                      </a:r>
                      <a:endParaRPr lang="es-CO" sz="1200" b="0" i="0" u="none" strike="noStrike" dirty="0">
                        <a:solidFill>
                          <a:srgbClr val="E7E6E6"/>
                        </a:solidFill>
                        <a:effectLst/>
                        <a:latin typeface="Arial" panose="020B0604020202020204" pitchFamily="34" charset="0"/>
                      </a:endParaRPr>
                    </a:p>
                  </a:txBody>
                  <a:tcPr marL="4304" marR="4304" marT="4304" marB="0" anchor="b"/>
                </a:tc>
                <a:extLst>
                  <a:ext uri="{0D108BD9-81ED-4DB2-BD59-A6C34878D82A}">
                    <a16:rowId xmlns:a16="http://schemas.microsoft.com/office/drawing/2014/main" val="697265382"/>
                  </a:ext>
                </a:extLst>
              </a:tr>
            </a:tbl>
          </a:graphicData>
        </a:graphic>
      </p:graphicFrame>
    </p:spTree>
    <p:extLst>
      <p:ext uri="{BB962C8B-B14F-4D97-AF65-F5344CB8AC3E}">
        <p14:creationId xmlns:p14="http://schemas.microsoft.com/office/powerpoint/2010/main" val="312205592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descr="Texto&#10;&#10;Descripción generada automáticamente">
            <a:extLst>
              <a:ext uri="{FF2B5EF4-FFF2-40B4-BE49-F238E27FC236}">
                <a16:creationId xmlns:a16="http://schemas.microsoft.com/office/drawing/2014/main" id="{51742F99-D85C-4B5F-97E8-9B9CD27744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12526" y="5566891"/>
            <a:ext cx="1098934" cy="365280"/>
          </a:xfrm>
          <a:prstGeom prst="rect">
            <a:avLst/>
          </a:prstGeom>
        </p:spPr>
      </p:pic>
      <p:pic>
        <p:nvPicPr>
          <p:cNvPr id="2" name="Imagen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3957" y="6242855"/>
            <a:ext cx="1548043" cy="514561"/>
          </a:xfrm>
          <a:prstGeom prst="rect">
            <a:avLst/>
          </a:prstGeom>
        </p:spPr>
      </p:pic>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9" name="Google Shape;123;p4">
            <a:extLst>
              <a:ext uri="{FF2B5EF4-FFF2-40B4-BE49-F238E27FC236}">
                <a16:creationId xmlns:a16="http://schemas.microsoft.com/office/drawing/2014/main" id="{F1A832BF-7C65-1093-207F-9FD494818C35}"/>
              </a:ext>
            </a:extLst>
          </p:cNvPr>
          <p:cNvSpPr txBox="1"/>
          <p:nvPr/>
        </p:nvSpPr>
        <p:spPr>
          <a:xfrm>
            <a:off x="853902" y="126423"/>
            <a:ext cx="10374300" cy="1384954"/>
          </a:xfrm>
          <a:prstGeom prst="rect">
            <a:avLst/>
          </a:prstGeom>
          <a:noFill/>
          <a:ln>
            <a:noFill/>
          </a:ln>
        </p:spPr>
        <p:txBody>
          <a:bodyPr spcFirstLastPara="1" wrap="square" lIns="91425" tIns="45700" rIns="91425" bIns="45700" anchor="t" anchorCtr="0">
            <a:spAutoFit/>
          </a:bodyPr>
          <a:lstStyle/>
          <a:p>
            <a:pPr lvl="0" algn="ctr"/>
            <a:r>
              <a:rPr lang="es-CO" sz="2400" b="1" dirty="0">
                <a:solidFill>
                  <a:schemeClr val="accent2">
                    <a:lumMod val="75000"/>
                  </a:schemeClr>
                </a:solidFill>
                <a:latin typeface="Roboto"/>
                <a:ea typeface="Roboto"/>
                <a:cs typeface="Roboto"/>
                <a:sym typeface="Roboto"/>
              </a:rPr>
              <a:t>PLAN MAESTRO DE ACCIONES JUDICIALES PARA LA RECUPERACIÓN DEL PATRIMONIO PÚBLICO DISTRITAL</a:t>
            </a:r>
          </a:p>
          <a:p>
            <a:pPr lvl="0" algn="ctr"/>
            <a:r>
              <a:rPr lang="es-CO" sz="2400" b="1" dirty="0">
                <a:solidFill>
                  <a:schemeClr val="accent2">
                    <a:lumMod val="75000"/>
                  </a:schemeClr>
                </a:solidFill>
                <a:latin typeface="Roboto"/>
                <a:ea typeface="Roboto"/>
                <a:cs typeface="Calibri"/>
                <a:sym typeface="Roboto"/>
              </a:rPr>
              <a:t>RECOMENDACIONES ENTIDADES </a:t>
            </a:r>
            <a:endParaRPr lang="es-CO" sz="2400" dirty="0">
              <a:solidFill>
                <a:schemeClr val="accent2">
                  <a:lumMod val="75000"/>
                </a:schemeClr>
              </a:solidFill>
              <a:latin typeface="Calibri"/>
              <a:ea typeface="Calibri"/>
              <a:cs typeface="Calibri"/>
              <a:sym typeface="Calibri"/>
            </a:endParaRPr>
          </a:p>
          <a:p>
            <a:pPr marL="0" marR="0" lvl="0" indent="0" algn="l" rtl="0">
              <a:spcBef>
                <a:spcPts val="0"/>
              </a:spcBef>
              <a:spcAft>
                <a:spcPts val="0"/>
              </a:spcAft>
              <a:buNone/>
            </a:pPr>
            <a:endParaRPr sz="1200" b="1" dirty="0">
              <a:solidFill>
                <a:schemeClr val="accent2">
                  <a:lumMod val="75000"/>
                </a:schemeClr>
              </a:solidFill>
              <a:latin typeface="Roboto"/>
              <a:ea typeface="Roboto"/>
              <a:cs typeface="Roboto"/>
              <a:sym typeface="Roboto"/>
            </a:endParaRPr>
          </a:p>
        </p:txBody>
      </p:sp>
      <p:sp>
        <p:nvSpPr>
          <p:cNvPr id="10" name="CuadroTexto 9">
            <a:extLst>
              <a:ext uri="{FF2B5EF4-FFF2-40B4-BE49-F238E27FC236}">
                <a16:creationId xmlns:a16="http://schemas.microsoft.com/office/drawing/2014/main" id="{482A5ADE-3ED7-2968-A3CA-EFA6D87B24E4}"/>
              </a:ext>
            </a:extLst>
          </p:cNvPr>
          <p:cNvSpPr txBox="1"/>
          <p:nvPr/>
        </p:nvSpPr>
        <p:spPr>
          <a:xfrm>
            <a:off x="853902" y="1400669"/>
            <a:ext cx="10132807" cy="4952894"/>
          </a:xfrm>
          <a:prstGeom prst="rect">
            <a:avLst/>
          </a:prstGeom>
          <a:noFill/>
        </p:spPr>
        <p:txBody>
          <a:bodyPr wrap="square">
            <a:spAutoFit/>
          </a:bodyPr>
          <a:lstStyle/>
          <a:p>
            <a:pPr algn="just"/>
            <a:r>
              <a:rPr lang="es-CO" sz="1400" dirty="0">
                <a:solidFill>
                  <a:srgbClr val="0D0D0D"/>
                </a:solidFill>
                <a:effectLst/>
                <a:latin typeface="Arial" panose="020B0604020202020204" pitchFamily="34" charset="0"/>
                <a:ea typeface="Times New Roman" panose="02020603050405020304" pitchFamily="18" charset="0"/>
              </a:rPr>
              <a:t> </a:t>
            </a:r>
            <a:endParaRPr lang="es-CO" sz="1400"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mj-lt"/>
              <a:buAutoNum type="arabicPeriod"/>
            </a:pPr>
            <a:r>
              <a:rPr lang="es-CO" dirty="0">
                <a:solidFill>
                  <a:srgbClr val="0D0D0D"/>
                </a:solidFill>
                <a:effectLst/>
                <a:latin typeface="Bembo" panose="02020502050201020203" pitchFamily="18" charset="0"/>
                <a:ea typeface="Calibri" panose="020F0502020204030204" pitchFamily="34" charset="0"/>
                <a:cs typeface="Times New Roman" panose="02020603050405020304" pitchFamily="18" charset="0"/>
              </a:rPr>
              <a:t>Se evidencia en el instrumento un afán por discriminar cada uno de los procesos y en esa labor se repitieron acciones que se pueden sintetizar.</a:t>
            </a:r>
            <a:endParaRPr lang="es-CO" dirty="0">
              <a:effectLst/>
              <a:latin typeface="Bembo" panose="02020502050201020203"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s-CO" dirty="0">
                <a:solidFill>
                  <a:srgbClr val="0D0D0D"/>
                </a:solidFill>
                <a:effectLst/>
                <a:latin typeface="Bembo" panose="02020502050201020203" pitchFamily="18" charset="0"/>
                <a:ea typeface="Calibri" panose="020F0502020204030204" pitchFamily="34" charset="0"/>
                <a:cs typeface="Times New Roman" panose="02020603050405020304" pitchFamily="18" charset="0"/>
              </a:rPr>
              <a:t>Resaltan la importancia de unificar las metas o acciones propuestas en el decreto respecto de actividades como las contenidas en el marco de MIPG a efectos de armonizarlas y evitar duplicidad en las actividades y en los informes. </a:t>
            </a:r>
            <a:endParaRPr lang="es-CO" dirty="0">
              <a:effectLst/>
              <a:latin typeface="Bembo" panose="02020502050201020203"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s-CO" dirty="0">
                <a:solidFill>
                  <a:srgbClr val="0D0D0D"/>
                </a:solidFill>
                <a:effectLst/>
                <a:latin typeface="Bembo" panose="02020502050201020203" pitchFamily="18" charset="0"/>
                <a:ea typeface="Calibri" panose="020F0502020204030204" pitchFamily="34" charset="0"/>
                <a:cs typeface="Times New Roman" panose="02020603050405020304" pitchFamily="18" charset="0"/>
              </a:rPr>
              <a:t>Es necesario revisar aspectos de técnica normativa.</a:t>
            </a:r>
            <a:endParaRPr lang="es-CO" dirty="0">
              <a:effectLst/>
              <a:latin typeface="Bembo" panose="02020502050201020203"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s-CO" dirty="0">
                <a:solidFill>
                  <a:srgbClr val="0D0D0D"/>
                </a:solidFill>
                <a:effectLst/>
                <a:latin typeface="Bembo" panose="02020502050201020203" pitchFamily="18" charset="0"/>
                <a:ea typeface="Calibri" panose="020F0502020204030204" pitchFamily="34" charset="0"/>
                <a:cs typeface="Times New Roman" panose="02020603050405020304" pitchFamily="18" charset="0"/>
              </a:rPr>
              <a:t>Hubo entidades que reportaron que el decreto era lo suficientemente claro por lo que no se estima necesario hacer modificaciones en su contenido. </a:t>
            </a:r>
            <a:endParaRPr lang="es-CO" dirty="0">
              <a:effectLst/>
              <a:latin typeface="Bembo" panose="02020502050201020203"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s-CO" dirty="0">
                <a:solidFill>
                  <a:srgbClr val="0D0D0D"/>
                </a:solidFill>
                <a:effectLst/>
                <a:latin typeface="Bembo" panose="02020502050201020203" pitchFamily="18" charset="0"/>
                <a:ea typeface="Calibri" panose="020F0502020204030204" pitchFamily="34" charset="0"/>
                <a:cs typeface="Times New Roman" panose="02020603050405020304" pitchFamily="18" charset="0"/>
              </a:rPr>
              <a:t>La parte procesal de cada una de las acciones, en su sentir el plan de acción del decreto es muy descriptivo y conceptual. Si se quiere unificar criterios jurídicos y mejorar el éxito procesal para la recuperación del patrimonio público, se deben identificar de mejor forma las etapas procesales dentro de cada acción, en el marco de las capacitaciones a los abogados. </a:t>
            </a:r>
            <a:r>
              <a:rPr lang="es-CO" dirty="0">
                <a:solidFill>
                  <a:srgbClr val="0D0D0D"/>
                </a:solidFill>
                <a:effectLst/>
                <a:latin typeface="Bembo" panose="02020502050201020203" pitchFamily="18" charset="0"/>
                <a:ea typeface="Times New Roman" panose="02020603050405020304" pitchFamily="18" charset="0"/>
              </a:rPr>
              <a:t> </a:t>
            </a:r>
            <a:endParaRPr lang="es-CO" dirty="0">
              <a:effectLst/>
              <a:latin typeface="Bembo" panose="02020502050201020203" pitchFamily="18" charset="0"/>
              <a:ea typeface="Times New Roman" panose="02020603050405020304" pitchFamily="18" charset="0"/>
            </a:endParaRPr>
          </a:p>
          <a:p>
            <a:pPr marL="342900" lvl="0" indent="-342900" algn="just">
              <a:lnSpc>
                <a:spcPct val="107000"/>
              </a:lnSpc>
              <a:spcAft>
                <a:spcPts val="800"/>
              </a:spcAft>
              <a:buFont typeface="+mj-lt"/>
              <a:buAutoNum type="arabicPeriod"/>
            </a:pPr>
            <a:r>
              <a:rPr lang="es-CO" dirty="0">
                <a:solidFill>
                  <a:srgbClr val="0D0D0D"/>
                </a:solidFill>
                <a:effectLst/>
                <a:latin typeface="Bembo" panose="02020502050201020203" pitchFamily="18" charset="0"/>
                <a:ea typeface="Calibri" panose="020F0502020204030204" pitchFamily="34" charset="0"/>
                <a:cs typeface="Times New Roman" panose="02020603050405020304" pitchFamily="18" charset="0"/>
              </a:rPr>
              <a:t>Se estima necesario revisa las actividades de los Comités de Conciliación ya que se puede estar </a:t>
            </a:r>
            <a:r>
              <a:rPr lang="es-CO" dirty="0">
                <a:solidFill>
                  <a:srgbClr val="0D0D0D"/>
                </a:solidFill>
                <a:latin typeface="Bembo" panose="02020502050201020203" pitchFamily="18" charset="0"/>
                <a:cs typeface="Times New Roman" panose="02020603050405020304" pitchFamily="18" charset="0"/>
              </a:rPr>
              <a:t>incurriendo en contradicciones con normas superiores.</a:t>
            </a:r>
            <a:endParaRPr lang="es-CO" dirty="0">
              <a:effectLst/>
              <a:latin typeface="Bembo" panose="020205020502010202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313093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descr="Texto&#10;&#10;Descripción generada automáticamente">
            <a:extLst>
              <a:ext uri="{FF2B5EF4-FFF2-40B4-BE49-F238E27FC236}">
                <a16:creationId xmlns:a16="http://schemas.microsoft.com/office/drawing/2014/main" id="{51742F99-D85C-4B5F-97E8-9B9CD27744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12526" y="5566891"/>
            <a:ext cx="1098934" cy="365280"/>
          </a:xfrm>
          <a:prstGeom prst="rect">
            <a:avLst/>
          </a:prstGeom>
        </p:spPr>
      </p:pic>
      <p:pic>
        <p:nvPicPr>
          <p:cNvPr id="2" name="Imagen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3957" y="6242855"/>
            <a:ext cx="1548043" cy="514561"/>
          </a:xfrm>
          <a:prstGeom prst="rect">
            <a:avLst/>
          </a:prstGeom>
        </p:spPr>
      </p:pic>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9" name="Google Shape;123;p4">
            <a:extLst>
              <a:ext uri="{FF2B5EF4-FFF2-40B4-BE49-F238E27FC236}">
                <a16:creationId xmlns:a16="http://schemas.microsoft.com/office/drawing/2014/main" id="{F1A832BF-7C65-1093-207F-9FD494818C35}"/>
              </a:ext>
            </a:extLst>
          </p:cNvPr>
          <p:cNvSpPr txBox="1"/>
          <p:nvPr/>
        </p:nvSpPr>
        <p:spPr>
          <a:xfrm>
            <a:off x="853902" y="126423"/>
            <a:ext cx="10374300" cy="1384954"/>
          </a:xfrm>
          <a:prstGeom prst="rect">
            <a:avLst/>
          </a:prstGeom>
          <a:noFill/>
          <a:ln>
            <a:noFill/>
          </a:ln>
        </p:spPr>
        <p:txBody>
          <a:bodyPr spcFirstLastPara="1" wrap="square" lIns="91425" tIns="45700" rIns="91425" bIns="45700" anchor="t" anchorCtr="0">
            <a:spAutoFit/>
          </a:bodyPr>
          <a:lstStyle/>
          <a:p>
            <a:pPr lvl="0" algn="ctr"/>
            <a:r>
              <a:rPr lang="es-CO" sz="2400" b="1" dirty="0">
                <a:solidFill>
                  <a:schemeClr val="accent2">
                    <a:lumMod val="75000"/>
                  </a:schemeClr>
                </a:solidFill>
                <a:latin typeface="Roboto"/>
                <a:ea typeface="Roboto"/>
                <a:cs typeface="Roboto"/>
                <a:sym typeface="Roboto"/>
              </a:rPr>
              <a:t>PLAN MAESTRO DE ACCIONES JUDICIALES PARA LA RECUPERACIÓN DEL PATRIMONIO PÚBLICO DISTRITAL</a:t>
            </a:r>
          </a:p>
          <a:p>
            <a:pPr lvl="0" algn="ctr"/>
            <a:r>
              <a:rPr lang="es-CO" sz="2400" b="1" dirty="0">
                <a:solidFill>
                  <a:schemeClr val="accent2">
                    <a:lumMod val="75000"/>
                  </a:schemeClr>
                </a:solidFill>
                <a:latin typeface="Roboto"/>
                <a:ea typeface="Roboto"/>
                <a:cs typeface="Calibri"/>
                <a:sym typeface="Roboto"/>
              </a:rPr>
              <a:t>RECOMENDACIONES ENTIDADES </a:t>
            </a:r>
            <a:endParaRPr lang="es-CO" sz="2400" dirty="0">
              <a:solidFill>
                <a:schemeClr val="accent2">
                  <a:lumMod val="75000"/>
                </a:schemeClr>
              </a:solidFill>
              <a:latin typeface="Calibri"/>
              <a:ea typeface="Calibri"/>
              <a:cs typeface="Calibri"/>
              <a:sym typeface="Calibri"/>
            </a:endParaRPr>
          </a:p>
          <a:p>
            <a:pPr marL="0" marR="0" lvl="0" indent="0" algn="l" rtl="0">
              <a:spcBef>
                <a:spcPts val="0"/>
              </a:spcBef>
              <a:spcAft>
                <a:spcPts val="0"/>
              </a:spcAft>
              <a:buNone/>
            </a:pPr>
            <a:endParaRPr sz="1200" b="1" dirty="0">
              <a:solidFill>
                <a:schemeClr val="accent2">
                  <a:lumMod val="75000"/>
                </a:schemeClr>
              </a:solidFill>
              <a:latin typeface="Roboto"/>
              <a:ea typeface="Roboto"/>
              <a:cs typeface="Roboto"/>
              <a:sym typeface="Roboto"/>
            </a:endParaRPr>
          </a:p>
        </p:txBody>
      </p:sp>
      <p:sp>
        <p:nvSpPr>
          <p:cNvPr id="10" name="CuadroTexto 9">
            <a:extLst>
              <a:ext uri="{FF2B5EF4-FFF2-40B4-BE49-F238E27FC236}">
                <a16:creationId xmlns:a16="http://schemas.microsoft.com/office/drawing/2014/main" id="{482A5ADE-3ED7-2968-A3CA-EFA6D87B24E4}"/>
              </a:ext>
            </a:extLst>
          </p:cNvPr>
          <p:cNvSpPr txBox="1"/>
          <p:nvPr/>
        </p:nvSpPr>
        <p:spPr>
          <a:xfrm>
            <a:off x="320448" y="1105615"/>
            <a:ext cx="11150263" cy="5660652"/>
          </a:xfrm>
          <a:prstGeom prst="rect">
            <a:avLst/>
          </a:prstGeom>
          <a:noFill/>
        </p:spPr>
        <p:txBody>
          <a:bodyPr wrap="square">
            <a:spAutoFit/>
          </a:bodyPr>
          <a:lstStyle/>
          <a:p>
            <a:pPr algn="just"/>
            <a:r>
              <a:rPr lang="es-CO" sz="1400" dirty="0">
                <a:solidFill>
                  <a:srgbClr val="0D0D0D"/>
                </a:solidFill>
                <a:effectLst/>
                <a:latin typeface="Arial" panose="020B0604020202020204" pitchFamily="34" charset="0"/>
                <a:ea typeface="Times New Roman" panose="02020603050405020304" pitchFamily="18" charset="0"/>
              </a:rPr>
              <a:t> </a:t>
            </a:r>
            <a:endParaRPr lang="es-CO" sz="1400" dirty="0">
              <a:effectLst/>
              <a:latin typeface="Times New Roman" panose="02020603050405020304" pitchFamily="18" charset="0"/>
              <a:ea typeface="Times New Roman" panose="02020603050405020304" pitchFamily="18" charset="0"/>
            </a:endParaRPr>
          </a:p>
          <a:p>
            <a:pPr marL="342900" indent="-342900" algn="just">
              <a:lnSpc>
                <a:spcPct val="107000"/>
              </a:lnSpc>
              <a:spcAft>
                <a:spcPts val="800"/>
              </a:spcAft>
              <a:buFont typeface="+mj-lt"/>
              <a:buAutoNum type="arabicPeriod"/>
            </a:pPr>
            <a:r>
              <a:rPr lang="es-ES_tradnl" sz="2000" dirty="0">
                <a:solidFill>
                  <a:srgbClr val="000000"/>
                </a:solidFill>
                <a:latin typeface="Bembo" panose="02020502050201020203" pitchFamily="18" charset="0"/>
                <a:cs typeface="Times New Roman" panose="02020603050405020304" pitchFamily="18" charset="0"/>
              </a:rPr>
              <a:t>Es difícil el análisis y evaluación sobre las funciones del Comité de Conciliación, la cual se abordará al interior de la entidad con el área de asuntos normativos. (i) La falta de recurso humano para las funciones que están adicionándose con este Decreto Distrital a las oficinas jurídicas; (</a:t>
            </a:r>
            <a:r>
              <a:rPr lang="es-ES_tradnl" sz="2000" dirty="0" err="1">
                <a:solidFill>
                  <a:srgbClr val="000000"/>
                </a:solidFill>
                <a:latin typeface="Bembo" panose="02020502050201020203" pitchFamily="18" charset="0"/>
                <a:cs typeface="Times New Roman" panose="02020603050405020304" pitchFamily="18" charset="0"/>
              </a:rPr>
              <a:t>ii</a:t>
            </a:r>
            <a:r>
              <a:rPr lang="es-ES_tradnl" sz="2000" dirty="0">
                <a:solidFill>
                  <a:srgbClr val="000000"/>
                </a:solidFill>
                <a:latin typeface="Bembo" panose="02020502050201020203" pitchFamily="18" charset="0"/>
                <a:cs typeface="Times New Roman" panose="02020603050405020304" pitchFamily="18" charset="0"/>
              </a:rPr>
              <a:t>) la forma de identificar las solicitudes ciudadanas que corresponde analizar, en las que se pone en conocimiento casos en los que se hayan presentado posibles daños o delitos que afecten el patrimonio de la entidad u organismo distrital, puesto que en esta caben todo tipo de actuaciones, incluyendo supliendo las actuaciones de otras autoridades (Control Interno y oficinas de control disciplinario); (</a:t>
            </a:r>
            <a:r>
              <a:rPr lang="es-ES_tradnl" sz="2000" dirty="0" err="1">
                <a:solidFill>
                  <a:srgbClr val="000000"/>
                </a:solidFill>
                <a:latin typeface="Bembo" panose="02020502050201020203" pitchFamily="18" charset="0"/>
                <a:cs typeface="Times New Roman" panose="02020603050405020304" pitchFamily="18" charset="0"/>
              </a:rPr>
              <a:t>iii</a:t>
            </a:r>
            <a:r>
              <a:rPr lang="es-ES_tradnl" sz="2000" dirty="0">
                <a:solidFill>
                  <a:srgbClr val="000000"/>
                </a:solidFill>
                <a:latin typeface="Bembo" panose="02020502050201020203" pitchFamily="18" charset="0"/>
                <a:cs typeface="Times New Roman" panose="02020603050405020304" pitchFamily="18" charset="0"/>
              </a:rPr>
              <a:t>) la dificultad para que las actividades que correspondan a la Oficina Asesora Jurídica no la conviertan en un actor que tome parte por los intereses de terceros o asuma un rol decisorio, que obstaculice la función de asesoría que presta a distintas autoridades.</a:t>
            </a:r>
          </a:p>
          <a:p>
            <a:pPr marL="342900" lvl="0" indent="-342900" algn="just">
              <a:lnSpc>
                <a:spcPct val="107000"/>
              </a:lnSpc>
              <a:buFont typeface="+mj-lt"/>
              <a:buAutoNum type="arabicPeriod"/>
            </a:pPr>
            <a:r>
              <a:rPr lang="es-ES_tradnl" sz="2000" dirty="0">
                <a:solidFill>
                  <a:srgbClr val="000000"/>
                </a:solidFill>
                <a:effectLst/>
                <a:latin typeface="Bembo" panose="02020502050201020203" pitchFamily="18" charset="0"/>
                <a:ea typeface="Times New Roman" panose="02020603050405020304" pitchFamily="18" charset="0"/>
                <a:cs typeface="Times New Roman" panose="02020603050405020304" pitchFamily="18" charset="0"/>
              </a:rPr>
              <a:t>En el caso de la matriz implementada para la formulación del Plan, se debe resaltar que los objetivos definidos corresponden a la inclusión un alto contenido del articulado del Decreto, lo que implica que muchos de estos objetivos fueran reiterativos o muy generales haciendo más difícil la formulación del plan.</a:t>
            </a:r>
            <a:endParaRPr lang="es-CO" sz="2000" dirty="0">
              <a:effectLst/>
              <a:latin typeface="Bembo" panose="02020502050201020203"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s-ES_tradnl" sz="2000" dirty="0">
                <a:solidFill>
                  <a:srgbClr val="000000"/>
                </a:solidFill>
                <a:effectLst/>
                <a:latin typeface="Bembo" panose="02020502050201020203" pitchFamily="18" charset="0"/>
                <a:ea typeface="Times New Roman" panose="02020603050405020304" pitchFamily="18" charset="0"/>
                <a:cs typeface="Times New Roman" panose="02020603050405020304" pitchFamily="18" charset="0"/>
              </a:rPr>
              <a:t>Hay conceptos similares tanto en el decreto como en el formato de plan de acción que dificultan un poco el diligenciamiento.</a:t>
            </a:r>
            <a:endParaRPr lang="es-CO" sz="2000" dirty="0">
              <a:effectLst/>
              <a:latin typeface="Bembo" panose="020205020502010202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054041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53C9C7-140B-5B4D-82F3-707578F5199F}"/>
              </a:ext>
            </a:extLst>
          </p:cNvPr>
          <p:cNvSpPr txBox="1"/>
          <p:nvPr/>
        </p:nvSpPr>
        <p:spPr>
          <a:xfrm>
            <a:off x="761999" y="241210"/>
            <a:ext cx="7942613" cy="691728"/>
          </a:xfrm>
          <a:prstGeom prst="rect">
            <a:avLst/>
          </a:prstGeom>
          <a:noFill/>
        </p:spPr>
        <p:txBody>
          <a:bodyPr wrap="square" rtlCol="0">
            <a:spAutoFit/>
          </a:bodyPr>
          <a:lstStyle/>
          <a:p>
            <a:pPr>
              <a:lnSpc>
                <a:spcPts val="5000"/>
              </a:lnSpc>
            </a:pPr>
            <a:r>
              <a:rPr lang="en-US" sz="3300" b="1" dirty="0">
                <a:solidFill>
                  <a:schemeClr val="tx2"/>
                </a:solidFill>
                <a:latin typeface="Poppins SemiBold" pitchFamily="2" charset="77"/>
                <a:ea typeface="League Spartan" charset="0"/>
                <a:cs typeface="Poppins SemiBold" pitchFamily="2" charset="77"/>
              </a:rPr>
              <a:t>AGENDA SOCIALIZATION   </a:t>
            </a:r>
          </a:p>
        </p:txBody>
      </p:sp>
      <p:sp>
        <p:nvSpPr>
          <p:cNvPr id="5" name="Rectangle 4">
            <a:extLst>
              <a:ext uri="{FF2B5EF4-FFF2-40B4-BE49-F238E27FC236}">
                <a16:creationId xmlns:a16="http://schemas.microsoft.com/office/drawing/2014/main" id="{0E6538B9-54E4-194D-B654-DC0F479ED1A0}"/>
              </a:ext>
            </a:extLst>
          </p:cNvPr>
          <p:cNvSpPr/>
          <p:nvPr/>
        </p:nvSpPr>
        <p:spPr>
          <a:xfrm>
            <a:off x="761999" y="1434495"/>
            <a:ext cx="9177647" cy="815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Pentagon 3">
            <a:extLst>
              <a:ext uri="{FF2B5EF4-FFF2-40B4-BE49-F238E27FC236}">
                <a16:creationId xmlns:a16="http://schemas.microsoft.com/office/drawing/2014/main" id="{37722299-9430-F940-8A87-7DD63760C5F2}"/>
              </a:ext>
            </a:extLst>
          </p:cNvPr>
          <p:cNvSpPr/>
          <p:nvPr/>
        </p:nvSpPr>
        <p:spPr>
          <a:xfrm>
            <a:off x="762000" y="1434495"/>
            <a:ext cx="1418803" cy="9215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ectangle 10">
            <a:extLst>
              <a:ext uri="{FF2B5EF4-FFF2-40B4-BE49-F238E27FC236}">
                <a16:creationId xmlns:a16="http://schemas.microsoft.com/office/drawing/2014/main" id="{C4314B6C-49D1-A34C-9E1E-BA27AF164CE4}"/>
              </a:ext>
            </a:extLst>
          </p:cNvPr>
          <p:cNvSpPr/>
          <p:nvPr/>
        </p:nvSpPr>
        <p:spPr>
          <a:xfrm>
            <a:off x="762000" y="2464741"/>
            <a:ext cx="9177646" cy="8155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Pentagon 11">
            <a:extLst>
              <a:ext uri="{FF2B5EF4-FFF2-40B4-BE49-F238E27FC236}">
                <a16:creationId xmlns:a16="http://schemas.microsoft.com/office/drawing/2014/main" id="{74E70BCC-C6A9-4645-9CA3-8A062A8295D1}"/>
              </a:ext>
            </a:extLst>
          </p:cNvPr>
          <p:cNvSpPr/>
          <p:nvPr/>
        </p:nvSpPr>
        <p:spPr>
          <a:xfrm>
            <a:off x="762000" y="2464741"/>
            <a:ext cx="1418803" cy="92152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5DE7DFDB-EEAC-0546-937E-851D9D6216FE}"/>
              </a:ext>
            </a:extLst>
          </p:cNvPr>
          <p:cNvSpPr/>
          <p:nvPr/>
        </p:nvSpPr>
        <p:spPr>
          <a:xfrm>
            <a:off x="761999" y="3494986"/>
            <a:ext cx="9177645" cy="6548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Pentagon 17">
            <a:extLst>
              <a:ext uri="{FF2B5EF4-FFF2-40B4-BE49-F238E27FC236}">
                <a16:creationId xmlns:a16="http://schemas.microsoft.com/office/drawing/2014/main" id="{014F1D8B-A5A3-D64B-B387-7EAF0D090E94}"/>
              </a:ext>
            </a:extLst>
          </p:cNvPr>
          <p:cNvSpPr/>
          <p:nvPr/>
        </p:nvSpPr>
        <p:spPr>
          <a:xfrm>
            <a:off x="762000" y="3494986"/>
            <a:ext cx="1418803" cy="92152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Rectangle 22">
            <a:extLst>
              <a:ext uri="{FF2B5EF4-FFF2-40B4-BE49-F238E27FC236}">
                <a16:creationId xmlns:a16="http://schemas.microsoft.com/office/drawing/2014/main" id="{C6D53B3E-6F58-E64F-8062-1FF33D5B9DE4}"/>
              </a:ext>
            </a:extLst>
          </p:cNvPr>
          <p:cNvSpPr/>
          <p:nvPr/>
        </p:nvSpPr>
        <p:spPr>
          <a:xfrm>
            <a:off x="762000" y="4525232"/>
            <a:ext cx="9177644" cy="5547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Pentagon 23">
            <a:extLst>
              <a:ext uri="{FF2B5EF4-FFF2-40B4-BE49-F238E27FC236}">
                <a16:creationId xmlns:a16="http://schemas.microsoft.com/office/drawing/2014/main" id="{25FFC243-DC1C-2E45-80FC-EBC4AC7EC70A}"/>
              </a:ext>
            </a:extLst>
          </p:cNvPr>
          <p:cNvSpPr/>
          <p:nvPr/>
        </p:nvSpPr>
        <p:spPr>
          <a:xfrm>
            <a:off x="762000" y="4525232"/>
            <a:ext cx="1418803" cy="92152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 name="TextBox 33">
            <a:extLst>
              <a:ext uri="{FF2B5EF4-FFF2-40B4-BE49-F238E27FC236}">
                <a16:creationId xmlns:a16="http://schemas.microsoft.com/office/drawing/2014/main" id="{90A6E800-D880-1B40-9AB5-0A9D360BD49C}"/>
              </a:ext>
            </a:extLst>
          </p:cNvPr>
          <p:cNvSpPr txBox="1"/>
          <p:nvPr/>
        </p:nvSpPr>
        <p:spPr>
          <a:xfrm>
            <a:off x="1025393" y="1595174"/>
            <a:ext cx="612668" cy="600164"/>
          </a:xfrm>
          <a:prstGeom prst="rect">
            <a:avLst/>
          </a:prstGeom>
          <a:noFill/>
        </p:spPr>
        <p:txBody>
          <a:bodyPr wrap="none" rtlCol="0" anchor="ctr" anchorCtr="0">
            <a:spAutoFit/>
          </a:bodyPr>
          <a:lstStyle/>
          <a:p>
            <a:pPr algn="ctr"/>
            <a:r>
              <a:rPr lang="en-US" sz="3300" b="1" dirty="0">
                <a:solidFill>
                  <a:schemeClr val="bg1"/>
                </a:solidFill>
                <a:latin typeface="Poppins SemiBold" pitchFamily="2" charset="77"/>
                <a:ea typeface="League Spartan" charset="0"/>
                <a:cs typeface="Poppins SemiBold" pitchFamily="2" charset="77"/>
              </a:rPr>
              <a:t>01</a:t>
            </a:r>
          </a:p>
        </p:txBody>
      </p:sp>
      <p:sp>
        <p:nvSpPr>
          <p:cNvPr id="35" name="TextBox 34">
            <a:extLst>
              <a:ext uri="{FF2B5EF4-FFF2-40B4-BE49-F238E27FC236}">
                <a16:creationId xmlns:a16="http://schemas.microsoft.com/office/drawing/2014/main" id="{29E3EDD6-A878-6C4B-A35E-8C5B00F04382}"/>
              </a:ext>
            </a:extLst>
          </p:cNvPr>
          <p:cNvSpPr txBox="1"/>
          <p:nvPr/>
        </p:nvSpPr>
        <p:spPr>
          <a:xfrm>
            <a:off x="980509" y="2625420"/>
            <a:ext cx="702436" cy="600164"/>
          </a:xfrm>
          <a:prstGeom prst="rect">
            <a:avLst/>
          </a:prstGeom>
          <a:noFill/>
        </p:spPr>
        <p:txBody>
          <a:bodyPr wrap="none" rtlCol="0" anchor="ctr" anchorCtr="0">
            <a:spAutoFit/>
          </a:bodyPr>
          <a:lstStyle/>
          <a:p>
            <a:pPr algn="ctr"/>
            <a:r>
              <a:rPr lang="en-US" sz="3300" b="1" dirty="0">
                <a:solidFill>
                  <a:schemeClr val="bg1"/>
                </a:solidFill>
                <a:latin typeface="Poppins SemiBold" pitchFamily="2" charset="77"/>
                <a:ea typeface="League Spartan" charset="0"/>
                <a:cs typeface="Poppins SemiBold" pitchFamily="2" charset="77"/>
              </a:rPr>
              <a:t>02</a:t>
            </a:r>
          </a:p>
        </p:txBody>
      </p:sp>
      <p:sp>
        <p:nvSpPr>
          <p:cNvPr id="36" name="TextBox 35">
            <a:extLst>
              <a:ext uri="{FF2B5EF4-FFF2-40B4-BE49-F238E27FC236}">
                <a16:creationId xmlns:a16="http://schemas.microsoft.com/office/drawing/2014/main" id="{AA2D4AB3-1067-D549-BB0D-074C2EF2603D}"/>
              </a:ext>
            </a:extLst>
          </p:cNvPr>
          <p:cNvSpPr txBox="1"/>
          <p:nvPr/>
        </p:nvSpPr>
        <p:spPr>
          <a:xfrm>
            <a:off x="975701" y="3655665"/>
            <a:ext cx="712054" cy="600164"/>
          </a:xfrm>
          <a:prstGeom prst="rect">
            <a:avLst/>
          </a:prstGeom>
          <a:noFill/>
        </p:spPr>
        <p:txBody>
          <a:bodyPr wrap="none" rtlCol="0" anchor="ctr" anchorCtr="0">
            <a:spAutoFit/>
          </a:bodyPr>
          <a:lstStyle/>
          <a:p>
            <a:pPr algn="ctr"/>
            <a:r>
              <a:rPr lang="en-US" sz="3300" b="1" dirty="0">
                <a:solidFill>
                  <a:schemeClr val="bg1"/>
                </a:solidFill>
                <a:latin typeface="Poppins SemiBold" pitchFamily="2" charset="77"/>
                <a:ea typeface="League Spartan" charset="0"/>
                <a:cs typeface="Poppins SemiBold" pitchFamily="2" charset="77"/>
              </a:rPr>
              <a:t>03</a:t>
            </a:r>
          </a:p>
        </p:txBody>
      </p:sp>
      <p:sp>
        <p:nvSpPr>
          <p:cNvPr id="37" name="TextBox 36">
            <a:extLst>
              <a:ext uri="{FF2B5EF4-FFF2-40B4-BE49-F238E27FC236}">
                <a16:creationId xmlns:a16="http://schemas.microsoft.com/office/drawing/2014/main" id="{4E9F9DE7-D622-0D46-9D64-362F045DE17F}"/>
              </a:ext>
            </a:extLst>
          </p:cNvPr>
          <p:cNvSpPr txBox="1"/>
          <p:nvPr/>
        </p:nvSpPr>
        <p:spPr>
          <a:xfrm>
            <a:off x="962074" y="4685911"/>
            <a:ext cx="739305" cy="600164"/>
          </a:xfrm>
          <a:prstGeom prst="rect">
            <a:avLst/>
          </a:prstGeom>
          <a:noFill/>
        </p:spPr>
        <p:txBody>
          <a:bodyPr wrap="none" rtlCol="0" anchor="ctr" anchorCtr="0">
            <a:spAutoFit/>
          </a:bodyPr>
          <a:lstStyle/>
          <a:p>
            <a:pPr algn="ctr"/>
            <a:r>
              <a:rPr lang="en-US" sz="3300" b="1" dirty="0">
                <a:solidFill>
                  <a:schemeClr val="bg1"/>
                </a:solidFill>
                <a:latin typeface="Poppins SemiBold" pitchFamily="2" charset="77"/>
                <a:ea typeface="League Spartan" charset="0"/>
                <a:cs typeface="Poppins SemiBold" pitchFamily="2" charset="77"/>
              </a:rPr>
              <a:t>04</a:t>
            </a:r>
          </a:p>
        </p:txBody>
      </p:sp>
      <p:sp>
        <p:nvSpPr>
          <p:cNvPr id="38" name="TextBox 37">
            <a:extLst>
              <a:ext uri="{FF2B5EF4-FFF2-40B4-BE49-F238E27FC236}">
                <a16:creationId xmlns:a16="http://schemas.microsoft.com/office/drawing/2014/main" id="{C90BDB6C-DA62-734E-B415-A88BA29747F7}"/>
              </a:ext>
            </a:extLst>
          </p:cNvPr>
          <p:cNvSpPr txBox="1"/>
          <p:nvPr/>
        </p:nvSpPr>
        <p:spPr>
          <a:xfrm>
            <a:off x="966083" y="5716157"/>
            <a:ext cx="731290" cy="600164"/>
          </a:xfrm>
          <a:prstGeom prst="rect">
            <a:avLst/>
          </a:prstGeom>
          <a:noFill/>
        </p:spPr>
        <p:txBody>
          <a:bodyPr wrap="none" rtlCol="0" anchor="ctr" anchorCtr="0">
            <a:spAutoFit/>
          </a:bodyPr>
          <a:lstStyle/>
          <a:p>
            <a:pPr algn="ctr"/>
            <a:r>
              <a:rPr lang="en-US" sz="3300" b="1" dirty="0">
                <a:solidFill>
                  <a:schemeClr val="bg1"/>
                </a:solidFill>
                <a:latin typeface="Poppins SemiBold" pitchFamily="2" charset="77"/>
                <a:ea typeface="League Spartan" charset="0"/>
                <a:cs typeface="Poppins SemiBold" pitchFamily="2" charset="77"/>
              </a:rPr>
              <a:t>05</a:t>
            </a:r>
          </a:p>
        </p:txBody>
      </p:sp>
      <p:sp>
        <p:nvSpPr>
          <p:cNvPr id="44" name="TextBox 43">
            <a:extLst>
              <a:ext uri="{FF2B5EF4-FFF2-40B4-BE49-F238E27FC236}">
                <a16:creationId xmlns:a16="http://schemas.microsoft.com/office/drawing/2014/main" id="{DB607329-DC4D-354E-8324-2A40B717B63A}"/>
              </a:ext>
            </a:extLst>
          </p:cNvPr>
          <p:cNvSpPr txBox="1"/>
          <p:nvPr/>
        </p:nvSpPr>
        <p:spPr>
          <a:xfrm>
            <a:off x="2408562" y="1660130"/>
            <a:ext cx="5452903" cy="384721"/>
          </a:xfrm>
          <a:prstGeom prst="rect">
            <a:avLst/>
          </a:prstGeom>
          <a:noFill/>
        </p:spPr>
        <p:txBody>
          <a:bodyPr wrap="square" rtlCol="0" anchor="b" anchorCtr="0">
            <a:spAutoFit/>
          </a:bodyPr>
          <a:lstStyle/>
          <a:p>
            <a:r>
              <a:rPr lang="es-CO" sz="19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mbo" panose="02020502050201020203" pitchFamily="18" charset="0"/>
                <a:cs typeface="Poppins SemiBold" pitchFamily="2" charset="77"/>
              </a:rPr>
              <a:t>GENERALIDADES DEL </a:t>
            </a:r>
            <a:r>
              <a:rPr lang="en-US" sz="19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mbo" panose="02020502050201020203" pitchFamily="18" charset="0"/>
                <a:cs typeface="Poppins SemiBold" pitchFamily="2" charset="77"/>
              </a:rPr>
              <a:t>PMRP </a:t>
            </a:r>
          </a:p>
        </p:txBody>
      </p:sp>
      <p:sp>
        <p:nvSpPr>
          <p:cNvPr id="48" name="TextBox 47">
            <a:extLst>
              <a:ext uri="{FF2B5EF4-FFF2-40B4-BE49-F238E27FC236}">
                <a16:creationId xmlns:a16="http://schemas.microsoft.com/office/drawing/2014/main" id="{96ABCCD1-084F-CE45-A2A9-8583EF2FD44C}"/>
              </a:ext>
            </a:extLst>
          </p:cNvPr>
          <p:cNvSpPr txBox="1"/>
          <p:nvPr/>
        </p:nvSpPr>
        <p:spPr>
          <a:xfrm>
            <a:off x="2399312" y="2479602"/>
            <a:ext cx="7647213" cy="677108"/>
          </a:xfrm>
          <a:prstGeom prst="rect">
            <a:avLst/>
          </a:prstGeom>
          <a:noFill/>
        </p:spPr>
        <p:txBody>
          <a:bodyPr wrap="square" rtlCol="0" anchor="b" anchorCtr="0">
            <a:spAutoFit/>
          </a:bodyPr>
          <a:lstStyle/>
          <a:p>
            <a:r>
              <a:rPr lang="es-ES_tradnl" sz="1900" b="1" dirty="0">
                <a:solidFill>
                  <a:schemeClr val="tx2"/>
                </a:solidFill>
                <a:latin typeface="Bembo" panose="02020502050201020203" pitchFamily="18" charset="0"/>
                <a:cs typeface="Poppins SemiBold" pitchFamily="2" charset="77"/>
              </a:rPr>
              <a:t>RESPONSABILIDADES A CARGO DE LA SECRETARÍA JURÍDICA DISTRITAL (PLAN ACCIÓN SJD) d.556 DE 2021 (</a:t>
            </a:r>
            <a:r>
              <a:rPr lang="es-ES_tradnl" sz="1900" b="1" dirty="0">
                <a:solidFill>
                  <a:schemeClr val="tx2"/>
                </a:solidFill>
                <a:latin typeface="Bembo" panose="02020502050201020203" pitchFamily="18" charset="0"/>
                <a:cs typeface="Poppins SemiBold" pitchFamily="2" charset="77"/>
                <a:sym typeface="Fira Sans Extra Condensed Medium"/>
              </a:rPr>
              <a:t>Artículo 46 )</a:t>
            </a:r>
            <a:endParaRPr lang="es-ES_tradnl" sz="1900" b="1" dirty="0">
              <a:solidFill>
                <a:schemeClr val="tx2"/>
              </a:solidFill>
              <a:latin typeface="Bembo" panose="02020502050201020203" pitchFamily="18" charset="0"/>
              <a:cs typeface="Poppins SemiBold" pitchFamily="2" charset="77"/>
            </a:endParaRPr>
          </a:p>
        </p:txBody>
      </p:sp>
      <p:sp>
        <p:nvSpPr>
          <p:cNvPr id="51" name="TextBox 50">
            <a:extLst>
              <a:ext uri="{FF2B5EF4-FFF2-40B4-BE49-F238E27FC236}">
                <a16:creationId xmlns:a16="http://schemas.microsoft.com/office/drawing/2014/main" id="{7576CF0C-354A-AB40-B749-FB5B10B75894}"/>
              </a:ext>
            </a:extLst>
          </p:cNvPr>
          <p:cNvSpPr txBox="1"/>
          <p:nvPr/>
        </p:nvSpPr>
        <p:spPr>
          <a:xfrm>
            <a:off x="2408562" y="3421219"/>
            <a:ext cx="7107459" cy="923330"/>
          </a:xfrm>
          <a:prstGeom prst="rect">
            <a:avLst/>
          </a:prstGeom>
          <a:noFill/>
        </p:spPr>
        <p:txBody>
          <a:bodyPr wrap="none" rtlCol="0" anchor="b" anchorCtr="0">
            <a:spAutoFit/>
          </a:bodyPr>
          <a:lstStyle/>
          <a:p>
            <a:pPr marL="0" lvl="0" indent="0" algn="l" rtl="0">
              <a:spcBef>
                <a:spcPts val="0"/>
              </a:spcBef>
              <a:spcAft>
                <a:spcPts val="0"/>
              </a:spcAft>
              <a:buNone/>
            </a:pPr>
            <a:r>
              <a:rPr lang="es-ES_tradnl" sz="1900" b="1" dirty="0">
                <a:solidFill>
                  <a:schemeClr val="tx2"/>
                </a:solidFill>
                <a:latin typeface="Bembo" panose="02020502050201020203" pitchFamily="18" charset="0"/>
                <a:cs typeface="Poppins SemiBold" pitchFamily="2" charset="77"/>
              </a:rPr>
              <a:t>BALANCE DE REPORTE DE PLAN ANUAL POR ENTIDAD</a:t>
            </a:r>
          </a:p>
          <a:p>
            <a:r>
              <a:rPr lang="es-ES_tradnl" sz="1900" b="1" dirty="0">
                <a:solidFill>
                  <a:schemeClr val="tx2"/>
                </a:solidFill>
                <a:latin typeface="Bembo" panose="02020502050201020203" pitchFamily="18" charset="0"/>
                <a:cs typeface="Poppins SemiBold" pitchFamily="2" charset="77"/>
                <a:sym typeface="Fira Sans Extra Condensed Medium"/>
              </a:rPr>
              <a:t>Artículo 19.6 Decreto Distrital 556 de 2021</a:t>
            </a:r>
          </a:p>
          <a:p>
            <a:endParaRPr lang="en-US" sz="1600" b="1" dirty="0">
              <a:solidFill>
                <a:schemeClr val="tx2"/>
              </a:solidFill>
              <a:latin typeface="Poppins SemiBold" pitchFamily="2" charset="77"/>
              <a:ea typeface="League Spartan" charset="0"/>
              <a:cs typeface="Poppins SemiBold" pitchFamily="2" charset="77"/>
            </a:endParaRPr>
          </a:p>
        </p:txBody>
      </p:sp>
      <p:sp>
        <p:nvSpPr>
          <p:cNvPr id="54" name="TextBox 53">
            <a:extLst>
              <a:ext uri="{FF2B5EF4-FFF2-40B4-BE49-F238E27FC236}">
                <a16:creationId xmlns:a16="http://schemas.microsoft.com/office/drawing/2014/main" id="{CD0CE4C6-615F-E745-A3B8-AD776E0F3BE1}"/>
              </a:ext>
            </a:extLst>
          </p:cNvPr>
          <p:cNvSpPr txBox="1"/>
          <p:nvPr/>
        </p:nvSpPr>
        <p:spPr>
          <a:xfrm>
            <a:off x="2408562" y="4587717"/>
            <a:ext cx="7836056" cy="384721"/>
          </a:xfrm>
          <a:prstGeom prst="rect">
            <a:avLst/>
          </a:prstGeom>
          <a:noFill/>
        </p:spPr>
        <p:txBody>
          <a:bodyPr wrap="none" rtlCol="0" anchor="b" anchorCtr="0">
            <a:spAutoFit/>
          </a:bodyPr>
          <a:lstStyle/>
          <a:p>
            <a:r>
              <a:rPr lang="en-US" sz="1900" b="1" dirty="0">
                <a:solidFill>
                  <a:schemeClr val="tx2"/>
                </a:solidFill>
                <a:latin typeface="Bembo" panose="02020502050201020203" pitchFamily="18" charset="0"/>
                <a:cs typeface="Poppins SemiBold" pitchFamily="2" charset="77"/>
              </a:rPr>
              <a:t>RECOMMENDATIONS PARA </a:t>
            </a:r>
            <a:r>
              <a:rPr lang="es-CO" sz="1900" b="1" dirty="0">
                <a:solidFill>
                  <a:schemeClr val="tx2"/>
                </a:solidFill>
                <a:latin typeface="Bembo" panose="02020502050201020203" pitchFamily="18" charset="0"/>
                <a:cs typeface="Poppins SemiBold" pitchFamily="2" charset="77"/>
              </a:rPr>
              <a:t>LOS</a:t>
            </a:r>
            <a:r>
              <a:rPr lang="en-US" sz="1900" b="1" dirty="0">
                <a:solidFill>
                  <a:schemeClr val="tx2"/>
                </a:solidFill>
                <a:latin typeface="Bembo" panose="02020502050201020203" pitchFamily="18" charset="0"/>
                <a:cs typeface="Poppins SemiBold" pitchFamily="2" charset="77"/>
              </a:rPr>
              <a:t>  </a:t>
            </a:r>
            <a:r>
              <a:rPr lang="es-CO" sz="1900" b="1" dirty="0">
                <a:solidFill>
                  <a:schemeClr val="tx2"/>
                </a:solidFill>
                <a:latin typeface="Bembo" panose="02020502050201020203" pitchFamily="18" charset="0"/>
                <a:cs typeface="Poppins SemiBold" pitchFamily="2" charset="77"/>
              </a:rPr>
              <a:t>COMITÉS DE CONCILIACIÓN </a:t>
            </a:r>
            <a:r>
              <a:rPr lang="en-US" sz="1900" b="1" dirty="0">
                <a:solidFill>
                  <a:schemeClr val="tx2"/>
                </a:solidFill>
                <a:latin typeface="Bembo" panose="02020502050201020203" pitchFamily="18" charset="0"/>
                <a:cs typeface="Poppins SemiBold" pitchFamily="2" charset="77"/>
              </a:rPr>
              <a:t>  </a:t>
            </a:r>
          </a:p>
        </p:txBody>
      </p:sp>
      <p:sp>
        <p:nvSpPr>
          <p:cNvPr id="10" name="Paralelogramo 9">
            <a:extLst>
              <a:ext uri="{FF2B5EF4-FFF2-40B4-BE49-F238E27FC236}">
                <a16:creationId xmlns:a16="http://schemas.microsoft.com/office/drawing/2014/main" id="{46A379A5-AE38-73CA-C261-B0068DC2D8EA}"/>
              </a:ext>
            </a:extLst>
          </p:cNvPr>
          <p:cNvSpPr/>
          <p:nvPr/>
        </p:nvSpPr>
        <p:spPr>
          <a:xfrm>
            <a:off x="9939647" y="6084497"/>
            <a:ext cx="2266321" cy="750474"/>
          </a:xfrm>
          <a:custGeom>
            <a:avLst/>
            <a:gdLst>
              <a:gd name="connsiteX0" fmla="*/ 0 w 1443977"/>
              <a:gd name="connsiteY0" fmla="*/ 695831 h 695831"/>
              <a:gd name="connsiteX1" fmla="*/ 173958 w 1443977"/>
              <a:gd name="connsiteY1" fmla="*/ 0 h 695831"/>
              <a:gd name="connsiteX2" fmla="*/ 1443977 w 1443977"/>
              <a:gd name="connsiteY2" fmla="*/ 0 h 695831"/>
              <a:gd name="connsiteX3" fmla="*/ 1270019 w 1443977"/>
              <a:gd name="connsiteY3" fmla="*/ 695831 h 695831"/>
              <a:gd name="connsiteX4" fmla="*/ 0 w 1443977"/>
              <a:gd name="connsiteY4" fmla="*/ 695831 h 695831"/>
              <a:gd name="connsiteX0" fmla="*/ 0 w 1301473"/>
              <a:gd name="connsiteY0" fmla="*/ 743333 h 743333"/>
              <a:gd name="connsiteX1" fmla="*/ 173958 w 1301473"/>
              <a:gd name="connsiteY1" fmla="*/ 47502 h 743333"/>
              <a:gd name="connsiteX2" fmla="*/ 1301473 w 1301473"/>
              <a:gd name="connsiteY2" fmla="*/ 0 h 743333"/>
              <a:gd name="connsiteX3" fmla="*/ 1270019 w 1301473"/>
              <a:gd name="connsiteY3" fmla="*/ 743333 h 743333"/>
              <a:gd name="connsiteX4" fmla="*/ 0 w 1301473"/>
              <a:gd name="connsiteY4" fmla="*/ 743333 h 743333"/>
              <a:gd name="connsiteX0" fmla="*/ 0 w 1318663"/>
              <a:gd name="connsiteY0" fmla="*/ 743333 h 743333"/>
              <a:gd name="connsiteX1" fmla="*/ 173958 w 1318663"/>
              <a:gd name="connsiteY1" fmla="*/ 47502 h 743333"/>
              <a:gd name="connsiteX2" fmla="*/ 1301473 w 1318663"/>
              <a:gd name="connsiteY2" fmla="*/ 0 h 743333"/>
              <a:gd name="connsiteX3" fmla="*/ 1270019 w 1318663"/>
              <a:gd name="connsiteY3" fmla="*/ 743333 h 743333"/>
              <a:gd name="connsiteX4" fmla="*/ 0 w 1318663"/>
              <a:gd name="connsiteY4" fmla="*/ 743333 h 743333"/>
              <a:gd name="connsiteX0" fmla="*/ 0 w 1338206"/>
              <a:gd name="connsiteY0" fmla="*/ 743333 h 767084"/>
              <a:gd name="connsiteX1" fmla="*/ 173958 w 1338206"/>
              <a:gd name="connsiteY1" fmla="*/ 47502 h 767084"/>
              <a:gd name="connsiteX2" fmla="*/ 1301473 w 1338206"/>
              <a:gd name="connsiteY2" fmla="*/ 0 h 767084"/>
              <a:gd name="connsiteX3" fmla="*/ 1329395 w 1338206"/>
              <a:gd name="connsiteY3" fmla="*/ 767084 h 767084"/>
              <a:gd name="connsiteX4" fmla="*/ 0 w 1338206"/>
              <a:gd name="connsiteY4" fmla="*/ 743333 h 767084"/>
              <a:gd name="connsiteX0" fmla="*/ 0 w 1338206"/>
              <a:gd name="connsiteY0" fmla="*/ 743333 h 767084"/>
              <a:gd name="connsiteX1" fmla="*/ 185833 w 1338206"/>
              <a:gd name="connsiteY1" fmla="*/ 154380 h 767084"/>
              <a:gd name="connsiteX2" fmla="*/ 1301473 w 1338206"/>
              <a:gd name="connsiteY2" fmla="*/ 0 h 767084"/>
              <a:gd name="connsiteX3" fmla="*/ 1329395 w 1338206"/>
              <a:gd name="connsiteY3" fmla="*/ 767084 h 767084"/>
              <a:gd name="connsiteX4" fmla="*/ 0 w 1338206"/>
              <a:gd name="connsiteY4" fmla="*/ 743333 h 767084"/>
              <a:gd name="connsiteX0" fmla="*/ 0 w 1563837"/>
              <a:gd name="connsiteY0" fmla="*/ 695831 h 767084"/>
              <a:gd name="connsiteX1" fmla="*/ 411464 w 1563837"/>
              <a:gd name="connsiteY1" fmla="*/ 154380 h 767084"/>
              <a:gd name="connsiteX2" fmla="*/ 1527104 w 1563837"/>
              <a:gd name="connsiteY2" fmla="*/ 0 h 767084"/>
              <a:gd name="connsiteX3" fmla="*/ 1555026 w 1563837"/>
              <a:gd name="connsiteY3" fmla="*/ 767084 h 767084"/>
              <a:gd name="connsiteX4" fmla="*/ 0 w 1563837"/>
              <a:gd name="connsiteY4" fmla="*/ 695831 h 767084"/>
              <a:gd name="connsiteX0" fmla="*/ 0 w 1575712"/>
              <a:gd name="connsiteY0" fmla="*/ 755207 h 767084"/>
              <a:gd name="connsiteX1" fmla="*/ 423339 w 1575712"/>
              <a:gd name="connsiteY1" fmla="*/ 154380 h 767084"/>
              <a:gd name="connsiteX2" fmla="*/ 1538979 w 1575712"/>
              <a:gd name="connsiteY2" fmla="*/ 0 h 767084"/>
              <a:gd name="connsiteX3" fmla="*/ 1566901 w 1575712"/>
              <a:gd name="connsiteY3" fmla="*/ 767084 h 767084"/>
              <a:gd name="connsiteX4" fmla="*/ 0 w 1575712"/>
              <a:gd name="connsiteY4" fmla="*/ 755207 h 767084"/>
              <a:gd name="connsiteX0" fmla="*/ 0 w 1575712"/>
              <a:gd name="connsiteY0" fmla="*/ 767082 h 778959"/>
              <a:gd name="connsiteX1" fmla="*/ 363962 w 1575712"/>
              <a:gd name="connsiteY1" fmla="*/ 0 h 778959"/>
              <a:gd name="connsiteX2" fmla="*/ 1538979 w 1575712"/>
              <a:gd name="connsiteY2" fmla="*/ 11875 h 778959"/>
              <a:gd name="connsiteX3" fmla="*/ 1566901 w 1575712"/>
              <a:gd name="connsiteY3" fmla="*/ 778959 h 778959"/>
              <a:gd name="connsiteX4" fmla="*/ 0 w 1575712"/>
              <a:gd name="connsiteY4" fmla="*/ 767082 h 778959"/>
              <a:gd name="connsiteX0" fmla="*/ 0 w 1594574"/>
              <a:gd name="connsiteY0" fmla="*/ 767082 h 778959"/>
              <a:gd name="connsiteX1" fmla="*/ 363962 w 1594574"/>
              <a:gd name="connsiteY1" fmla="*/ 0 h 778959"/>
              <a:gd name="connsiteX2" fmla="*/ 1571743 w 1594574"/>
              <a:gd name="connsiteY2" fmla="*/ 776 h 778959"/>
              <a:gd name="connsiteX3" fmla="*/ 1566901 w 1594574"/>
              <a:gd name="connsiteY3" fmla="*/ 778959 h 778959"/>
              <a:gd name="connsiteX4" fmla="*/ 0 w 1594574"/>
              <a:gd name="connsiteY4" fmla="*/ 767082 h 778959"/>
              <a:gd name="connsiteX0" fmla="*/ 0 w 1575712"/>
              <a:gd name="connsiteY0" fmla="*/ 799604 h 811481"/>
              <a:gd name="connsiteX1" fmla="*/ 363962 w 1575712"/>
              <a:gd name="connsiteY1" fmla="*/ 32522 h 811481"/>
              <a:gd name="connsiteX2" fmla="*/ 1538979 w 1575712"/>
              <a:gd name="connsiteY2" fmla="*/ 0 h 811481"/>
              <a:gd name="connsiteX3" fmla="*/ 1566901 w 1575712"/>
              <a:gd name="connsiteY3" fmla="*/ 811481 h 811481"/>
              <a:gd name="connsiteX4" fmla="*/ 0 w 1575712"/>
              <a:gd name="connsiteY4" fmla="*/ 799604 h 811481"/>
              <a:gd name="connsiteX0" fmla="*/ 0 w 1575712"/>
              <a:gd name="connsiteY0" fmla="*/ 799604 h 811481"/>
              <a:gd name="connsiteX1" fmla="*/ 363962 w 1575712"/>
              <a:gd name="connsiteY1" fmla="*/ 32522 h 811481"/>
              <a:gd name="connsiteX2" fmla="*/ 1538979 w 1575712"/>
              <a:gd name="connsiteY2" fmla="*/ 0 h 811481"/>
              <a:gd name="connsiteX3" fmla="*/ 1566901 w 1575712"/>
              <a:gd name="connsiteY3" fmla="*/ 811481 h 811481"/>
              <a:gd name="connsiteX4" fmla="*/ 0 w 1575712"/>
              <a:gd name="connsiteY4" fmla="*/ 799604 h 811481"/>
              <a:gd name="connsiteX0" fmla="*/ 0 w 1575712"/>
              <a:gd name="connsiteY0" fmla="*/ 767082 h 778959"/>
              <a:gd name="connsiteX1" fmla="*/ 363962 w 1575712"/>
              <a:gd name="connsiteY1" fmla="*/ 0 h 778959"/>
              <a:gd name="connsiteX2" fmla="*/ 1538979 w 1575712"/>
              <a:gd name="connsiteY2" fmla="*/ 11875 h 778959"/>
              <a:gd name="connsiteX3" fmla="*/ 1566901 w 1575712"/>
              <a:gd name="connsiteY3" fmla="*/ 778959 h 778959"/>
              <a:gd name="connsiteX4" fmla="*/ 0 w 1575712"/>
              <a:gd name="connsiteY4" fmla="*/ 767082 h 778959"/>
              <a:gd name="connsiteX0" fmla="*/ 0 w 1589066"/>
              <a:gd name="connsiteY0" fmla="*/ 806179 h 818056"/>
              <a:gd name="connsiteX1" fmla="*/ 363962 w 1589066"/>
              <a:gd name="connsiteY1" fmla="*/ 39097 h 818056"/>
              <a:gd name="connsiteX2" fmla="*/ 1563822 w 1589066"/>
              <a:gd name="connsiteY2" fmla="*/ 0 h 818056"/>
              <a:gd name="connsiteX3" fmla="*/ 1566901 w 1589066"/>
              <a:gd name="connsiteY3" fmla="*/ 818056 h 818056"/>
              <a:gd name="connsiteX4" fmla="*/ 0 w 1589066"/>
              <a:gd name="connsiteY4" fmla="*/ 806179 h 818056"/>
              <a:gd name="connsiteX0" fmla="*/ 0 w 1569127"/>
              <a:gd name="connsiteY0" fmla="*/ 806179 h 818056"/>
              <a:gd name="connsiteX1" fmla="*/ 363962 w 1569127"/>
              <a:gd name="connsiteY1" fmla="*/ 39097 h 818056"/>
              <a:gd name="connsiteX2" fmla="*/ 1563822 w 1569127"/>
              <a:gd name="connsiteY2" fmla="*/ 0 h 818056"/>
              <a:gd name="connsiteX3" fmla="*/ 1566901 w 1569127"/>
              <a:gd name="connsiteY3" fmla="*/ 818056 h 818056"/>
              <a:gd name="connsiteX4" fmla="*/ 0 w 1569127"/>
              <a:gd name="connsiteY4" fmla="*/ 806179 h 818056"/>
              <a:gd name="connsiteX0" fmla="*/ 0 w 1580384"/>
              <a:gd name="connsiteY0" fmla="*/ 767082 h 778959"/>
              <a:gd name="connsiteX1" fmla="*/ 363962 w 1580384"/>
              <a:gd name="connsiteY1" fmla="*/ 0 h 778959"/>
              <a:gd name="connsiteX2" fmla="*/ 1580384 w 1580384"/>
              <a:gd name="connsiteY2" fmla="*/ 62848 h 778959"/>
              <a:gd name="connsiteX3" fmla="*/ 1566901 w 1580384"/>
              <a:gd name="connsiteY3" fmla="*/ 778959 h 778959"/>
              <a:gd name="connsiteX4" fmla="*/ 0 w 1580384"/>
              <a:gd name="connsiteY4" fmla="*/ 767082 h 778959"/>
              <a:gd name="connsiteX0" fmla="*/ 0 w 1580384"/>
              <a:gd name="connsiteY0" fmla="*/ 793436 h 805313"/>
              <a:gd name="connsiteX1" fmla="*/ 363962 w 1580384"/>
              <a:gd name="connsiteY1" fmla="*/ 26354 h 805313"/>
              <a:gd name="connsiteX2" fmla="*/ 1580384 w 1580384"/>
              <a:gd name="connsiteY2" fmla="*/ 0 h 805313"/>
              <a:gd name="connsiteX3" fmla="*/ 1566901 w 1580384"/>
              <a:gd name="connsiteY3" fmla="*/ 805313 h 805313"/>
              <a:gd name="connsiteX4" fmla="*/ 0 w 1580384"/>
              <a:gd name="connsiteY4" fmla="*/ 793436 h 80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384" h="805313">
                <a:moveTo>
                  <a:pt x="0" y="793436"/>
                </a:moveTo>
                <a:lnTo>
                  <a:pt x="363962" y="26354"/>
                </a:lnTo>
                <a:lnTo>
                  <a:pt x="1580384" y="0"/>
                </a:lnTo>
                <a:cubicBezTo>
                  <a:pt x="1563028" y="272397"/>
                  <a:pt x="1577386" y="557535"/>
                  <a:pt x="1566901" y="805313"/>
                </a:cubicBezTo>
                <a:lnTo>
                  <a:pt x="0" y="79343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9" name="Imagen 58">
            <a:extLst>
              <a:ext uri="{FF2B5EF4-FFF2-40B4-BE49-F238E27FC236}">
                <a16:creationId xmlns:a16="http://schemas.microsoft.com/office/drawing/2014/main" id="{11159602-604E-5928-06CC-A7A6BA80741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15029" y="6199816"/>
            <a:ext cx="1976971" cy="771816"/>
          </a:xfrm>
          <a:prstGeom prst="rect">
            <a:avLst/>
          </a:prstGeom>
        </p:spPr>
      </p:pic>
      <p:cxnSp>
        <p:nvCxnSpPr>
          <p:cNvPr id="19" name="Conector recto 18">
            <a:extLst>
              <a:ext uri="{FF2B5EF4-FFF2-40B4-BE49-F238E27FC236}">
                <a16:creationId xmlns:a16="http://schemas.microsoft.com/office/drawing/2014/main" id="{1340B517-9C50-80E7-CFE4-0F619F2D7A67}"/>
              </a:ext>
            </a:extLst>
          </p:cNvPr>
          <p:cNvCxnSpPr>
            <a:cxnSpLocks/>
          </p:cNvCxnSpPr>
          <p:nvPr/>
        </p:nvCxnSpPr>
        <p:spPr>
          <a:xfrm>
            <a:off x="-1" y="31984"/>
            <a:ext cx="1219200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65" name="Imagen 64" descr="Logotipo&#10;&#10;Descripción generada automáticamente">
            <a:extLst>
              <a:ext uri="{FF2B5EF4-FFF2-40B4-BE49-F238E27FC236}">
                <a16:creationId xmlns:a16="http://schemas.microsoft.com/office/drawing/2014/main" id="{AC9ADD39-BD29-645E-2B2C-6CEC827F360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cxnSp>
        <p:nvCxnSpPr>
          <p:cNvPr id="68" name="Conector recto 67">
            <a:extLst>
              <a:ext uri="{FF2B5EF4-FFF2-40B4-BE49-F238E27FC236}">
                <a16:creationId xmlns:a16="http://schemas.microsoft.com/office/drawing/2014/main" id="{29BF0952-9BF1-A36A-56C9-7B84EE2DD049}"/>
              </a:ext>
            </a:extLst>
          </p:cNvPr>
          <p:cNvCxnSpPr>
            <a:cxnSpLocks/>
          </p:cNvCxnSpPr>
          <p:nvPr/>
        </p:nvCxnSpPr>
        <p:spPr>
          <a:xfrm>
            <a:off x="-1" y="6852379"/>
            <a:ext cx="12192001" cy="0"/>
          </a:xfrm>
          <a:prstGeom prst="line">
            <a:avLst/>
          </a:prstGeom>
          <a:ln w="158750">
            <a:solidFill>
              <a:schemeClr val="accent2">
                <a:lumMod val="75000"/>
              </a:schemeClr>
            </a:solidFill>
            <a:tailEnd w="lg" len="lg"/>
          </a:ln>
          <a:effectLst>
            <a:outerShdw blurRad="50800" dist="50800" dir="5400000" algn="ctr" rotWithShape="0">
              <a:schemeClr val="accent2">
                <a:lumMod val="75000"/>
              </a:schemeClr>
            </a:outerShdw>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175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53C9C7-140B-5B4D-82F3-707578F5199F}"/>
              </a:ext>
            </a:extLst>
          </p:cNvPr>
          <p:cNvSpPr txBox="1"/>
          <p:nvPr/>
        </p:nvSpPr>
        <p:spPr>
          <a:xfrm>
            <a:off x="761999" y="241210"/>
            <a:ext cx="7942613" cy="691728"/>
          </a:xfrm>
          <a:prstGeom prst="rect">
            <a:avLst/>
          </a:prstGeom>
          <a:noFill/>
        </p:spPr>
        <p:txBody>
          <a:bodyPr wrap="square" rtlCol="0">
            <a:spAutoFit/>
          </a:bodyPr>
          <a:lstStyle/>
          <a:p>
            <a:pPr>
              <a:lnSpc>
                <a:spcPts val="5000"/>
              </a:lnSpc>
            </a:pPr>
            <a:r>
              <a:rPr lang="en-US" sz="3300" b="1" dirty="0">
                <a:solidFill>
                  <a:schemeClr val="tx2"/>
                </a:solidFill>
                <a:latin typeface="Poppins SemiBold" pitchFamily="2" charset="77"/>
                <a:ea typeface="League Spartan" charset="0"/>
                <a:cs typeface="Poppins SemiBold" pitchFamily="2" charset="77"/>
              </a:rPr>
              <a:t>AGENDA SOCIALIZATION   </a:t>
            </a:r>
          </a:p>
        </p:txBody>
      </p:sp>
      <p:sp>
        <p:nvSpPr>
          <p:cNvPr id="5" name="Rectangle 4">
            <a:extLst>
              <a:ext uri="{FF2B5EF4-FFF2-40B4-BE49-F238E27FC236}">
                <a16:creationId xmlns:a16="http://schemas.microsoft.com/office/drawing/2014/main" id="{0E6538B9-54E4-194D-B654-DC0F479ED1A0}"/>
              </a:ext>
            </a:extLst>
          </p:cNvPr>
          <p:cNvSpPr/>
          <p:nvPr/>
        </p:nvSpPr>
        <p:spPr>
          <a:xfrm>
            <a:off x="761999" y="1434495"/>
            <a:ext cx="9177647" cy="815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Pentagon 3">
            <a:extLst>
              <a:ext uri="{FF2B5EF4-FFF2-40B4-BE49-F238E27FC236}">
                <a16:creationId xmlns:a16="http://schemas.microsoft.com/office/drawing/2014/main" id="{37722299-9430-F940-8A87-7DD63760C5F2}"/>
              </a:ext>
            </a:extLst>
          </p:cNvPr>
          <p:cNvSpPr/>
          <p:nvPr/>
        </p:nvSpPr>
        <p:spPr>
          <a:xfrm>
            <a:off x="762000" y="1434495"/>
            <a:ext cx="1418803" cy="92152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ectangle 10">
            <a:extLst>
              <a:ext uri="{FF2B5EF4-FFF2-40B4-BE49-F238E27FC236}">
                <a16:creationId xmlns:a16="http://schemas.microsoft.com/office/drawing/2014/main" id="{C4314B6C-49D1-A34C-9E1E-BA27AF164CE4}"/>
              </a:ext>
            </a:extLst>
          </p:cNvPr>
          <p:cNvSpPr/>
          <p:nvPr/>
        </p:nvSpPr>
        <p:spPr>
          <a:xfrm>
            <a:off x="762000" y="2464741"/>
            <a:ext cx="9177646" cy="8155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Pentagon 11">
            <a:extLst>
              <a:ext uri="{FF2B5EF4-FFF2-40B4-BE49-F238E27FC236}">
                <a16:creationId xmlns:a16="http://schemas.microsoft.com/office/drawing/2014/main" id="{74E70BCC-C6A9-4645-9CA3-8A062A8295D1}"/>
              </a:ext>
            </a:extLst>
          </p:cNvPr>
          <p:cNvSpPr/>
          <p:nvPr/>
        </p:nvSpPr>
        <p:spPr>
          <a:xfrm>
            <a:off x="762000" y="2464741"/>
            <a:ext cx="1418803" cy="92152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5DE7DFDB-EEAC-0546-937E-851D9D6216FE}"/>
              </a:ext>
            </a:extLst>
          </p:cNvPr>
          <p:cNvSpPr/>
          <p:nvPr/>
        </p:nvSpPr>
        <p:spPr>
          <a:xfrm>
            <a:off x="761999" y="3494986"/>
            <a:ext cx="9177645" cy="6548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Pentagon 17">
            <a:extLst>
              <a:ext uri="{FF2B5EF4-FFF2-40B4-BE49-F238E27FC236}">
                <a16:creationId xmlns:a16="http://schemas.microsoft.com/office/drawing/2014/main" id="{014F1D8B-A5A3-D64B-B387-7EAF0D090E94}"/>
              </a:ext>
            </a:extLst>
          </p:cNvPr>
          <p:cNvSpPr/>
          <p:nvPr/>
        </p:nvSpPr>
        <p:spPr>
          <a:xfrm>
            <a:off x="762000" y="3494986"/>
            <a:ext cx="1418803" cy="92152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Rectangle 22">
            <a:extLst>
              <a:ext uri="{FF2B5EF4-FFF2-40B4-BE49-F238E27FC236}">
                <a16:creationId xmlns:a16="http://schemas.microsoft.com/office/drawing/2014/main" id="{C6D53B3E-6F58-E64F-8062-1FF33D5B9DE4}"/>
              </a:ext>
            </a:extLst>
          </p:cNvPr>
          <p:cNvSpPr/>
          <p:nvPr/>
        </p:nvSpPr>
        <p:spPr>
          <a:xfrm>
            <a:off x="762000" y="4525232"/>
            <a:ext cx="9177644" cy="5547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Pentagon 23">
            <a:extLst>
              <a:ext uri="{FF2B5EF4-FFF2-40B4-BE49-F238E27FC236}">
                <a16:creationId xmlns:a16="http://schemas.microsoft.com/office/drawing/2014/main" id="{25FFC243-DC1C-2E45-80FC-EBC4AC7EC70A}"/>
              </a:ext>
            </a:extLst>
          </p:cNvPr>
          <p:cNvSpPr/>
          <p:nvPr/>
        </p:nvSpPr>
        <p:spPr>
          <a:xfrm>
            <a:off x="762000" y="4525232"/>
            <a:ext cx="1418803" cy="9215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 name="TextBox 33">
            <a:extLst>
              <a:ext uri="{FF2B5EF4-FFF2-40B4-BE49-F238E27FC236}">
                <a16:creationId xmlns:a16="http://schemas.microsoft.com/office/drawing/2014/main" id="{90A6E800-D880-1B40-9AB5-0A9D360BD49C}"/>
              </a:ext>
            </a:extLst>
          </p:cNvPr>
          <p:cNvSpPr txBox="1"/>
          <p:nvPr/>
        </p:nvSpPr>
        <p:spPr>
          <a:xfrm>
            <a:off x="1025393" y="1595174"/>
            <a:ext cx="612668" cy="600164"/>
          </a:xfrm>
          <a:prstGeom prst="rect">
            <a:avLst/>
          </a:prstGeom>
          <a:noFill/>
        </p:spPr>
        <p:txBody>
          <a:bodyPr wrap="none" rtlCol="0" anchor="ctr" anchorCtr="0">
            <a:spAutoFit/>
          </a:bodyPr>
          <a:lstStyle/>
          <a:p>
            <a:pPr algn="ctr"/>
            <a:r>
              <a:rPr lang="en-US" sz="3300" b="1" dirty="0">
                <a:solidFill>
                  <a:schemeClr val="bg1"/>
                </a:solidFill>
                <a:latin typeface="Poppins SemiBold" pitchFamily="2" charset="77"/>
                <a:ea typeface="League Spartan" charset="0"/>
                <a:cs typeface="Poppins SemiBold" pitchFamily="2" charset="77"/>
              </a:rPr>
              <a:t>01</a:t>
            </a:r>
          </a:p>
        </p:txBody>
      </p:sp>
      <p:sp>
        <p:nvSpPr>
          <p:cNvPr id="35" name="TextBox 34">
            <a:extLst>
              <a:ext uri="{FF2B5EF4-FFF2-40B4-BE49-F238E27FC236}">
                <a16:creationId xmlns:a16="http://schemas.microsoft.com/office/drawing/2014/main" id="{29E3EDD6-A878-6C4B-A35E-8C5B00F04382}"/>
              </a:ext>
            </a:extLst>
          </p:cNvPr>
          <p:cNvSpPr txBox="1"/>
          <p:nvPr/>
        </p:nvSpPr>
        <p:spPr>
          <a:xfrm>
            <a:off x="980509" y="2625420"/>
            <a:ext cx="702436" cy="600164"/>
          </a:xfrm>
          <a:prstGeom prst="rect">
            <a:avLst/>
          </a:prstGeom>
          <a:noFill/>
        </p:spPr>
        <p:txBody>
          <a:bodyPr wrap="none" rtlCol="0" anchor="ctr" anchorCtr="0">
            <a:spAutoFit/>
          </a:bodyPr>
          <a:lstStyle/>
          <a:p>
            <a:pPr algn="ctr"/>
            <a:r>
              <a:rPr lang="en-US" sz="3300" b="1" dirty="0">
                <a:solidFill>
                  <a:schemeClr val="bg1"/>
                </a:solidFill>
                <a:latin typeface="Poppins SemiBold" pitchFamily="2" charset="77"/>
                <a:ea typeface="League Spartan" charset="0"/>
                <a:cs typeface="Poppins SemiBold" pitchFamily="2" charset="77"/>
              </a:rPr>
              <a:t>02</a:t>
            </a:r>
          </a:p>
        </p:txBody>
      </p:sp>
      <p:sp>
        <p:nvSpPr>
          <p:cNvPr id="36" name="TextBox 35">
            <a:extLst>
              <a:ext uri="{FF2B5EF4-FFF2-40B4-BE49-F238E27FC236}">
                <a16:creationId xmlns:a16="http://schemas.microsoft.com/office/drawing/2014/main" id="{AA2D4AB3-1067-D549-BB0D-074C2EF2603D}"/>
              </a:ext>
            </a:extLst>
          </p:cNvPr>
          <p:cNvSpPr txBox="1"/>
          <p:nvPr/>
        </p:nvSpPr>
        <p:spPr>
          <a:xfrm>
            <a:off x="975701" y="3655665"/>
            <a:ext cx="712054" cy="600164"/>
          </a:xfrm>
          <a:prstGeom prst="rect">
            <a:avLst/>
          </a:prstGeom>
          <a:noFill/>
        </p:spPr>
        <p:txBody>
          <a:bodyPr wrap="none" rtlCol="0" anchor="ctr" anchorCtr="0">
            <a:spAutoFit/>
          </a:bodyPr>
          <a:lstStyle/>
          <a:p>
            <a:pPr algn="ctr"/>
            <a:r>
              <a:rPr lang="en-US" sz="3300" b="1" dirty="0">
                <a:solidFill>
                  <a:schemeClr val="bg1"/>
                </a:solidFill>
                <a:latin typeface="Poppins SemiBold" pitchFamily="2" charset="77"/>
                <a:ea typeface="League Spartan" charset="0"/>
                <a:cs typeface="Poppins SemiBold" pitchFamily="2" charset="77"/>
              </a:rPr>
              <a:t>03</a:t>
            </a:r>
          </a:p>
        </p:txBody>
      </p:sp>
      <p:sp>
        <p:nvSpPr>
          <p:cNvPr id="37" name="TextBox 36">
            <a:extLst>
              <a:ext uri="{FF2B5EF4-FFF2-40B4-BE49-F238E27FC236}">
                <a16:creationId xmlns:a16="http://schemas.microsoft.com/office/drawing/2014/main" id="{4E9F9DE7-D622-0D46-9D64-362F045DE17F}"/>
              </a:ext>
            </a:extLst>
          </p:cNvPr>
          <p:cNvSpPr txBox="1"/>
          <p:nvPr/>
        </p:nvSpPr>
        <p:spPr>
          <a:xfrm>
            <a:off x="962074" y="4685911"/>
            <a:ext cx="739305" cy="600164"/>
          </a:xfrm>
          <a:prstGeom prst="rect">
            <a:avLst/>
          </a:prstGeom>
          <a:noFill/>
        </p:spPr>
        <p:txBody>
          <a:bodyPr wrap="none" rtlCol="0" anchor="ctr" anchorCtr="0">
            <a:spAutoFit/>
          </a:bodyPr>
          <a:lstStyle>
            <a:defPPr>
              <a:defRPr lang="es-CO"/>
            </a:defPPr>
            <a:lvl1pPr algn="ctr">
              <a:defRPr sz="3300" b="1">
                <a:solidFill>
                  <a:schemeClr val="bg1"/>
                </a:solidFill>
                <a:latin typeface="Poppins SemiBold" pitchFamily="2" charset="77"/>
                <a:ea typeface="League Spartan" charset="0"/>
                <a:cs typeface="Poppins SemiBold" pitchFamily="2" charset="77"/>
              </a:defRPr>
            </a:lvl1pPr>
          </a:lstStyle>
          <a:p>
            <a:r>
              <a:rPr lang="en-US" dirty="0"/>
              <a:t>04</a:t>
            </a:r>
          </a:p>
        </p:txBody>
      </p:sp>
      <p:sp>
        <p:nvSpPr>
          <p:cNvPr id="38" name="TextBox 37">
            <a:extLst>
              <a:ext uri="{FF2B5EF4-FFF2-40B4-BE49-F238E27FC236}">
                <a16:creationId xmlns:a16="http://schemas.microsoft.com/office/drawing/2014/main" id="{C90BDB6C-DA62-734E-B415-A88BA29747F7}"/>
              </a:ext>
            </a:extLst>
          </p:cNvPr>
          <p:cNvSpPr txBox="1"/>
          <p:nvPr/>
        </p:nvSpPr>
        <p:spPr>
          <a:xfrm>
            <a:off x="966083" y="5716157"/>
            <a:ext cx="731290" cy="600164"/>
          </a:xfrm>
          <a:prstGeom prst="rect">
            <a:avLst/>
          </a:prstGeom>
          <a:noFill/>
        </p:spPr>
        <p:txBody>
          <a:bodyPr wrap="none" rtlCol="0" anchor="ctr" anchorCtr="0">
            <a:spAutoFit/>
          </a:bodyPr>
          <a:lstStyle/>
          <a:p>
            <a:pPr algn="ctr"/>
            <a:r>
              <a:rPr lang="en-US" sz="3300" b="1" dirty="0">
                <a:solidFill>
                  <a:schemeClr val="bg1"/>
                </a:solidFill>
                <a:latin typeface="Poppins SemiBold" pitchFamily="2" charset="77"/>
                <a:ea typeface="League Spartan" charset="0"/>
                <a:cs typeface="Poppins SemiBold" pitchFamily="2" charset="77"/>
              </a:rPr>
              <a:t>05</a:t>
            </a:r>
          </a:p>
        </p:txBody>
      </p:sp>
      <p:sp>
        <p:nvSpPr>
          <p:cNvPr id="44" name="TextBox 43">
            <a:extLst>
              <a:ext uri="{FF2B5EF4-FFF2-40B4-BE49-F238E27FC236}">
                <a16:creationId xmlns:a16="http://schemas.microsoft.com/office/drawing/2014/main" id="{DB607329-DC4D-354E-8324-2A40B717B63A}"/>
              </a:ext>
            </a:extLst>
          </p:cNvPr>
          <p:cNvSpPr txBox="1"/>
          <p:nvPr/>
        </p:nvSpPr>
        <p:spPr>
          <a:xfrm>
            <a:off x="2408562" y="1660130"/>
            <a:ext cx="4477523" cy="384721"/>
          </a:xfrm>
          <a:prstGeom prst="rect">
            <a:avLst/>
          </a:prstGeom>
          <a:noFill/>
        </p:spPr>
        <p:txBody>
          <a:bodyPr wrap="square" rtlCol="0" anchor="b" anchorCtr="0">
            <a:spAutoFit/>
          </a:bodyPr>
          <a:lstStyle/>
          <a:p>
            <a:r>
              <a:rPr lang="es-CO" sz="1900" b="1" dirty="0">
                <a:solidFill>
                  <a:schemeClr val="tx2"/>
                </a:solidFill>
                <a:latin typeface="Bembo" panose="02020502050201020203" pitchFamily="18" charset="0"/>
                <a:cs typeface="Poppins SemiBold" pitchFamily="2" charset="77"/>
              </a:rPr>
              <a:t>GENERALIDADES DEL </a:t>
            </a:r>
            <a:r>
              <a:rPr lang="en-US" sz="1900" b="1" dirty="0">
                <a:solidFill>
                  <a:schemeClr val="tx2"/>
                </a:solidFill>
                <a:latin typeface="Bembo" panose="02020502050201020203" pitchFamily="18" charset="0"/>
                <a:cs typeface="Poppins SemiBold" pitchFamily="2" charset="77"/>
              </a:rPr>
              <a:t>PMRP </a:t>
            </a:r>
          </a:p>
        </p:txBody>
      </p:sp>
      <p:sp>
        <p:nvSpPr>
          <p:cNvPr id="48" name="TextBox 47">
            <a:extLst>
              <a:ext uri="{FF2B5EF4-FFF2-40B4-BE49-F238E27FC236}">
                <a16:creationId xmlns:a16="http://schemas.microsoft.com/office/drawing/2014/main" id="{96ABCCD1-084F-CE45-A2A9-8583EF2FD44C}"/>
              </a:ext>
            </a:extLst>
          </p:cNvPr>
          <p:cNvSpPr txBox="1"/>
          <p:nvPr/>
        </p:nvSpPr>
        <p:spPr>
          <a:xfrm>
            <a:off x="2399312" y="2479602"/>
            <a:ext cx="7647213" cy="677108"/>
          </a:xfrm>
          <a:prstGeom prst="rect">
            <a:avLst/>
          </a:prstGeom>
          <a:noFill/>
        </p:spPr>
        <p:txBody>
          <a:bodyPr wrap="square" rtlCol="0" anchor="b" anchorCtr="0">
            <a:spAutoFit/>
          </a:bodyPr>
          <a:lstStyle/>
          <a:p>
            <a:r>
              <a:rPr lang="es-ES_tradnl" sz="1900" b="1" dirty="0">
                <a:solidFill>
                  <a:schemeClr val="tx2"/>
                </a:solidFill>
                <a:latin typeface="Bembo" panose="02020502050201020203" pitchFamily="18" charset="0"/>
                <a:cs typeface="Poppins SemiBold" pitchFamily="2" charset="77"/>
              </a:rPr>
              <a:t>RESPONSABILIDADES A CARGO DE LA SECRETARÍA JURÍDICA DISTRITAL (PLAN ACCIÓN SJD) d.556 DE 2021 (</a:t>
            </a:r>
            <a:r>
              <a:rPr lang="es-ES_tradnl" sz="1900" b="1" dirty="0">
                <a:solidFill>
                  <a:schemeClr val="tx2"/>
                </a:solidFill>
                <a:latin typeface="Bembo" panose="02020502050201020203" pitchFamily="18" charset="0"/>
                <a:cs typeface="Poppins SemiBold" pitchFamily="2" charset="77"/>
                <a:sym typeface="Fira Sans Extra Condensed Medium"/>
              </a:rPr>
              <a:t>Artículo 46 )</a:t>
            </a:r>
            <a:endParaRPr lang="es-ES_tradnl" sz="1900" b="1" dirty="0">
              <a:solidFill>
                <a:schemeClr val="tx2"/>
              </a:solidFill>
              <a:latin typeface="Bembo" panose="02020502050201020203" pitchFamily="18" charset="0"/>
              <a:cs typeface="Poppins SemiBold" pitchFamily="2" charset="77"/>
            </a:endParaRPr>
          </a:p>
        </p:txBody>
      </p:sp>
      <p:sp>
        <p:nvSpPr>
          <p:cNvPr id="51" name="TextBox 50">
            <a:extLst>
              <a:ext uri="{FF2B5EF4-FFF2-40B4-BE49-F238E27FC236}">
                <a16:creationId xmlns:a16="http://schemas.microsoft.com/office/drawing/2014/main" id="{7576CF0C-354A-AB40-B749-FB5B10B75894}"/>
              </a:ext>
            </a:extLst>
          </p:cNvPr>
          <p:cNvSpPr txBox="1"/>
          <p:nvPr/>
        </p:nvSpPr>
        <p:spPr>
          <a:xfrm>
            <a:off x="2408562" y="3421219"/>
            <a:ext cx="7107459" cy="923330"/>
          </a:xfrm>
          <a:prstGeom prst="rect">
            <a:avLst/>
          </a:prstGeom>
          <a:noFill/>
        </p:spPr>
        <p:txBody>
          <a:bodyPr wrap="none" rtlCol="0" anchor="b" anchorCtr="0">
            <a:spAutoFit/>
          </a:bodyPr>
          <a:lstStyle/>
          <a:p>
            <a:pPr marL="0" lvl="0" indent="0" algn="l" rtl="0">
              <a:spcBef>
                <a:spcPts val="0"/>
              </a:spcBef>
              <a:spcAft>
                <a:spcPts val="0"/>
              </a:spcAft>
              <a:buNone/>
            </a:pPr>
            <a:r>
              <a:rPr lang="es-ES_tradnl" sz="1900" b="1" dirty="0">
                <a:solidFill>
                  <a:schemeClr val="tx2"/>
                </a:solidFill>
                <a:latin typeface="Bembo" panose="02020502050201020203" pitchFamily="18" charset="0"/>
                <a:cs typeface="Poppins SemiBold" pitchFamily="2" charset="77"/>
              </a:rPr>
              <a:t>BALANCE DE REPORTE DE PLAN ANUAL POR ENTIDAD</a:t>
            </a:r>
          </a:p>
          <a:p>
            <a:r>
              <a:rPr lang="es-ES_tradnl" sz="1900" b="1" dirty="0">
                <a:solidFill>
                  <a:schemeClr val="tx2"/>
                </a:solidFill>
                <a:latin typeface="Bembo" panose="02020502050201020203" pitchFamily="18" charset="0"/>
                <a:cs typeface="Poppins SemiBold" pitchFamily="2" charset="77"/>
                <a:sym typeface="Fira Sans Extra Condensed Medium"/>
              </a:rPr>
              <a:t>Artículo 19.6 Decreto Distrital 556 de 2021</a:t>
            </a:r>
          </a:p>
          <a:p>
            <a:endParaRPr lang="en-US" sz="1600" b="1" dirty="0">
              <a:solidFill>
                <a:schemeClr val="tx2"/>
              </a:solidFill>
              <a:latin typeface="Poppins SemiBold" pitchFamily="2" charset="77"/>
              <a:ea typeface="League Spartan" charset="0"/>
              <a:cs typeface="Poppins SemiBold" pitchFamily="2" charset="77"/>
            </a:endParaRPr>
          </a:p>
        </p:txBody>
      </p:sp>
      <p:sp>
        <p:nvSpPr>
          <p:cNvPr id="54" name="TextBox 53">
            <a:extLst>
              <a:ext uri="{FF2B5EF4-FFF2-40B4-BE49-F238E27FC236}">
                <a16:creationId xmlns:a16="http://schemas.microsoft.com/office/drawing/2014/main" id="{CD0CE4C6-615F-E745-A3B8-AD776E0F3BE1}"/>
              </a:ext>
            </a:extLst>
          </p:cNvPr>
          <p:cNvSpPr txBox="1"/>
          <p:nvPr/>
        </p:nvSpPr>
        <p:spPr>
          <a:xfrm>
            <a:off x="2408562" y="4587717"/>
            <a:ext cx="7836056" cy="384721"/>
          </a:xfrm>
          <a:prstGeom prst="rect">
            <a:avLst/>
          </a:prstGeom>
          <a:noFill/>
        </p:spPr>
        <p:txBody>
          <a:bodyPr wrap="none" rtlCol="0" anchor="b" anchorCtr="0">
            <a:spAutoFit/>
          </a:bodyPr>
          <a:lstStyle/>
          <a:p>
            <a:r>
              <a:rPr lang="en-US" sz="19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mbo" panose="02020502050201020203" pitchFamily="18" charset="0"/>
                <a:cs typeface="Poppins SemiBold" pitchFamily="2" charset="77"/>
              </a:rPr>
              <a:t>RECOMMENDATIONS PARA </a:t>
            </a:r>
            <a:r>
              <a:rPr lang="es-CO" sz="19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mbo" panose="02020502050201020203" pitchFamily="18" charset="0"/>
                <a:cs typeface="Poppins SemiBold" pitchFamily="2" charset="77"/>
              </a:rPr>
              <a:t>LOS</a:t>
            </a:r>
            <a:r>
              <a:rPr lang="en-US" sz="19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mbo" panose="02020502050201020203" pitchFamily="18" charset="0"/>
                <a:cs typeface="Poppins SemiBold" pitchFamily="2" charset="77"/>
              </a:rPr>
              <a:t>  </a:t>
            </a:r>
            <a:r>
              <a:rPr lang="es-CO" sz="19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mbo" panose="02020502050201020203" pitchFamily="18" charset="0"/>
                <a:cs typeface="Poppins SemiBold" pitchFamily="2" charset="77"/>
              </a:rPr>
              <a:t>COMITÉS DE CONCILIACIÓN </a:t>
            </a:r>
            <a:r>
              <a:rPr lang="en-US" sz="19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mbo" panose="02020502050201020203" pitchFamily="18" charset="0"/>
                <a:cs typeface="Poppins SemiBold" pitchFamily="2" charset="77"/>
              </a:rPr>
              <a:t>  </a:t>
            </a:r>
          </a:p>
        </p:txBody>
      </p:sp>
      <p:sp>
        <p:nvSpPr>
          <p:cNvPr id="10" name="Paralelogramo 9">
            <a:extLst>
              <a:ext uri="{FF2B5EF4-FFF2-40B4-BE49-F238E27FC236}">
                <a16:creationId xmlns:a16="http://schemas.microsoft.com/office/drawing/2014/main" id="{46A379A5-AE38-73CA-C261-B0068DC2D8EA}"/>
              </a:ext>
            </a:extLst>
          </p:cNvPr>
          <p:cNvSpPr/>
          <p:nvPr/>
        </p:nvSpPr>
        <p:spPr>
          <a:xfrm>
            <a:off x="9939647" y="6084497"/>
            <a:ext cx="2266321" cy="750474"/>
          </a:xfrm>
          <a:custGeom>
            <a:avLst/>
            <a:gdLst>
              <a:gd name="connsiteX0" fmla="*/ 0 w 1443977"/>
              <a:gd name="connsiteY0" fmla="*/ 695831 h 695831"/>
              <a:gd name="connsiteX1" fmla="*/ 173958 w 1443977"/>
              <a:gd name="connsiteY1" fmla="*/ 0 h 695831"/>
              <a:gd name="connsiteX2" fmla="*/ 1443977 w 1443977"/>
              <a:gd name="connsiteY2" fmla="*/ 0 h 695831"/>
              <a:gd name="connsiteX3" fmla="*/ 1270019 w 1443977"/>
              <a:gd name="connsiteY3" fmla="*/ 695831 h 695831"/>
              <a:gd name="connsiteX4" fmla="*/ 0 w 1443977"/>
              <a:gd name="connsiteY4" fmla="*/ 695831 h 695831"/>
              <a:gd name="connsiteX0" fmla="*/ 0 w 1301473"/>
              <a:gd name="connsiteY0" fmla="*/ 743333 h 743333"/>
              <a:gd name="connsiteX1" fmla="*/ 173958 w 1301473"/>
              <a:gd name="connsiteY1" fmla="*/ 47502 h 743333"/>
              <a:gd name="connsiteX2" fmla="*/ 1301473 w 1301473"/>
              <a:gd name="connsiteY2" fmla="*/ 0 h 743333"/>
              <a:gd name="connsiteX3" fmla="*/ 1270019 w 1301473"/>
              <a:gd name="connsiteY3" fmla="*/ 743333 h 743333"/>
              <a:gd name="connsiteX4" fmla="*/ 0 w 1301473"/>
              <a:gd name="connsiteY4" fmla="*/ 743333 h 743333"/>
              <a:gd name="connsiteX0" fmla="*/ 0 w 1318663"/>
              <a:gd name="connsiteY0" fmla="*/ 743333 h 743333"/>
              <a:gd name="connsiteX1" fmla="*/ 173958 w 1318663"/>
              <a:gd name="connsiteY1" fmla="*/ 47502 h 743333"/>
              <a:gd name="connsiteX2" fmla="*/ 1301473 w 1318663"/>
              <a:gd name="connsiteY2" fmla="*/ 0 h 743333"/>
              <a:gd name="connsiteX3" fmla="*/ 1270019 w 1318663"/>
              <a:gd name="connsiteY3" fmla="*/ 743333 h 743333"/>
              <a:gd name="connsiteX4" fmla="*/ 0 w 1318663"/>
              <a:gd name="connsiteY4" fmla="*/ 743333 h 743333"/>
              <a:gd name="connsiteX0" fmla="*/ 0 w 1338206"/>
              <a:gd name="connsiteY0" fmla="*/ 743333 h 767084"/>
              <a:gd name="connsiteX1" fmla="*/ 173958 w 1338206"/>
              <a:gd name="connsiteY1" fmla="*/ 47502 h 767084"/>
              <a:gd name="connsiteX2" fmla="*/ 1301473 w 1338206"/>
              <a:gd name="connsiteY2" fmla="*/ 0 h 767084"/>
              <a:gd name="connsiteX3" fmla="*/ 1329395 w 1338206"/>
              <a:gd name="connsiteY3" fmla="*/ 767084 h 767084"/>
              <a:gd name="connsiteX4" fmla="*/ 0 w 1338206"/>
              <a:gd name="connsiteY4" fmla="*/ 743333 h 767084"/>
              <a:gd name="connsiteX0" fmla="*/ 0 w 1338206"/>
              <a:gd name="connsiteY0" fmla="*/ 743333 h 767084"/>
              <a:gd name="connsiteX1" fmla="*/ 185833 w 1338206"/>
              <a:gd name="connsiteY1" fmla="*/ 154380 h 767084"/>
              <a:gd name="connsiteX2" fmla="*/ 1301473 w 1338206"/>
              <a:gd name="connsiteY2" fmla="*/ 0 h 767084"/>
              <a:gd name="connsiteX3" fmla="*/ 1329395 w 1338206"/>
              <a:gd name="connsiteY3" fmla="*/ 767084 h 767084"/>
              <a:gd name="connsiteX4" fmla="*/ 0 w 1338206"/>
              <a:gd name="connsiteY4" fmla="*/ 743333 h 767084"/>
              <a:gd name="connsiteX0" fmla="*/ 0 w 1563837"/>
              <a:gd name="connsiteY0" fmla="*/ 695831 h 767084"/>
              <a:gd name="connsiteX1" fmla="*/ 411464 w 1563837"/>
              <a:gd name="connsiteY1" fmla="*/ 154380 h 767084"/>
              <a:gd name="connsiteX2" fmla="*/ 1527104 w 1563837"/>
              <a:gd name="connsiteY2" fmla="*/ 0 h 767084"/>
              <a:gd name="connsiteX3" fmla="*/ 1555026 w 1563837"/>
              <a:gd name="connsiteY3" fmla="*/ 767084 h 767084"/>
              <a:gd name="connsiteX4" fmla="*/ 0 w 1563837"/>
              <a:gd name="connsiteY4" fmla="*/ 695831 h 767084"/>
              <a:gd name="connsiteX0" fmla="*/ 0 w 1575712"/>
              <a:gd name="connsiteY0" fmla="*/ 755207 h 767084"/>
              <a:gd name="connsiteX1" fmla="*/ 423339 w 1575712"/>
              <a:gd name="connsiteY1" fmla="*/ 154380 h 767084"/>
              <a:gd name="connsiteX2" fmla="*/ 1538979 w 1575712"/>
              <a:gd name="connsiteY2" fmla="*/ 0 h 767084"/>
              <a:gd name="connsiteX3" fmla="*/ 1566901 w 1575712"/>
              <a:gd name="connsiteY3" fmla="*/ 767084 h 767084"/>
              <a:gd name="connsiteX4" fmla="*/ 0 w 1575712"/>
              <a:gd name="connsiteY4" fmla="*/ 755207 h 767084"/>
              <a:gd name="connsiteX0" fmla="*/ 0 w 1575712"/>
              <a:gd name="connsiteY0" fmla="*/ 767082 h 778959"/>
              <a:gd name="connsiteX1" fmla="*/ 363962 w 1575712"/>
              <a:gd name="connsiteY1" fmla="*/ 0 h 778959"/>
              <a:gd name="connsiteX2" fmla="*/ 1538979 w 1575712"/>
              <a:gd name="connsiteY2" fmla="*/ 11875 h 778959"/>
              <a:gd name="connsiteX3" fmla="*/ 1566901 w 1575712"/>
              <a:gd name="connsiteY3" fmla="*/ 778959 h 778959"/>
              <a:gd name="connsiteX4" fmla="*/ 0 w 1575712"/>
              <a:gd name="connsiteY4" fmla="*/ 767082 h 778959"/>
              <a:gd name="connsiteX0" fmla="*/ 0 w 1594574"/>
              <a:gd name="connsiteY0" fmla="*/ 767082 h 778959"/>
              <a:gd name="connsiteX1" fmla="*/ 363962 w 1594574"/>
              <a:gd name="connsiteY1" fmla="*/ 0 h 778959"/>
              <a:gd name="connsiteX2" fmla="*/ 1571743 w 1594574"/>
              <a:gd name="connsiteY2" fmla="*/ 776 h 778959"/>
              <a:gd name="connsiteX3" fmla="*/ 1566901 w 1594574"/>
              <a:gd name="connsiteY3" fmla="*/ 778959 h 778959"/>
              <a:gd name="connsiteX4" fmla="*/ 0 w 1594574"/>
              <a:gd name="connsiteY4" fmla="*/ 767082 h 778959"/>
              <a:gd name="connsiteX0" fmla="*/ 0 w 1575712"/>
              <a:gd name="connsiteY0" fmla="*/ 799604 h 811481"/>
              <a:gd name="connsiteX1" fmla="*/ 363962 w 1575712"/>
              <a:gd name="connsiteY1" fmla="*/ 32522 h 811481"/>
              <a:gd name="connsiteX2" fmla="*/ 1538979 w 1575712"/>
              <a:gd name="connsiteY2" fmla="*/ 0 h 811481"/>
              <a:gd name="connsiteX3" fmla="*/ 1566901 w 1575712"/>
              <a:gd name="connsiteY3" fmla="*/ 811481 h 811481"/>
              <a:gd name="connsiteX4" fmla="*/ 0 w 1575712"/>
              <a:gd name="connsiteY4" fmla="*/ 799604 h 811481"/>
              <a:gd name="connsiteX0" fmla="*/ 0 w 1575712"/>
              <a:gd name="connsiteY0" fmla="*/ 799604 h 811481"/>
              <a:gd name="connsiteX1" fmla="*/ 363962 w 1575712"/>
              <a:gd name="connsiteY1" fmla="*/ 32522 h 811481"/>
              <a:gd name="connsiteX2" fmla="*/ 1538979 w 1575712"/>
              <a:gd name="connsiteY2" fmla="*/ 0 h 811481"/>
              <a:gd name="connsiteX3" fmla="*/ 1566901 w 1575712"/>
              <a:gd name="connsiteY3" fmla="*/ 811481 h 811481"/>
              <a:gd name="connsiteX4" fmla="*/ 0 w 1575712"/>
              <a:gd name="connsiteY4" fmla="*/ 799604 h 811481"/>
              <a:gd name="connsiteX0" fmla="*/ 0 w 1575712"/>
              <a:gd name="connsiteY0" fmla="*/ 767082 h 778959"/>
              <a:gd name="connsiteX1" fmla="*/ 363962 w 1575712"/>
              <a:gd name="connsiteY1" fmla="*/ 0 h 778959"/>
              <a:gd name="connsiteX2" fmla="*/ 1538979 w 1575712"/>
              <a:gd name="connsiteY2" fmla="*/ 11875 h 778959"/>
              <a:gd name="connsiteX3" fmla="*/ 1566901 w 1575712"/>
              <a:gd name="connsiteY3" fmla="*/ 778959 h 778959"/>
              <a:gd name="connsiteX4" fmla="*/ 0 w 1575712"/>
              <a:gd name="connsiteY4" fmla="*/ 767082 h 778959"/>
              <a:gd name="connsiteX0" fmla="*/ 0 w 1589066"/>
              <a:gd name="connsiteY0" fmla="*/ 806179 h 818056"/>
              <a:gd name="connsiteX1" fmla="*/ 363962 w 1589066"/>
              <a:gd name="connsiteY1" fmla="*/ 39097 h 818056"/>
              <a:gd name="connsiteX2" fmla="*/ 1563822 w 1589066"/>
              <a:gd name="connsiteY2" fmla="*/ 0 h 818056"/>
              <a:gd name="connsiteX3" fmla="*/ 1566901 w 1589066"/>
              <a:gd name="connsiteY3" fmla="*/ 818056 h 818056"/>
              <a:gd name="connsiteX4" fmla="*/ 0 w 1589066"/>
              <a:gd name="connsiteY4" fmla="*/ 806179 h 818056"/>
              <a:gd name="connsiteX0" fmla="*/ 0 w 1569127"/>
              <a:gd name="connsiteY0" fmla="*/ 806179 h 818056"/>
              <a:gd name="connsiteX1" fmla="*/ 363962 w 1569127"/>
              <a:gd name="connsiteY1" fmla="*/ 39097 h 818056"/>
              <a:gd name="connsiteX2" fmla="*/ 1563822 w 1569127"/>
              <a:gd name="connsiteY2" fmla="*/ 0 h 818056"/>
              <a:gd name="connsiteX3" fmla="*/ 1566901 w 1569127"/>
              <a:gd name="connsiteY3" fmla="*/ 818056 h 818056"/>
              <a:gd name="connsiteX4" fmla="*/ 0 w 1569127"/>
              <a:gd name="connsiteY4" fmla="*/ 806179 h 818056"/>
              <a:gd name="connsiteX0" fmla="*/ 0 w 1580384"/>
              <a:gd name="connsiteY0" fmla="*/ 767082 h 778959"/>
              <a:gd name="connsiteX1" fmla="*/ 363962 w 1580384"/>
              <a:gd name="connsiteY1" fmla="*/ 0 h 778959"/>
              <a:gd name="connsiteX2" fmla="*/ 1580384 w 1580384"/>
              <a:gd name="connsiteY2" fmla="*/ 62848 h 778959"/>
              <a:gd name="connsiteX3" fmla="*/ 1566901 w 1580384"/>
              <a:gd name="connsiteY3" fmla="*/ 778959 h 778959"/>
              <a:gd name="connsiteX4" fmla="*/ 0 w 1580384"/>
              <a:gd name="connsiteY4" fmla="*/ 767082 h 778959"/>
              <a:gd name="connsiteX0" fmla="*/ 0 w 1580384"/>
              <a:gd name="connsiteY0" fmla="*/ 793436 h 805313"/>
              <a:gd name="connsiteX1" fmla="*/ 363962 w 1580384"/>
              <a:gd name="connsiteY1" fmla="*/ 26354 h 805313"/>
              <a:gd name="connsiteX2" fmla="*/ 1580384 w 1580384"/>
              <a:gd name="connsiteY2" fmla="*/ 0 h 805313"/>
              <a:gd name="connsiteX3" fmla="*/ 1566901 w 1580384"/>
              <a:gd name="connsiteY3" fmla="*/ 805313 h 805313"/>
              <a:gd name="connsiteX4" fmla="*/ 0 w 1580384"/>
              <a:gd name="connsiteY4" fmla="*/ 793436 h 80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384" h="805313">
                <a:moveTo>
                  <a:pt x="0" y="793436"/>
                </a:moveTo>
                <a:lnTo>
                  <a:pt x="363962" y="26354"/>
                </a:lnTo>
                <a:lnTo>
                  <a:pt x="1580384" y="0"/>
                </a:lnTo>
                <a:cubicBezTo>
                  <a:pt x="1563028" y="272397"/>
                  <a:pt x="1577386" y="557535"/>
                  <a:pt x="1566901" y="805313"/>
                </a:cubicBezTo>
                <a:lnTo>
                  <a:pt x="0" y="79343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9" name="Imagen 58">
            <a:extLst>
              <a:ext uri="{FF2B5EF4-FFF2-40B4-BE49-F238E27FC236}">
                <a16:creationId xmlns:a16="http://schemas.microsoft.com/office/drawing/2014/main" id="{11159602-604E-5928-06CC-A7A6BA80741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15029" y="6199816"/>
            <a:ext cx="1976971" cy="771816"/>
          </a:xfrm>
          <a:prstGeom prst="rect">
            <a:avLst/>
          </a:prstGeom>
        </p:spPr>
      </p:pic>
      <p:cxnSp>
        <p:nvCxnSpPr>
          <p:cNvPr id="19" name="Conector recto 18">
            <a:extLst>
              <a:ext uri="{FF2B5EF4-FFF2-40B4-BE49-F238E27FC236}">
                <a16:creationId xmlns:a16="http://schemas.microsoft.com/office/drawing/2014/main" id="{1340B517-9C50-80E7-CFE4-0F619F2D7A67}"/>
              </a:ext>
            </a:extLst>
          </p:cNvPr>
          <p:cNvCxnSpPr>
            <a:cxnSpLocks/>
          </p:cNvCxnSpPr>
          <p:nvPr/>
        </p:nvCxnSpPr>
        <p:spPr>
          <a:xfrm>
            <a:off x="-1" y="31984"/>
            <a:ext cx="1219200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65" name="Imagen 64" descr="Logotipo&#10;&#10;Descripción generada automáticamente">
            <a:extLst>
              <a:ext uri="{FF2B5EF4-FFF2-40B4-BE49-F238E27FC236}">
                <a16:creationId xmlns:a16="http://schemas.microsoft.com/office/drawing/2014/main" id="{AC9ADD39-BD29-645E-2B2C-6CEC827F360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cxnSp>
        <p:nvCxnSpPr>
          <p:cNvPr id="68" name="Conector recto 67">
            <a:extLst>
              <a:ext uri="{FF2B5EF4-FFF2-40B4-BE49-F238E27FC236}">
                <a16:creationId xmlns:a16="http://schemas.microsoft.com/office/drawing/2014/main" id="{29BF0952-9BF1-A36A-56C9-7B84EE2DD049}"/>
              </a:ext>
            </a:extLst>
          </p:cNvPr>
          <p:cNvCxnSpPr>
            <a:cxnSpLocks/>
          </p:cNvCxnSpPr>
          <p:nvPr/>
        </p:nvCxnSpPr>
        <p:spPr>
          <a:xfrm>
            <a:off x="-1" y="6852379"/>
            <a:ext cx="12192001" cy="0"/>
          </a:xfrm>
          <a:prstGeom prst="line">
            <a:avLst/>
          </a:prstGeom>
          <a:ln w="158750">
            <a:solidFill>
              <a:schemeClr val="accent2">
                <a:lumMod val="75000"/>
              </a:schemeClr>
            </a:solidFill>
            <a:tailEnd w="lg" len="lg"/>
          </a:ln>
          <a:effectLst>
            <a:outerShdw blurRad="50800" dist="50800" dir="5400000" algn="ctr" rotWithShape="0">
              <a:schemeClr val="accent2">
                <a:lumMod val="75000"/>
              </a:schemeClr>
            </a:outerShdw>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980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descr="Texto&#10;&#10;Descripción generada automáticamente">
            <a:extLst>
              <a:ext uri="{FF2B5EF4-FFF2-40B4-BE49-F238E27FC236}">
                <a16:creationId xmlns:a16="http://schemas.microsoft.com/office/drawing/2014/main" id="{51742F99-D85C-4B5F-97E8-9B9CD27744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12526" y="5566891"/>
            <a:ext cx="1098934" cy="365280"/>
          </a:xfrm>
          <a:prstGeom prst="rect">
            <a:avLst/>
          </a:prstGeom>
        </p:spPr>
      </p:pic>
      <p:pic>
        <p:nvPicPr>
          <p:cNvPr id="2" name="Imagen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3957" y="6242855"/>
            <a:ext cx="1548043" cy="514561"/>
          </a:xfrm>
          <a:prstGeom prst="rect">
            <a:avLst/>
          </a:prstGeom>
        </p:spPr>
      </p:pic>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9" name="Google Shape;123;p4">
            <a:extLst>
              <a:ext uri="{FF2B5EF4-FFF2-40B4-BE49-F238E27FC236}">
                <a16:creationId xmlns:a16="http://schemas.microsoft.com/office/drawing/2014/main" id="{F1A832BF-7C65-1093-207F-9FD494818C35}"/>
              </a:ext>
            </a:extLst>
          </p:cNvPr>
          <p:cNvSpPr txBox="1"/>
          <p:nvPr/>
        </p:nvSpPr>
        <p:spPr>
          <a:xfrm>
            <a:off x="853902" y="126423"/>
            <a:ext cx="10374300" cy="646290"/>
          </a:xfrm>
          <a:prstGeom prst="rect">
            <a:avLst/>
          </a:prstGeom>
          <a:noFill/>
          <a:ln>
            <a:noFill/>
          </a:ln>
        </p:spPr>
        <p:txBody>
          <a:bodyPr spcFirstLastPara="1" wrap="square" lIns="91425" tIns="45700" rIns="91425" bIns="45700" anchor="t" anchorCtr="0">
            <a:spAutoFit/>
          </a:bodyPr>
          <a:lstStyle/>
          <a:p>
            <a:pPr lvl="0" algn="ctr"/>
            <a:r>
              <a:rPr lang="es-CO" sz="2400" b="1" dirty="0">
                <a:solidFill>
                  <a:schemeClr val="accent2">
                    <a:lumMod val="75000"/>
                  </a:schemeClr>
                </a:solidFill>
                <a:latin typeface="Roboto"/>
                <a:ea typeface="Roboto"/>
                <a:cs typeface="Calibri"/>
                <a:sym typeface="Roboto"/>
              </a:rPr>
              <a:t>RECOMENDACIONES ENTIDADES </a:t>
            </a:r>
            <a:endParaRPr lang="es-CO" sz="2400" dirty="0">
              <a:solidFill>
                <a:schemeClr val="accent2">
                  <a:lumMod val="75000"/>
                </a:schemeClr>
              </a:solidFill>
              <a:latin typeface="Calibri"/>
              <a:ea typeface="Calibri"/>
              <a:cs typeface="Calibri"/>
              <a:sym typeface="Calibri"/>
            </a:endParaRPr>
          </a:p>
          <a:p>
            <a:pPr marL="0" marR="0" lvl="0" indent="0" algn="l" rtl="0">
              <a:spcBef>
                <a:spcPts val="0"/>
              </a:spcBef>
              <a:spcAft>
                <a:spcPts val="0"/>
              </a:spcAft>
              <a:buNone/>
            </a:pPr>
            <a:endParaRPr sz="1200" b="1" dirty="0">
              <a:solidFill>
                <a:schemeClr val="accent2">
                  <a:lumMod val="75000"/>
                </a:schemeClr>
              </a:solidFill>
              <a:latin typeface="Roboto"/>
              <a:ea typeface="Roboto"/>
              <a:cs typeface="Roboto"/>
              <a:sym typeface="Roboto"/>
            </a:endParaRPr>
          </a:p>
        </p:txBody>
      </p:sp>
      <p:sp>
        <p:nvSpPr>
          <p:cNvPr id="10" name="CuadroTexto 9">
            <a:extLst>
              <a:ext uri="{FF2B5EF4-FFF2-40B4-BE49-F238E27FC236}">
                <a16:creationId xmlns:a16="http://schemas.microsoft.com/office/drawing/2014/main" id="{482A5ADE-3ED7-2968-A3CA-EFA6D87B24E4}"/>
              </a:ext>
            </a:extLst>
          </p:cNvPr>
          <p:cNvSpPr txBox="1"/>
          <p:nvPr/>
        </p:nvSpPr>
        <p:spPr>
          <a:xfrm>
            <a:off x="648829" y="743726"/>
            <a:ext cx="11150263" cy="5573449"/>
          </a:xfrm>
          <a:prstGeom prst="rect">
            <a:avLst/>
          </a:prstGeom>
          <a:noFill/>
        </p:spPr>
        <p:txBody>
          <a:bodyPr wrap="square">
            <a:spAutoFit/>
          </a:bodyPr>
          <a:lstStyle/>
          <a:p>
            <a:pPr algn="just"/>
            <a:r>
              <a:rPr lang="es-CO" sz="1400" dirty="0">
                <a:solidFill>
                  <a:srgbClr val="0D0D0D"/>
                </a:solidFill>
                <a:effectLst/>
                <a:latin typeface="Arial" panose="020B0604020202020204" pitchFamily="34" charset="0"/>
                <a:ea typeface="Times New Roman" panose="02020603050405020304" pitchFamily="18" charset="0"/>
              </a:rPr>
              <a:t> </a:t>
            </a:r>
            <a:endParaRPr lang="es-CO" sz="3200" dirty="0">
              <a:effectLst/>
              <a:latin typeface="Bembo" panose="02020502050201020203" pitchFamily="18" charset="0"/>
              <a:ea typeface="Times New Roman" panose="02020603050405020304" pitchFamily="18" charset="0"/>
            </a:endParaRPr>
          </a:p>
          <a:p>
            <a:pPr marL="342900" indent="-342900" algn="just">
              <a:lnSpc>
                <a:spcPct val="107000"/>
              </a:lnSpc>
              <a:spcAft>
                <a:spcPts val="800"/>
              </a:spcAft>
              <a:buFont typeface="+mj-lt"/>
              <a:buAutoNum type="arabicPeriod"/>
            </a:pPr>
            <a:r>
              <a:rPr lang="es-ES_tradnl" sz="3200" dirty="0">
                <a:solidFill>
                  <a:srgbClr val="000000"/>
                </a:solidFill>
                <a:effectLst/>
                <a:latin typeface="Bembo" panose="02020502050201020203" pitchFamily="18" charset="0"/>
                <a:ea typeface="Calibri" panose="020F0502020204030204" pitchFamily="34" charset="0"/>
                <a:cs typeface="Times New Roman" panose="02020603050405020304" pitchFamily="18" charset="0"/>
              </a:rPr>
              <a:t>La Secretaría Jurídica Distrital en el mes de enero de 2023 solicitará a los Comités de Conciliación reportar informe de cumplimiento del Plan Anual </a:t>
            </a:r>
            <a:r>
              <a:rPr lang="es-ES" sz="3200" dirty="0">
                <a:latin typeface="Bembo" panose="02020502050201020203" pitchFamily="18" charset="0"/>
              </a:rPr>
              <a:t>de Acciones para la Recuperación del Patrimonio Público, por lo que se recomienda realizar el seguimiento al cumplimiento de las actividades priorizadas.</a:t>
            </a:r>
          </a:p>
          <a:p>
            <a:pPr algn="just">
              <a:lnSpc>
                <a:spcPct val="107000"/>
              </a:lnSpc>
              <a:spcAft>
                <a:spcPts val="800"/>
              </a:spcAft>
            </a:pPr>
            <a:endParaRPr lang="es-ES" sz="3200" dirty="0">
              <a:latin typeface="Bembo" panose="02020502050201020203" pitchFamily="18" charset="0"/>
            </a:endParaRPr>
          </a:p>
          <a:p>
            <a:pPr marL="342900" indent="-342900" algn="just">
              <a:lnSpc>
                <a:spcPct val="107000"/>
              </a:lnSpc>
              <a:spcAft>
                <a:spcPts val="800"/>
              </a:spcAft>
              <a:buFont typeface="+mj-lt"/>
              <a:buAutoNum type="arabicPeriod"/>
            </a:pPr>
            <a:r>
              <a:rPr lang="es-ES" sz="3200" dirty="0">
                <a:latin typeface="Bembo" panose="02020502050201020203" pitchFamily="18" charset="0"/>
              </a:rPr>
              <a:t>El Plan Anual de la vigencia 2023 debe ser aprobado y presentado al Comité de conciliación  el primer bimestre de 2023</a:t>
            </a:r>
            <a:r>
              <a:rPr lang="es-ES" sz="2000" dirty="0"/>
              <a:t>. </a:t>
            </a:r>
          </a:p>
          <a:p>
            <a:pPr algn="just">
              <a:lnSpc>
                <a:spcPct val="107000"/>
              </a:lnSpc>
              <a:spcAft>
                <a:spcPts val="800"/>
              </a:spcAft>
            </a:pPr>
            <a:endParaRPr lang="es-ES" sz="2000" dirty="0"/>
          </a:p>
          <a:p>
            <a:pPr marL="342900" indent="-342900" algn="just">
              <a:lnSpc>
                <a:spcPct val="107000"/>
              </a:lnSpc>
              <a:spcAft>
                <a:spcPts val="800"/>
              </a:spcAft>
              <a:buFont typeface="+mj-lt"/>
              <a:buAutoNum type="arabicPeriod"/>
            </a:pPr>
            <a:endParaRPr lang="es-CO" sz="2000" dirty="0">
              <a:effectLst/>
              <a:latin typeface="Bembo" panose="020205020502010202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279656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Texto&#10;&#10;Descripción generada automáticamente">
            <a:extLst>
              <a:ext uri="{FF2B5EF4-FFF2-40B4-BE49-F238E27FC236}">
                <a16:creationId xmlns:a16="http://schemas.microsoft.com/office/drawing/2014/main" id="{39493125-C3A2-4805-A7AB-7C1821605B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3249" y="1983180"/>
            <a:ext cx="6885642" cy="2312152"/>
          </a:xfrm>
          <a:prstGeom prst="rect">
            <a:avLst/>
          </a:prstGeom>
        </p:spPr>
      </p:pic>
      <p:sp>
        <p:nvSpPr>
          <p:cNvPr id="11" name="Rectangle 10">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áfico 3" descr="Juez con relleno sólido">
            <a:extLst>
              <a:ext uri="{FF2B5EF4-FFF2-40B4-BE49-F238E27FC236}">
                <a16:creationId xmlns:a16="http://schemas.microsoft.com/office/drawing/2014/main" id="{7A55AE49-E7D4-FBFA-1443-B43A15296D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466" y="742950"/>
            <a:ext cx="5372099" cy="5372099"/>
          </a:xfrm>
          <a:prstGeom prst="rect">
            <a:avLst/>
          </a:prstGeom>
        </p:spPr>
      </p:pic>
    </p:spTree>
    <p:extLst>
      <p:ext uri="{BB962C8B-B14F-4D97-AF65-F5344CB8AC3E}">
        <p14:creationId xmlns:p14="http://schemas.microsoft.com/office/powerpoint/2010/main" val="4073355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descr="Texto&#10;&#10;Descripción generada automáticamente">
            <a:extLst>
              <a:ext uri="{FF2B5EF4-FFF2-40B4-BE49-F238E27FC236}">
                <a16:creationId xmlns:a16="http://schemas.microsoft.com/office/drawing/2014/main" id="{51742F99-D85C-4B5F-97E8-9B9CD27744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12526" y="5566891"/>
            <a:ext cx="1098934" cy="365280"/>
          </a:xfrm>
          <a:prstGeom prst="rect">
            <a:avLst/>
          </a:prstGeom>
        </p:spPr>
      </p:pic>
      <p:pic>
        <p:nvPicPr>
          <p:cNvPr id="2" name="Imagen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3957" y="6242855"/>
            <a:ext cx="1548043" cy="514561"/>
          </a:xfrm>
          <a:prstGeom prst="rect">
            <a:avLst/>
          </a:prstGeom>
        </p:spPr>
      </p:pic>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13" name="Freeform 7">
            <a:extLst>
              <a:ext uri="{FF2B5EF4-FFF2-40B4-BE49-F238E27FC236}">
                <a16:creationId xmlns:a16="http://schemas.microsoft.com/office/drawing/2014/main" id="{E3089846-19E1-6BDD-2597-6C3FC39CE92B}"/>
              </a:ext>
            </a:extLst>
          </p:cNvPr>
          <p:cNvSpPr>
            <a:spLocks noChangeArrowheads="1"/>
          </p:cNvSpPr>
          <p:nvPr/>
        </p:nvSpPr>
        <p:spPr bwMode="auto">
          <a:xfrm>
            <a:off x="2642536" y="228276"/>
            <a:ext cx="6539751" cy="1897089"/>
          </a:xfrm>
          <a:custGeom>
            <a:avLst/>
            <a:gdLst>
              <a:gd name="T0" fmla="*/ 10017 w 11872"/>
              <a:gd name="T1" fmla="*/ 0 h 3708"/>
              <a:gd name="T2" fmla="*/ 1853 w 11872"/>
              <a:gd name="T3" fmla="*/ 0 h 3708"/>
              <a:gd name="T4" fmla="*/ 1853 w 11872"/>
              <a:gd name="T5" fmla="*/ 0 h 3708"/>
              <a:gd name="T6" fmla="*/ 0 w 11872"/>
              <a:gd name="T7" fmla="*/ 1854 h 3708"/>
              <a:gd name="T8" fmla="*/ 0 w 11872"/>
              <a:gd name="T9" fmla="*/ 1854 h 3708"/>
              <a:gd name="T10" fmla="*/ 0 w 11872"/>
              <a:gd name="T11" fmla="*/ 1854 h 3708"/>
              <a:gd name="T12" fmla="*/ 1853 w 11872"/>
              <a:gd name="T13" fmla="*/ 3707 h 3708"/>
              <a:gd name="T14" fmla="*/ 10017 w 11872"/>
              <a:gd name="T15" fmla="*/ 3707 h 3708"/>
              <a:gd name="T16" fmla="*/ 10017 w 11872"/>
              <a:gd name="T17" fmla="*/ 3707 h 3708"/>
              <a:gd name="T18" fmla="*/ 11871 w 11872"/>
              <a:gd name="T19" fmla="*/ 1854 h 3708"/>
              <a:gd name="T20" fmla="*/ 11871 w 11872"/>
              <a:gd name="T21" fmla="*/ 1854 h 3708"/>
              <a:gd name="T22" fmla="*/ 11871 w 11872"/>
              <a:gd name="T23" fmla="*/ 1854 h 3708"/>
              <a:gd name="T24" fmla="*/ 10017 w 11872"/>
              <a:gd name="T25" fmla="*/ 0 h 3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72" h="3708">
                <a:moveTo>
                  <a:pt x="10017" y="0"/>
                </a:moveTo>
                <a:lnTo>
                  <a:pt x="1853" y="0"/>
                </a:lnTo>
                <a:lnTo>
                  <a:pt x="1853" y="0"/>
                </a:lnTo>
                <a:cubicBezTo>
                  <a:pt x="830" y="0"/>
                  <a:pt x="0" y="830"/>
                  <a:pt x="0" y="1854"/>
                </a:cubicBezTo>
                <a:lnTo>
                  <a:pt x="0" y="1854"/>
                </a:lnTo>
                <a:lnTo>
                  <a:pt x="0" y="1854"/>
                </a:lnTo>
                <a:cubicBezTo>
                  <a:pt x="0" y="2877"/>
                  <a:pt x="830" y="3707"/>
                  <a:pt x="1853" y="3707"/>
                </a:cubicBezTo>
                <a:lnTo>
                  <a:pt x="10017" y="3707"/>
                </a:lnTo>
                <a:lnTo>
                  <a:pt x="10017" y="3707"/>
                </a:lnTo>
                <a:cubicBezTo>
                  <a:pt x="11042" y="3707"/>
                  <a:pt x="11871" y="2877"/>
                  <a:pt x="11871" y="1854"/>
                </a:cubicBezTo>
                <a:lnTo>
                  <a:pt x="11871" y="1854"/>
                </a:lnTo>
                <a:lnTo>
                  <a:pt x="11871" y="1854"/>
                </a:lnTo>
                <a:cubicBezTo>
                  <a:pt x="11871" y="830"/>
                  <a:pt x="11042" y="0"/>
                  <a:pt x="10017" y="0"/>
                </a:cubicBezTo>
              </a:path>
            </a:pathLst>
          </a:custGeom>
          <a:solidFill>
            <a:schemeClr val="tx2"/>
          </a:solidFill>
          <a:ln>
            <a:noFill/>
          </a:ln>
          <a:effectLst/>
        </p:spPr>
        <p:txBody>
          <a:bodyPr wrap="none" anchor="ctr"/>
          <a:lstStyle/>
          <a:p>
            <a:endParaRPr lang="en-US" sz="6532"/>
          </a:p>
        </p:txBody>
      </p:sp>
      <p:sp>
        <p:nvSpPr>
          <p:cNvPr id="14" name="Freeform 13">
            <a:extLst>
              <a:ext uri="{FF2B5EF4-FFF2-40B4-BE49-F238E27FC236}">
                <a16:creationId xmlns:a16="http://schemas.microsoft.com/office/drawing/2014/main" id="{701D533A-9690-6BC3-6226-257A2F6959E0}"/>
              </a:ext>
            </a:extLst>
          </p:cNvPr>
          <p:cNvSpPr>
            <a:spLocks noChangeArrowheads="1"/>
          </p:cNvSpPr>
          <p:nvPr/>
        </p:nvSpPr>
        <p:spPr bwMode="auto">
          <a:xfrm>
            <a:off x="1269064" y="2142825"/>
            <a:ext cx="3065201" cy="1526649"/>
          </a:xfrm>
          <a:custGeom>
            <a:avLst/>
            <a:gdLst>
              <a:gd name="T0" fmla="*/ 25 w 5509"/>
              <a:gd name="T1" fmla="*/ 1904 h 1905"/>
              <a:gd name="T2" fmla="*/ 25 w 5509"/>
              <a:gd name="T3" fmla="*/ 1904 h 1905"/>
              <a:gd name="T4" fmla="*/ 0 w 5509"/>
              <a:gd name="T5" fmla="*/ 1879 h 1905"/>
              <a:gd name="T6" fmla="*/ 0 w 5509"/>
              <a:gd name="T7" fmla="*/ 1879 h 1905"/>
              <a:gd name="T8" fmla="*/ 734 w 5509"/>
              <a:gd name="T9" fmla="*/ 1146 h 1905"/>
              <a:gd name="T10" fmla="*/ 4851 w 5509"/>
              <a:gd name="T11" fmla="*/ 1146 h 1905"/>
              <a:gd name="T12" fmla="*/ 4851 w 5509"/>
              <a:gd name="T13" fmla="*/ 1146 h 1905"/>
              <a:gd name="T14" fmla="*/ 5458 w 5509"/>
              <a:gd name="T15" fmla="*/ 538 h 1905"/>
              <a:gd name="T16" fmla="*/ 5458 w 5509"/>
              <a:gd name="T17" fmla="*/ 25 h 1905"/>
              <a:gd name="T18" fmla="*/ 5458 w 5509"/>
              <a:gd name="T19" fmla="*/ 25 h 1905"/>
              <a:gd name="T20" fmla="*/ 5483 w 5509"/>
              <a:gd name="T21" fmla="*/ 0 h 1905"/>
              <a:gd name="T22" fmla="*/ 5483 w 5509"/>
              <a:gd name="T23" fmla="*/ 0 h 1905"/>
              <a:gd name="T24" fmla="*/ 5508 w 5509"/>
              <a:gd name="T25" fmla="*/ 25 h 1905"/>
              <a:gd name="T26" fmla="*/ 5508 w 5509"/>
              <a:gd name="T27" fmla="*/ 538 h 1905"/>
              <a:gd name="T28" fmla="*/ 5508 w 5509"/>
              <a:gd name="T29" fmla="*/ 538 h 1905"/>
              <a:gd name="T30" fmla="*/ 4851 w 5509"/>
              <a:gd name="T31" fmla="*/ 1195 h 1905"/>
              <a:gd name="T32" fmla="*/ 734 w 5509"/>
              <a:gd name="T33" fmla="*/ 1195 h 1905"/>
              <a:gd name="T34" fmla="*/ 734 w 5509"/>
              <a:gd name="T35" fmla="*/ 1195 h 1905"/>
              <a:gd name="T36" fmla="*/ 50 w 5509"/>
              <a:gd name="T37" fmla="*/ 1879 h 1905"/>
              <a:gd name="T38" fmla="*/ 50 w 5509"/>
              <a:gd name="T39" fmla="*/ 1879 h 1905"/>
              <a:gd name="T40" fmla="*/ 25 w 5509"/>
              <a:gd name="T41" fmla="*/ 1904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09" h="1905">
                <a:moveTo>
                  <a:pt x="25" y="1904"/>
                </a:moveTo>
                <a:lnTo>
                  <a:pt x="25" y="1904"/>
                </a:lnTo>
                <a:cubicBezTo>
                  <a:pt x="12" y="1904"/>
                  <a:pt x="0" y="1893"/>
                  <a:pt x="0" y="1879"/>
                </a:cubicBezTo>
                <a:lnTo>
                  <a:pt x="0" y="1879"/>
                </a:lnTo>
                <a:cubicBezTo>
                  <a:pt x="0" y="1475"/>
                  <a:pt x="330" y="1146"/>
                  <a:pt x="734" y="1146"/>
                </a:cubicBezTo>
                <a:lnTo>
                  <a:pt x="4851" y="1146"/>
                </a:lnTo>
                <a:lnTo>
                  <a:pt x="4851" y="1146"/>
                </a:lnTo>
                <a:cubicBezTo>
                  <a:pt x="5186" y="1146"/>
                  <a:pt x="5458" y="873"/>
                  <a:pt x="5458" y="538"/>
                </a:cubicBezTo>
                <a:lnTo>
                  <a:pt x="5458" y="25"/>
                </a:lnTo>
                <a:lnTo>
                  <a:pt x="5458" y="25"/>
                </a:lnTo>
                <a:cubicBezTo>
                  <a:pt x="5458" y="10"/>
                  <a:pt x="5469" y="0"/>
                  <a:pt x="5483" y="0"/>
                </a:cubicBezTo>
                <a:lnTo>
                  <a:pt x="5483" y="0"/>
                </a:lnTo>
                <a:cubicBezTo>
                  <a:pt x="5497" y="0"/>
                  <a:pt x="5508" y="10"/>
                  <a:pt x="5508" y="25"/>
                </a:cubicBezTo>
                <a:lnTo>
                  <a:pt x="5508" y="538"/>
                </a:lnTo>
                <a:lnTo>
                  <a:pt x="5508" y="538"/>
                </a:lnTo>
                <a:cubicBezTo>
                  <a:pt x="5508" y="900"/>
                  <a:pt x="5213" y="1195"/>
                  <a:pt x="4851" y="1195"/>
                </a:cubicBezTo>
                <a:lnTo>
                  <a:pt x="734" y="1195"/>
                </a:lnTo>
                <a:lnTo>
                  <a:pt x="734" y="1195"/>
                </a:lnTo>
                <a:cubicBezTo>
                  <a:pt x="357" y="1195"/>
                  <a:pt x="50" y="1502"/>
                  <a:pt x="50" y="1879"/>
                </a:cubicBezTo>
                <a:lnTo>
                  <a:pt x="50" y="1879"/>
                </a:lnTo>
                <a:cubicBezTo>
                  <a:pt x="50" y="1893"/>
                  <a:pt x="39" y="1904"/>
                  <a:pt x="25" y="1904"/>
                </a:cubicBezTo>
              </a:path>
            </a:pathLst>
          </a:custGeom>
          <a:solidFill>
            <a:schemeClr val="tx2"/>
          </a:solidFill>
          <a:ln w="38100" cap="flat">
            <a:solidFill>
              <a:schemeClr val="tx2"/>
            </a:solidFill>
            <a:bevel/>
            <a:headEnd/>
            <a:tailEnd/>
          </a:ln>
          <a:effectLst/>
        </p:spPr>
        <p:txBody>
          <a:bodyPr wrap="none" anchor="ctr"/>
          <a:lstStyle/>
          <a:p>
            <a:endParaRPr lang="en-US" sz="6532"/>
          </a:p>
        </p:txBody>
      </p:sp>
      <p:sp>
        <p:nvSpPr>
          <p:cNvPr id="15" name="Freeform 12">
            <a:extLst>
              <a:ext uri="{FF2B5EF4-FFF2-40B4-BE49-F238E27FC236}">
                <a16:creationId xmlns:a16="http://schemas.microsoft.com/office/drawing/2014/main" id="{901447F1-8CBC-A9B0-BABB-8323EED71AF4}"/>
              </a:ext>
            </a:extLst>
          </p:cNvPr>
          <p:cNvSpPr>
            <a:spLocks noChangeArrowheads="1"/>
          </p:cNvSpPr>
          <p:nvPr/>
        </p:nvSpPr>
        <p:spPr bwMode="auto">
          <a:xfrm>
            <a:off x="7320459" y="2154530"/>
            <a:ext cx="3525481" cy="1514944"/>
          </a:xfrm>
          <a:custGeom>
            <a:avLst/>
            <a:gdLst>
              <a:gd name="T0" fmla="*/ 5482 w 5508"/>
              <a:gd name="T1" fmla="*/ 1904 h 1905"/>
              <a:gd name="T2" fmla="*/ 5482 w 5508"/>
              <a:gd name="T3" fmla="*/ 1904 h 1905"/>
              <a:gd name="T4" fmla="*/ 5458 w 5508"/>
              <a:gd name="T5" fmla="*/ 1879 h 1905"/>
              <a:gd name="T6" fmla="*/ 5458 w 5508"/>
              <a:gd name="T7" fmla="*/ 1879 h 1905"/>
              <a:gd name="T8" fmla="*/ 4773 w 5508"/>
              <a:gd name="T9" fmla="*/ 1195 h 1905"/>
              <a:gd name="T10" fmla="*/ 656 w 5508"/>
              <a:gd name="T11" fmla="*/ 1195 h 1905"/>
              <a:gd name="T12" fmla="*/ 656 w 5508"/>
              <a:gd name="T13" fmla="*/ 1195 h 1905"/>
              <a:gd name="T14" fmla="*/ 0 w 5508"/>
              <a:gd name="T15" fmla="*/ 538 h 1905"/>
              <a:gd name="T16" fmla="*/ 0 w 5508"/>
              <a:gd name="T17" fmla="*/ 25 h 1905"/>
              <a:gd name="T18" fmla="*/ 0 w 5508"/>
              <a:gd name="T19" fmla="*/ 25 h 1905"/>
              <a:gd name="T20" fmla="*/ 24 w 5508"/>
              <a:gd name="T21" fmla="*/ 0 h 1905"/>
              <a:gd name="T22" fmla="*/ 24 w 5508"/>
              <a:gd name="T23" fmla="*/ 0 h 1905"/>
              <a:gd name="T24" fmla="*/ 49 w 5508"/>
              <a:gd name="T25" fmla="*/ 25 h 1905"/>
              <a:gd name="T26" fmla="*/ 49 w 5508"/>
              <a:gd name="T27" fmla="*/ 538 h 1905"/>
              <a:gd name="T28" fmla="*/ 49 w 5508"/>
              <a:gd name="T29" fmla="*/ 538 h 1905"/>
              <a:gd name="T30" fmla="*/ 656 w 5508"/>
              <a:gd name="T31" fmla="*/ 1146 h 1905"/>
              <a:gd name="T32" fmla="*/ 4773 w 5508"/>
              <a:gd name="T33" fmla="*/ 1146 h 1905"/>
              <a:gd name="T34" fmla="*/ 4773 w 5508"/>
              <a:gd name="T35" fmla="*/ 1146 h 1905"/>
              <a:gd name="T36" fmla="*/ 5507 w 5508"/>
              <a:gd name="T37" fmla="*/ 1879 h 1905"/>
              <a:gd name="T38" fmla="*/ 5507 w 5508"/>
              <a:gd name="T39" fmla="*/ 1879 h 1905"/>
              <a:gd name="T40" fmla="*/ 5482 w 5508"/>
              <a:gd name="T41" fmla="*/ 1904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08" h="1905">
                <a:moveTo>
                  <a:pt x="5482" y="1904"/>
                </a:moveTo>
                <a:lnTo>
                  <a:pt x="5482" y="1904"/>
                </a:lnTo>
                <a:cubicBezTo>
                  <a:pt x="5468" y="1904"/>
                  <a:pt x="5458" y="1893"/>
                  <a:pt x="5458" y="1879"/>
                </a:cubicBezTo>
                <a:lnTo>
                  <a:pt x="5458" y="1879"/>
                </a:lnTo>
                <a:cubicBezTo>
                  <a:pt x="5458" y="1502"/>
                  <a:pt x="5151" y="1195"/>
                  <a:pt x="4773" y="1195"/>
                </a:cubicBezTo>
                <a:lnTo>
                  <a:pt x="656" y="1195"/>
                </a:lnTo>
                <a:lnTo>
                  <a:pt x="656" y="1195"/>
                </a:lnTo>
                <a:cubicBezTo>
                  <a:pt x="295" y="1195"/>
                  <a:pt x="0" y="900"/>
                  <a:pt x="0" y="538"/>
                </a:cubicBezTo>
                <a:lnTo>
                  <a:pt x="0" y="25"/>
                </a:lnTo>
                <a:lnTo>
                  <a:pt x="0" y="25"/>
                </a:lnTo>
                <a:cubicBezTo>
                  <a:pt x="0" y="10"/>
                  <a:pt x="11" y="0"/>
                  <a:pt x="24" y="0"/>
                </a:cubicBezTo>
                <a:lnTo>
                  <a:pt x="24" y="0"/>
                </a:lnTo>
                <a:cubicBezTo>
                  <a:pt x="38" y="0"/>
                  <a:pt x="49" y="10"/>
                  <a:pt x="49" y="25"/>
                </a:cubicBezTo>
                <a:lnTo>
                  <a:pt x="49" y="538"/>
                </a:lnTo>
                <a:lnTo>
                  <a:pt x="49" y="538"/>
                </a:lnTo>
                <a:cubicBezTo>
                  <a:pt x="49" y="873"/>
                  <a:pt x="322" y="1146"/>
                  <a:pt x="656" y="1146"/>
                </a:cubicBezTo>
                <a:lnTo>
                  <a:pt x="4773" y="1146"/>
                </a:lnTo>
                <a:lnTo>
                  <a:pt x="4773" y="1146"/>
                </a:lnTo>
                <a:cubicBezTo>
                  <a:pt x="5177" y="1146"/>
                  <a:pt x="5507" y="1475"/>
                  <a:pt x="5507" y="1879"/>
                </a:cubicBezTo>
                <a:lnTo>
                  <a:pt x="5507" y="1879"/>
                </a:lnTo>
                <a:cubicBezTo>
                  <a:pt x="5507" y="1893"/>
                  <a:pt x="5496" y="1904"/>
                  <a:pt x="5482" y="1904"/>
                </a:cubicBezTo>
              </a:path>
            </a:pathLst>
          </a:custGeom>
          <a:solidFill>
            <a:schemeClr val="tx2"/>
          </a:solidFill>
          <a:ln w="38100" cap="flat">
            <a:solidFill>
              <a:schemeClr val="tx2"/>
            </a:solidFill>
            <a:bevel/>
            <a:headEnd/>
            <a:tailEnd/>
          </a:ln>
          <a:effectLst/>
        </p:spPr>
        <p:txBody>
          <a:bodyPr wrap="none" anchor="ctr"/>
          <a:lstStyle/>
          <a:p>
            <a:endParaRPr lang="en-US" sz="6532"/>
          </a:p>
        </p:txBody>
      </p:sp>
      <p:sp>
        <p:nvSpPr>
          <p:cNvPr id="16" name="Freeform 11">
            <a:extLst>
              <a:ext uri="{FF2B5EF4-FFF2-40B4-BE49-F238E27FC236}">
                <a16:creationId xmlns:a16="http://schemas.microsoft.com/office/drawing/2014/main" id="{12BE84FA-9C29-D36D-5188-703B2FA47D83}"/>
              </a:ext>
            </a:extLst>
          </p:cNvPr>
          <p:cNvSpPr>
            <a:spLocks noChangeArrowheads="1"/>
          </p:cNvSpPr>
          <p:nvPr/>
        </p:nvSpPr>
        <p:spPr bwMode="auto">
          <a:xfrm flipH="1">
            <a:off x="6084252" y="2143593"/>
            <a:ext cx="45719" cy="1544717"/>
          </a:xfrm>
          <a:custGeom>
            <a:avLst/>
            <a:gdLst>
              <a:gd name="T0" fmla="*/ 25 w 50"/>
              <a:gd name="T1" fmla="*/ 1904 h 1905"/>
              <a:gd name="T2" fmla="*/ 25 w 50"/>
              <a:gd name="T3" fmla="*/ 1904 h 1905"/>
              <a:gd name="T4" fmla="*/ 0 w 50"/>
              <a:gd name="T5" fmla="*/ 1879 h 1905"/>
              <a:gd name="T6" fmla="*/ 0 w 50"/>
              <a:gd name="T7" fmla="*/ 25 h 1905"/>
              <a:gd name="T8" fmla="*/ 0 w 50"/>
              <a:gd name="T9" fmla="*/ 25 h 1905"/>
              <a:gd name="T10" fmla="*/ 25 w 50"/>
              <a:gd name="T11" fmla="*/ 0 h 1905"/>
              <a:gd name="T12" fmla="*/ 25 w 50"/>
              <a:gd name="T13" fmla="*/ 0 h 1905"/>
              <a:gd name="T14" fmla="*/ 49 w 50"/>
              <a:gd name="T15" fmla="*/ 25 h 1905"/>
              <a:gd name="T16" fmla="*/ 49 w 50"/>
              <a:gd name="T17" fmla="*/ 1879 h 1905"/>
              <a:gd name="T18" fmla="*/ 49 w 50"/>
              <a:gd name="T19" fmla="*/ 1879 h 1905"/>
              <a:gd name="T20" fmla="*/ 25 w 50"/>
              <a:gd name="T21" fmla="*/ 1904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1905">
                <a:moveTo>
                  <a:pt x="25" y="1904"/>
                </a:moveTo>
                <a:lnTo>
                  <a:pt x="25" y="1904"/>
                </a:lnTo>
                <a:cubicBezTo>
                  <a:pt x="12" y="1904"/>
                  <a:pt x="0" y="1893"/>
                  <a:pt x="0" y="1879"/>
                </a:cubicBezTo>
                <a:lnTo>
                  <a:pt x="0" y="25"/>
                </a:lnTo>
                <a:lnTo>
                  <a:pt x="0" y="25"/>
                </a:lnTo>
                <a:cubicBezTo>
                  <a:pt x="0" y="10"/>
                  <a:pt x="12" y="0"/>
                  <a:pt x="25" y="0"/>
                </a:cubicBezTo>
                <a:lnTo>
                  <a:pt x="25" y="0"/>
                </a:lnTo>
                <a:cubicBezTo>
                  <a:pt x="39" y="0"/>
                  <a:pt x="49" y="10"/>
                  <a:pt x="49" y="25"/>
                </a:cubicBezTo>
                <a:lnTo>
                  <a:pt x="49" y="1879"/>
                </a:lnTo>
                <a:lnTo>
                  <a:pt x="49" y="1879"/>
                </a:lnTo>
                <a:cubicBezTo>
                  <a:pt x="49" y="1893"/>
                  <a:pt x="39" y="1904"/>
                  <a:pt x="25" y="1904"/>
                </a:cubicBezTo>
              </a:path>
            </a:pathLst>
          </a:custGeom>
          <a:solidFill>
            <a:schemeClr val="tx2"/>
          </a:solidFill>
          <a:ln w="38100" cap="flat">
            <a:solidFill>
              <a:schemeClr val="tx2"/>
            </a:solidFill>
            <a:bevel/>
            <a:headEnd/>
            <a:tailEnd/>
          </a:ln>
          <a:effectLst/>
        </p:spPr>
        <p:txBody>
          <a:bodyPr wrap="none" anchor="ctr"/>
          <a:lstStyle/>
          <a:p>
            <a:endParaRPr lang="en-US" sz="6532"/>
          </a:p>
        </p:txBody>
      </p:sp>
      <p:sp>
        <p:nvSpPr>
          <p:cNvPr id="17" name="Freeform 16">
            <a:extLst>
              <a:ext uri="{FF2B5EF4-FFF2-40B4-BE49-F238E27FC236}">
                <a16:creationId xmlns:a16="http://schemas.microsoft.com/office/drawing/2014/main" id="{46F19D1B-E662-2AF0-2A5C-025A8206D039}"/>
              </a:ext>
            </a:extLst>
          </p:cNvPr>
          <p:cNvSpPr>
            <a:spLocks noChangeArrowheads="1"/>
          </p:cNvSpPr>
          <p:nvPr/>
        </p:nvSpPr>
        <p:spPr bwMode="auto">
          <a:xfrm>
            <a:off x="202385" y="3669474"/>
            <a:ext cx="3624379" cy="2796532"/>
          </a:xfrm>
          <a:prstGeom prst="roundRect">
            <a:avLst/>
          </a:pr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a:p>
        </p:txBody>
      </p:sp>
      <p:sp>
        <p:nvSpPr>
          <p:cNvPr id="18" name="Freeform 14">
            <a:extLst>
              <a:ext uri="{FF2B5EF4-FFF2-40B4-BE49-F238E27FC236}">
                <a16:creationId xmlns:a16="http://schemas.microsoft.com/office/drawing/2014/main" id="{5A086E2C-E085-F5D8-B115-70AC8A84E580}"/>
              </a:ext>
            </a:extLst>
          </p:cNvPr>
          <p:cNvSpPr>
            <a:spLocks noChangeArrowheads="1"/>
          </p:cNvSpPr>
          <p:nvPr/>
        </p:nvSpPr>
        <p:spPr bwMode="auto">
          <a:xfrm>
            <a:off x="4198425" y="3669475"/>
            <a:ext cx="3624379" cy="2796534"/>
          </a:xfrm>
          <a:prstGeom prst="roundRect">
            <a:avLst/>
          </a:pr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p>
        </p:txBody>
      </p:sp>
      <p:sp>
        <p:nvSpPr>
          <p:cNvPr id="19" name="Freeform 15">
            <a:extLst>
              <a:ext uri="{FF2B5EF4-FFF2-40B4-BE49-F238E27FC236}">
                <a16:creationId xmlns:a16="http://schemas.microsoft.com/office/drawing/2014/main" id="{CA2ADD53-F459-BC9D-BAAD-EE9787E29E1A}"/>
              </a:ext>
            </a:extLst>
          </p:cNvPr>
          <p:cNvSpPr>
            <a:spLocks noChangeArrowheads="1"/>
          </p:cNvSpPr>
          <p:nvPr/>
        </p:nvSpPr>
        <p:spPr bwMode="auto">
          <a:xfrm>
            <a:off x="8094482" y="3669474"/>
            <a:ext cx="4032992" cy="2796533"/>
          </a:xfrm>
          <a:prstGeom prst="roundRect">
            <a:avLst/>
          </a:prstGeom>
          <a:solidFill>
            <a:schemeClr val="accent6">
              <a:lumMod val="90000"/>
            </a:schemeClr>
          </a:solidFill>
          <a:ln>
            <a:noFill/>
          </a:ln>
          <a:effectLst/>
        </p:spPr>
        <p:txBody>
          <a:bodyPr wrap="none" anchor="ctr"/>
          <a:lstStyle/>
          <a:p>
            <a:endParaRPr lang="en-US" sz="6532" dirty="0"/>
          </a:p>
        </p:txBody>
      </p:sp>
      <p:sp>
        <p:nvSpPr>
          <p:cNvPr id="11" name="Rectángulo 10">
            <a:extLst>
              <a:ext uri="{FF2B5EF4-FFF2-40B4-BE49-F238E27FC236}">
                <a16:creationId xmlns:a16="http://schemas.microsoft.com/office/drawing/2014/main" id="{4896A5AD-71B8-6300-B614-85D2A461F032}"/>
              </a:ext>
            </a:extLst>
          </p:cNvPr>
          <p:cNvSpPr/>
          <p:nvPr/>
        </p:nvSpPr>
        <p:spPr>
          <a:xfrm>
            <a:off x="3282500" y="391991"/>
            <a:ext cx="5627000" cy="1569660"/>
          </a:xfrm>
          <a:prstGeom prst="rect">
            <a:avLst/>
          </a:prstGeom>
        </p:spPr>
        <p:txBody>
          <a:bodyPr wrap="square">
            <a:spAutoFit/>
          </a:bodyPr>
          <a:lstStyle/>
          <a:p>
            <a:pPr algn="ctr"/>
            <a:r>
              <a:rPr lang="es-CO" sz="3200" b="1" dirty="0">
                <a:solidFill>
                  <a:srgbClr val="EF6B4D"/>
                </a:solidFill>
              </a:rPr>
              <a:t>Alcance del las políticas actividades y estrategias del PMRP</a:t>
            </a:r>
          </a:p>
        </p:txBody>
      </p:sp>
      <p:sp>
        <p:nvSpPr>
          <p:cNvPr id="20" name="CuadroTexto 19">
            <a:extLst>
              <a:ext uri="{FF2B5EF4-FFF2-40B4-BE49-F238E27FC236}">
                <a16:creationId xmlns:a16="http://schemas.microsoft.com/office/drawing/2014/main" id="{E73A15C7-8E71-9D9F-446E-D93F9E9A2582}"/>
              </a:ext>
            </a:extLst>
          </p:cNvPr>
          <p:cNvSpPr txBox="1"/>
          <p:nvPr/>
        </p:nvSpPr>
        <p:spPr>
          <a:xfrm>
            <a:off x="4198426" y="3801223"/>
            <a:ext cx="3624379" cy="2862322"/>
          </a:xfrm>
          <a:prstGeom prst="rect">
            <a:avLst/>
          </a:prstGeom>
          <a:noFill/>
        </p:spPr>
        <p:txBody>
          <a:bodyPr wrap="square">
            <a:spAutoFit/>
          </a:bodyPr>
          <a:lstStyle/>
          <a:p>
            <a:pPr algn="just"/>
            <a:r>
              <a:rPr lang="es-MX" sz="2000" dirty="0">
                <a:latin typeface="Bembo" panose="02020502050201020203" pitchFamily="18" charset="0"/>
                <a:cs typeface="Arial" panose="020B0604020202020204" pitchFamily="34" charset="0"/>
              </a:rPr>
              <a:t>Aplicables a todas las entidades distritales, con la respectiva etapa procesalpara el inicio de actuaciones extrajudiciales o judiciales, o para aquellas que se encuentren en curso, cuando sean procedentes de acuerdo con la respectiva etapa procesal. </a:t>
            </a:r>
          </a:p>
          <a:p>
            <a:pPr algn="just"/>
            <a:r>
              <a:rPr lang="es-MX" sz="2000" dirty="0">
                <a:latin typeface="Bembo" panose="02020502050201020203" pitchFamily="18" charset="0"/>
                <a:cs typeface="Arial" panose="020B0604020202020204" pitchFamily="34" charset="0"/>
              </a:rPr>
              <a:t> </a:t>
            </a:r>
            <a:endParaRPr lang="es-CO" sz="2000" dirty="0"/>
          </a:p>
        </p:txBody>
      </p:sp>
      <p:sp>
        <p:nvSpPr>
          <p:cNvPr id="21" name="CuadroTexto 20">
            <a:extLst>
              <a:ext uri="{FF2B5EF4-FFF2-40B4-BE49-F238E27FC236}">
                <a16:creationId xmlns:a16="http://schemas.microsoft.com/office/drawing/2014/main" id="{CD4141DB-3182-3D91-19A9-C86EFEBD3BF2}"/>
              </a:ext>
            </a:extLst>
          </p:cNvPr>
          <p:cNvSpPr txBox="1"/>
          <p:nvPr/>
        </p:nvSpPr>
        <p:spPr>
          <a:xfrm>
            <a:off x="8233003" y="3801223"/>
            <a:ext cx="3795147" cy="2246769"/>
          </a:xfrm>
          <a:prstGeom prst="rect">
            <a:avLst/>
          </a:prstGeom>
          <a:noFill/>
        </p:spPr>
        <p:txBody>
          <a:bodyPr wrap="square">
            <a:spAutoFit/>
          </a:bodyPr>
          <a:lstStyle/>
          <a:p>
            <a:pPr marL="0" indent="0" algn="just">
              <a:buNone/>
            </a:pPr>
            <a:r>
              <a:rPr lang="es-MX" sz="2000" dirty="0">
                <a:latin typeface="Bembo" panose="02020502050201020203" pitchFamily="18" charset="0"/>
                <a:cs typeface="Arial" panose="020B0604020202020204" pitchFamily="34" charset="0"/>
              </a:rPr>
              <a:t>El sector descentralizado las políticas, estrategias y acciones se incorporarán a las decisiones y dinámicas propias del gobierno corporativo y de los órganos de dirección, en el marco de su autonomía.</a:t>
            </a:r>
          </a:p>
        </p:txBody>
      </p:sp>
      <p:sp>
        <p:nvSpPr>
          <p:cNvPr id="22" name="CuadroTexto 21">
            <a:extLst>
              <a:ext uri="{FF2B5EF4-FFF2-40B4-BE49-F238E27FC236}">
                <a16:creationId xmlns:a16="http://schemas.microsoft.com/office/drawing/2014/main" id="{65030E69-BF5F-74A4-E0A4-EBD79C663068}"/>
              </a:ext>
            </a:extLst>
          </p:cNvPr>
          <p:cNvSpPr txBox="1"/>
          <p:nvPr/>
        </p:nvSpPr>
        <p:spPr>
          <a:xfrm>
            <a:off x="333619" y="3688310"/>
            <a:ext cx="3355568" cy="2554545"/>
          </a:xfrm>
          <a:prstGeom prst="rect">
            <a:avLst/>
          </a:prstGeom>
          <a:noFill/>
        </p:spPr>
        <p:txBody>
          <a:bodyPr wrap="square">
            <a:spAutoFit/>
          </a:bodyPr>
          <a:lstStyle/>
          <a:p>
            <a:pPr marL="0" indent="0" algn="just">
              <a:buNone/>
            </a:pPr>
            <a:r>
              <a:rPr lang="es-CO" sz="2000" dirty="0">
                <a:latin typeface="Bembo" panose="02020502050201020203" pitchFamily="18" charset="0"/>
                <a:cs typeface="Arial" panose="020B0604020202020204" pitchFamily="34" charset="0"/>
              </a:rPr>
              <a:t>Los órganos de control y vigilancia de Bogotá, en el marco de su autonomía, podrán acoger para el desarrollo de su defensa jurídica los componentes del Plan Maestro de Acciones Judiciales en lo que consideren pertinente</a:t>
            </a:r>
            <a:r>
              <a:rPr lang="es-CO"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353257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3957" y="6242855"/>
            <a:ext cx="1548043" cy="514561"/>
          </a:xfrm>
          <a:prstGeom prst="rect">
            <a:avLst/>
          </a:prstGeom>
        </p:spPr>
      </p:pic>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11" name="Rectángulo 10">
            <a:extLst>
              <a:ext uri="{FF2B5EF4-FFF2-40B4-BE49-F238E27FC236}">
                <a16:creationId xmlns:a16="http://schemas.microsoft.com/office/drawing/2014/main" id="{4896A5AD-71B8-6300-B614-85D2A461F032}"/>
              </a:ext>
            </a:extLst>
          </p:cNvPr>
          <p:cNvSpPr/>
          <p:nvPr/>
        </p:nvSpPr>
        <p:spPr>
          <a:xfrm>
            <a:off x="0" y="32871"/>
            <a:ext cx="2778825" cy="2062103"/>
          </a:xfrm>
          <a:prstGeom prst="rect">
            <a:avLst/>
          </a:prstGeom>
        </p:spPr>
        <p:txBody>
          <a:bodyPr wrap="square">
            <a:spAutoFit/>
          </a:bodyPr>
          <a:lstStyle/>
          <a:p>
            <a:pPr algn="ctr"/>
            <a:r>
              <a:rPr lang="es-CO" sz="3200" b="1" dirty="0">
                <a:solidFill>
                  <a:srgbClr val="EF6B4D"/>
                </a:solidFill>
              </a:rPr>
              <a:t>OBJETIVO DEL PMRP</a:t>
            </a:r>
          </a:p>
          <a:p>
            <a:pPr algn="ctr"/>
            <a:r>
              <a:rPr lang="es-CO" sz="3200" b="1" dirty="0">
                <a:solidFill>
                  <a:srgbClr val="EF6B4D"/>
                </a:solidFill>
              </a:rPr>
              <a:t>DECRETO 556 DE 2021</a:t>
            </a:r>
          </a:p>
        </p:txBody>
      </p:sp>
      <p:sp>
        <p:nvSpPr>
          <p:cNvPr id="16" name="Freeform 1">
            <a:extLst>
              <a:ext uri="{FF2B5EF4-FFF2-40B4-BE49-F238E27FC236}">
                <a16:creationId xmlns:a16="http://schemas.microsoft.com/office/drawing/2014/main" id="{55A7FE98-CA0C-EC4D-9A17-1B38BC925F49}"/>
              </a:ext>
            </a:extLst>
          </p:cNvPr>
          <p:cNvSpPr>
            <a:spLocks noChangeArrowheads="1"/>
          </p:cNvSpPr>
          <p:nvPr/>
        </p:nvSpPr>
        <p:spPr bwMode="auto">
          <a:xfrm>
            <a:off x="-203115" y="2513869"/>
            <a:ext cx="4639833" cy="4185180"/>
          </a:xfrm>
          <a:custGeom>
            <a:avLst/>
            <a:gdLst>
              <a:gd name="T0" fmla="*/ 1024 w 4235"/>
              <a:gd name="T1" fmla="*/ 463 h 3897"/>
              <a:gd name="T2" fmla="*/ 2285 w 4235"/>
              <a:gd name="T3" fmla="*/ 0 h 3897"/>
              <a:gd name="T4" fmla="*/ 2285 w 4235"/>
              <a:gd name="T5" fmla="*/ 0 h 3897"/>
              <a:gd name="T6" fmla="*/ 2285 w 4235"/>
              <a:gd name="T7" fmla="*/ 0 h 3897"/>
              <a:gd name="T8" fmla="*/ 4234 w 4235"/>
              <a:gd name="T9" fmla="*/ 1947 h 3897"/>
              <a:gd name="T10" fmla="*/ 4234 w 4235"/>
              <a:gd name="T11" fmla="*/ 1947 h 3897"/>
              <a:gd name="T12" fmla="*/ 4234 w 4235"/>
              <a:gd name="T13" fmla="*/ 1947 h 3897"/>
              <a:gd name="T14" fmla="*/ 2285 w 4235"/>
              <a:gd name="T15" fmla="*/ 3896 h 3897"/>
              <a:gd name="T16" fmla="*/ 2285 w 4235"/>
              <a:gd name="T17" fmla="*/ 3896 h 3897"/>
              <a:gd name="T18" fmla="*/ 2285 w 4235"/>
              <a:gd name="T19" fmla="*/ 3896 h 3897"/>
              <a:gd name="T20" fmla="*/ 880 w 4235"/>
              <a:gd name="T21" fmla="*/ 3297 h 3897"/>
              <a:gd name="T22" fmla="*/ 880 w 4235"/>
              <a:gd name="T23" fmla="*/ 3297 h 3897"/>
              <a:gd name="T24" fmla="*/ 0 w 4235"/>
              <a:gd name="T25" fmla="*/ 3297 h 3897"/>
              <a:gd name="T26" fmla="*/ 0 w 4235"/>
              <a:gd name="T27" fmla="*/ 2655 h 3897"/>
              <a:gd name="T28" fmla="*/ 530 w 4235"/>
              <a:gd name="T29" fmla="*/ 2655 h 3897"/>
              <a:gd name="T30" fmla="*/ 530 w 4235"/>
              <a:gd name="T31" fmla="*/ 1481 h 3897"/>
              <a:gd name="T32" fmla="*/ 62 w 4235"/>
              <a:gd name="T33" fmla="*/ 1481 h 3897"/>
              <a:gd name="T34" fmla="*/ 62 w 4235"/>
              <a:gd name="T35" fmla="*/ 973 h 3897"/>
              <a:gd name="T36" fmla="*/ 104 w 4235"/>
              <a:gd name="T37" fmla="*/ 965 h 3897"/>
              <a:gd name="T38" fmla="*/ 104 w 4235"/>
              <a:gd name="T39" fmla="*/ 965 h 3897"/>
              <a:gd name="T40" fmla="*/ 734 w 4235"/>
              <a:gd name="T41" fmla="*/ 731 h 3897"/>
              <a:gd name="T42" fmla="*/ 734 w 4235"/>
              <a:gd name="T43" fmla="*/ 731 h 3897"/>
              <a:gd name="T44" fmla="*/ 746 w 4235"/>
              <a:gd name="T45" fmla="*/ 723 h 3897"/>
              <a:gd name="T46" fmla="*/ 1304 w 4235"/>
              <a:gd name="T47" fmla="*/ 723 h 3897"/>
              <a:gd name="T48" fmla="*/ 1304 w 4235"/>
              <a:gd name="T49" fmla="*/ 2655 h 3897"/>
              <a:gd name="T50" fmla="*/ 1696 w 4235"/>
              <a:gd name="T51" fmla="*/ 2655 h 3897"/>
              <a:gd name="T52" fmla="*/ 1696 w 4235"/>
              <a:gd name="T53" fmla="*/ 2759 h 3897"/>
              <a:gd name="T54" fmla="*/ 1201 w 4235"/>
              <a:gd name="T55" fmla="*/ 2759 h 3897"/>
              <a:gd name="T56" fmla="*/ 1201 w 4235"/>
              <a:gd name="T57" fmla="*/ 826 h 3897"/>
              <a:gd name="T58" fmla="*/ 776 w 4235"/>
              <a:gd name="T59" fmla="*/ 826 h 3897"/>
              <a:gd name="T60" fmla="*/ 776 w 4235"/>
              <a:gd name="T61" fmla="*/ 826 h 3897"/>
              <a:gd name="T62" fmla="*/ 166 w 4235"/>
              <a:gd name="T63" fmla="*/ 1059 h 3897"/>
              <a:gd name="T64" fmla="*/ 166 w 4235"/>
              <a:gd name="T65" fmla="*/ 1059 h 3897"/>
              <a:gd name="T66" fmla="*/ 166 w 4235"/>
              <a:gd name="T67" fmla="*/ 1378 h 3897"/>
              <a:gd name="T68" fmla="*/ 633 w 4235"/>
              <a:gd name="T69" fmla="*/ 1378 h 3897"/>
              <a:gd name="T70" fmla="*/ 633 w 4235"/>
              <a:gd name="T71" fmla="*/ 2759 h 3897"/>
              <a:gd name="T72" fmla="*/ 104 w 4235"/>
              <a:gd name="T73" fmla="*/ 2759 h 3897"/>
              <a:gd name="T74" fmla="*/ 104 w 4235"/>
              <a:gd name="T75" fmla="*/ 3193 h 3897"/>
              <a:gd name="T76" fmla="*/ 924 w 4235"/>
              <a:gd name="T77" fmla="*/ 3193 h 3897"/>
              <a:gd name="T78" fmla="*/ 924 w 4235"/>
              <a:gd name="T79" fmla="*/ 3193 h 3897"/>
              <a:gd name="T80" fmla="*/ 2285 w 4235"/>
              <a:gd name="T81" fmla="*/ 3792 h 3897"/>
              <a:gd name="T82" fmla="*/ 2285 w 4235"/>
              <a:gd name="T83" fmla="*/ 3792 h 3897"/>
              <a:gd name="T84" fmla="*/ 2285 w 4235"/>
              <a:gd name="T85" fmla="*/ 3792 h 3897"/>
              <a:gd name="T86" fmla="*/ 4130 w 4235"/>
              <a:gd name="T87" fmla="*/ 1947 h 3897"/>
              <a:gd name="T88" fmla="*/ 4130 w 4235"/>
              <a:gd name="T89" fmla="*/ 1947 h 3897"/>
              <a:gd name="T90" fmla="*/ 4130 w 4235"/>
              <a:gd name="T91" fmla="*/ 1947 h 3897"/>
              <a:gd name="T92" fmla="*/ 2285 w 4235"/>
              <a:gd name="T93" fmla="*/ 103 h 3897"/>
              <a:gd name="T94" fmla="*/ 2285 w 4235"/>
              <a:gd name="T95" fmla="*/ 103 h 3897"/>
              <a:gd name="T96" fmla="*/ 2285 w 4235"/>
              <a:gd name="T97" fmla="*/ 103 h 3897"/>
              <a:gd name="T98" fmla="*/ 1091 w 4235"/>
              <a:gd name="T99" fmla="*/ 542 h 3897"/>
              <a:gd name="T100" fmla="*/ 1091 w 4235"/>
              <a:gd name="T101" fmla="*/ 542 h 3897"/>
              <a:gd name="T102" fmla="*/ 1024 w 4235"/>
              <a:gd name="T103" fmla="*/ 463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35" h="3897">
                <a:moveTo>
                  <a:pt x="1024" y="463"/>
                </a:moveTo>
                <a:cubicBezTo>
                  <a:pt x="1375" y="164"/>
                  <a:pt x="1823" y="0"/>
                  <a:pt x="2285" y="0"/>
                </a:cubicBezTo>
                <a:lnTo>
                  <a:pt x="2285" y="0"/>
                </a:lnTo>
                <a:lnTo>
                  <a:pt x="2285" y="0"/>
                </a:lnTo>
                <a:cubicBezTo>
                  <a:pt x="3359" y="0"/>
                  <a:pt x="4234" y="874"/>
                  <a:pt x="4234" y="1947"/>
                </a:cubicBezTo>
                <a:lnTo>
                  <a:pt x="4234" y="1947"/>
                </a:lnTo>
                <a:lnTo>
                  <a:pt x="4234" y="1947"/>
                </a:lnTo>
                <a:cubicBezTo>
                  <a:pt x="4234" y="3022"/>
                  <a:pt x="3359" y="3896"/>
                  <a:pt x="2285" y="3896"/>
                </a:cubicBezTo>
                <a:lnTo>
                  <a:pt x="2285" y="3896"/>
                </a:lnTo>
                <a:lnTo>
                  <a:pt x="2285" y="3896"/>
                </a:lnTo>
                <a:cubicBezTo>
                  <a:pt x="1756" y="3896"/>
                  <a:pt x="1246" y="3678"/>
                  <a:pt x="880" y="3297"/>
                </a:cubicBezTo>
                <a:lnTo>
                  <a:pt x="880" y="3297"/>
                </a:lnTo>
                <a:lnTo>
                  <a:pt x="0" y="3297"/>
                </a:lnTo>
                <a:lnTo>
                  <a:pt x="0" y="2655"/>
                </a:lnTo>
                <a:lnTo>
                  <a:pt x="530" y="2655"/>
                </a:lnTo>
                <a:lnTo>
                  <a:pt x="530" y="1481"/>
                </a:lnTo>
                <a:lnTo>
                  <a:pt x="62" y="1481"/>
                </a:lnTo>
                <a:lnTo>
                  <a:pt x="62" y="973"/>
                </a:lnTo>
                <a:lnTo>
                  <a:pt x="104" y="965"/>
                </a:lnTo>
                <a:lnTo>
                  <a:pt x="104" y="965"/>
                </a:lnTo>
                <a:cubicBezTo>
                  <a:pt x="370" y="914"/>
                  <a:pt x="546" y="848"/>
                  <a:pt x="734" y="731"/>
                </a:cubicBezTo>
                <a:lnTo>
                  <a:pt x="734" y="731"/>
                </a:lnTo>
                <a:lnTo>
                  <a:pt x="746" y="723"/>
                </a:lnTo>
                <a:lnTo>
                  <a:pt x="1304" y="723"/>
                </a:lnTo>
                <a:lnTo>
                  <a:pt x="1304" y="2655"/>
                </a:lnTo>
                <a:lnTo>
                  <a:pt x="1696" y="2655"/>
                </a:lnTo>
                <a:lnTo>
                  <a:pt x="1696" y="2759"/>
                </a:lnTo>
                <a:lnTo>
                  <a:pt x="1201" y="2759"/>
                </a:lnTo>
                <a:lnTo>
                  <a:pt x="1201" y="826"/>
                </a:lnTo>
                <a:lnTo>
                  <a:pt x="776" y="826"/>
                </a:lnTo>
                <a:lnTo>
                  <a:pt x="776" y="826"/>
                </a:lnTo>
                <a:cubicBezTo>
                  <a:pt x="591" y="940"/>
                  <a:pt x="416" y="1006"/>
                  <a:pt x="166" y="1059"/>
                </a:cubicBezTo>
                <a:lnTo>
                  <a:pt x="166" y="1059"/>
                </a:lnTo>
                <a:lnTo>
                  <a:pt x="166" y="1378"/>
                </a:lnTo>
                <a:lnTo>
                  <a:pt x="633" y="1378"/>
                </a:lnTo>
                <a:lnTo>
                  <a:pt x="633" y="2759"/>
                </a:lnTo>
                <a:lnTo>
                  <a:pt x="104" y="2759"/>
                </a:lnTo>
                <a:lnTo>
                  <a:pt x="104" y="3193"/>
                </a:lnTo>
                <a:lnTo>
                  <a:pt x="924" y="3193"/>
                </a:lnTo>
                <a:lnTo>
                  <a:pt x="924" y="3193"/>
                </a:lnTo>
                <a:cubicBezTo>
                  <a:pt x="1273" y="3572"/>
                  <a:pt x="1771" y="3792"/>
                  <a:pt x="2285" y="3792"/>
                </a:cubicBezTo>
                <a:lnTo>
                  <a:pt x="2285" y="3792"/>
                </a:lnTo>
                <a:lnTo>
                  <a:pt x="2285" y="3792"/>
                </a:lnTo>
                <a:cubicBezTo>
                  <a:pt x="3303" y="3792"/>
                  <a:pt x="4130" y="2965"/>
                  <a:pt x="4130" y="1947"/>
                </a:cubicBezTo>
                <a:lnTo>
                  <a:pt x="4130" y="1947"/>
                </a:lnTo>
                <a:lnTo>
                  <a:pt x="4130" y="1947"/>
                </a:lnTo>
                <a:cubicBezTo>
                  <a:pt x="4130" y="931"/>
                  <a:pt x="3303" y="103"/>
                  <a:pt x="2285" y="103"/>
                </a:cubicBezTo>
                <a:lnTo>
                  <a:pt x="2285" y="103"/>
                </a:lnTo>
                <a:lnTo>
                  <a:pt x="2285" y="103"/>
                </a:lnTo>
                <a:cubicBezTo>
                  <a:pt x="1848" y="103"/>
                  <a:pt x="1423" y="259"/>
                  <a:pt x="1091" y="542"/>
                </a:cubicBezTo>
                <a:lnTo>
                  <a:pt x="1091" y="542"/>
                </a:lnTo>
                <a:lnTo>
                  <a:pt x="1024" y="463"/>
                </a:lnTo>
              </a:path>
            </a:pathLst>
          </a:custGeom>
          <a:solidFill>
            <a:schemeClr val="accent1"/>
          </a:solidFill>
          <a:ln>
            <a:noFill/>
          </a:ln>
          <a:effec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6532" dirty="0">
              <a:latin typeface="Open Sans Light" panose="020B0306030504020204" pitchFamily="34" charset="0"/>
            </a:endParaRPr>
          </a:p>
        </p:txBody>
      </p:sp>
      <p:sp>
        <p:nvSpPr>
          <p:cNvPr id="19" name="CuadroTexto 18">
            <a:extLst>
              <a:ext uri="{FF2B5EF4-FFF2-40B4-BE49-F238E27FC236}">
                <a16:creationId xmlns:a16="http://schemas.microsoft.com/office/drawing/2014/main" id="{2B72AA15-C866-4884-E436-F7CF4334D372}"/>
              </a:ext>
            </a:extLst>
          </p:cNvPr>
          <p:cNvSpPr txBox="1"/>
          <p:nvPr/>
        </p:nvSpPr>
        <p:spPr>
          <a:xfrm>
            <a:off x="5591639" y="106015"/>
            <a:ext cx="2309490" cy="3139321"/>
          </a:xfrm>
          <a:prstGeom prst="rect">
            <a:avLst/>
          </a:prstGeom>
          <a:noFill/>
        </p:spPr>
        <p:txBody>
          <a:bodyPr wrap="square">
            <a:spAutoFit/>
          </a:bodyPr>
          <a:lstStyle/>
          <a:p>
            <a:r>
              <a:rPr lang="es-ES" sz="2200" dirty="0">
                <a:solidFill>
                  <a:srgbClr val="323E4F"/>
                </a:solidFill>
                <a:latin typeface="Bembo" panose="02020502050201020203" pitchFamily="18" charset="0"/>
              </a:rPr>
              <a:t>Brindar herramientas para aumentar la recuperación del patrimonio mediante el ejercicio de acciones judiciales y extrajudiciales</a:t>
            </a:r>
            <a:endParaRPr lang="es-CO" sz="2200" dirty="0"/>
          </a:p>
        </p:txBody>
      </p:sp>
      <p:sp>
        <p:nvSpPr>
          <p:cNvPr id="22" name="Freeform 3">
            <a:extLst>
              <a:ext uri="{FF2B5EF4-FFF2-40B4-BE49-F238E27FC236}">
                <a16:creationId xmlns:a16="http://schemas.microsoft.com/office/drawing/2014/main" id="{BF73A1EC-E4EB-C546-AAAB-8AD1F3608988}"/>
              </a:ext>
            </a:extLst>
          </p:cNvPr>
          <p:cNvSpPr>
            <a:spLocks noChangeArrowheads="1"/>
          </p:cNvSpPr>
          <p:nvPr/>
        </p:nvSpPr>
        <p:spPr bwMode="auto">
          <a:xfrm>
            <a:off x="3345968" y="-355762"/>
            <a:ext cx="4918475" cy="4505814"/>
          </a:xfrm>
          <a:custGeom>
            <a:avLst/>
            <a:gdLst>
              <a:gd name="T0" fmla="*/ 2382 w 4332"/>
              <a:gd name="T1" fmla="*/ 0 h 3897"/>
              <a:gd name="T2" fmla="*/ 2382 w 4332"/>
              <a:gd name="T3" fmla="*/ 0 h 3897"/>
              <a:gd name="T4" fmla="*/ 4331 w 4332"/>
              <a:gd name="T5" fmla="*/ 1947 h 3897"/>
              <a:gd name="T6" fmla="*/ 2382 w 4332"/>
              <a:gd name="T7" fmla="*/ 3896 h 3897"/>
              <a:gd name="T8" fmla="*/ 2382 w 4332"/>
              <a:gd name="T9" fmla="*/ 3896 h 3897"/>
              <a:gd name="T10" fmla="*/ 977 w 4332"/>
              <a:gd name="T11" fmla="*/ 3297 h 3897"/>
              <a:gd name="T12" fmla="*/ 51 w 4332"/>
              <a:gd name="T13" fmla="*/ 2840 h 3897"/>
              <a:gd name="T14" fmla="*/ 83 w 4332"/>
              <a:gd name="T15" fmla="*/ 2812 h 3897"/>
              <a:gd name="T16" fmla="*/ 1089 w 4332"/>
              <a:gd name="T17" fmla="*/ 1577 h 3897"/>
              <a:gd name="T18" fmla="*/ 836 w 4332"/>
              <a:gd name="T19" fmla="*/ 1302 h 3897"/>
              <a:gd name="T20" fmla="*/ 836 w 4332"/>
              <a:gd name="T21" fmla="*/ 1302 h 3897"/>
              <a:gd name="T22" fmla="*/ 467 w 4332"/>
              <a:gd name="T23" fmla="*/ 1520 h 3897"/>
              <a:gd name="T24" fmla="*/ 0 w 4332"/>
              <a:gd name="T25" fmla="*/ 1126 h 3897"/>
              <a:gd name="T26" fmla="*/ 35 w 4332"/>
              <a:gd name="T27" fmla="*/ 1090 h 3897"/>
              <a:gd name="T28" fmla="*/ 930 w 4332"/>
              <a:gd name="T29" fmla="*/ 676 h 3897"/>
              <a:gd name="T30" fmla="*/ 1577 w 4332"/>
              <a:gd name="T31" fmla="*/ 911 h 3897"/>
              <a:gd name="T32" fmla="*/ 1577 w 4332"/>
              <a:gd name="T33" fmla="*/ 911 h 3897"/>
              <a:gd name="T34" fmla="*/ 1831 w 4332"/>
              <a:gd name="T35" fmla="*/ 1539 h 3897"/>
              <a:gd name="T36" fmla="*/ 1206 w 4332"/>
              <a:gd name="T37" fmla="*/ 2648 h 3897"/>
              <a:gd name="T38" fmla="*/ 1206 w 4332"/>
              <a:gd name="T39" fmla="*/ 2648 h 3897"/>
              <a:gd name="T40" fmla="*/ 1484 w 4332"/>
              <a:gd name="T41" fmla="*/ 2632 h 3897"/>
              <a:gd name="T42" fmla="*/ 1948 w 4332"/>
              <a:gd name="T43" fmla="*/ 3245 h 3897"/>
              <a:gd name="T44" fmla="*/ 1845 w 4332"/>
              <a:gd name="T45" fmla="*/ 2735 h 3897"/>
              <a:gd name="T46" fmla="*/ 1484 w 4332"/>
              <a:gd name="T47" fmla="*/ 2735 h 3897"/>
              <a:gd name="T48" fmla="*/ 1076 w 4332"/>
              <a:gd name="T49" fmla="*/ 2766 h 3897"/>
              <a:gd name="T50" fmla="*/ 1033 w 4332"/>
              <a:gd name="T51" fmla="*/ 2679 h 3897"/>
              <a:gd name="T52" fmla="*/ 1728 w 4332"/>
              <a:gd name="T53" fmla="*/ 1539 h 3897"/>
              <a:gd name="T54" fmla="*/ 1728 w 4332"/>
              <a:gd name="T55" fmla="*/ 1539 h 3897"/>
              <a:gd name="T56" fmla="*/ 930 w 4332"/>
              <a:gd name="T57" fmla="*/ 780 h 3897"/>
              <a:gd name="T58" fmla="*/ 144 w 4332"/>
              <a:gd name="T59" fmla="*/ 1124 h 3897"/>
              <a:gd name="T60" fmla="*/ 431 w 4332"/>
              <a:gd name="T61" fmla="*/ 1411 h 3897"/>
              <a:gd name="T62" fmla="*/ 836 w 4332"/>
              <a:gd name="T63" fmla="*/ 1198 h 3897"/>
              <a:gd name="T64" fmla="*/ 836 w 4332"/>
              <a:gd name="T65" fmla="*/ 1198 h 3897"/>
              <a:gd name="T66" fmla="*/ 1192 w 4332"/>
              <a:gd name="T67" fmla="*/ 1577 h 3897"/>
              <a:gd name="T68" fmla="*/ 155 w 4332"/>
              <a:gd name="T69" fmla="*/ 2886 h 3897"/>
              <a:gd name="T70" fmla="*/ 155 w 4332"/>
              <a:gd name="T71" fmla="*/ 3193 h 3897"/>
              <a:gd name="T72" fmla="*/ 1020 w 4332"/>
              <a:gd name="T73" fmla="*/ 3193 h 3897"/>
              <a:gd name="T74" fmla="*/ 2382 w 4332"/>
              <a:gd name="T75" fmla="*/ 3792 h 3897"/>
              <a:gd name="T76" fmla="*/ 4228 w 4332"/>
              <a:gd name="T77" fmla="*/ 1947 h 3897"/>
              <a:gd name="T78" fmla="*/ 4228 w 4332"/>
              <a:gd name="T79" fmla="*/ 1947 h 3897"/>
              <a:gd name="T80" fmla="*/ 2382 w 4332"/>
              <a:gd name="T81" fmla="*/ 103 h 3897"/>
              <a:gd name="T82" fmla="*/ 1260 w 4332"/>
              <a:gd name="T83" fmla="*/ 483 h 3897"/>
              <a:gd name="T84" fmla="*/ 1197 w 4332"/>
              <a:gd name="T85" fmla="*/ 401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32" h="3897">
                <a:moveTo>
                  <a:pt x="1197" y="401"/>
                </a:moveTo>
                <a:cubicBezTo>
                  <a:pt x="1540" y="139"/>
                  <a:pt x="1950" y="0"/>
                  <a:pt x="2382" y="0"/>
                </a:cubicBezTo>
                <a:lnTo>
                  <a:pt x="2382" y="0"/>
                </a:lnTo>
                <a:lnTo>
                  <a:pt x="2382" y="0"/>
                </a:lnTo>
                <a:cubicBezTo>
                  <a:pt x="3456" y="0"/>
                  <a:pt x="4331" y="874"/>
                  <a:pt x="4331" y="1947"/>
                </a:cubicBezTo>
                <a:lnTo>
                  <a:pt x="4331" y="1947"/>
                </a:lnTo>
                <a:lnTo>
                  <a:pt x="4331" y="1947"/>
                </a:lnTo>
                <a:cubicBezTo>
                  <a:pt x="4331" y="3022"/>
                  <a:pt x="3456" y="3896"/>
                  <a:pt x="2382" y="3896"/>
                </a:cubicBezTo>
                <a:lnTo>
                  <a:pt x="2382" y="3896"/>
                </a:lnTo>
                <a:lnTo>
                  <a:pt x="2382" y="3896"/>
                </a:lnTo>
                <a:cubicBezTo>
                  <a:pt x="1853" y="3896"/>
                  <a:pt x="1343" y="3678"/>
                  <a:pt x="977" y="3297"/>
                </a:cubicBezTo>
                <a:lnTo>
                  <a:pt x="977" y="3297"/>
                </a:lnTo>
                <a:lnTo>
                  <a:pt x="51" y="3297"/>
                </a:lnTo>
                <a:lnTo>
                  <a:pt x="51" y="2840"/>
                </a:lnTo>
                <a:lnTo>
                  <a:pt x="83" y="2812"/>
                </a:lnTo>
                <a:lnTo>
                  <a:pt x="83" y="2812"/>
                </a:lnTo>
                <a:cubicBezTo>
                  <a:pt x="645" y="2295"/>
                  <a:pt x="1089" y="1886"/>
                  <a:pt x="1089" y="1577"/>
                </a:cubicBezTo>
                <a:lnTo>
                  <a:pt x="1089" y="1577"/>
                </a:lnTo>
                <a:lnTo>
                  <a:pt x="1089" y="1577"/>
                </a:lnTo>
                <a:cubicBezTo>
                  <a:pt x="1089" y="1397"/>
                  <a:pt x="1001" y="1302"/>
                  <a:pt x="836" y="1302"/>
                </a:cubicBezTo>
                <a:lnTo>
                  <a:pt x="836" y="1302"/>
                </a:lnTo>
                <a:lnTo>
                  <a:pt x="836" y="1302"/>
                </a:lnTo>
                <a:cubicBezTo>
                  <a:pt x="698" y="1302"/>
                  <a:pt x="587" y="1401"/>
                  <a:pt x="467" y="1520"/>
                </a:cubicBezTo>
                <a:lnTo>
                  <a:pt x="467" y="1520"/>
                </a:lnTo>
                <a:lnTo>
                  <a:pt x="431" y="1557"/>
                </a:lnTo>
                <a:lnTo>
                  <a:pt x="0" y="1126"/>
                </a:lnTo>
                <a:lnTo>
                  <a:pt x="35" y="1090"/>
                </a:lnTo>
                <a:lnTo>
                  <a:pt x="35" y="1090"/>
                </a:lnTo>
                <a:cubicBezTo>
                  <a:pt x="315" y="792"/>
                  <a:pt x="567" y="676"/>
                  <a:pt x="930" y="676"/>
                </a:cubicBezTo>
                <a:lnTo>
                  <a:pt x="930" y="676"/>
                </a:lnTo>
                <a:lnTo>
                  <a:pt x="930" y="676"/>
                </a:lnTo>
                <a:cubicBezTo>
                  <a:pt x="1190" y="676"/>
                  <a:pt x="1414" y="758"/>
                  <a:pt x="1577" y="911"/>
                </a:cubicBezTo>
                <a:lnTo>
                  <a:pt x="1577" y="911"/>
                </a:lnTo>
                <a:lnTo>
                  <a:pt x="1577" y="911"/>
                </a:lnTo>
                <a:cubicBezTo>
                  <a:pt x="1743" y="1068"/>
                  <a:pt x="1831" y="1285"/>
                  <a:pt x="1831" y="1539"/>
                </a:cubicBezTo>
                <a:lnTo>
                  <a:pt x="1831" y="1539"/>
                </a:lnTo>
                <a:lnTo>
                  <a:pt x="1831" y="1539"/>
                </a:lnTo>
                <a:cubicBezTo>
                  <a:pt x="1831" y="1916"/>
                  <a:pt x="1515" y="2319"/>
                  <a:pt x="1206" y="2648"/>
                </a:cubicBezTo>
                <a:lnTo>
                  <a:pt x="1206" y="2648"/>
                </a:lnTo>
                <a:lnTo>
                  <a:pt x="1206" y="2648"/>
                </a:lnTo>
                <a:cubicBezTo>
                  <a:pt x="1303" y="2639"/>
                  <a:pt x="1408" y="2632"/>
                  <a:pt x="1484" y="2632"/>
                </a:cubicBezTo>
                <a:lnTo>
                  <a:pt x="1484" y="2632"/>
                </a:lnTo>
                <a:lnTo>
                  <a:pt x="1948" y="2632"/>
                </a:lnTo>
                <a:lnTo>
                  <a:pt x="1948" y="3245"/>
                </a:lnTo>
                <a:lnTo>
                  <a:pt x="1845" y="3245"/>
                </a:lnTo>
                <a:lnTo>
                  <a:pt x="1845" y="2735"/>
                </a:lnTo>
                <a:lnTo>
                  <a:pt x="1484" y="2735"/>
                </a:lnTo>
                <a:lnTo>
                  <a:pt x="1484" y="2735"/>
                </a:lnTo>
                <a:cubicBezTo>
                  <a:pt x="1373" y="2735"/>
                  <a:pt x="1195" y="2751"/>
                  <a:pt x="1076" y="2766"/>
                </a:cubicBezTo>
                <a:lnTo>
                  <a:pt x="1076" y="2766"/>
                </a:lnTo>
                <a:lnTo>
                  <a:pt x="930" y="2784"/>
                </a:lnTo>
                <a:lnTo>
                  <a:pt x="1033" y="2679"/>
                </a:lnTo>
                <a:lnTo>
                  <a:pt x="1033" y="2679"/>
                </a:lnTo>
                <a:cubicBezTo>
                  <a:pt x="1357" y="2348"/>
                  <a:pt x="1728" y="1919"/>
                  <a:pt x="1728" y="1539"/>
                </a:cubicBezTo>
                <a:lnTo>
                  <a:pt x="1728" y="1539"/>
                </a:lnTo>
                <a:lnTo>
                  <a:pt x="1728" y="1539"/>
                </a:lnTo>
                <a:cubicBezTo>
                  <a:pt x="1728" y="1085"/>
                  <a:pt x="1407" y="780"/>
                  <a:pt x="930" y="780"/>
                </a:cubicBezTo>
                <a:lnTo>
                  <a:pt x="930" y="780"/>
                </a:lnTo>
                <a:lnTo>
                  <a:pt x="930" y="780"/>
                </a:lnTo>
                <a:cubicBezTo>
                  <a:pt x="609" y="780"/>
                  <a:pt x="392" y="874"/>
                  <a:pt x="144" y="1124"/>
                </a:cubicBezTo>
                <a:lnTo>
                  <a:pt x="144" y="1124"/>
                </a:lnTo>
                <a:lnTo>
                  <a:pt x="431" y="1411"/>
                </a:lnTo>
                <a:lnTo>
                  <a:pt x="431" y="1411"/>
                </a:lnTo>
                <a:cubicBezTo>
                  <a:pt x="532" y="1312"/>
                  <a:pt x="665" y="1198"/>
                  <a:pt x="836" y="1198"/>
                </a:cubicBezTo>
                <a:lnTo>
                  <a:pt x="836" y="1198"/>
                </a:lnTo>
                <a:lnTo>
                  <a:pt x="836" y="1198"/>
                </a:lnTo>
                <a:cubicBezTo>
                  <a:pt x="1059" y="1198"/>
                  <a:pt x="1192" y="1340"/>
                  <a:pt x="1192" y="1577"/>
                </a:cubicBezTo>
                <a:lnTo>
                  <a:pt x="1192" y="1577"/>
                </a:lnTo>
                <a:lnTo>
                  <a:pt x="1192" y="1577"/>
                </a:lnTo>
                <a:cubicBezTo>
                  <a:pt x="1192" y="1931"/>
                  <a:pt x="757" y="2332"/>
                  <a:pt x="155" y="2886"/>
                </a:cubicBezTo>
                <a:lnTo>
                  <a:pt x="155" y="2886"/>
                </a:lnTo>
                <a:lnTo>
                  <a:pt x="155" y="3193"/>
                </a:lnTo>
                <a:lnTo>
                  <a:pt x="1020" y="3193"/>
                </a:lnTo>
                <a:lnTo>
                  <a:pt x="1020" y="3193"/>
                </a:lnTo>
                <a:cubicBezTo>
                  <a:pt x="1368" y="3566"/>
                  <a:pt x="1873" y="3792"/>
                  <a:pt x="2382" y="3792"/>
                </a:cubicBezTo>
                <a:lnTo>
                  <a:pt x="2382" y="3792"/>
                </a:lnTo>
                <a:lnTo>
                  <a:pt x="2382" y="3792"/>
                </a:lnTo>
                <a:cubicBezTo>
                  <a:pt x="3399" y="3792"/>
                  <a:pt x="4228" y="2965"/>
                  <a:pt x="4228" y="1947"/>
                </a:cubicBezTo>
                <a:lnTo>
                  <a:pt x="4228" y="1947"/>
                </a:lnTo>
                <a:lnTo>
                  <a:pt x="4228" y="1947"/>
                </a:lnTo>
                <a:cubicBezTo>
                  <a:pt x="4228" y="931"/>
                  <a:pt x="3399" y="103"/>
                  <a:pt x="2382" y="103"/>
                </a:cubicBezTo>
                <a:lnTo>
                  <a:pt x="2382" y="103"/>
                </a:lnTo>
                <a:lnTo>
                  <a:pt x="2382" y="103"/>
                </a:lnTo>
                <a:cubicBezTo>
                  <a:pt x="1973" y="103"/>
                  <a:pt x="1585" y="235"/>
                  <a:pt x="1260" y="483"/>
                </a:cubicBezTo>
                <a:lnTo>
                  <a:pt x="1260" y="483"/>
                </a:lnTo>
                <a:lnTo>
                  <a:pt x="1197" y="401"/>
                </a:lnTo>
              </a:path>
            </a:pathLst>
          </a:custGeom>
          <a:solidFill>
            <a:schemeClr val="accent2"/>
          </a:solidFill>
          <a:ln>
            <a:noFill/>
          </a:ln>
          <a:effec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6532" dirty="0">
              <a:latin typeface="Open Sans Light" panose="020B0306030504020204" pitchFamily="34" charset="0"/>
            </a:endParaRPr>
          </a:p>
        </p:txBody>
      </p:sp>
      <p:sp>
        <p:nvSpPr>
          <p:cNvPr id="24" name="CuadroTexto 23">
            <a:extLst>
              <a:ext uri="{FF2B5EF4-FFF2-40B4-BE49-F238E27FC236}">
                <a16:creationId xmlns:a16="http://schemas.microsoft.com/office/drawing/2014/main" id="{FEF6EFF9-1514-0019-F044-D79F76F6C321}"/>
              </a:ext>
            </a:extLst>
          </p:cNvPr>
          <p:cNvSpPr txBox="1"/>
          <p:nvPr/>
        </p:nvSpPr>
        <p:spPr>
          <a:xfrm>
            <a:off x="1577675" y="2829892"/>
            <a:ext cx="2266039" cy="3139321"/>
          </a:xfrm>
          <a:prstGeom prst="rect">
            <a:avLst/>
          </a:prstGeom>
          <a:noFill/>
        </p:spPr>
        <p:txBody>
          <a:bodyPr wrap="square">
            <a:spAutoFit/>
          </a:bodyPr>
          <a:lstStyle/>
          <a:p>
            <a:r>
              <a:rPr lang="es-ES" sz="2200" dirty="0">
                <a:solidFill>
                  <a:srgbClr val="323E4F"/>
                </a:solidFill>
                <a:latin typeface="Bembo" panose="02020502050201020203" pitchFamily="18" charset="0"/>
              </a:rPr>
              <a:t>Identificar lesiones a los bienes, derechos y obligaciones, que son propiedad del Estado y que se emplean para el cumplimiento de sus atribuciones</a:t>
            </a:r>
            <a:endParaRPr lang="es-CO" sz="2200" dirty="0">
              <a:solidFill>
                <a:srgbClr val="323E4F"/>
              </a:solidFill>
              <a:latin typeface="Bembo" panose="02020502050201020203" pitchFamily="18" charset="0"/>
            </a:endParaRPr>
          </a:p>
        </p:txBody>
      </p:sp>
      <p:sp>
        <p:nvSpPr>
          <p:cNvPr id="26" name="Freeform 5">
            <a:extLst>
              <a:ext uri="{FF2B5EF4-FFF2-40B4-BE49-F238E27FC236}">
                <a16:creationId xmlns:a16="http://schemas.microsoft.com/office/drawing/2014/main" id="{0775A3AC-B901-584C-92F9-E4BB86C44F44}"/>
              </a:ext>
            </a:extLst>
          </p:cNvPr>
          <p:cNvSpPr>
            <a:spLocks noChangeArrowheads="1"/>
          </p:cNvSpPr>
          <p:nvPr/>
        </p:nvSpPr>
        <p:spPr bwMode="auto">
          <a:xfrm>
            <a:off x="7304603" y="2094974"/>
            <a:ext cx="4918475" cy="4796757"/>
          </a:xfrm>
          <a:custGeom>
            <a:avLst/>
            <a:gdLst>
              <a:gd name="T0" fmla="*/ 2317 w 4267"/>
              <a:gd name="T1" fmla="*/ 0 h 3897"/>
              <a:gd name="T2" fmla="*/ 2317 w 4267"/>
              <a:gd name="T3" fmla="*/ 0 h 3897"/>
              <a:gd name="T4" fmla="*/ 4266 w 4267"/>
              <a:gd name="T5" fmla="*/ 1947 h 3897"/>
              <a:gd name="T6" fmla="*/ 2317 w 4267"/>
              <a:gd name="T7" fmla="*/ 3896 h 3897"/>
              <a:gd name="T8" fmla="*/ 2317 w 4267"/>
              <a:gd name="T9" fmla="*/ 3896 h 3897"/>
              <a:gd name="T10" fmla="*/ 958 w 4267"/>
              <a:gd name="T11" fmla="*/ 3344 h 3897"/>
              <a:gd name="T12" fmla="*/ 947 w 4267"/>
              <a:gd name="T13" fmla="*/ 3344 h 3897"/>
              <a:gd name="T14" fmla="*/ 26 w 4267"/>
              <a:gd name="T15" fmla="*/ 2974 h 3897"/>
              <a:gd name="T16" fmla="*/ 362 w 4267"/>
              <a:gd name="T17" fmla="*/ 2443 h 3897"/>
              <a:gd name="T18" fmla="*/ 404 w 4267"/>
              <a:gd name="T19" fmla="*/ 2482 h 3897"/>
              <a:gd name="T20" fmla="*/ 876 w 4267"/>
              <a:gd name="T21" fmla="*/ 2702 h 3897"/>
              <a:gd name="T22" fmla="*/ 1183 w 4267"/>
              <a:gd name="T23" fmla="*/ 2520 h 3897"/>
              <a:gd name="T24" fmla="*/ 1183 w 4267"/>
              <a:gd name="T25" fmla="*/ 2520 h 3897"/>
              <a:gd name="T26" fmla="*/ 619 w 4267"/>
              <a:gd name="T27" fmla="*/ 2275 h 3897"/>
              <a:gd name="T28" fmla="*/ 567 w 4267"/>
              <a:gd name="T29" fmla="*/ 1704 h 3897"/>
              <a:gd name="T30" fmla="*/ 619 w 4267"/>
              <a:gd name="T31" fmla="*/ 1704 h 3897"/>
              <a:gd name="T32" fmla="*/ 1105 w 4267"/>
              <a:gd name="T33" fmla="*/ 1476 h 3897"/>
              <a:gd name="T34" fmla="*/ 900 w 4267"/>
              <a:gd name="T35" fmla="*/ 1302 h 3897"/>
              <a:gd name="T36" fmla="*/ 900 w 4267"/>
              <a:gd name="T37" fmla="*/ 1302 h 3897"/>
              <a:gd name="T38" fmla="*/ 497 w 4267"/>
              <a:gd name="T39" fmla="*/ 1492 h 3897"/>
              <a:gd name="T40" fmla="*/ 55 w 4267"/>
              <a:gd name="T41" fmla="*/ 1041 h 3897"/>
              <a:gd name="T42" fmla="*/ 94 w 4267"/>
              <a:gd name="T43" fmla="*/ 1008 h 3897"/>
              <a:gd name="T44" fmla="*/ 931 w 4267"/>
              <a:gd name="T45" fmla="*/ 676 h 3897"/>
              <a:gd name="T46" fmla="*/ 1615 w 4267"/>
              <a:gd name="T47" fmla="*/ 867 h 3897"/>
              <a:gd name="T48" fmla="*/ 1615 w 4267"/>
              <a:gd name="T49" fmla="*/ 867 h 3897"/>
              <a:gd name="T50" fmla="*/ 1879 w 4267"/>
              <a:gd name="T51" fmla="*/ 1426 h 3897"/>
              <a:gd name="T52" fmla="*/ 1543 w 4267"/>
              <a:gd name="T53" fmla="*/ 1960 h 3897"/>
              <a:gd name="T54" fmla="*/ 1543 w 4267"/>
              <a:gd name="T55" fmla="*/ 1960 h 3897"/>
              <a:gd name="T56" fmla="*/ 1957 w 4267"/>
              <a:gd name="T57" fmla="*/ 2567 h 3897"/>
              <a:gd name="T58" fmla="*/ 1853 w 4267"/>
              <a:gd name="T59" fmla="*/ 2567 h 3897"/>
              <a:gd name="T60" fmla="*/ 1415 w 4267"/>
              <a:gd name="T61" fmla="*/ 2023 h 3897"/>
              <a:gd name="T62" fmla="*/ 1378 w 4267"/>
              <a:gd name="T63" fmla="*/ 1925 h 3897"/>
              <a:gd name="T64" fmla="*/ 1409 w 4267"/>
              <a:gd name="T65" fmla="*/ 1911 h 3897"/>
              <a:gd name="T66" fmla="*/ 1775 w 4267"/>
              <a:gd name="T67" fmla="*/ 1426 h 3897"/>
              <a:gd name="T68" fmla="*/ 931 w 4267"/>
              <a:gd name="T69" fmla="*/ 780 h 3897"/>
              <a:gd name="T70" fmla="*/ 931 w 4267"/>
              <a:gd name="T71" fmla="*/ 780 h 3897"/>
              <a:gd name="T72" fmla="*/ 201 w 4267"/>
              <a:gd name="T73" fmla="*/ 1055 h 3897"/>
              <a:gd name="T74" fmla="*/ 470 w 4267"/>
              <a:gd name="T75" fmla="*/ 1380 h 3897"/>
              <a:gd name="T76" fmla="*/ 900 w 4267"/>
              <a:gd name="T77" fmla="*/ 1198 h 3897"/>
              <a:gd name="T78" fmla="*/ 1209 w 4267"/>
              <a:gd name="T79" fmla="*/ 1476 h 3897"/>
              <a:gd name="T80" fmla="*/ 1209 w 4267"/>
              <a:gd name="T81" fmla="*/ 1476 h 3897"/>
              <a:gd name="T82" fmla="*/ 671 w 4267"/>
              <a:gd name="T83" fmla="*/ 1807 h 3897"/>
              <a:gd name="T84" fmla="*/ 671 w 4267"/>
              <a:gd name="T85" fmla="*/ 2173 h 3897"/>
              <a:gd name="T86" fmla="*/ 1287 w 4267"/>
              <a:gd name="T87" fmla="*/ 2520 h 3897"/>
              <a:gd name="T88" fmla="*/ 876 w 4267"/>
              <a:gd name="T89" fmla="*/ 2806 h 3897"/>
              <a:gd name="T90" fmla="*/ 876 w 4267"/>
              <a:gd name="T91" fmla="*/ 2806 h 3897"/>
              <a:gd name="T92" fmla="*/ 378 w 4267"/>
              <a:gd name="T93" fmla="*/ 2597 h 3897"/>
              <a:gd name="T94" fmla="*/ 131 w 4267"/>
              <a:gd name="T95" fmla="*/ 2937 h 3897"/>
              <a:gd name="T96" fmla="*/ 947 w 4267"/>
              <a:gd name="T97" fmla="*/ 3240 h 3897"/>
              <a:gd name="T98" fmla="*/ 1003 w 4267"/>
              <a:gd name="T99" fmla="*/ 3240 h 3897"/>
              <a:gd name="T100" fmla="*/ 2317 w 4267"/>
              <a:gd name="T101" fmla="*/ 3792 h 3897"/>
              <a:gd name="T102" fmla="*/ 4163 w 4267"/>
              <a:gd name="T103" fmla="*/ 1947 h 3897"/>
              <a:gd name="T104" fmla="*/ 4163 w 4267"/>
              <a:gd name="T105" fmla="*/ 1947 h 3897"/>
              <a:gd name="T106" fmla="*/ 2317 w 4267"/>
              <a:gd name="T107" fmla="*/ 103 h 3897"/>
              <a:gd name="T108" fmla="*/ 1196 w 4267"/>
              <a:gd name="T109" fmla="*/ 483 h 3897"/>
              <a:gd name="T110" fmla="*/ 1133 w 4267"/>
              <a:gd name="T111" fmla="*/ 402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67" h="3897">
                <a:moveTo>
                  <a:pt x="1133" y="402"/>
                </a:moveTo>
                <a:cubicBezTo>
                  <a:pt x="1475" y="139"/>
                  <a:pt x="1885" y="0"/>
                  <a:pt x="2317" y="0"/>
                </a:cubicBezTo>
                <a:lnTo>
                  <a:pt x="2317" y="0"/>
                </a:lnTo>
                <a:lnTo>
                  <a:pt x="2317" y="0"/>
                </a:lnTo>
                <a:cubicBezTo>
                  <a:pt x="3392" y="0"/>
                  <a:pt x="4266" y="874"/>
                  <a:pt x="4266" y="1947"/>
                </a:cubicBezTo>
                <a:lnTo>
                  <a:pt x="4266" y="1947"/>
                </a:lnTo>
                <a:lnTo>
                  <a:pt x="4266" y="1947"/>
                </a:lnTo>
                <a:cubicBezTo>
                  <a:pt x="4266" y="3022"/>
                  <a:pt x="3392" y="3896"/>
                  <a:pt x="2317" y="3896"/>
                </a:cubicBezTo>
                <a:lnTo>
                  <a:pt x="2317" y="3896"/>
                </a:lnTo>
                <a:lnTo>
                  <a:pt x="2317" y="3896"/>
                </a:lnTo>
                <a:cubicBezTo>
                  <a:pt x="1807" y="3896"/>
                  <a:pt x="1324" y="3700"/>
                  <a:pt x="958" y="3344"/>
                </a:cubicBezTo>
                <a:lnTo>
                  <a:pt x="958" y="3344"/>
                </a:lnTo>
                <a:lnTo>
                  <a:pt x="947" y="3344"/>
                </a:lnTo>
                <a:lnTo>
                  <a:pt x="947" y="3344"/>
                </a:lnTo>
                <a:cubicBezTo>
                  <a:pt x="551" y="3344"/>
                  <a:pt x="233" y="3216"/>
                  <a:pt x="26" y="2974"/>
                </a:cubicBezTo>
                <a:lnTo>
                  <a:pt x="26" y="2974"/>
                </a:lnTo>
                <a:lnTo>
                  <a:pt x="0" y="2944"/>
                </a:lnTo>
                <a:lnTo>
                  <a:pt x="362" y="2443"/>
                </a:lnTo>
                <a:lnTo>
                  <a:pt x="404" y="2482"/>
                </a:lnTo>
                <a:lnTo>
                  <a:pt x="404" y="2482"/>
                </a:lnTo>
                <a:cubicBezTo>
                  <a:pt x="558" y="2624"/>
                  <a:pt x="726" y="2702"/>
                  <a:pt x="876" y="2702"/>
                </a:cubicBezTo>
                <a:lnTo>
                  <a:pt x="876" y="2702"/>
                </a:lnTo>
                <a:lnTo>
                  <a:pt x="876" y="2702"/>
                </a:lnTo>
                <a:cubicBezTo>
                  <a:pt x="991" y="2702"/>
                  <a:pt x="1183" y="2678"/>
                  <a:pt x="1183" y="2520"/>
                </a:cubicBezTo>
                <a:lnTo>
                  <a:pt x="1183" y="2520"/>
                </a:lnTo>
                <a:lnTo>
                  <a:pt x="1183" y="2520"/>
                </a:lnTo>
                <a:cubicBezTo>
                  <a:pt x="1183" y="2411"/>
                  <a:pt x="1183" y="2275"/>
                  <a:pt x="619" y="2275"/>
                </a:cubicBezTo>
                <a:lnTo>
                  <a:pt x="619" y="2275"/>
                </a:lnTo>
                <a:lnTo>
                  <a:pt x="567" y="2275"/>
                </a:lnTo>
                <a:lnTo>
                  <a:pt x="567" y="1704"/>
                </a:lnTo>
                <a:lnTo>
                  <a:pt x="619" y="1704"/>
                </a:lnTo>
                <a:lnTo>
                  <a:pt x="619" y="1704"/>
                </a:lnTo>
                <a:cubicBezTo>
                  <a:pt x="1048" y="1704"/>
                  <a:pt x="1105" y="1590"/>
                  <a:pt x="1105" y="1476"/>
                </a:cubicBezTo>
                <a:lnTo>
                  <a:pt x="1105" y="1476"/>
                </a:lnTo>
                <a:lnTo>
                  <a:pt x="1105" y="1476"/>
                </a:lnTo>
                <a:cubicBezTo>
                  <a:pt x="1105" y="1320"/>
                  <a:pt x="988" y="1302"/>
                  <a:pt x="900" y="1302"/>
                </a:cubicBezTo>
                <a:lnTo>
                  <a:pt x="900" y="1302"/>
                </a:lnTo>
                <a:lnTo>
                  <a:pt x="900" y="1302"/>
                </a:lnTo>
                <a:cubicBezTo>
                  <a:pt x="749" y="1302"/>
                  <a:pt x="642" y="1369"/>
                  <a:pt x="497" y="1492"/>
                </a:cubicBezTo>
                <a:lnTo>
                  <a:pt x="497" y="1492"/>
                </a:lnTo>
                <a:lnTo>
                  <a:pt x="457" y="1526"/>
                </a:lnTo>
                <a:lnTo>
                  <a:pt x="55" y="1041"/>
                </a:lnTo>
                <a:lnTo>
                  <a:pt x="94" y="1008"/>
                </a:lnTo>
                <a:lnTo>
                  <a:pt x="94" y="1008"/>
                </a:lnTo>
                <a:cubicBezTo>
                  <a:pt x="361" y="784"/>
                  <a:pt x="634" y="676"/>
                  <a:pt x="931" y="676"/>
                </a:cubicBezTo>
                <a:lnTo>
                  <a:pt x="931" y="676"/>
                </a:lnTo>
                <a:lnTo>
                  <a:pt x="931" y="676"/>
                </a:lnTo>
                <a:cubicBezTo>
                  <a:pt x="1213" y="676"/>
                  <a:pt x="1450" y="742"/>
                  <a:pt x="1615" y="867"/>
                </a:cubicBezTo>
                <a:lnTo>
                  <a:pt x="1615" y="867"/>
                </a:lnTo>
                <a:lnTo>
                  <a:pt x="1615" y="867"/>
                </a:lnTo>
                <a:cubicBezTo>
                  <a:pt x="1788" y="999"/>
                  <a:pt x="1879" y="1192"/>
                  <a:pt x="1879" y="1426"/>
                </a:cubicBezTo>
                <a:lnTo>
                  <a:pt x="1879" y="1426"/>
                </a:lnTo>
                <a:lnTo>
                  <a:pt x="1879" y="1426"/>
                </a:lnTo>
                <a:cubicBezTo>
                  <a:pt x="1879" y="1655"/>
                  <a:pt x="1766" y="1835"/>
                  <a:pt x="1543" y="1960"/>
                </a:cubicBezTo>
                <a:lnTo>
                  <a:pt x="1543" y="1960"/>
                </a:lnTo>
                <a:lnTo>
                  <a:pt x="1543" y="1960"/>
                </a:lnTo>
                <a:cubicBezTo>
                  <a:pt x="1811" y="2074"/>
                  <a:pt x="1957" y="2286"/>
                  <a:pt x="1957" y="2567"/>
                </a:cubicBezTo>
                <a:lnTo>
                  <a:pt x="1957" y="2567"/>
                </a:lnTo>
                <a:lnTo>
                  <a:pt x="1853" y="2567"/>
                </a:lnTo>
                <a:lnTo>
                  <a:pt x="1853" y="2567"/>
                </a:lnTo>
                <a:cubicBezTo>
                  <a:pt x="1853" y="2303"/>
                  <a:pt x="1698" y="2110"/>
                  <a:pt x="1415" y="2023"/>
                </a:cubicBezTo>
                <a:lnTo>
                  <a:pt x="1415" y="2023"/>
                </a:lnTo>
                <a:lnTo>
                  <a:pt x="1378" y="2012"/>
                </a:lnTo>
                <a:lnTo>
                  <a:pt x="1378" y="1925"/>
                </a:lnTo>
                <a:lnTo>
                  <a:pt x="1409" y="1911"/>
                </a:lnTo>
                <a:lnTo>
                  <a:pt x="1409" y="1911"/>
                </a:lnTo>
                <a:cubicBezTo>
                  <a:pt x="1656" y="1802"/>
                  <a:pt x="1775" y="1643"/>
                  <a:pt x="1775" y="1426"/>
                </a:cubicBezTo>
                <a:lnTo>
                  <a:pt x="1775" y="1426"/>
                </a:lnTo>
                <a:lnTo>
                  <a:pt x="1775" y="1426"/>
                </a:lnTo>
                <a:cubicBezTo>
                  <a:pt x="1775" y="1021"/>
                  <a:pt x="1460" y="780"/>
                  <a:pt x="931" y="780"/>
                </a:cubicBezTo>
                <a:lnTo>
                  <a:pt x="931" y="780"/>
                </a:lnTo>
                <a:lnTo>
                  <a:pt x="931" y="780"/>
                </a:lnTo>
                <a:cubicBezTo>
                  <a:pt x="671" y="780"/>
                  <a:pt x="437" y="867"/>
                  <a:pt x="201" y="1055"/>
                </a:cubicBezTo>
                <a:lnTo>
                  <a:pt x="201" y="1055"/>
                </a:lnTo>
                <a:lnTo>
                  <a:pt x="470" y="1380"/>
                </a:lnTo>
                <a:lnTo>
                  <a:pt x="470" y="1380"/>
                </a:lnTo>
                <a:cubicBezTo>
                  <a:pt x="612" y="1264"/>
                  <a:pt x="734" y="1198"/>
                  <a:pt x="900" y="1198"/>
                </a:cubicBezTo>
                <a:lnTo>
                  <a:pt x="900" y="1198"/>
                </a:lnTo>
                <a:lnTo>
                  <a:pt x="900" y="1198"/>
                </a:lnTo>
                <a:cubicBezTo>
                  <a:pt x="1096" y="1198"/>
                  <a:pt x="1209" y="1299"/>
                  <a:pt x="1209" y="1476"/>
                </a:cubicBezTo>
                <a:lnTo>
                  <a:pt x="1209" y="1476"/>
                </a:lnTo>
                <a:lnTo>
                  <a:pt x="1209" y="1476"/>
                </a:lnTo>
                <a:cubicBezTo>
                  <a:pt x="1209" y="1753"/>
                  <a:pt x="916" y="1802"/>
                  <a:pt x="671" y="1807"/>
                </a:cubicBezTo>
                <a:lnTo>
                  <a:pt x="671" y="1807"/>
                </a:lnTo>
                <a:lnTo>
                  <a:pt x="671" y="2173"/>
                </a:lnTo>
                <a:lnTo>
                  <a:pt x="671" y="2173"/>
                </a:lnTo>
                <a:cubicBezTo>
                  <a:pt x="1118" y="2179"/>
                  <a:pt x="1287" y="2275"/>
                  <a:pt x="1287" y="2520"/>
                </a:cubicBezTo>
                <a:lnTo>
                  <a:pt x="1287" y="2520"/>
                </a:lnTo>
                <a:lnTo>
                  <a:pt x="1287" y="2520"/>
                </a:lnTo>
                <a:cubicBezTo>
                  <a:pt x="1287" y="2699"/>
                  <a:pt x="1133" y="2806"/>
                  <a:pt x="876" y="2806"/>
                </a:cubicBezTo>
                <a:lnTo>
                  <a:pt x="876" y="2806"/>
                </a:lnTo>
                <a:lnTo>
                  <a:pt x="876" y="2806"/>
                </a:lnTo>
                <a:cubicBezTo>
                  <a:pt x="715" y="2806"/>
                  <a:pt x="540" y="2732"/>
                  <a:pt x="378" y="2597"/>
                </a:cubicBezTo>
                <a:lnTo>
                  <a:pt x="378" y="2597"/>
                </a:lnTo>
                <a:lnTo>
                  <a:pt x="131" y="2937"/>
                </a:lnTo>
                <a:lnTo>
                  <a:pt x="131" y="2937"/>
                </a:lnTo>
                <a:cubicBezTo>
                  <a:pt x="319" y="3136"/>
                  <a:pt x="600" y="3240"/>
                  <a:pt x="947" y="3240"/>
                </a:cubicBezTo>
                <a:lnTo>
                  <a:pt x="947" y="3240"/>
                </a:lnTo>
                <a:lnTo>
                  <a:pt x="1003" y="3240"/>
                </a:lnTo>
                <a:lnTo>
                  <a:pt x="1003" y="3240"/>
                </a:lnTo>
                <a:cubicBezTo>
                  <a:pt x="1351" y="3583"/>
                  <a:pt x="1829" y="3792"/>
                  <a:pt x="2317" y="3792"/>
                </a:cubicBezTo>
                <a:lnTo>
                  <a:pt x="2317" y="3792"/>
                </a:lnTo>
                <a:lnTo>
                  <a:pt x="2317" y="3792"/>
                </a:lnTo>
                <a:cubicBezTo>
                  <a:pt x="3335" y="3792"/>
                  <a:pt x="4163" y="2965"/>
                  <a:pt x="4163" y="1947"/>
                </a:cubicBezTo>
                <a:lnTo>
                  <a:pt x="4163" y="1947"/>
                </a:lnTo>
                <a:lnTo>
                  <a:pt x="4163" y="1947"/>
                </a:lnTo>
                <a:cubicBezTo>
                  <a:pt x="4163" y="931"/>
                  <a:pt x="3335" y="103"/>
                  <a:pt x="2317" y="103"/>
                </a:cubicBezTo>
                <a:lnTo>
                  <a:pt x="2317" y="103"/>
                </a:lnTo>
                <a:lnTo>
                  <a:pt x="2317" y="103"/>
                </a:lnTo>
                <a:cubicBezTo>
                  <a:pt x="1908" y="103"/>
                  <a:pt x="1520" y="235"/>
                  <a:pt x="1196" y="483"/>
                </a:cubicBezTo>
                <a:lnTo>
                  <a:pt x="1196" y="483"/>
                </a:lnTo>
                <a:lnTo>
                  <a:pt x="1133" y="402"/>
                </a:lnTo>
              </a:path>
            </a:pathLst>
          </a:custGeom>
          <a:solidFill>
            <a:schemeClr val="accent2">
              <a:lumMod val="50000"/>
            </a:schemeClr>
          </a:solidFill>
          <a:ln>
            <a:solidFill>
              <a:schemeClr val="bg1"/>
            </a:solidFill>
          </a:ln>
          <a:effec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6532" dirty="0">
              <a:latin typeface="Open Sans Light" panose="020B0306030504020204" pitchFamily="34" charset="0"/>
            </a:endParaRPr>
          </a:p>
        </p:txBody>
      </p:sp>
      <p:sp>
        <p:nvSpPr>
          <p:cNvPr id="28" name="CuadroTexto 27">
            <a:extLst>
              <a:ext uri="{FF2B5EF4-FFF2-40B4-BE49-F238E27FC236}">
                <a16:creationId xmlns:a16="http://schemas.microsoft.com/office/drawing/2014/main" id="{3BC93F34-BD07-552F-D12A-025F2DE95E06}"/>
              </a:ext>
            </a:extLst>
          </p:cNvPr>
          <p:cNvSpPr txBox="1"/>
          <p:nvPr/>
        </p:nvSpPr>
        <p:spPr>
          <a:xfrm>
            <a:off x="9543207" y="2749668"/>
            <a:ext cx="1974550" cy="2800767"/>
          </a:xfrm>
          <a:prstGeom prst="rect">
            <a:avLst/>
          </a:prstGeom>
          <a:noFill/>
        </p:spPr>
        <p:txBody>
          <a:bodyPr wrap="square">
            <a:spAutoFit/>
          </a:bodyPr>
          <a:lstStyle/>
          <a:p>
            <a:r>
              <a:rPr lang="es-ES" sz="2200" dirty="0">
                <a:solidFill>
                  <a:srgbClr val="323E4F"/>
                </a:solidFill>
                <a:latin typeface="Bembo" panose="02020502050201020203" pitchFamily="18" charset="0"/>
              </a:rPr>
              <a:t>Obtención de los recursos.</a:t>
            </a:r>
          </a:p>
          <a:p>
            <a:r>
              <a:rPr lang="es-ES" sz="2200" dirty="0">
                <a:solidFill>
                  <a:srgbClr val="323E4F"/>
                </a:solidFill>
                <a:latin typeface="Bembo" panose="02020502050201020203" pitchFamily="18" charset="0"/>
              </a:rPr>
              <a:t>Índice de gestión jurídica para la recuperación del patrimonio distrital</a:t>
            </a:r>
            <a:endParaRPr lang="es-CO" sz="2200" dirty="0">
              <a:solidFill>
                <a:srgbClr val="323E4F"/>
              </a:solidFill>
              <a:latin typeface="Bembo" panose="02020502050201020203" pitchFamily="18" charset="0"/>
            </a:endParaRPr>
          </a:p>
        </p:txBody>
      </p:sp>
    </p:spTree>
    <p:extLst>
      <p:ext uri="{BB962C8B-B14F-4D97-AF65-F5344CB8AC3E}">
        <p14:creationId xmlns:p14="http://schemas.microsoft.com/office/powerpoint/2010/main" val="30737717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descr="Texto&#10;&#10;Descripción generada automáticamente">
            <a:extLst>
              <a:ext uri="{FF2B5EF4-FFF2-40B4-BE49-F238E27FC236}">
                <a16:creationId xmlns:a16="http://schemas.microsoft.com/office/drawing/2014/main" id="{51742F99-D85C-4B5F-97E8-9B9CD27744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12526" y="5566891"/>
            <a:ext cx="1098934" cy="365280"/>
          </a:xfrm>
          <a:prstGeom prst="rect">
            <a:avLst/>
          </a:prstGeom>
        </p:spPr>
      </p:pic>
      <p:pic>
        <p:nvPicPr>
          <p:cNvPr id="2" name="Imagen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3957" y="6242855"/>
            <a:ext cx="1548043" cy="514561"/>
          </a:xfrm>
          <a:prstGeom prst="rect">
            <a:avLst/>
          </a:prstGeom>
        </p:spPr>
      </p:pic>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9" name="Rectángulo 8">
            <a:extLst>
              <a:ext uri="{FF2B5EF4-FFF2-40B4-BE49-F238E27FC236}">
                <a16:creationId xmlns:a16="http://schemas.microsoft.com/office/drawing/2014/main" id="{30B9FF72-7841-281A-98D9-139A96553E5B}"/>
              </a:ext>
            </a:extLst>
          </p:cNvPr>
          <p:cNvSpPr/>
          <p:nvPr/>
        </p:nvSpPr>
        <p:spPr>
          <a:xfrm>
            <a:off x="496946" y="115090"/>
            <a:ext cx="10921032" cy="584775"/>
          </a:xfrm>
          <a:prstGeom prst="rect">
            <a:avLst/>
          </a:prstGeom>
        </p:spPr>
        <p:txBody>
          <a:bodyPr wrap="square">
            <a:spAutoFit/>
          </a:bodyPr>
          <a:lstStyle/>
          <a:p>
            <a:pPr algn="ctr"/>
            <a:r>
              <a:rPr lang="es-CO" sz="3200" b="1" dirty="0">
                <a:solidFill>
                  <a:schemeClr val="accent6">
                    <a:lumMod val="75000"/>
                  </a:schemeClr>
                </a:solidFill>
              </a:rPr>
              <a:t>FASES DEL PMRP</a:t>
            </a:r>
          </a:p>
        </p:txBody>
      </p:sp>
      <p:grpSp>
        <p:nvGrpSpPr>
          <p:cNvPr id="10" name="Google Shape;1121;p27">
            <a:extLst>
              <a:ext uri="{FF2B5EF4-FFF2-40B4-BE49-F238E27FC236}">
                <a16:creationId xmlns:a16="http://schemas.microsoft.com/office/drawing/2014/main" id="{DAC1095C-24CF-827B-95FE-FCF7B5145ED5}"/>
              </a:ext>
            </a:extLst>
          </p:cNvPr>
          <p:cNvGrpSpPr/>
          <p:nvPr/>
        </p:nvGrpSpPr>
        <p:grpSpPr>
          <a:xfrm>
            <a:off x="486240" y="609692"/>
            <a:ext cx="3890266" cy="5287370"/>
            <a:chOff x="670086" y="1470626"/>
            <a:chExt cx="1794518" cy="2567344"/>
          </a:xfrm>
        </p:grpSpPr>
        <p:sp>
          <p:nvSpPr>
            <p:cNvPr id="11" name="Google Shape;1122;p27">
              <a:extLst>
                <a:ext uri="{FF2B5EF4-FFF2-40B4-BE49-F238E27FC236}">
                  <a16:creationId xmlns:a16="http://schemas.microsoft.com/office/drawing/2014/main" id="{DEC05D60-3E21-AC37-3F20-26A35AB02FFE}"/>
                </a:ext>
              </a:extLst>
            </p:cNvPr>
            <p:cNvSpPr/>
            <p:nvPr/>
          </p:nvSpPr>
          <p:spPr>
            <a:xfrm>
              <a:off x="1031336" y="3880026"/>
              <a:ext cx="157912" cy="157944"/>
            </a:xfrm>
            <a:custGeom>
              <a:avLst/>
              <a:gdLst/>
              <a:ahLst/>
              <a:cxnLst/>
              <a:rect l="l" t="t" r="r" b="b"/>
              <a:pathLst>
                <a:path w="4965" h="4966" extrusionOk="0">
                  <a:moveTo>
                    <a:pt x="2488" y="0"/>
                  </a:moveTo>
                  <a:cubicBezTo>
                    <a:pt x="1119" y="0"/>
                    <a:pt x="0" y="1108"/>
                    <a:pt x="0" y="2477"/>
                  </a:cubicBezTo>
                  <a:cubicBezTo>
                    <a:pt x="0" y="3858"/>
                    <a:pt x="1119" y="4965"/>
                    <a:pt x="2488" y="4965"/>
                  </a:cubicBezTo>
                  <a:cubicBezTo>
                    <a:pt x="3858" y="4965"/>
                    <a:pt x="4965" y="3858"/>
                    <a:pt x="4965" y="2477"/>
                  </a:cubicBezTo>
                  <a:cubicBezTo>
                    <a:pt x="4965" y="1108"/>
                    <a:pt x="3858" y="0"/>
                    <a:pt x="24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23;p27">
              <a:extLst>
                <a:ext uri="{FF2B5EF4-FFF2-40B4-BE49-F238E27FC236}">
                  <a16:creationId xmlns:a16="http://schemas.microsoft.com/office/drawing/2014/main" id="{E41B60AE-358A-E53A-619C-A32B4CFB0E5D}"/>
                </a:ext>
              </a:extLst>
            </p:cNvPr>
            <p:cNvSpPr/>
            <p:nvPr/>
          </p:nvSpPr>
          <p:spPr>
            <a:xfrm>
              <a:off x="1048350" y="3896691"/>
              <a:ext cx="124230" cy="124230"/>
            </a:xfrm>
            <a:custGeom>
              <a:avLst/>
              <a:gdLst/>
              <a:ahLst/>
              <a:cxnLst/>
              <a:rect l="l" t="t" r="r" b="b"/>
              <a:pathLst>
                <a:path w="3906" h="3906" extrusionOk="0">
                  <a:moveTo>
                    <a:pt x="1953" y="0"/>
                  </a:moveTo>
                  <a:cubicBezTo>
                    <a:pt x="870" y="0"/>
                    <a:pt x="1" y="881"/>
                    <a:pt x="1" y="1953"/>
                  </a:cubicBezTo>
                  <a:cubicBezTo>
                    <a:pt x="1" y="3036"/>
                    <a:pt x="870" y="3905"/>
                    <a:pt x="1953" y="3905"/>
                  </a:cubicBezTo>
                  <a:cubicBezTo>
                    <a:pt x="3037" y="3905"/>
                    <a:pt x="3906" y="3036"/>
                    <a:pt x="3906" y="1953"/>
                  </a:cubicBezTo>
                  <a:cubicBezTo>
                    <a:pt x="3906" y="881"/>
                    <a:pt x="3037" y="0"/>
                    <a:pt x="195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24;p27">
              <a:extLst>
                <a:ext uri="{FF2B5EF4-FFF2-40B4-BE49-F238E27FC236}">
                  <a16:creationId xmlns:a16="http://schemas.microsoft.com/office/drawing/2014/main" id="{42470D04-3E9F-9E9B-8E7A-C575F659267C}"/>
                </a:ext>
              </a:extLst>
            </p:cNvPr>
            <p:cNvSpPr/>
            <p:nvPr/>
          </p:nvSpPr>
          <p:spPr>
            <a:xfrm>
              <a:off x="907113" y="1836430"/>
              <a:ext cx="31455" cy="54546"/>
            </a:xfrm>
            <a:custGeom>
              <a:avLst/>
              <a:gdLst/>
              <a:ahLst/>
              <a:cxnLst/>
              <a:rect l="l" t="t" r="r" b="b"/>
              <a:pathLst>
                <a:path w="989" h="1715" extrusionOk="0">
                  <a:moveTo>
                    <a:pt x="1" y="0"/>
                  </a:moveTo>
                  <a:lnTo>
                    <a:pt x="1" y="1715"/>
                  </a:lnTo>
                  <a:lnTo>
                    <a:pt x="989" y="1715"/>
                  </a:lnTo>
                  <a:lnTo>
                    <a:pt x="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25;p27">
              <a:extLst>
                <a:ext uri="{FF2B5EF4-FFF2-40B4-BE49-F238E27FC236}">
                  <a16:creationId xmlns:a16="http://schemas.microsoft.com/office/drawing/2014/main" id="{C5603383-2EC9-4503-61BF-7CB693AA5F9B}"/>
                </a:ext>
              </a:extLst>
            </p:cNvPr>
            <p:cNvSpPr/>
            <p:nvPr/>
          </p:nvSpPr>
          <p:spPr>
            <a:xfrm>
              <a:off x="670086" y="1470626"/>
              <a:ext cx="1247392" cy="2488328"/>
            </a:xfrm>
            <a:custGeom>
              <a:avLst/>
              <a:gdLst/>
              <a:ahLst/>
              <a:cxnLst/>
              <a:rect l="l" t="t" r="r" b="b"/>
              <a:pathLst>
                <a:path w="39220" h="78237" fill="none" extrusionOk="0">
                  <a:moveTo>
                    <a:pt x="39220" y="19611"/>
                  </a:moveTo>
                  <a:cubicBezTo>
                    <a:pt x="39220" y="8788"/>
                    <a:pt x="30445" y="1"/>
                    <a:pt x="19610" y="1"/>
                  </a:cubicBezTo>
                  <a:cubicBezTo>
                    <a:pt x="8775" y="1"/>
                    <a:pt x="0" y="8788"/>
                    <a:pt x="0" y="19611"/>
                  </a:cubicBezTo>
                  <a:cubicBezTo>
                    <a:pt x="0" y="28374"/>
                    <a:pt x="5751" y="35803"/>
                    <a:pt x="13681" y="38315"/>
                  </a:cubicBezTo>
                  <a:lnTo>
                    <a:pt x="13681" y="78237"/>
                  </a:lnTo>
                </a:path>
              </a:pathLst>
            </a:custGeom>
            <a:noFill/>
            <a:ln w="15775" cap="flat" cmpd="sng">
              <a:solidFill>
                <a:srgbClr val="869FB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26;p27">
              <a:extLst>
                <a:ext uri="{FF2B5EF4-FFF2-40B4-BE49-F238E27FC236}">
                  <a16:creationId xmlns:a16="http://schemas.microsoft.com/office/drawing/2014/main" id="{42F5E788-8072-89CE-8BB4-E232A3E828BD}"/>
                </a:ext>
              </a:extLst>
            </p:cNvPr>
            <p:cNvSpPr/>
            <p:nvPr/>
          </p:nvSpPr>
          <p:spPr>
            <a:xfrm>
              <a:off x="733692" y="1534264"/>
              <a:ext cx="1120172" cy="1120140"/>
            </a:xfrm>
            <a:custGeom>
              <a:avLst/>
              <a:gdLst/>
              <a:ahLst/>
              <a:cxnLst/>
              <a:rect l="l" t="t" r="r" b="b"/>
              <a:pathLst>
                <a:path w="35220" h="35219" extrusionOk="0">
                  <a:moveTo>
                    <a:pt x="17610" y="0"/>
                  </a:moveTo>
                  <a:cubicBezTo>
                    <a:pt x="7883" y="0"/>
                    <a:pt x="1" y="7894"/>
                    <a:pt x="1" y="17610"/>
                  </a:cubicBezTo>
                  <a:cubicBezTo>
                    <a:pt x="1" y="27337"/>
                    <a:pt x="7883" y="35219"/>
                    <a:pt x="17610" y="35219"/>
                  </a:cubicBezTo>
                  <a:cubicBezTo>
                    <a:pt x="27337" y="35219"/>
                    <a:pt x="35219" y="27337"/>
                    <a:pt x="35219" y="17610"/>
                  </a:cubicBezTo>
                  <a:cubicBezTo>
                    <a:pt x="35219" y="7894"/>
                    <a:pt x="27337" y="0"/>
                    <a:pt x="176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27;p27">
              <a:extLst>
                <a:ext uri="{FF2B5EF4-FFF2-40B4-BE49-F238E27FC236}">
                  <a16:creationId xmlns:a16="http://schemas.microsoft.com/office/drawing/2014/main" id="{1765B650-E6DC-870E-996D-047A1D653ABF}"/>
                </a:ext>
              </a:extLst>
            </p:cNvPr>
            <p:cNvSpPr/>
            <p:nvPr/>
          </p:nvSpPr>
          <p:spPr>
            <a:xfrm>
              <a:off x="907113" y="1727870"/>
              <a:ext cx="788970" cy="729636"/>
            </a:xfrm>
            <a:custGeom>
              <a:avLst/>
              <a:gdLst/>
              <a:ahLst/>
              <a:cxnLst/>
              <a:rect l="l" t="t" r="r" b="b"/>
              <a:pathLst>
                <a:path w="22885" h="22885" extrusionOk="0">
                  <a:moveTo>
                    <a:pt x="11443" y="1"/>
                  </a:moveTo>
                  <a:cubicBezTo>
                    <a:pt x="5121" y="1"/>
                    <a:pt x="1" y="5120"/>
                    <a:pt x="1" y="11443"/>
                  </a:cubicBezTo>
                  <a:cubicBezTo>
                    <a:pt x="1" y="17765"/>
                    <a:pt x="5121" y="22885"/>
                    <a:pt x="11443" y="22885"/>
                  </a:cubicBezTo>
                  <a:cubicBezTo>
                    <a:pt x="17765" y="22885"/>
                    <a:pt x="22885" y="17765"/>
                    <a:pt x="22885" y="11443"/>
                  </a:cubicBezTo>
                  <a:cubicBezTo>
                    <a:pt x="22885" y="5120"/>
                    <a:pt x="17765" y="1"/>
                    <a:pt x="11443"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434343"/>
                  </a:solidFill>
                  <a:latin typeface="Bembo" panose="02020502050201020203" pitchFamily="18" charset="0"/>
                  <a:ea typeface="Fira Sans Extra Condensed Medium"/>
                  <a:cs typeface="Fira Sans Extra Condensed Medium"/>
                  <a:sym typeface="Fira Sans Extra Condensed Medium"/>
                </a:rPr>
                <a:t>Preparación</a:t>
              </a:r>
              <a:r>
                <a:rPr lang="en" sz="2000" b="1" dirty="0">
                  <a:solidFill>
                    <a:srgbClr val="434343"/>
                  </a:solidFill>
                  <a:latin typeface="Fira Sans Extra Condensed Medium"/>
                  <a:ea typeface="Fira Sans Extra Condensed Medium"/>
                  <a:cs typeface="Fira Sans Extra Condensed Medium"/>
                  <a:sym typeface="Fira Sans Extra Condensed Medium"/>
                </a:rPr>
                <a:t>  </a:t>
              </a:r>
            </a:p>
          </p:txBody>
        </p:sp>
        <p:sp>
          <p:nvSpPr>
            <p:cNvPr id="20" name="Google Shape;1128;p27">
              <a:extLst>
                <a:ext uri="{FF2B5EF4-FFF2-40B4-BE49-F238E27FC236}">
                  <a16:creationId xmlns:a16="http://schemas.microsoft.com/office/drawing/2014/main" id="{91FA9B2C-C25C-1B80-BEF2-8F85930D0988}"/>
                </a:ext>
              </a:extLst>
            </p:cNvPr>
            <p:cNvSpPr txBox="1"/>
            <p:nvPr/>
          </p:nvSpPr>
          <p:spPr>
            <a:xfrm>
              <a:off x="1184100" y="2848010"/>
              <a:ext cx="1280504" cy="112014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s-CO" sz="1900" dirty="0">
                  <a:solidFill>
                    <a:srgbClr val="323E4F"/>
                  </a:solidFill>
                  <a:latin typeface="Bembo" panose="02020502050201020203" pitchFamily="18" charset="0"/>
                </a:rPr>
                <a:t>Adecuaciones tecnológica</a:t>
              </a:r>
            </a:p>
            <a:p>
              <a:pPr marL="0" lvl="0" indent="0" algn="just" rtl="0">
                <a:spcBef>
                  <a:spcPts val="0"/>
                </a:spcBef>
                <a:spcAft>
                  <a:spcPts val="0"/>
                </a:spcAft>
                <a:buNone/>
              </a:pPr>
              <a:r>
                <a:rPr lang="es-CO" sz="1900" dirty="0">
                  <a:solidFill>
                    <a:srgbClr val="323E4F"/>
                  </a:solidFill>
                  <a:latin typeface="Bembo" panose="02020502050201020203" pitchFamily="18" charset="0"/>
                </a:rPr>
                <a:t>gestión del conocimiento</a:t>
              </a:r>
            </a:p>
            <a:p>
              <a:pPr marL="0" lvl="0" indent="0" algn="just" rtl="0">
                <a:spcBef>
                  <a:spcPts val="0"/>
                </a:spcBef>
                <a:spcAft>
                  <a:spcPts val="0"/>
                </a:spcAft>
                <a:buNone/>
              </a:pPr>
              <a:r>
                <a:rPr lang="es-CO" sz="1900" dirty="0">
                  <a:solidFill>
                    <a:srgbClr val="323E4F"/>
                  </a:solidFill>
                  <a:latin typeface="Bembo" panose="02020502050201020203" pitchFamily="18" charset="0"/>
                </a:rPr>
                <a:t>Reorganización (procesos y procedimientos de oficinas jurídicas y Comités de Conciliación </a:t>
              </a:r>
            </a:p>
            <a:p>
              <a:pPr marL="0" lvl="0" indent="0" algn="just" rtl="0">
                <a:spcBef>
                  <a:spcPts val="0"/>
                </a:spcBef>
                <a:spcAft>
                  <a:spcPts val="0"/>
                </a:spcAft>
                <a:buNone/>
              </a:pPr>
              <a:endParaRPr lang="es-CO" sz="1900" dirty="0">
                <a:solidFill>
                  <a:srgbClr val="323E4F"/>
                </a:solidFill>
                <a:latin typeface="Bembo" panose="02020502050201020203" pitchFamily="18" charset="0"/>
                <a:sym typeface="Roboto"/>
              </a:endParaRPr>
            </a:p>
            <a:p>
              <a:pPr marL="0" lvl="0" indent="0" algn="just" rtl="0">
                <a:spcBef>
                  <a:spcPts val="0"/>
                </a:spcBef>
                <a:spcAft>
                  <a:spcPts val="0"/>
                </a:spcAft>
                <a:buNone/>
              </a:pPr>
              <a:r>
                <a:rPr lang="es-CO" sz="1900" dirty="0">
                  <a:solidFill>
                    <a:srgbClr val="323E4F"/>
                  </a:solidFill>
                  <a:latin typeface="Bembo" panose="02020502050201020203" pitchFamily="18" charset="0"/>
                  <a:sym typeface="Roboto"/>
                </a:rPr>
                <a:t>7 Acciones lideradas por la SJD</a:t>
              </a:r>
            </a:p>
          </p:txBody>
        </p:sp>
      </p:grpSp>
      <p:grpSp>
        <p:nvGrpSpPr>
          <p:cNvPr id="21" name="Google Shape;1129;p27">
            <a:extLst>
              <a:ext uri="{FF2B5EF4-FFF2-40B4-BE49-F238E27FC236}">
                <a16:creationId xmlns:a16="http://schemas.microsoft.com/office/drawing/2014/main" id="{C7CC5586-243E-D869-F9AD-78380DD2B0A7}"/>
              </a:ext>
            </a:extLst>
          </p:cNvPr>
          <p:cNvGrpSpPr/>
          <p:nvPr/>
        </p:nvGrpSpPr>
        <p:grpSpPr>
          <a:xfrm>
            <a:off x="3728237" y="644801"/>
            <a:ext cx="4346984" cy="5287371"/>
            <a:chOff x="2243982" y="1470477"/>
            <a:chExt cx="1959589" cy="2567493"/>
          </a:xfrm>
        </p:grpSpPr>
        <p:sp>
          <p:nvSpPr>
            <p:cNvPr id="22" name="Google Shape;1130;p27">
              <a:extLst>
                <a:ext uri="{FF2B5EF4-FFF2-40B4-BE49-F238E27FC236}">
                  <a16:creationId xmlns:a16="http://schemas.microsoft.com/office/drawing/2014/main" id="{E492EED8-1DC3-A59C-8DA0-A2B04CF8D3F6}"/>
                </a:ext>
              </a:extLst>
            </p:cNvPr>
            <p:cNvSpPr/>
            <p:nvPr/>
          </p:nvSpPr>
          <p:spPr>
            <a:xfrm>
              <a:off x="3448074" y="2039392"/>
              <a:ext cx="117424" cy="117424"/>
            </a:xfrm>
            <a:custGeom>
              <a:avLst/>
              <a:gdLst/>
              <a:ahLst/>
              <a:cxnLst/>
              <a:rect l="l" t="t" r="r" b="b"/>
              <a:pathLst>
                <a:path w="3692" h="3692" extrusionOk="0">
                  <a:moveTo>
                    <a:pt x="1846" y="0"/>
                  </a:moveTo>
                  <a:cubicBezTo>
                    <a:pt x="834" y="0"/>
                    <a:pt x="0" y="822"/>
                    <a:pt x="0" y="1846"/>
                  </a:cubicBezTo>
                  <a:cubicBezTo>
                    <a:pt x="0" y="2858"/>
                    <a:pt x="834" y="3691"/>
                    <a:pt x="1846" y="3691"/>
                  </a:cubicBezTo>
                  <a:cubicBezTo>
                    <a:pt x="2870" y="3691"/>
                    <a:pt x="3691" y="2858"/>
                    <a:pt x="3691" y="1846"/>
                  </a:cubicBezTo>
                  <a:cubicBezTo>
                    <a:pt x="3691" y="822"/>
                    <a:pt x="2870" y="0"/>
                    <a:pt x="18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31;p27">
              <a:extLst>
                <a:ext uri="{FF2B5EF4-FFF2-40B4-BE49-F238E27FC236}">
                  <a16:creationId xmlns:a16="http://schemas.microsoft.com/office/drawing/2014/main" id="{1906C0F7-12D2-C0B2-FB37-3B2925D37C62}"/>
                </a:ext>
              </a:extLst>
            </p:cNvPr>
            <p:cNvSpPr/>
            <p:nvPr/>
          </p:nvSpPr>
          <p:spPr>
            <a:xfrm>
              <a:off x="3460573" y="2051891"/>
              <a:ext cx="92425" cy="92425"/>
            </a:xfrm>
            <a:custGeom>
              <a:avLst/>
              <a:gdLst/>
              <a:ahLst/>
              <a:cxnLst/>
              <a:rect l="l" t="t" r="r" b="b"/>
              <a:pathLst>
                <a:path w="2906" h="2906" extrusionOk="0">
                  <a:moveTo>
                    <a:pt x="1453" y="0"/>
                  </a:moveTo>
                  <a:cubicBezTo>
                    <a:pt x="655" y="0"/>
                    <a:pt x="0" y="643"/>
                    <a:pt x="0" y="1453"/>
                  </a:cubicBezTo>
                  <a:cubicBezTo>
                    <a:pt x="0" y="2250"/>
                    <a:pt x="655" y="2905"/>
                    <a:pt x="1453" y="2905"/>
                  </a:cubicBezTo>
                  <a:cubicBezTo>
                    <a:pt x="2263" y="2905"/>
                    <a:pt x="2905" y="2250"/>
                    <a:pt x="2905" y="1453"/>
                  </a:cubicBezTo>
                  <a:cubicBezTo>
                    <a:pt x="2905" y="643"/>
                    <a:pt x="2263" y="0"/>
                    <a:pt x="1453"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32;p27">
              <a:extLst>
                <a:ext uri="{FF2B5EF4-FFF2-40B4-BE49-F238E27FC236}">
                  <a16:creationId xmlns:a16="http://schemas.microsoft.com/office/drawing/2014/main" id="{D84A2D06-3998-A78D-690A-92C9A7A9D374}"/>
                </a:ext>
              </a:extLst>
            </p:cNvPr>
            <p:cNvSpPr/>
            <p:nvPr/>
          </p:nvSpPr>
          <p:spPr>
            <a:xfrm>
              <a:off x="2621102" y="3880026"/>
              <a:ext cx="157562" cy="157944"/>
            </a:xfrm>
            <a:custGeom>
              <a:avLst/>
              <a:gdLst/>
              <a:ahLst/>
              <a:cxnLst/>
              <a:rect l="l" t="t" r="r" b="b"/>
              <a:pathLst>
                <a:path w="4954" h="4966" extrusionOk="0">
                  <a:moveTo>
                    <a:pt x="2477" y="0"/>
                  </a:moveTo>
                  <a:cubicBezTo>
                    <a:pt x="1107" y="0"/>
                    <a:pt x="0" y="1108"/>
                    <a:pt x="0" y="2477"/>
                  </a:cubicBezTo>
                  <a:cubicBezTo>
                    <a:pt x="0" y="3858"/>
                    <a:pt x="1107" y="4965"/>
                    <a:pt x="2477" y="4965"/>
                  </a:cubicBezTo>
                  <a:cubicBezTo>
                    <a:pt x="3846" y="4965"/>
                    <a:pt x="4953" y="3858"/>
                    <a:pt x="4953" y="2477"/>
                  </a:cubicBezTo>
                  <a:cubicBezTo>
                    <a:pt x="4953" y="1108"/>
                    <a:pt x="3846" y="0"/>
                    <a:pt x="2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33;p27">
              <a:extLst>
                <a:ext uri="{FF2B5EF4-FFF2-40B4-BE49-F238E27FC236}">
                  <a16:creationId xmlns:a16="http://schemas.microsoft.com/office/drawing/2014/main" id="{BCBC7F85-3C9B-8823-7F43-FF4C06822573}"/>
                </a:ext>
              </a:extLst>
            </p:cNvPr>
            <p:cNvSpPr/>
            <p:nvPr/>
          </p:nvSpPr>
          <p:spPr>
            <a:xfrm>
              <a:off x="2637767" y="3896691"/>
              <a:ext cx="124230" cy="124230"/>
            </a:xfrm>
            <a:custGeom>
              <a:avLst/>
              <a:gdLst/>
              <a:ahLst/>
              <a:cxnLst/>
              <a:rect l="l" t="t" r="r" b="b"/>
              <a:pathLst>
                <a:path w="3906" h="3906" extrusionOk="0">
                  <a:moveTo>
                    <a:pt x="1953" y="0"/>
                  </a:moveTo>
                  <a:cubicBezTo>
                    <a:pt x="869" y="0"/>
                    <a:pt x="0" y="881"/>
                    <a:pt x="0" y="1953"/>
                  </a:cubicBezTo>
                  <a:cubicBezTo>
                    <a:pt x="0" y="3036"/>
                    <a:pt x="869" y="3905"/>
                    <a:pt x="1953" y="3905"/>
                  </a:cubicBezTo>
                  <a:cubicBezTo>
                    <a:pt x="3036" y="3905"/>
                    <a:pt x="3905" y="3036"/>
                    <a:pt x="3905" y="1953"/>
                  </a:cubicBezTo>
                  <a:cubicBezTo>
                    <a:pt x="3905" y="881"/>
                    <a:pt x="3036" y="0"/>
                    <a:pt x="1953"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34;p27">
              <a:extLst>
                <a:ext uri="{FF2B5EF4-FFF2-40B4-BE49-F238E27FC236}">
                  <a16:creationId xmlns:a16="http://schemas.microsoft.com/office/drawing/2014/main" id="{FE5B4097-5B25-59DE-6D81-D53A01225428}"/>
                </a:ext>
              </a:extLst>
            </p:cNvPr>
            <p:cNvSpPr/>
            <p:nvPr/>
          </p:nvSpPr>
          <p:spPr>
            <a:xfrm>
              <a:off x="2243982" y="1470477"/>
              <a:ext cx="1247392" cy="2488328"/>
            </a:xfrm>
            <a:custGeom>
              <a:avLst/>
              <a:gdLst/>
              <a:ahLst/>
              <a:cxnLst/>
              <a:rect l="l" t="t" r="r" b="b"/>
              <a:pathLst>
                <a:path w="39220" h="78237" fill="none" extrusionOk="0">
                  <a:moveTo>
                    <a:pt x="39220" y="19611"/>
                  </a:moveTo>
                  <a:cubicBezTo>
                    <a:pt x="39220" y="8788"/>
                    <a:pt x="30445" y="1"/>
                    <a:pt x="19610" y="1"/>
                  </a:cubicBezTo>
                  <a:cubicBezTo>
                    <a:pt x="8776" y="1"/>
                    <a:pt x="1" y="8788"/>
                    <a:pt x="1" y="19611"/>
                  </a:cubicBezTo>
                  <a:cubicBezTo>
                    <a:pt x="1" y="28374"/>
                    <a:pt x="5751" y="35803"/>
                    <a:pt x="13681" y="38315"/>
                  </a:cubicBezTo>
                  <a:lnTo>
                    <a:pt x="13681" y="78237"/>
                  </a:lnTo>
                </a:path>
              </a:pathLst>
            </a:custGeom>
            <a:solidFill>
              <a:schemeClr val="accent6">
                <a:lumMod val="75000"/>
              </a:schemeClr>
            </a:solidFill>
            <a:ln w="15775" cap="flat" cmpd="sng">
              <a:solidFill>
                <a:srgbClr val="FCBD2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135;p27">
              <a:extLst>
                <a:ext uri="{FF2B5EF4-FFF2-40B4-BE49-F238E27FC236}">
                  <a16:creationId xmlns:a16="http://schemas.microsoft.com/office/drawing/2014/main" id="{5EC6771A-684D-BD78-C291-726C1B58723A}"/>
                </a:ext>
              </a:extLst>
            </p:cNvPr>
            <p:cNvSpPr/>
            <p:nvPr/>
          </p:nvSpPr>
          <p:spPr>
            <a:xfrm>
              <a:off x="2323076" y="1534264"/>
              <a:ext cx="1120172" cy="1120140"/>
            </a:xfrm>
            <a:custGeom>
              <a:avLst/>
              <a:gdLst/>
              <a:ahLst/>
              <a:cxnLst/>
              <a:rect l="l" t="t" r="r" b="b"/>
              <a:pathLst>
                <a:path w="35220" h="35219" extrusionOk="0">
                  <a:moveTo>
                    <a:pt x="17610" y="0"/>
                  </a:moveTo>
                  <a:cubicBezTo>
                    <a:pt x="7883" y="0"/>
                    <a:pt x="1" y="7894"/>
                    <a:pt x="1" y="17610"/>
                  </a:cubicBezTo>
                  <a:cubicBezTo>
                    <a:pt x="1" y="27337"/>
                    <a:pt x="7883" y="35219"/>
                    <a:pt x="17610" y="35219"/>
                  </a:cubicBezTo>
                  <a:cubicBezTo>
                    <a:pt x="27338" y="35219"/>
                    <a:pt x="35220" y="27337"/>
                    <a:pt x="35220" y="17610"/>
                  </a:cubicBezTo>
                  <a:cubicBezTo>
                    <a:pt x="35220" y="7894"/>
                    <a:pt x="27338" y="0"/>
                    <a:pt x="17610"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36;p27">
              <a:extLst>
                <a:ext uri="{FF2B5EF4-FFF2-40B4-BE49-F238E27FC236}">
                  <a16:creationId xmlns:a16="http://schemas.microsoft.com/office/drawing/2014/main" id="{7EC99595-C361-5BD6-BB0F-E07EAF72BFAA}"/>
                </a:ext>
              </a:extLst>
            </p:cNvPr>
            <p:cNvSpPr/>
            <p:nvPr/>
          </p:nvSpPr>
          <p:spPr>
            <a:xfrm>
              <a:off x="2508408" y="1713410"/>
              <a:ext cx="727826" cy="727857"/>
            </a:xfrm>
            <a:custGeom>
              <a:avLst/>
              <a:gdLst/>
              <a:ahLst/>
              <a:cxnLst/>
              <a:rect l="l" t="t" r="r" b="b"/>
              <a:pathLst>
                <a:path w="22884" h="22885" extrusionOk="0">
                  <a:moveTo>
                    <a:pt x="11442" y="1"/>
                  </a:moveTo>
                  <a:cubicBezTo>
                    <a:pt x="5120" y="1"/>
                    <a:pt x="0" y="5120"/>
                    <a:pt x="0" y="11443"/>
                  </a:cubicBezTo>
                  <a:cubicBezTo>
                    <a:pt x="0" y="17765"/>
                    <a:pt x="5120" y="22885"/>
                    <a:pt x="11442" y="22885"/>
                  </a:cubicBezTo>
                  <a:cubicBezTo>
                    <a:pt x="17764" y="22885"/>
                    <a:pt x="22884" y="17765"/>
                    <a:pt x="22884" y="11443"/>
                  </a:cubicBezTo>
                  <a:cubicBezTo>
                    <a:pt x="22884" y="5120"/>
                    <a:pt x="17764" y="1"/>
                    <a:pt x="11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sz="2000" b="1" dirty="0">
                  <a:solidFill>
                    <a:srgbClr val="434343"/>
                  </a:solidFill>
                  <a:latin typeface="Bembo" panose="02020502050201020203" pitchFamily="18" charset="0"/>
                  <a:sym typeface="Fira Sans Extra Condensed Medium"/>
                </a:rPr>
                <a:t>Ejecución</a:t>
              </a:r>
              <a:endParaRPr sz="2000" b="1" dirty="0">
                <a:solidFill>
                  <a:srgbClr val="434343"/>
                </a:solidFill>
                <a:latin typeface="Bembo" panose="02020502050201020203" pitchFamily="18" charset="0"/>
                <a:sym typeface="Fira Sans Extra Condensed Medium"/>
              </a:endParaRPr>
            </a:p>
          </p:txBody>
        </p:sp>
        <p:sp>
          <p:nvSpPr>
            <p:cNvPr id="29" name="Google Shape;1137;p27">
              <a:extLst>
                <a:ext uri="{FF2B5EF4-FFF2-40B4-BE49-F238E27FC236}">
                  <a16:creationId xmlns:a16="http://schemas.microsoft.com/office/drawing/2014/main" id="{7F91FAA9-CE09-DC2C-E091-AAE14863AA72}"/>
                </a:ext>
              </a:extLst>
            </p:cNvPr>
            <p:cNvSpPr txBox="1"/>
            <p:nvPr/>
          </p:nvSpPr>
          <p:spPr>
            <a:xfrm>
              <a:off x="2778664" y="3042038"/>
              <a:ext cx="1424907" cy="792686"/>
            </a:xfrm>
            <a:prstGeom prst="rect">
              <a:avLst/>
            </a:prstGeom>
            <a:noFill/>
            <a:ln>
              <a:noFill/>
            </a:ln>
          </p:spPr>
          <p:txBody>
            <a:bodyPr spcFirstLastPara="1" wrap="square" lIns="91425" tIns="91425" rIns="91425" bIns="91425" anchor="ctr" anchorCtr="0">
              <a:noAutofit/>
            </a:bodyPr>
            <a:lstStyle/>
            <a:p>
              <a:pPr algn="just"/>
              <a:r>
                <a:rPr lang="es-CO" sz="1900" dirty="0">
                  <a:latin typeface="Bembo" panose="02020502050201020203" pitchFamily="18" charset="0"/>
                </a:rPr>
                <a:t>Presentación de demandas</a:t>
              </a:r>
            </a:p>
            <a:p>
              <a:pPr algn="just"/>
              <a:r>
                <a:rPr lang="es-CO" sz="1900" dirty="0">
                  <a:latin typeface="Bembo" panose="02020502050201020203" pitchFamily="18" charset="0"/>
                </a:rPr>
                <a:t>Constitución como victima</a:t>
              </a:r>
            </a:p>
            <a:p>
              <a:pPr algn="just"/>
              <a:r>
                <a:rPr lang="es-CO" sz="1900" dirty="0">
                  <a:latin typeface="Bembo" panose="02020502050201020203" pitchFamily="18" charset="0"/>
                </a:rPr>
                <a:t>Ejecución de actividades priorizadas en el plan anual </a:t>
              </a:r>
            </a:p>
            <a:p>
              <a:pPr algn="just"/>
              <a:r>
                <a:rPr lang="es-CO" sz="1900" dirty="0">
                  <a:latin typeface="Bembo" panose="02020502050201020203" pitchFamily="18" charset="0"/>
                </a:rPr>
                <a:t>Convenios con Entidades del orden Nacional  (Fiscalía)</a:t>
              </a:r>
            </a:p>
            <a:p>
              <a:pPr marL="0" lvl="0" indent="0" algn="l" rtl="0">
                <a:spcBef>
                  <a:spcPts val="0"/>
                </a:spcBef>
                <a:spcAft>
                  <a:spcPts val="0"/>
                </a:spcAft>
                <a:buNone/>
              </a:pPr>
              <a:endParaRPr lang="es-CO" sz="1900" dirty="0">
                <a:latin typeface="Bembo" panose="02020502050201020203" pitchFamily="18" charset="0"/>
              </a:endParaRPr>
            </a:p>
            <a:p>
              <a:pPr marL="0" lvl="0" indent="0" algn="l" rtl="0">
                <a:spcBef>
                  <a:spcPts val="0"/>
                </a:spcBef>
                <a:spcAft>
                  <a:spcPts val="0"/>
                </a:spcAft>
                <a:buNone/>
              </a:pPr>
              <a:r>
                <a:rPr lang="es-CO" sz="1900" b="1" dirty="0">
                  <a:latin typeface="Bembo" panose="02020502050201020203" pitchFamily="18" charset="0"/>
                </a:rPr>
                <a:t>11 Acciones a cargo de las entidades</a:t>
              </a:r>
            </a:p>
            <a:p>
              <a:pPr marL="0" lvl="0" indent="0" algn="l" rtl="0">
                <a:spcBef>
                  <a:spcPts val="0"/>
                </a:spcBef>
                <a:spcAft>
                  <a:spcPts val="0"/>
                </a:spcAft>
                <a:buNone/>
              </a:pPr>
              <a:endParaRPr sz="1200" dirty="0">
                <a:solidFill>
                  <a:srgbClr val="434343"/>
                </a:solidFill>
                <a:latin typeface="Roboto"/>
                <a:ea typeface="Roboto"/>
                <a:cs typeface="Roboto"/>
                <a:sym typeface="Roboto"/>
              </a:endParaRPr>
            </a:p>
          </p:txBody>
        </p:sp>
      </p:grpSp>
      <p:grpSp>
        <p:nvGrpSpPr>
          <p:cNvPr id="30" name="Google Shape;1138;p27">
            <a:extLst>
              <a:ext uri="{FF2B5EF4-FFF2-40B4-BE49-F238E27FC236}">
                <a16:creationId xmlns:a16="http://schemas.microsoft.com/office/drawing/2014/main" id="{F830EA9E-B945-AF4A-3C52-FCB706B51D12}"/>
              </a:ext>
            </a:extLst>
          </p:cNvPr>
          <p:cNvGrpSpPr/>
          <p:nvPr/>
        </p:nvGrpSpPr>
        <p:grpSpPr>
          <a:xfrm>
            <a:off x="7116086" y="743726"/>
            <a:ext cx="4110102" cy="5455270"/>
            <a:chOff x="3848855" y="1470626"/>
            <a:chExt cx="1843046" cy="2567344"/>
          </a:xfrm>
        </p:grpSpPr>
        <p:sp>
          <p:nvSpPr>
            <p:cNvPr id="31" name="Google Shape;1139;p27">
              <a:extLst>
                <a:ext uri="{FF2B5EF4-FFF2-40B4-BE49-F238E27FC236}">
                  <a16:creationId xmlns:a16="http://schemas.microsoft.com/office/drawing/2014/main" id="{84344528-1E16-0EC8-9042-88AB70F10B64}"/>
                </a:ext>
              </a:extLst>
            </p:cNvPr>
            <p:cNvSpPr/>
            <p:nvPr/>
          </p:nvSpPr>
          <p:spPr>
            <a:xfrm>
              <a:off x="4203299" y="3880026"/>
              <a:ext cx="157912" cy="157944"/>
            </a:xfrm>
            <a:custGeom>
              <a:avLst/>
              <a:gdLst/>
              <a:ahLst/>
              <a:cxnLst/>
              <a:rect l="l" t="t" r="r" b="b"/>
              <a:pathLst>
                <a:path w="4965" h="4966" extrusionOk="0">
                  <a:moveTo>
                    <a:pt x="2477" y="0"/>
                  </a:moveTo>
                  <a:cubicBezTo>
                    <a:pt x="1107" y="0"/>
                    <a:pt x="0" y="1108"/>
                    <a:pt x="0" y="2477"/>
                  </a:cubicBezTo>
                  <a:cubicBezTo>
                    <a:pt x="0" y="3858"/>
                    <a:pt x="1107" y="4965"/>
                    <a:pt x="2477" y="4965"/>
                  </a:cubicBezTo>
                  <a:cubicBezTo>
                    <a:pt x="3858" y="4965"/>
                    <a:pt x="4965" y="3858"/>
                    <a:pt x="4965" y="2477"/>
                  </a:cubicBezTo>
                  <a:cubicBezTo>
                    <a:pt x="4965" y="1108"/>
                    <a:pt x="3858" y="0"/>
                    <a:pt x="2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40;p27">
              <a:extLst>
                <a:ext uri="{FF2B5EF4-FFF2-40B4-BE49-F238E27FC236}">
                  <a16:creationId xmlns:a16="http://schemas.microsoft.com/office/drawing/2014/main" id="{134B23C0-6389-E635-29BD-8027EB643C99}"/>
                </a:ext>
              </a:extLst>
            </p:cNvPr>
            <p:cNvSpPr/>
            <p:nvPr/>
          </p:nvSpPr>
          <p:spPr>
            <a:xfrm>
              <a:off x="4219964" y="3896691"/>
              <a:ext cx="124612" cy="124230"/>
            </a:xfrm>
            <a:custGeom>
              <a:avLst/>
              <a:gdLst/>
              <a:ahLst/>
              <a:cxnLst/>
              <a:rect l="l" t="t" r="r" b="b"/>
              <a:pathLst>
                <a:path w="3918" h="3906" extrusionOk="0">
                  <a:moveTo>
                    <a:pt x="1953" y="0"/>
                  </a:moveTo>
                  <a:cubicBezTo>
                    <a:pt x="881" y="0"/>
                    <a:pt x="0" y="881"/>
                    <a:pt x="0" y="1953"/>
                  </a:cubicBezTo>
                  <a:cubicBezTo>
                    <a:pt x="0" y="3036"/>
                    <a:pt x="881" y="3905"/>
                    <a:pt x="1953" y="3905"/>
                  </a:cubicBezTo>
                  <a:cubicBezTo>
                    <a:pt x="3036" y="3905"/>
                    <a:pt x="3917" y="3036"/>
                    <a:pt x="3917" y="1953"/>
                  </a:cubicBezTo>
                  <a:cubicBezTo>
                    <a:pt x="3917" y="881"/>
                    <a:pt x="3036" y="0"/>
                    <a:pt x="1953" y="0"/>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41;p27">
              <a:extLst>
                <a:ext uri="{FF2B5EF4-FFF2-40B4-BE49-F238E27FC236}">
                  <a16:creationId xmlns:a16="http://schemas.microsoft.com/office/drawing/2014/main" id="{4740815D-2463-DA80-84B6-75593B509BF7}"/>
                </a:ext>
              </a:extLst>
            </p:cNvPr>
            <p:cNvSpPr/>
            <p:nvPr/>
          </p:nvSpPr>
          <p:spPr>
            <a:xfrm>
              <a:off x="3848855" y="1470626"/>
              <a:ext cx="1247424" cy="2488328"/>
            </a:xfrm>
            <a:custGeom>
              <a:avLst/>
              <a:gdLst/>
              <a:ahLst/>
              <a:cxnLst/>
              <a:rect l="l" t="t" r="r" b="b"/>
              <a:pathLst>
                <a:path w="39221" h="78237" fill="none" extrusionOk="0">
                  <a:moveTo>
                    <a:pt x="39220" y="19611"/>
                  </a:moveTo>
                  <a:cubicBezTo>
                    <a:pt x="39220" y="8788"/>
                    <a:pt x="30445" y="1"/>
                    <a:pt x="19611" y="1"/>
                  </a:cubicBezTo>
                  <a:cubicBezTo>
                    <a:pt x="8776" y="1"/>
                    <a:pt x="1" y="8788"/>
                    <a:pt x="1" y="19611"/>
                  </a:cubicBezTo>
                  <a:cubicBezTo>
                    <a:pt x="1" y="28374"/>
                    <a:pt x="5752" y="35803"/>
                    <a:pt x="13681" y="38315"/>
                  </a:cubicBezTo>
                  <a:lnTo>
                    <a:pt x="13681" y="78237"/>
                  </a:lnTo>
                </a:path>
              </a:pathLst>
            </a:custGeom>
            <a:solidFill>
              <a:schemeClr val="accent2">
                <a:lumMod val="75000"/>
              </a:schemeClr>
            </a:solidFill>
            <a:ln w="15775" cap="flat" cmpd="sng">
              <a:solidFill>
                <a:srgbClr val="5EB2F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42;p27">
              <a:extLst>
                <a:ext uri="{FF2B5EF4-FFF2-40B4-BE49-F238E27FC236}">
                  <a16:creationId xmlns:a16="http://schemas.microsoft.com/office/drawing/2014/main" id="{38044002-7696-2704-F2E3-55F88C4ABFE3}"/>
                </a:ext>
              </a:extLst>
            </p:cNvPr>
            <p:cNvSpPr/>
            <p:nvPr/>
          </p:nvSpPr>
          <p:spPr>
            <a:xfrm>
              <a:off x="3912493" y="1534264"/>
              <a:ext cx="1120140" cy="1120140"/>
            </a:xfrm>
            <a:custGeom>
              <a:avLst/>
              <a:gdLst/>
              <a:ahLst/>
              <a:cxnLst/>
              <a:rect l="l" t="t" r="r" b="b"/>
              <a:pathLst>
                <a:path w="35219" h="35219" extrusionOk="0">
                  <a:moveTo>
                    <a:pt x="17610" y="0"/>
                  </a:moveTo>
                  <a:cubicBezTo>
                    <a:pt x="7882" y="0"/>
                    <a:pt x="0" y="7894"/>
                    <a:pt x="0" y="17610"/>
                  </a:cubicBezTo>
                  <a:cubicBezTo>
                    <a:pt x="0" y="27337"/>
                    <a:pt x="7882" y="35219"/>
                    <a:pt x="17610" y="35219"/>
                  </a:cubicBezTo>
                  <a:cubicBezTo>
                    <a:pt x="27337" y="35219"/>
                    <a:pt x="35219" y="27337"/>
                    <a:pt x="35219" y="17610"/>
                  </a:cubicBezTo>
                  <a:cubicBezTo>
                    <a:pt x="35219" y="7894"/>
                    <a:pt x="27337" y="0"/>
                    <a:pt x="17610"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43;p27">
              <a:extLst>
                <a:ext uri="{FF2B5EF4-FFF2-40B4-BE49-F238E27FC236}">
                  <a16:creationId xmlns:a16="http://schemas.microsoft.com/office/drawing/2014/main" id="{3E9BE59E-730F-49E1-1004-0C50902B8E6E}"/>
                </a:ext>
              </a:extLst>
            </p:cNvPr>
            <p:cNvSpPr/>
            <p:nvPr/>
          </p:nvSpPr>
          <p:spPr>
            <a:xfrm>
              <a:off x="4091857" y="1733797"/>
              <a:ext cx="751153" cy="772402"/>
            </a:xfrm>
            <a:custGeom>
              <a:avLst/>
              <a:gdLst/>
              <a:ahLst/>
              <a:cxnLst/>
              <a:rect l="l" t="t" r="r" b="b"/>
              <a:pathLst>
                <a:path w="22884" h="22885" extrusionOk="0">
                  <a:moveTo>
                    <a:pt x="11442" y="1"/>
                  </a:moveTo>
                  <a:cubicBezTo>
                    <a:pt x="5120" y="1"/>
                    <a:pt x="0" y="5120"/>
                    <a:pt x="0" y="11443"/>
                  </a:cubicBezTo>
                  <a:cubicBezTo>
                    <a:pt x="0" y="17765"/>
                    <a:pt x="5120" y="22885"/>
                    <a:pt x="11442" y="22885"/>
                  </a:cubicBezTo>
                  <a:cubicBezTo>
                    <a:pt x="17764" y="22885"/>
                    <a:pt x="22884" y="17765"/>
                    <a:pt x="22884" y="11443"/>
                  </a:cubicBezTo>
                  <a:cubicBezTo>
                    <a:pt x="22884" y="5120"/>
                    <a:pt x="17764" y="1"/>
                    <a:pt x="11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sz="2000" b="1" dirty="0">
                  <a:solidFill>
                    <a:srgbClr val="434343"/>
                  </a:solidFill>
                  <a:latin typeface="Bembo" panose="02020502050201020203" pitchFamily="18" charset="0"/>
                </a:rPr>
                <a:t>Seguimiento</a:t>
              </a:r>
              <a:endParaRPr sz="2000" b="1" dirty="0">
                <a:solidFill>
                  <a:srgbClr val="434343"/>
                </a:solidFill>
                <a:latin typeface="Bembo" panose="02020502050201020203" pitchFamily="18" charset="0"/>
                <a:sym typeface="Fira Sans Extra Condensed Medium"/>
              </a:endParaRPr>
            </a:p>
          </p:txBody>
        </p:sp>
        <p:sp>
          <p:nvSpPr>
            <p:cNvPr id="36" name="Google Shape;1144;p27">
              <a:extLst>
                <a:ext uri="{FF2B5EF4-FFF2-40B4-BE49-F238E27FC236}">
                  <a16:creationId xmlns:a16="http://schemas.microsoft.com/office/drawing/2014/main" id="{F50324C9-3E8E-DD83-5BEC-138A3E1BB575}"/>
                </a:ext>
              </a:extLst>
            </p:cNvPr>
            <p:cNvSpPr txBox="1"/>
            <p:nvPr/>
          </p:nvSpPr>
          <p:spPr>
            <a:xfrm>
              <a:off x="4344576" y="2939743"/>
              <a:ext cx="1347325" cy="7288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dirty="0">
                  <a:latin typeface="Bembo" panose="02020502050201020203" pitchFamily="18" charset="0"/>
                  <a:sym typeface="Roboto"/>
                </a:rPr>
                <a:t>Informes semestrales de avance de implementación </a:t>
              </a:r>
            </a:p>
            <a:p>
              <a:pPr marL="0" lvl="0" indent="0" algn="l" rtl="0">
                <a:spcBef>
                  <a:spcPts val="0"/>
                </a:spcBef>
                <a:spcAft>
                  <a:spcPts val="0"/>
                </a:spcAft>
                <a:buNone/>
              </a:pPr>
              <a:r>
                <a:rPr lang="en" sz="1900" dirty="0">
                  <a:latin typeface="Bembo" panose="02020502050201020203" pitchFamily="18" charset="0"/>
                  <a:sym typeface="Roboto"/>
                </a:rPr>
                <a:t>Elaboración de indicadores de gestión</a:t>
              </a:r>
            </a:p>
            <a:p>
              <a:pPr marL="0" lvl="0" indent="0" algn="l" rtl="0">
                <a:spcBef>
                  <a:spcPts val="0"/>
                </a:spcBef>
                <a:spcAft>
                  <a:spcPts val="0"/>
                </a:spcAft>
                <a:buNone/>
              </a:pPr>
              <a:r>
                <a:rPr lang="en" sz="1900" dirty="0">
                  <a:latin typeface="Bembo" panose="02020502050201020203" pitchFamily="18" charset="0"/>
                  <a:sym typeface="Roboto"/>
                </a:rPr>
                <a:t>Cumplimineto del indice de gestión </a:t>
              </a:r>
            </a:p>
            <a:p>
              <a:pPr marL="0" lvl="0" indent="0" algn="l" rtl="0">
                <a:spcBef>
                  <a:spcPts val="0"/>
                </a:spcBef>
                <a:spcAft>
                  <a:spcPts val="0"/>
                </a:spcAft>
                <a:buNone/>
              </a:pPr>
              <a:endParaRPr lang="en" sz="1900" dirty="0">
                <a:latin typeface="Bembo" panose="02020502050201020203" pitchFamily="18" charset="0"/>
                <a:sym typeface="Roboto"/>
              </a:endParaRPr>
            </a:p>
            <a:p>
              <a:pPr marL="0" lvl="0" indent="0" algn="l" rtl="0">
                <a:spcBef>
                  <a:spcPts val="0"/>
                </a:spcBef>
                <a:spcAft>
                  <a:spcPts val="0"/>
                </a:spcAft>
                <a:buNone/>
              </a:pPr>
              <a:r>
                <a:rPr lang="es-CO" sz="1900" b="1" dirty="0">
                  <a:latin typeface="Bembo" panose="02020502050201020203" pitchFamily="18" charset="0"/>
                  <a:sym typeface="Roboto"/>
                </a:rPr>
                <a:t>5 Acciones a cargo de las entidades </a:t>
              </a:r>
              <a:endParaRPr sz="1900" b="1" dirty="0">
                <a:latin typeface="Bembo" panose="02020502050201020203" pitchFamily="18" charset="0"/>
                <a:sym typeface="Roboto"/>
              </a:endParaRPr>
            </a:p>
          </p:txBody>
        </p:sp>
      </p:grpSp>
    </p:spTree>
    <p:extLst>
      <p:ext uri="{BB962C8B-B14F-4D97-AF65-F5344CB8AC3E}">
        <p14:creationId xmlns:p14="http://schemas.microsoft.com/office/powerpoint/2010/main" val="207775787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53C9C7-140B-5B4D-82F3-707578F5199F}"/>
              </a:ext>
            </a:extLst>
          </p:cNvPr>
          <p:cNvSpPr txBox="1"/>
          <p:nvPr/>
        </p:nvSpPr>
        <p:spPr>
          <a:xfrm>
            <a:off x="761999" y="241210"/>
            <a:ext cx="7942613" cy="691728"/>
          </a:xfrm>
          <a:prstGeom prst="rect">
            <a:avLst/>
          </a:prstGeom>
          <a:noFill/>
        </p:spPr>
        <p:txBody>
          <a:bodyPr wrap="square" rtlCol="0">
            <a:spAutoFit/>
          </a:bodyPr>
          <a:lstStyle/>
          <a:p>
            <a:pPr>
              <a:lnSpc>
                <a:spcPts val="5000"/>
              </a:lnSpc>
            </a:pPr>
            <a:r>
              <a:rPr lang="en-US" sz="3300" b="1" dirty="0">
                <a:solidFill>
                  <a:schemeClr val="tx2"/>
                </a:solidFill>
                <a:latin typeface="Poppins SemiBold" pitchFamily="2" charset="77"/>
                <a:ea typeface="League Spartan" charset="0"/>
                <a:cs typeface="Poppins SemiBold" pitchFamily="2" charset="77"/>
              </a:rPr>
              <a:t>AGENDA SOCIALIZATION   </a:t>
            </a:r>
          </a:p>
        </p:txBody>
      </p:sp>
      <p:sp>
        <p:nvSpPr>
          <p:cNvPr id="5" name="Rectangle 4">
            <a:extLst>
              <a:ext uri="{FF2B5EF4-FFF2-40B4-BE49-F238E27FC236}">
                <a16:creationId xmlns:a16="http://schemas.microsoft.com/office/drawing/2014/main" id="{0E6538B9-54E4-194D-B654-DC0F479ED1A0}"/>
              </a:ext>
            </a:extLst>
          </p:cNvPr>
          <p:cNvSpPr/>
          <p:nvPr/>
        </p:nvSpPr>
        <p:spPr>
          <a:xfrm>
            <a:off x="761999" y="1434495"/>
            <a:ext cx="9177647" cy="815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Pentagon 3">
            <a:extLst>
              <a:ext uri="{FF2B5EF4-FFF2-40B4-BE49-F238E27FC236}">
                <a16:creationId xmlns:a16="http://schemas.microsoft.com/office/drawing/2014/main" id="{37722299-9430-F940-8A87-7DD63760C5F2}"/>
              </a:ext>
            </a:extLst>
          </p:cNvPr>
          <p:cNvSpPr/>
          <p:nvPr/>
        </p:nvSpPr>
        <p:spPr>
          <a:xfrm>
            <a:off x="762000" y="1434495"/>
            <a:ext cx="1418803" cy="92152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ectangle 10">
            <a:extLst>
              <a:ext uri="{FF2B5EF4-FFF2-40B4-BE49-F238E27FC236}">
                <a16:creationId xmlns:a16="http://schemas.microsoft.com/office/drawing/2014/main" id="{C4314B6C-49D1-A34C-9E1E-BA27AF164CE4}"/>
              </a:ext>
            </a:extLst>
          </p:cNvPr>
          <p:cNvSpPr/>
          <p:nvPr/>
        </p:nvSpPr>
        <p:spPr>
          <a:xfrm>
            <a:off x="762000" y="2464741"/>
            <a:ext cx="9177646" cy="8155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Pentagon 11">
            <a:extLst>
              <a:ext uri="{FF2B5EF4-FFF2-40B4-BE49-F238E27FC236}">
                <a16:creationId xmlns:a16="http://schemas.microsoft.com/office/drawing/2014/main" id="{74E70BCC-C6A9-4645-9CA3-8A062A8295D1}"/>
              </a:ext>
            </a:extLst>
          </p:cNvPr>
          <p:cNvSpPr/>
          <p:nvPr/>
        </p:nvSpPr>
        <p:spPr>
          <a:xfrm>
            <a:off x="762000" y="2464741"/>
            <a:ext cx="1418803" cy="9215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5DE7DFDB-EEAC-0546-937E-851D9D6216FE}"/>
              </a:ext>
            </a:extLst>
          </p:cNvPr>
          <p:cNvSpPr/>
          <p:nvPr/>
        </p:nvSpPr>
        <p:spPr>
          <a:xfrm>
            <a:off x="761999" y="3494986"/>
            <a:ext cx="9177645" cy="6548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Pentagon 17">
            <a:extLst>
              <a:ext uri="{FF2B5EF4-FFF2-40B4-BE49-F238E27FC236}">
                <a16:creationId xmlns:a16="http://schemas.microsoft.com/office/drawing/2014/main" id="{014F1D8B-A5A3-D64B-B387-7EAF0D090E94}"/>
              </a:ext>
            </a:extLst>
          </p:cNvPr>
          <p:cNvSpPr/>
          <p:nvPr/>
        </p:nvSpPr>
        <p:spPr>
          <a:xfrm>
            <a:off x="762000" y="3494986"/>
            <a:ext cx="1418803" cy="92152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Rectangle 22">
            <a:extLst>
              <a:ext uri="{FF2B5EF4-FFF2-40B4-BE49-F238E27FC236}">
                <a16:creationId xmlns:a16="http://schemas.microsoft.com/office/drawing/2014/main" id="{C6D53B3E-6F58-E64F-8062-1FF33D5B9DE4}"/>
              </a:ext>
            </a:extLst>
          </p:cNvPr>
          <p:cNvSpPr/>
          <p:nvPr/>
        </p:nvSpPr>
        <p:spPr>
          <a:xfrm>
            <a:off x="762000" y="4525232"/>
            <a:ext cx="9177644" cy="5547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Pentagon 23">
            <a:extLst>
              <a:ext uri="{FF2B5EF4-FFF2-40B4-BE49-F238E27FC236}">
                <a16:creationId xmlns:a16="http://schemas.microsoft.com/office/drawing/2014/main" id="{25FFC243-DC1C-2E45-80FC-EBC4AC7EC70A}"/>
              </a:ext>
            </a:extLst>
          </p:cNvPr>
          <p:cNvSpPr/>
          <p:nvPr/>
        </p:nvSpPr>
        <p:spPr>
          <a:xfrm>
            <a:off x="762000" y="4525232"/>
            <a:ext cx="1418803" cy="92152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 name="TextBox 33">
            <a:extLst>
              <a:ext uri="{FF2B5EF4-FFF2-40B4-BE49-F238E27FC236}">
                <a16:creationId xmlns:a16="http://schemas.microsoft.com/office/drawing/2014/main" id="{90A6E800-D880-1B40-9AB5-0A9D360BD49C}"/>
              </a:ext>
            </a:extLst>
          </p:cNvPr>
          <p:cNvSpPr txBox="1"/>
          <p:nvPr/>
        </p:nvSpPr>
        <p:spPr>
          <a:xfrm>
            <a:off x="1025393" y="1595174"/>
            <a:ext cx="612668" cy="600164"/>
          </a:xfrm>
          <a:prstGeom prst="rect">
            <a:avLst/>
          </a:prstGeom>
          <a:noFill/>
        </p:spPr>
        <p:txBody>
          <a:bodyPr wrap="none" rtlCol="0" anchor="ctr" anchorCtr="0">
            <a:spAutoFit/>
          </a:bodyPr>
          <a:lstStyle/>
          <a:p>
            <a:pPr algn="ctr"/>
            <a:r>
              <a:rPr lang="en-US" sz="3300" b="1" dirty="0">
                <a:solidFill>
                  <a:schemeClr val="bg1"/>
                </a:solidFill>
                <a:latin typeface="Poppins SemiBold" pitchFamily="2" charset="77"/>
                <a:ea typeface="League Spartan" charset="0"/>
                <a:cs typeface="Poppins SemiBold" pitchFamily="2" charset="77"/>
              </a:rPr>
              <a:t>01</a:t>
            </a:r>
          </a:p>
        </p:txBody>
      </p:sp>
      <p:sp>
        <p:nvSpPr>
          <p:cNvPr id="35" name="TextBox 34">
            <a:extLst>
              <a:ext uri="{FF2B5EF4-FFF2-40B4-BE49-F238E27FC236}">
                <a16:creationId xmlns:a16="http://schemas.microsoft.com/office/drawing/2014/main" id="{29E3EDD6-A878-6C4B-A35E-8C5B00F04382}"/>
              </a:ext>
            </a:extLst>
          </p:cNvPr>
          <p:cNvSpPr txBox="1"/>
          <p:nvPr/>
        </p:nvSpPr>
        <p:spPr>
          <a:xfrm>
            <a:off x="980509" y="2625420"/>
            <a:ext cx="702436" cy="600164"/>
          </a:xfrm>
          <a:prstGeom prst="rect">
            <a:avLst/>
          </a:prstGeom>
          <a:noFill/>
        </p:spPr>
        <p:txBody>
          <a:bodyPr wrap="none" rtlCol="0" anchor="ctr" anchorCtr="0">
            <a:spAutoFit/>
          </a:bodyPr>
          <a:lstStyle/>
          <a:p>
            <a:pPr algn="ctr"/>
            <a:r>
              <a:rPr lang="en-US" sz="3300" b="1" dirty="0">
                <a:solidFill>
                  <a:schemeClr val="bg1"/>
                </a:solidFill>
                <a:latin typeface="Poppins SemiBold" pitchFamily="2" charset="77"/>
                <a:ea typeface="League Spartan" charset="0"/>
                <a:cs typeface="Poppins SemiBold" pitchFamily="2" charset="77"/>
              </a:rPr>
              <a:t>02</a:t>
            </a:r>
          </a:p>
        </p:txBody>
      </p:sp>
      <p:sp>
        <p:nvSpPr>
          <p:cNvPr id="36" name="TextBox 35">
            <a:extLst>
              <a:ext uri="{FF2B5EF4-FFF2-40B4-BE49-F238E27FC236}">
                <a16:creationId xmlns:a16="http://schemas.microsoft.com/office/drawing/2014/main" id="{AA2D4AB3-1067-D549-BB0D-074C2EF2603D}"/>
              </a:ext>
            </a:extLst>
          </p:cNvPr>
          <p:cNvSpPr txBox="1"/>
          <p:nvPr/>
        </p:nvSpPr>
        <p:spPr>
          <a:xfrm>
            <a:off x="975701" y="3655665"/>
            <a:ext cx="712054" cy="600164"/>
          </a:xfrm>
          <a:prstGeom prst="rect">
            <a:avLst/>
          </a:prstGeom>
          <a:noFill/>
        </p:spPr>
        <p:txBody>
          <a:bodyPr wrap="none" rtlCol="0" anchor="ctr" anchorCtr="0">
            <a:spAutoFit/>
          </a:bodyPr>
          <a:lstStyle/>
          <a:p>
            <a:pPr algn="ctr"/>
            <a:r>
              <a:rPr lang="en-US" sz="3300" b="1" dirty="0">
                <a:solidFill>
                  <a:schemeClr val="bg1"/>
                </a:solidFill>
                <a:latin typeface="Poppins SemiBold" pitchFamily="2" charset="77"/>
                <a:ea typeface="League Spartan" charset="0"/>
                <a:cs typeface="Poppins SemiBold" pitchFamily="2" charset="77"/>
              </a:rPr>
              <a:t>03</a:t>
            </a:r>
          </a:p>
        </p:txBody>
      </p:sp>
      <p:sp>
        <p:nvSpPr>
          <p:cNvPr id="37" name="TextBox 36">
            <a:extLst>
              <a:ext uri="{FF2B5EF4-FFF2-40B4-BE49-F238E27FC236}">
                <a16:creationId xmlns:a16="http://schemas.microsoft.com/office/drawing/2014/main" id="{4E9F9DE7-D622-0D46-9D64-362F045DE17F}"/>
              </a:ext>
            </a:extLst>
          </p:cNvPr>
          <p:cNvSpPr txBox="1"/>
          <p:nvPr/>
        </p:nvSpPr>
        <p:spPr>
          <a:xfrm>
            <a:off x="962074" y="4685911"/>
            <a:ext cx="739305" cy="600164"/>
          </a:xfrm>
          <a:prstGeom prst="rect">
            <a:avLst/>
          </a:prstGeom>
          <a:noFill/>
        </p:spPr>
        <p:txBody>
          <a:bodyPr wrap="none" rtlCol="0" anchor="ctr" anchorCtr="0">
            <a:spAutoFit/>
          </a:bodyPr>
          <a:lstStyle/>
          <a:p>
            <a:pPr algn="ctr"/>
            <a:r>
              <a:rPr lang="en-US" sz="3300" b="1" dirty="0">
                <a:solidFill>
                  <a:schemeClr val="bg1"/>
                </a:solidFill>
                <a:latin typeface="Poppins SemiBold" pitchFamily="2" charset="77"/>
                <a:ea typeface="League Spartan" charset="0"/>
                <a:cs typeface="Poppins SemiBold" pitchFamily="2" charset="77"/>
              </a:rPr>
              <a:t>04</a:t>
            </a:r>
          </a:p>
        </p:txBody>
      </p:sp>
      <p:sp>
        <p:nvSpPr>
          <p:cNvPr id="38" name="TextBox 37">
            <a:extLst>
              <a:ext uri="{FF2B5EF4-FFF2-40B4-BE49-F238E27FC236}">
                <a16:creationId xmlns:a16="http://schemas.microsoft.com/office/drawing/2014/main" id="{C90BDB6C-DA62-734E-B415-A88BA29747F7}"/>
              </a:ext>
            </a:extLst>
          </p:cNvPr>
          <p:cNvSpPr txBox="1"/>
          <p:nvPr/>
        </p:nvSpPr>
        <p:spPr>
          <a:xfrm>
            <a:off x="966083" y="5716157"/>
            <a:ext cx="731290" cy="600164"/>
          </a:xfrm>
          <a:prstGeom prst="rect">
            <a:avLst/>
          </a:prstGeom>
          <a:noFill/>
        </p:spPr>
        <p:txBody>
          <a:bodyPr wrap="none" rtlCol="0" anchor="ctr" anchorCtr="0">
            <a:spAutoFit/>
          </a:bodyPr>
          <a:lstStyle/>
          <a:p>
            <a:pPr algn="ctr"/>
            <a:r>
              <a:rPr lang="en-US" sz="3300" b="1" dirty="0">
                <a:solidFill>
                  <a:schemeClr val="bg1"/>
                </a:solidFill>
                <a:latin typeface="Poppins SemiBold" pitchFamily="2" charset="77"/>
                <a:ea typeface="League Spartan" charset="0"/>
                <a:cs typeface="Poppins SemiBold" pitchFamily="2" charset="77"/>
              </a:rPr>
              <a:t>05</a:t>
            </a:r>
          </a:p>
        </p:txBody>
      </p:sp>
      <p:sp>
        <p:nvSpPr>
          <p:cNvPr id="44" name="TextBox 43">
            <a:extLst>
              <a:ext uri="{FF2B5EF4-FFF2-40B4-BE49-F238E27FC236}">
                <a16:creationId xmlns:a16="http://schemas.microsoft.com/office/drawing/2014/main" id="{DB607329-DC4D-354E-8324-2A40B717B63A}"/>
              </a:ext>
            </a:extLst>
          </p:cNvPr>
          <p:cNvSpPr txBox="1"/>
          <p:nvPr/>
        </p:nvSpPr>
        <p:spPr>
          <a:xfrm>
            <a:off x="2408562" y="1660130"/>
            <a:ext cx="4477523" cy="384721"/>
          </a:xfrm>
          <a:prstGeom prst="rect">
            <a:avLst/>
          </a:prstGeom>
          <a:noFill/>
        </p:spPr>
        <p:txBody>
          <a:bodyPr wrap="square" rtlCol="0" anchor="b" anchorCtr="0">
            <a:spAutoFit/>
          </a:bodyPr>
          <a:lstStyle/>
          <a:p>
            <a:r>
              <a:rPr lang="es-CO" sz="1900" b="1" dirty="0">
                <a:solidFill>
                  <a:schemeClr val="tx2"/>
                </a:solidFill>
                <a:latin typeface="Bembo" panose="02020502050201020203" pitchFamily="18" charset="0"/>
                <a:cs typeface="Poppins SemiBold" pitchFamily="2" charset="77"/>
              </a:rPr>
              <a:t>GENERALIDADES DEL </a:t>
            </a:r>
            <a:r>
              <a:rPr lang="en-US" sz="1900" b="1" dirty="0">
                <a:solidFill>
                  <a:schemeClr val="tx2"/>
                </a:solidFill>
                <a:latin typeface="Bembo" panose="02020502050201020203" pitchFamily="18" charset="0"/>
                <a:cs typeface="Poppins SemiBold" pitchFamily="2" charset="77"/>
              </a:rPr>
              <a:t>PMRP </a:t>
            </a:r>
          </a:p>
        </p:txBody>
      </p:sp>
      <p:sp>
        <p:nvSpPr>
          <p:cNvPr id="48" name="TextBox 47">
            <a:extLst>
              <a:ext uri="{FF2B5EF4-FFF2-40B4-BE49-F238E27FC236}">
                <a16:creationId xmlns:a16="http://schemas.microsoft.com/office/drawing/2014/main" id="{96ABCCD1-084F-CE45-A2A9-8583EF2FD44C}"/>
              </a:ext>
            </a:extLst>
          </p:cNvPr>
          <p:cNvSpPr txBox="1"/>
          <p:nvPr/>
        </p:nvSpPr>
        <p:spPr>
          <a:xfrm>
            <a:off x="2399312" y="2479602"/>
            <a:ext cx="7647213" cy="677108"/>
          </a:xfrm>
          <a:prstGeom prst="rect">
            <a:avLst/>
          </a:prstGeom>
          <a:noFill/>
        </p:spPr>
        <p:txBody>
          <a:bodyPr wrap="square" rtlCol="0" anchor="b" anchorCtr="0">
            <a:spAutoFit/>
          </a:bodyPr>
          <a:lstStyle/>
          <a:p>
            <a:r>
              <a:rPr lang="es-ES_tradnl" sz="19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mbo" panose="02020502050201020203" pitchFamily="18" charset="0"/>
                <a:cs typeface="Poppins SemiBold" pitchFamily="2" charset="77"/>
              </a:rPr>
              <a:t>RESPONSABILIDADES A CARGO DE LA SECRETARÍA JURÍDICA DISTRITAL (PLAN ACCIÓN SJD) d.556 DE 2021 (</a:t>
            </a:r>
            <a:r>
              <a:rPr lang="es-ES_tradnl" sz="19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mbo" panose="02020502050201020203" pitchFamily="18" charset="0"/>
                <a:cs typeface="Poppins SemiBold" pitchFamily="2" charset="77"/>
                <a:sym typeface="Fira Sans Extra Condensed Medium"/>
              </a:rPr>
              <a:t>Artículo 46 )</a:t>
            </a:r>
            <a:endParaRPr lang="es-ES_tradnl" sz="19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mbo" panose="02020502050201020203" pitchFamily="18" charset="0"/>
              <a:cs typeface="Poppins SemiBold" pitchFamily="2" charset="77"/>
            </a:endParaRPr>
          </a:p>
        </p:txBody>
      </p:sp>
      <p:sp>
        <p:nvSpPr>
          <p:cNvPr id="51" name="TextBox 50">
            <a:extLst>
              <a:ext uri="{FF2B5EF4-FFF2-40B4-BE49-F238E27FC236}">
                <a16:creationId xmlns:a16="http://schemas.microsoft.com/office/drawing/2014/main" id="{7576CF0C-354A-AB40-B749-FB5B10B75894}"/>
              </a:ext>
            </a:extLst>
          </p:cNvPr>
          <p:cNvSpPr txBox="1"/>
          <p:nvPr/>
        </p:nvSpPr>
        <p:spPr>
          <a:xfrm>
            <a:off x="2408562" y="3421219"/>
            <a:ext cx="7107459" cy="923330"/>
          </a:xfrm>
          <a:prstGeom prst="rect">
            <a:avLst/>
          </a:prstGeom>
          <a:noFill/>
        </p:spPr>
        <p:txBody>
          <a:bodyPr wrap="none" rtlCol="0" anchor="b" anchorCtr="0">
            <a:spAutoFit/>
          </a:bodyPr>
          <a:lstStyle/>
          <a:p>
            <a:pPr marL="0" lvl="0" indent="0" algn="l" rtl="0">
              <a:spcBef>
                <a:spcPts val="0"/>
              </a:spcBef>
              <a:spcAft>
                <a:spcPts val="0"/>
              </a:spcAft>
              <a:buNone/>
            </a:pPr>
            <a:r>
              <a:rPr lang="es-ES_tradnl" sz="1900" b="1" dirty="0">
                <a:solidFill>
                  <a:schemeClr val="tx2"/>
                </a:solidFill>
                <a:latin typeface="Bembo" panose="02020502050201020203" pitchFamily="18" charset="0"/>
                <a:cs typeface="Poppins SemiBold" pitchFamily="2" charset="77"/>
              </a:rPr>
              <a:t>BALANCE DE REPORTE DE PLAN ANUAL POR ENTIDAD</a:t>
            </a:r>
          </a:p>
          <a:p>
            <a:r>
              <a:rPr lang="es-ES_tradnl" sz="1900" b="1" dirty="0">
                <a:solidFill>
                  <a:schemeClr val="tx2"/>
                </a:solidFill>
                <a:latin typeface="Bembo" panose="02020502050201020203" pitchFamily="18" charset="0"/>
                <a:cs typeface="Poppins SemiBold" pitchFamily="2" charset="77"/>
                <a:sym typeface="Fira Sans Extra Condensed Medium"/>
              </a:rPr>
              <a:t>Artículo 19.6 Decreto Distrital 556 de 2021</a:t>
            </a:r>
          </a:p>
          <a:p>
            <a:endParaRPr lang="en-US" sz="1600" b="1" dirty="0">
              <a:solidFill>
                <a:schemeClr val="tx2"/>
              </a:solidFill>
              <a:latin typeface="Poppins SemiBold" pitchFamily="2" charset="77"/>
              <a:ea typeface="League Spartan" charset="0"/>
              <a:cs typeface="Poppins SemiBold" pitchFamily="2" charset="77"/>
            </a:endParaRPr>
          </a:p>
        </p:txBody>
      </p:sp>
      <p:sp>
        <p:nvSpPr>
          <p:cNvPr id="54" name="TextBox 53">
            <a:extLst>
              <a:ext uri="{FF2B5EF4-FFF2-40B4-BE49-F238E27FC236}">
                <a16:creationId xmlns:a16="http://schemas.microsoft.com/office/drawing/2014/main" id="{CD0CE4C6-615F-E745-A3B8-AD776E0F3BE1}"/>
              </a:ext>
            </a:extLst>
          </p:cNvPr>
          <p:cNvSpPr txBox="1"/>
          <p:nvPr/>
        </p:nvSpPr>
        <p:spPr>
          <a:xfrm>
            <a:off x="2408562" y="4587717"/>
            <a:ext cx="7836056" cy="384721"/>
          </a:xfrm>
          <a:prstGeom prst="rect">
            <a:avLst/>
          </a:prstGeom>
          <a:noFill/>
        </p:spPr>
        <p:txBody>
          <a:bodyPr wrap="none" rtlCol="0" anchor="b" anchorCtr="0">
            <a:spAutoFit/>
          </a:bodyPr>
          <a:lstStyle/>
          <a:p>
            <a:r>
              <a:rPr lang="en-US" sz="1900" b="1" dirty="0">
                <a:solidFill>
                  <a:schemeClr val="tx2"/>
                </a:solidFill>
                <a:latin typeface="Bembo" panose="02020502050201020203" pitchFamily="18" charset="0"/>
                <a:cs typeface="Poppins SemiBold" pitchFamily="2" charset="77"/>
              </a:rPr>
              <a:t>RECOMMENDATIONS PARA </a:t>
            </a:r>
            <a:r>
              <a:rPr lang="es-CO" sz="1900" b="1" dirty="0">
                <a:solidFill>
                  <a:schemeClr val="tx2"/>
                </a:solidFill>
                <a:latin typeface="Bembo" panose="02020502050201020203" pitchFamily="18" charset="0"/>
                <a:cs typeface="Poppins SemiBold" pitchFamily="2" charset="77"/>
              </a:rPr>
              <a:t>LOS</a:t>
            </a:r>
            <a:r>
              <a:rPr lang="en-US" sz="1900" b="1" dirty="0">
                <a:solidFill>
                  <a:schemeClr val="tx2"/>
                </a:solidFill>
                <a:latin typeface="Bembo" panose="02020502050201020203" pitchFamily="18" charset="0"/>
                <a:cs typeface="Poppins SemiBold" pitchFamily="2" charset="77"/>
              </a:rPr>
              <a:t>  </a:t>
            </a:r>
            <a:r>
              <a:rPr lang="es-CO" sz="1900" b="1" dirty="0">
                <a:solidFill>
                  <a:schemeClr val="tx2"/>
                </a:solidFill>
                <a:latin typeface="Bembo" panose="02020502050201020203" pitchFamily="18" charset="0"/>
                <a:cs typeface="Poppins SemiBold" pitchFamily="2" charset="77"/>
              </a:rPr>
              <a:t>COMITÉS DE CONCILIACIÓN </a:t>
            </a:r>
            <a:r>
              <a:rPr lang="en-US" sz="1900" b="1" dirty="0">
                <a:solidFill>
                  <a:schemeClr val="tx2"/>
                </a:solidFill>
                <a:latin typeface="Bembo" panose="02020502050201020203" pitchFamily="18" charset="0"/>
                <a:cs typeface="Poppins SemiBold" pitchFamily="2" charset="77"/>
              </a:rPr>
              <a:t>  </a:t>
            </a:r>
          </a:p>
        </p:txBody>
      </p:sp>
      <p:sp>
        <p:nvSpPr>
          <p:cNvPr id="10" name="Paralelogramo 9">
            <a:extLst>
              <a:ext uri="{FF2B5EF4-FFF2-40B4-BE49-F238E27FC236}">
                <a16:creationId xmlns:a16="http://schemas.microsoft.com/office/drawing/2014/main" id="{46A379A5-AE38-73CA-C261-B0068DC2D8EA}"/>
              </a:ext>
            </a:extLst>
          </p:cNvPr>
          <p:cNvSpPr/>
          <p:nvPr/>
        </p:nvSpPr>
        <p:spPr>
          <a:xfrm>
            <a:off x="9939647" y="6084497"/>
            <a:ext cx="2266321" cy="750474"/>
          </a:xfrm>
          <a:custGeom>
            <a:avLst/>
            <a:gdLst>
              <a:gd name="connsiteX0" fmla="*/ 0 w 1443977"/>
              <a:gd name="connsiteY0" fmla="*/ 695831 h 695831"/>
              <a:gd name="connsiteX1" fmla="*/ 173958 w 1443977"/>
              <a:gd name="connsiteY1" fmla="*/ 0 h 695831"/>
              <a:gd name="connsiteX2" fmla="*/ 1443977 w 1443977"/>
              <a:gd name="connsiteY2" fmla="*/ 0 h 695831"/>
              <a:gd name="connsiteX3" fmla="*/ 1270019 w 1443977"/>
              <a:gd name="connsiteY3" fmla="*/ 695831 h 695831"/>
              <a:gd name="connsiteX4" fmla="*/ 0 w 1443977"/>
              <a:gd name="connsiteY4" fmla="*/ 695831 h 695831"/>
              <a:gd name="connsiteX0" fmla="*/ 0 w 1301473"/>
              <a:gd name="connsiteY0" fmla="*/ 743333 h 743333"/>
              <a:gd name="connsiteX1" fmla="*/ 173958 w 1301473"/>
              <a:gd name="connsiteY1" fmla="*/ 47502 h 743333"/>
              <a:gd name="connsiteX2" fmla="*/ 1301473 w 1301473"/>
              <a:gd name="connsiteY2" fmla="*/ 0 h 743333"/>
              <a:gd name="connsiteX3" fmla="*/ 1270019 w 1301473"/>
              <a:gd name="connsiteY3" fmla="*/ 743333 h 743333"/>
              <a:gd name="connsiteX4" fmla="*/ 0 w 1301473"/>
              <a:gd name="connsiteY4" fmla="*/ 743333 h 743333"/>
              <a:gd name="connsiteX0" fmla="*/ 0 w 1318663"/>
              <a:gd name="connsiteY0" fmla="*/ 743333 h 743333"/>
              <a:gd name="connsiteX1" fmla="*/ 173958 w 1318663"/>
              <a:gd name="connsiteY1" fmla="*/ 47502 h 743333"/>
              <a:gd name="connsiteX2" fmla="*/ 1301473 w 1318663"/>
              <a:gd name="connsiteY2" fmla="*/ 0 h 743333"/>
              <a:gd name="connsiteX3" fmla="*/ 1270019 w 1318663"/>
              <a:gd name="connsiteY3" fmla="*/ 743333 h 743333"/>
              <a:gd name="connsiteX4" fmla="*/ 0 w 1318663"/>
              <a:gd name="connsiteY4" fmla="*/ 743333 h 743333"/>
              <a:gd name="connsiteX0" fmla="*/ 0 w 1338206"/>
              <a:gd name="connsiteY0" fmla="*/ 743333 h 767084"/>
              <a:gd name="connsiteX1" fmla="*/ 173958 w 1338206"/>
              <a:gd name="connsiteY1" fmla="*/ 47502 h 767084"/>
              <a:gd name="connsiteX2" fmla="*/ 1301473 w 1338206"/>
              <a:gd name="connsiteY2" fmla="*/ 0 h 767084"/>
              <a:gd name="connsiteX3" fmla="*/ 1329395 w 1338206"/>
              <a:gd name="connsiteY3" fmla="*/ 767084 h 767084"/>
              <a:gd name="connsiteX4" fmla="*/ 0 w 1338206"/>
              <a:gd name="connsiteY4" fmla="*/ 743333 h 767084"/>
              <a:gd name="connsiteX0" fmla="*/ 0 w 1338206"/>
              <a:gd name="connsiteY0" fmla="*/ 743333 h 767084"/>
              <a:gd name="connsiteX1" fmla="*/ 185833 w 1338206"/>
              <a:gd name="connsiteY1" fmla="*/ 154380 h 767084"/>
              <a:gd name="connsiteX2" fmla="*/ 1301473 w 1338206"/>
              <a:gd name="connsiteY2" fmla="*/ 0 h 767084"/>
              <a:gd name="connsiteX3" fmla="*/ 1329395 w 1338206"/>
              <a:gd name="connsiteY3" fmla="*/ 767084 h 767084"/>
              <a:gd name="connsiteX4" fmla="*/ 0 w 1338206"/>
              <a:gd name="connsiteY4" fmla="*/ 743333 h 767084"/>
              <a:gd name="connsiteX0" fmla="*/ 0 w 1563837"/>
              <a:gd name="connsiteY0" fmla="*/ 695831 h 767084"/>
              <a:gd name="connsiteX1" fmla="*/ 411464 w 1563837"/>
              <a:gd name="connsiteY1" fmla="*/ 154380 h 767084"/>
              <a:gd name="connsiteX2" fmla="*/ 1527104 w 1563837"/>
              <a:gd name="connsiteY2" fmla="*/ 0 h 767084"/>
              <a:gd name="connsiteX3" fmla="*/ 1555026 w 1563837"/>
              <a:gd name="connsiteY3" fmla="*/ 767084 h 767084"/>
              <a:gd name="connsiteX4" fmla="*/ 0 w 1563837"/>
              <a:gd name="connsiteY4" fmla="*/ 695831 h 767084"/>
              <a:gd name="connsiteX0" fmla="*/ 0 w 1575712"/>
              <a:gd name="connsiteY0" fmla="*/ 755207 h 767084"/>
              <a:gd name="connsiteX1" fmla="*/ 423339 w 1575712"/>
              <a:gd name="connsiteY1" fmla="*/ 154380 h 767084"/>
              <a:gd name="connsiteX2" fmla="*/ 1538979 w 1575712"/>
              <a:gd name="connsiteY2" fmla="*/ 0 h 767084"/>
              <a:gd name="connsiteX3" fmla="*/ 1566901 w 1575712"/>
              <a:gd name="connsiteY3" fmla="*/ 767084 h 767084"/>
              <a:gd name="connsiteX4" fmla="*/ 0 w 1575712"/>
              <a:gd name="connsiteY4" fmla="*/ 755207 h 767084"/>
              <a:gd name="connsiteX0" fmla="*/ 0 w 1575712"/>
              <a:gd name="connsiteY0" fmla="*/ 767082 h 778959"/>
              <a:gd name="connsiteX1" fmla="*/ 363962 w 1575712"/>
              <a:gd name="connsiteY1" fmla="*/ 0 h 778959"/>
              <a:gd name="connsiteX2" fmla="*/ 1538979 w 1575712"/>
              <a:gd name="connsiteY2" fmla="*/ 11875 h 778959"/>
              <a:gd name="connsiteX3" fmla="*/ 1566901 w 1575712"/>
              <a:gd name="connsiteY3" fmla="*/ 778959 h 778959"/>
              <a:gd name="connsiteX4" fmla="*/ 0 w 1575712"/>
              <a:gd name="connsiteY4" fmla="*/ 767082 h 778959"/>
              <a:gd name="connsiteX0" fmla="*/ 0 w 1594574"/>
              <a:gd name="connsiteY0" fmla="*/ 767082 h 778959"/>
              <a:gd name="connsiteX1" fmla="*/ 363962 w 1594574"/>
              <a:gd name="connsiteY1" fmla="*/ 0 h 778959"/>
              <a:gd name="connsiteX2" fmla="*/ 1571743 w 1594574"/>
              <a:gd name="connsiteY2" fmla="*/ 776 h 778959"/>
              <a:gd name="connsiteX3" fmla="*/ 1566901 w 1594574"/>
              <a:gd name="connsiteY3" fmla="*/ 778959 h 778959"/>
              <a:gd name="connsiteX4" fmla="*/ 0 w 1594574"/>
              <a:gd name="connsiteY4" fmla="*/ 767082 h 778959"/>
              <a:gd name="connsiteX0" fmla="*/ 0 w 1575712"/>
              <a:gd name="connsiteY0" fmla="*/ 799604 h 811481"/>
              <a:gd name="connsiteX1" fmla="*/ 363962 w 1575712"/>
              <a:gd name="connsiteY1" fmla="*/ 32522 h 811481"/>
              <a:gd name="connsiteX2" fmla="*/ 1538979 w 1575712"/>
              <a:gd name="connsiteY2" fmla="*/ 0 h 811481"/>
              <a:gd name="connsiteX3" fmla="*/ 1566901 w 1575712"/>
              <a:gd name="connsiteY3" fmla="*/ 811481 h 811481"/>
              <a:gd name="connsiteX4" fmla="*/ 0 w 1575712"/>
              <a:gd name="connsiteY4" fmla="*/ 799604 h 811481"/>
              <a:gd name="connsiteX0" fmla="*/ 0 w 1575712"/>
              <a:gd name="connsiteY0" fmla="*/ 799604 h 811481"/>
              <a:gd name="connsiteX1" fmla="*/ 363962 w 1575712"/>
              <a:gd name="connsiteY1" fmla="*/ 32522 h 811481"/>
              <a:gd name="connsiteX2" fmla="*/ 1538979 w 1575712"/>
              <a:gd name="connsiteY2" fmla="*/ 0 h 811481"/>
              <a:gd name="connsiteX3" fmla="*/ 1566901 w 1575712"/>
              <a:gd name="connsiteY3" fmla="*/ 811481 h 811481"/>
              <a:gd name="connsiteX4" fmla="*/ 0 w 1575712"/>
              <a:gd name="connsiteY4" fmla="*/ 799604 h 811481"/>
              <a:gd name="connsiteX0" fmla="*/ 0 w 1575712"/>
              <a:gd name="connsiteY0" fmla="*/ 767082 h 778959"/>
              <a:gd name="connsiteX1" fmla="*/ 363962 w 1575712"/>
              <a:gd name="connsiteY1" fmla="*/ 0 h 778959"/>
              <a:gd name="connsiteX2" fmla="*/ 1538979 w 1575712"/>
              <a:gd name="connsiteY2" fmla="*/ 11875 h 778959"/>
              <a:gd name="connsiteX3" fmla="*/ 1566901 w 1575712"/>
              <a:gd name="connsiteY3" fmla="*/ 778959 h 778959"/>
              <a:gd name="connsiteX4" fmla="*/ 0 w 1575712"/>
              <a:gd name="connsiteY4" fmla="*/ 767082 h 778959"/>
              <a:gd name="connsiteX0" fmla="*/ 0 w 1589066"/>
              <a:gd name="connsiteY0" fmla="*/ 806179 h 818056"/>
              <a:gd name="connsiteX1" fmla="*/ 363962 w 1589066"/>
              <a:gd name="connsiteY1" fmla="*/ 39097 h 818056"/>
              <a:gd name="connsiteX2" fmla="*/ 1563822 w 1589066"/>
              <a:gd name="connsiteY2" fmla="*/ 0 h 818056"/>
              <a:gd name="connsiteX3" fmla="*/ 1566901 w 1589066"/>
              <a:gd name="connsiteY3" fmla="*/ 818056 h 818056"/>
              <a:gd name="connsiteX4" fmla="*/ 0 w 1589066"/>
              <a:gd name="connsiteY4" fmla="*/ 806179 h 818056"/>
              <a:gd name="connsiteX0" fmla="*/ 0 w 1569127"/>
              <a:gd name="connsiteY0" fmla="*/ 806179 h 818056"/>
              <a:gd name="connsiteX1" fmla="*/ 363962 w 1569127"/>
              <a:gd name="connsiteY1" fmla="*/ 39097 h 818056"/>
              <a:gd name="connsiteX2" fmla="*/ 1563822 w 1569127"/>
              <a:gd name="connsiteY2" fmla="*/ 0 h 818056"/>
              <a:gd name="connsiteX3" fmla="*/ 1566901 w 1569127"/>
              <a:gd name="connsiteY3" fmla="*/ 818056 h 818056"/>
              <a:gd name="connsiteX4" fmla="*/ 0 w 1569127"/>
              <a:gd name="connsiteY4" fmla="*/ 806179 h 818056"/>
              <a:gd name="connsiteX0" fmla="*/ 0 w 1580384"/>
              <a:gd name="connsiteY0" fmla="*/ 767082 h 778959"/>
              <a:gd name="connsiteX1" fmla="*/ 363962 w 1580384"/>
              <a:gd name="connsiteY1" fmla="*/ 0 h 778959"/>
              <a:gd name="connsiteX2" fmla="*/ 1580384 w 1580384"/>
              <a:gd name="connsiteY2" fmla="*/ 62848 h 778959"/>
              <a:gd name="connsiteX3" fmla="*/ 1566901 w 1580384"/>
              <a:gd name="connsiteY3" fmla="*/ 778959 h 778959"/>
              <a:gd name="connsiteX4" fmla="*/ 0 w 1580384"/>
              <a:gd name="connsiteY4" fmla="*/ 767082 h 778959"/>
              <a:gd name="connsiteX0" fmla="*/ 0 w 1580384"/>
              <a:gd name="connsiteY0" fmla="*/ 793436 h 805313"/>
              <a:gd name="connsiteX1" fmla="*/ 363962 w 1580384"/>
              <a:gd name="connsiteY1" fmla="*/ 26354 h 805313"/>
              <a:gd name="connsiteX2" fmla="*/ 1580384 w 1580384"/>
              <a:gd name="connsiteY2" fmla="*/ 0 h 805313"/>
              <a:gd name="connsiteX3" fmla="*/ 1566901 w 1580384"/>
              <a:gd name="connsiteY3" fmla="*/ 805313 h 805313"/>
              <a:gd name="connsiteX4" fmla="*/ 0 w 1580384"/>
              <a:gd name="connsiteY4" fmla="*/ 793436 h 80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384" h="805313">
                <a:moveTo>
                  <a:pt x="0" y="793436"/>
                </a:moveTo>
                <a:lnTo>
                  <a:pt x="363962" y="26354"/>
                </a:lnTo>
                <a:lnTo>
                  <a:pt x="1580384" y="0"/>
                </a:lnTo>
                <a:cubicBezTo>
                  <a:pt x="1563028" y="272397"/>
                  <a:pt x="1577386" y="557535"/>
                  <a:pt x="1566901" y="805313"/>
                </a:cubicBezTo>
                <a:lnTo>
                  <a:pt x="0" y="79343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9" name="Imagen 58">
            <a:extLst>
              <a:ext uri="{FF2B5EF4-FFF2-40B4-BE49-F238E27FC236}">
                <a16:creationId xmlns:a16="http://schemas.microsoft.com/office/drawing/2014/main" id="{11159602-604E-5928-06CC-A7A6BA80741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15029" y="6199816"/>
            <a:ext cx="1976971" cy="771816"/>
          </a:xfrm>
          <a:prstGeom prst="rect">
            <a:avLst/>
          </a:prstGeom>
        </p:spPr>
      </p:pic>
      <p:cxnSp>
        <p:nvCxnSpPr>
          <p:cNvPr id="19" name="Conector recto 18">
            <a:extLst>
              <a:ext uri="{FF2B5EF4-FFF2-40B4-BE49-F238E27FC236}">
                <a16:creationId xmlns:a16="http://schemas.microsoft.com/office/drawing/2014/main" id="{1340B517-9C50-80E7-CFE4-0F619F2D7A67}"/>
              </a:ext>
            </a:extLst>
          </p:cNvPr>
          <p:cNvCxnSpPr>
            <a:cxnSpLocks/>
          </p:cNvCxnSpPr>
          <p:nvPr/>
        </p:nvCxnSpPr>
        <p:spPr>
          <a:xfrm>
            <a:off x="-1" y="31984"/>
            <a:ext cx="1219200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65" name="Imagen 64" descr="Logotipo&#10;&#10;Descripción generada automáticamente">
            <a:extLst>
              <a:ext uri="{FF2B5EF4-FFF2-40B4-BE49-F238E27FC236}">
                <a16:creationId xmlns:a16="http://schemas.microsoft.com/office/drawing/2014/main" id="{AC9ADD39-BD29-645E-2B2C-6CEC827F360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cxnSp>
        <p:nvCxnSpPr>
          <p:cNvPr id="68" name="Conector recto 67">
            <a:extLst>
              <a:ext uri="{FF2B5EF4-FFF2-40B4-BE49-F238E27FC236}">
                <a16:creationId xmlns:a16="http://schemas.microsoft.com/office/drawing/2014/main" id="{29BF0952-9BF1-A36A-56C9-7B84EE2DD049}"/>
              </a:ext>
            </a:extLst>
          </p:cNvPr>
          <p:cNvCxnSpPr>
            <a:cxnSpLocks/>
          </p:cNvCxnSpPr>
          <p:nvPr/>
        </p:nvCxnSpPr>
        <p:spPr>
          <a:xfrm>
            <a:off x="-1" y="6852379"/>
            <a:ext cx="12192001" cy="0"/>
          </a:xfrm>
          <a:prstGeom prst="line">
            <a:avLst/>
          </a:prstGeom>
          <a:ln w="158750">
            <a:solidFill>
              <a:schemeClr val="accent2">
                <a:lumMod val="75000"/>
              </a:schemeClr>
            </a:solidFill>
            <a:tailEnd w="lg" len="lg"/>
          </a:ln>
          <a:effectLst>
            <a:outerShdw blurRad="50800" dist="50800" dir="5400000" algn="ctr" rotWithShape="0">
              <a:schemeClr val="accent2">
                <a:lumMod val="75000"/>
              </a:schemeClr>
            </a:outerShdw>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887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descr="Texto&#10;&#10;Descripción generada automáticamente">
            <a:extLst>
              <a:ext uri="{FF2B5EF4-FFF2-40B4-BE49-F238E27FC236}">
                <a16:creationId xmlns:a16="http://schemas.microsoft.com/office/drawing/2014/main" id="{51742F99-D85C-4B5F-97E8-9B9CD27744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12526" y="5566891"/>
            <a:ext cx="1098934" cy="365280"/>
          </a:xfrm>
          <a:prstGeom prst="rect">
            <a:avLst/>
          </a:prstGeom>
        </p:spPr>
      </p:pic>
      <p:pic>
        <p:nvPicPr>
          <p:cNvPr id="2" name="Imagen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3957" y="6242855"/>
            <a:ext cx="1548043" cy="514561"/>
          </a:xfrm>
          <a:prstGeom prst="rect">
            <a:avLst/>
          </a:prstGeom>
        </p:spPr>
      </p:pic>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9" name="Rectángulo 8">
            <a:extLst>
              <a:ext uri="{FF2B5EF4-FFF2-40B4-BE49-F238E27FC236}">
                <a16:creationId xmlns:a16="http://schemas.microsoft.com/office/drawing/2014/main" id="{30B9FF72-7841-281A-98D9-139A96553E5B}"/>
              </a:ext>
            </a:extLst>
          </p:cNvPr>
          <p:cNvSpPr/>
          <p:nvPr/>
        </p:nvSpPr>
        <p:spPr>
          <a:xfrm>
            <a:off x="496946" y="115090"/>
            <a:ext cx="10921032" cy="892552"/>
          </a:xfrm>
          <a:prstGeom prst="rect">
            <a:avLst/>
          </a:prstGeom>
        </p:spPr>
        <p:txBody>
          <a:bodyPr wrap="square">
            <a:spAutoFit/>
          </a:bodyPr>
          <a:lstStyle/>
          <a:p>
            <a:pPr algn="ctr"/>
            <a:r>
              <a:rPr lang="es-ES_tradnl" sz="2000" b="1" dirty="0">
                <a:solidFill>
                  <a:schemeClr val="accent6">
                    <a:lumMod val="75000"/>
                  </a:schemeClr>
                </a:solidFill>
              </a:rPr>
              <a:t>RESPONSABILIDADES A CARGO DE LA SECRETARÍA JURÍDICA DISTRITAL (PLAN ACCIÓN SJD)</a:t>
            </a:r>
          </a:p>
          <a:p>
            <a:pPr algn="ctr"/>
            <a:endParaRPr lang="es-CO" sz="3200" b="1" dirty="0">
              <a:solidFill>
                <a:srgbClr val="EF6B4D"/>
              </a:solidFill>
            </a:endParaRPr>
          </a:p>
        </p:txBody>
      </p:sp>
      <p:graphicFrame>
        <p:nvGraphicFramePr>
          <p:cNvPr id="3" name="Tabla 2">
            <a:extLst>
              <a:ext uri="{FF2B5EF4-FFF2-40B4-BE49-F238E27FC236}">
                <a16:creationId xmlns:a16="http://schemas.microsoft.com/office/drawing/2014/main" id="{4A038712-2377-C484-1BB8-9031646A3DEE}"/>
              </a:ext>
            </a:extLst>
          </p:cNvPr>
          <p:cNvGraphicFramePr>
            <a:graphicFrameLocks noGrp="1"/>
          </p:cNvGraphicFramePr>
          <p:nvPr/>
        </p:nvGraphicFramePr>
        <p:xfrm>
          <a:off x="185450" y="542705"/>
          <a:ext cx="11821099" cy="6009327"/>
        </p:xfrm>
        <a:graphic>
          <a:graphicData uri="http://schemas.openxmlformats.org/drawingml/2006/table">
            <a:tbl>
              <a:tblPr firstRow="1" firstCol="1" bandRow="1">
                <a:tableStyleId>{912C8C85-51F0-491E-9774-3900AFEF0FD7}</a:tableStyleId>
              </a:tblPr>
              <a:tblGrid>
                <a:gridCol w="750984">
                  <a:extLst>
                    <a:ext uri="{9D8B030D-6E8A-4147-A177-3AD203B41FA5}">
                      <a16:colId xmlns:a16="http://schemas.microsoft.com/office/drawing/2014/main" val="1480177770"/>
                    </a:ext>
                  </a:extLst>
                </a:gridCol>
                <a:gridCol w="7844009">
                  <a:extLst>
                    <a:ext uri="{9D8B030D-6E8A-4147-A177-3AD203B41FA5}">
                      <a16:colId xmlns:a16="http://schemas.microsoft.com/office/drawing/2014/main" val="1679711064"/>
                    </a:ext>
                  </a:extLst>
                </a:gridCol>
                <a:gridCol w="3226106">
                  <a:extLst>
                    <a:ext uri="{9D8B030D-6E8A-4147-A177-3AD203B41FA5}">
                      <a16:colId xmlns:a16="http://schemas.microsoft.com/office/drawing/2014/main" val="3397454995"/>
                    </a:ext>
                  </a:extLst>
                </a:gridCol>
              </a:tblGrid>
              <a:tr h="520893">
                <a:tc>
                  <a:txBody>
                    <a:bodyPr/>
                    <a:lstStyle/>
                    <a:p>
                      <a:pPr algn="ctr"/>
                      <a:r>
                        <a:rPr lang="es-ES_tradnl" sz="1200" dirty="0">
                          <a:effectLst/>
                        </a:rPr>
                        <a:t>Decreto 556-21</a:t>
                      </a:r>
                      <a:endParaRPr lang="es-CO" sz="1200" dirty="0">
                        <a:effectLst/>
                      </a:endParaRPr>
                    </a:p>
                    <a:p>
                      <a:pPr algn="ctr"/>
                      <a:r>
                        <a:rPr lang="es-ES_tradnl" sz="1200" dirty="0">
                          <a:effectLst/>
                        </a:rPr>
                        <a:t> </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nchor="ctr"/>
                </a:tc>
                <a:tc>
                  <a:txBody>
                    <a:bodyPr/>
                    <a:lstStyle/>
                    <a:p>
                      <a:pPr algn="ctr"/>
                      <a:r>
                        <a:rPr lang="es-ES_tradnl" sz="1200" dirty="0">
                          <a:effectLst/>
                        </a:rPr>
                        <a:t>ACTIVIDAD</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nchor="ctr"/>
                </a:tc>
                <a:tc>
                  <a:txBody>
                    <a:bodyPr/>
                    <a:lstStyle/>
                    <a:p>
                      <a:pPr algn="ctr"/>
                      <a:r>
                        <a:rPr lang="es-ES_tradnl" sz="1200" dirty="0">
                          <a:effectLst/>
                        </a:rPr>
                        <a:t>RESPONSABLES</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nchor="ctr"/>
                </a:tc>
                <a:extLst>
                  <a:ext uri="{0D108BD9-81ED-4DB2-BD59-A6C34878D82A}">
                    <a16:rowId xmlns:a16="http://schemas.microsoft.com/office/drawing/2014/main" val="4134470943"/>
                  </a:ext>
                </a:extLst>
              </a:tr>
              <a:tr h="935437">
                <a:tc>
                  <a:txBody>
                    <a:bodyPr/>
                    <a:lstStyle/>
                    <a:p>
                      <a:pPr algn="just"/>
                      <a:r>
                        <a:rPr lang="es-ES_tradnl" sz="1200" dirty="0">
                          <a:effectLst/>
                        </a:rPr>
                        <a:t>46.1. (a)</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tc>
                  <a:txBody>
                    <a:bodyPr/>
                    <a:lstStyle/>
                    <a:p>
                      <a:pPr algn="just"/>
                      <a:r>
                        <a:rPr lang="es-ES_tradnl" sz="1400" dirty="0">
                          <a:effectLst/>
                        </a:rPr>
                        <a:t>Modificaciones y actualizaciones de la funcionalidad del Sistema único de Procesos Judiciales del D.C. para que los/as apoderados/as del Distrito Capital registren toda la información y los valores recuperados en ejercicio de las acciones judiciales y otro tipo de medidas de reparación que no sean de contenido económico</a:t>
                      </a:r>
                      <a:r>
                        <a:rPr lang="es-ES_tradnl" sz="1200" dirty="0">
                          <a:effectLst/>
                        </a:rPr>
                        <a:t>.</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tc>
                  <a:txBody>
                    <a:bodyPr/>
                    <a:lstStyle/>
                    <a:p>
                      <a:pPr algn="ctr"/>
                      <a:r>
                        <a:rPr lang="es-ES_tradnl" sz="1200" dirty="0">
                          <a:effectLst/>
                        </a:rPr>
                        <a:t>Oficina de Tecnologías de la Información y las comunicaciones.</a:t>
                      </a:r>
                      <a:endParaRPr lang="es-CO" sz="1200" dirty="0">
                        <a:effectLst/>
                      </a:endParaRPr>
                    </a:p>
                    <a:p>
                      <a:pPr algn="ctr"/>
                      <a:r>
                        <a:rPr lang="es-ES_tradnl" sz="1200" dirty="0">
                          <a:effectLst/>
                        </a:rPr>
                        <a:t>Oficina Asesora de Planeación</a:t>
                      </a:r>
                      <a:endParaRPr lang="es-CO" sz="1200" dirty="0">
                        <a:effectLst/>
                      </a:endParaRPr>
                    </a:p>
                    <a:p>
                      <a:pPr algn="ctr"/>
                      <a:r>
                        <a:rPr lang="es-ES_tradnl" sz="1200" dirty="0">
                          <a:effectLst/>
                        </a:rPr>
                        <a:t>Dirección Distrital de Gestión Judicial - Apoyo grupo SIRPOJ</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extLst>
                  <a:ext uri="{0D108BD9-81ED-4DB2-BD59-A6C34878D82A}">
                    <a16:rowId xmlns:a16="http://schemas.microsoft.com/office/drawing/2014/main" val="2683167665"/>
                  </a:ext>
                </a:extLst>
              </a:tr>
              <a:tr h="935437">
                <a:tc>
                  <a:txBody>
                    <a:bodyPr/>
                    <a:lstStyle/>
                    <a:p>
                      <a:pPr algn="just"/>
                      <a:r>
                        <a:rPr lang="es-ES_tradnl" sz="1200">
                          <a:effectLst/>
                        </a:rPr>
                        <a:t>46.1. (b)</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tc>
                  <a:txBody>
                    <a:bodyPr/>
                    <a:lstStyle/>
                    <a:p>
                      <a:pPr algn="just"/>
                      <a:r>
                        <a:rPr lang="es-ES_tradnl" sz="1400" dirty="0">
                          <a:effectLst/>
                        </a:rPr>
                        <a:t>Identificar y Asociar los procesos judiciales en los que se haya condenado al Distrito Capital en virtud de las acciones de repetición que se hayan promovido como consecuencia de las condenas que el Distrito Capital haya pagado, actividad que deberá involucrar la gestión del contingente judicial de los procesos iniciados para recuperar patrimonio distrital.</a:t>
                      </a:r>
                      <a:endParaRPr lang="es-C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tc>
                  <a:txBody>
                    <a:bodyPr/>
                    <a:lstStyle/>
                    <a:p>
                      <a:pPr algn="ctr"/>
                      <a:r>
                        <a:rPr lang="es-ES_tradnl" sz="1200">
                          <a:effectLst/>
                        </a:rPr>
                        <a:t>Oficina de Tecnologías de la Información y las comunicaciones. </a:t>
                      </a:r>
                      <a:endParaRPr lang="es-CO" sz="1200">
                        <a:effectLst/>
                      </a:endParaRPr>
                    </a:p>
                    <a:p>
                      <a:pPr algn="ctr"/>
                      <a:r>
                        <a:rPr lang="es-ES_tradnl" sz="1200">
                          <a:effectLst/>
                        </a:rPr>
                        <a:t>Oficina Asesora de Planeación</a:t>
                      </a:r>
                      <a:endParaRPr lang="es-CO" sz="1200">
                        <a:effectLst/>
                      </a:endParaRPr>
                    </a:p>
                    <a:p>
                      <a:pPr algn="ctr"/>
                      <a:r>
                        <a:rPr lang="es-ES_tradnl" sz="1200">
                          <a:effectLst/>
                        </a:rPr>
                        <a:t>Dirección Distrital de Gestión Judicial - Apoyo grupo SIRPOJ</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extLst>
                  <a:ext uri="{0D108BD9-81ED-4DB2-BD59-A6C34878D82A}">
                    <a16:rowId xmlns:a16="http://schemas.microsoft.com/office/drawing/2014/main" val="174886358"/>
                  </a:ext>
                </a:extLst>
              </a:tr>
              <a:tr h="935437">
                <a:tc>
                  <a:txBody>
                    <a:bodyPr/>
                    <a:lstStyle/>
                    <a:p>
                      <a:pPr algn="just"/>
                      <a:r>
                        <a:rPr lang="es-ES_tradnl" sz="1200">
                          <a:effectLst/>
                        </a:rPr>
                        <a:t>46.1. (c)</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tc>
                  <a:txBody>
                    <a:bodyPr/>
                    <a:lstStyle/>
                    <a:p>
                      <a:pPr algn="just"/>
                      <a:r>
                        <a:rPr lang="es-ES_tradnl" sz="1400" dirty="0">
                          <a:effectLst/>
                        </a:rPr>
                        <a:t>Analizar, diseñar y desarrollar el registro contable de las sumas recibidas en virtud de incidentes de reparación integral, principios de oportunidad, preacuerdos o conciliaciones celebradas en el marco del proceso penal.</a:t>
                      </a:r>
                      <a:endParaRPr lang="es-C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tc>
                  <a:txBody>
                    <a:bodyPr/>
                    <a:lstStyle/>
                    <a:p>
                      <a:pPr algn="ctr"/>
                      <a:r>
                        <a:rPr lang="es-ES_tradnl" sz="1200">
                          <a:effectLst/>
                        </a:rPr>
                        <a:t>Oficina de Tecnologías de la Información y las comunicaciones. </a:t>
                      </a:r>
                      <a:endParaRPr lang="es-CO" sz="1200">
                        <a:effectLst/>
                      </a:endParaRPr>
                    </a:p>
                    <a:p>
                      <a:pPr algn="ctr"/>
                      <a:r>
                        <a:rPr lang="es-ES_tradnl" sz="1200">
                          <a:effectLst/>
                        </a:rPr>
                        <a:t>Oficina Asesora de Planeación</a:t>
                      </a:r>
                      <a:endParaRPr lang="es-CO" sz="1200">
                        <a:effectLst/>
                      </a:endParaRPr>
                    </a:p>
                    <a:p>
                      <a:pPr algn="ctr"/>
                      <a:r>
                        <a:rPr lang="es-ES_tradnl" sz="1200">
                          <a:effectLst/>
                        </a:rPr>
                        <a:t>Dirección Distrital de Gestión Judicial - Apoyo grupo SIRPOJ</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extLst>
                  <a:ext uri="{0D108BD9-81ED-4DB2-BD59-A6C34878D82A}">
                    <a16:rowId xmlns:a16="http://schemas.microsoft.com/office/drawing/2014/main" val="2527354055"/>
                  </a:ext>
                </a:extLst>
              </a:tr>
              <a:tr h="561262">
                <a:tc>
                  <a:txBody>
                    <a:bodyPr/>
                    <a:lstStyle/>
                    <a:p>
                      <a:pPr algn="just"/>
                      <a:r>
                        <a:rPr lang="es-ES_tradnl" sz="1200">
                          <a:effectLst/>
                        </a:rPr>
                        <a:t>46.1. (d)</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tc>
                  <a:txBody>
                    <a:bodyPr/>
                    <a:lstStyle/>
                    <a:p>
                      <a:pPr algn="just"/>
                      <a:r>
                        <a:rPr lang="es-ES_tradnl" sz="1400" dirty="0">
                          <a:effectLst/>
                        </a:rPr>
                        <a:t>La gestión de orientación de las entidades distritales y organismos distritales en los procesos judiciales que tengan por objeto la recuperación y defensa del patrimonio público.</a:t>
                      </a:r>
                      <a:endParaRPr lang="es-C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tc>
                  <a:txBody>
                    <a:bodyPr/>
                    <a:lstStyle/>
                    <a:p>
                      <a:pPr algn="ctr"/>
                      <a:r>
                        <a:rPr lang="es-ES_tradnl" sz="1200" dirty="0">
                          <a:effectLst/>
                        </a:rPr>
                        <a:t>Dirección Distrital de Gestión Judicial. </a:t>
                      </a:r>
                      <a:endParaRPr lang="es-CO" sz="1200" dirty="0">
                        <a:effectLst/>
                      </a:endParaRPr>
                    </a:p>
                    <a:p>
                      <a:pPr algn="ctr"/>
                      <a:r>
                        <a:rPr lang="es-ES_tradnl" sz="1200" dirty="0">
                          <a:effectLst/>
                        </a:rPr>
                        <a:t> </a:t>
                      </a:r>
                      <a:endParaRPr lang="es-CO" sz="1200" dirty="0">
                        <a:effectLst/>
                      </a:endParaRPr>
                    </a:p>
                    <a:p>
                      <a:pPr algn="ctr"/>
                      <a:r>
                        <a:rPr lang="es-ES_tradnl" sz="1200" dirty="0">
                          <a:effectLst/>
                        </a:rPr>
                        <a:t>Dirección Distrital de Política Jurídica.  </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extLst>
                  <a:ext uri="{0D108BD9-81ED-4DB2-BD59-A6C34878D82A}">
                    <a16:rowId xmlns:a16="http://schemas.microsoft.com/office/drawing/2014/main" val="2829955745"/>
                  </a:ext>
                </a:extLst>
              </a:tr>
              <a:tr h="561262">
                <a:tc>
                  <a:txBody>
                    <a:bodyPr/>
                    <a:lstStyle/>
                    <a:p>
                      <a:pPr algn="just"/>
                      <a:r>
                        <a:rPr lang="es-ES_tradnl" sz="1200">
                          <a:effectLst/>
                        </a:rPr>
                        <a:t>46.1. (e)</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tc>
                  <a:txBody>
                    <a:bodyPr/>
                    <a:lstStyle/>
                    <a:p>
                      <a:r>
                        <a:rPr lang="es-ES_tradnl" sz="1400" dirty="0">
                          <a:effectLst/>
                        </a:rPr>
                        <a:t>Analizar, desarrollar y hacer seguimiento a las actividades asociadas a estandarizar el inicio de acciones judiciales y la constitución como víctima.</a:t>
                      </a:r>
                      <a:endParaRPr lang="es-CO" sz="1400" dirty="0">
                        <a:effectLst/>
                      </a:endParaRPr>
                    </a:p>
                    <a:p>
                      <a:pPr algn="just"/>
                      <a:r>
                        <a:rPr lang="es-ES_tradnl" sz="1200" dirty="0">
                          <a:effectLst/>
                        </a:rPr>
                        <a:t> </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tc>
                  <a:txBody>
                    <a:bodyPr/>
                    <a:lstStyle/>
                    <a:p>
                      <a:pPr algn="ctr"/>
                      <a:r>
                        <a:rPr lang="es-ES_tradnl" sz="1200" dirty="0">
                          <a:effectLst/>
                        </a:rPr>
                        <a:t>Dirección Distrital de Gestión Judicial. </a:t>
                      </a:r>
                      <a:endParaRPr lang="es-CO" sz="1200" dirty="0">
                        <a:effectLst/>
                      </a:endParaRPr>
                    </a:p>
                    <a:p>
                      <a:pPr algn="ctr"/>
                      <a:r>
                        <a:rPr lang="es-ES_tradnl" sz="1200" dirty="0">
                          <a:effectLst/>
                        </a:rPr>
                        <a:t> </a:t>
                      </a:r>
                      <a:endParaRPr lang="es-CO" sz="1200" dirty="0">
                        <a:effectLst/>
                      </a:endParaRPr>
                    </a:p>
                    <a:p>
                      <a:pPr algn="ctr"/>
                      <a:r>
                        <a:rPr lang="es-ES_tradnl" sz="1200" dirty="0">
                          <a:effectLst/>
                        </a:rPr>
                        <a:t>Dirección Distrital de Política Jurídica.</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extLst>
                  <a:ext uri="{0D108BD9-81ED-4DB2-BD59-A6C34878D82A}">
                    <a16:rowId xmlns:a16="http://schemas.microsoft.com/office/drawing/2014/main" val="2584061017"/>
                  </a:ext>
                </a:extLst>
              </a:tr>
              <a:tr h="416714">
                <a:tc>
                  <a:txBody>
                    <a:bodyPr/>
                    <a:lstStyle/>
                    <a:p>
                      <a:pPr algn="just"/>
                      <a:r>
                        <a:rPr lang="es-ES_tradnl" sz="1200">
                          <a:effectLst/>
                        </a:rPr>
                        <a:t>46.1. (f)</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tc>
                  <a:txBody>
                    <a:bodyPr/>
                    <a:lstStyle/>
                    <a:p>
                      <a:pPr algn="just"/>
                      <a:r>
                        <a:rPr lang="es-ES_tradnl" sz="1400" dirty="0">
                          <a:effectLst/>
                        </a:rPr>
                        <a:t>Establecer actividades de fortalecimiento, gestión del conocimiento y buenas prácticas en la gestión jurídica en materia de recuperación.</a:t>
                      </a:r>
                      <a:endParaRPr lang="es-C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tc>
                  <a:txBody>
                    <a:bodyPr/>
                    <a:lstStyle/>
                    <a:p>
                      <a:pPr algn="ctr"/>
                      <a:r>
                        <a:rPr lang="es-ES_tradnl" sz="1200" dirty="0">
                          <a:effectLst/>
                        </a:rPr>
                        <a:t>Dirección Distrital de Gestión Judicial. </a:t>
                      </a:r>
                      <a:endParaRPr lang="es-CO" sz="1200" dirty="0">
                        <a:effectLst/>
                      </a:endParaRPr>
                    </a:p>
                    <a:p>
                      <a:pPr algn="ctr"/>
                      <a:r>
                        <a:rPr lang="es-ES_tradnl" sz="1200" dirty="0">
                          <a:effectLst/>
                        </a:rPr>
                        <a:t>Dirección Distrital de Política Jurídica.</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extLst>
                  <a:ext uri="{0D108BD9-81ED-4DB2-BD59-A6C34878D82A}">
                    <a16:rowId xmlns:a16="http://schemas.microsoft.com/office/drawing/2014/main" val="4244850047"/>
                  </a:ext>
                </a:extLst>
              </a:tr>
              <a:tr h="394646">
                <a:tc>
                  <a:txBody>
                    <a:bodyPr/>
                    <a:lstStyle/>
                    <a:p>
                      <a:pPr algn="just"/>
                      <a:r>
                        <a:rPr lang="es-ES_tradnl" sz="1200">
                          <a:effectLst/>
                        </a:rPr>
                        <a:t>46.1. (g)</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tc>
                  <a:txBody>
                    <a:bodyPr/>
                    <a:lstStyle/>
                    <a:p>
                      <a:pPr algn="just"/>
                      <a:r>
                        <a:rPr lang="es-ES_tradnl" sz="1400" dirty="0">
                          <a:effectLst/>
                        </a:rPr>
                        <a:t>Construir la línea base para determinar el índice de gestión jurídica para la recuperación del patrimonio distrital.</a:t>
                      </a:r>
                      <a:endParaRPr lang="es-C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tc>
                  <a:txBody>
                    <a:bodyPr/>
                    <a:lstStyle/>
                    <a:p>
                      <a:pPr algn="ctr"/>
                      <a:r>
                        <a:rPr lang="es-ES_tradnl" sz="1200" dirty="0">
                          <a:effectLst/>
                        </a:rPr>
                        <a:t>Dirección Distrital de Gestión Judicial. </a:t>
                      </a:r>
                      <a:endParaRPr lang="es-CO" sz="1200" dirty="0">
                        <a:effectLst/>
                      </a:endParaRPr>
                    </a:p>
                    <a:p>
                      <a:pPr algn="ctr"/>
                      <a:r>
                        <a:rPr lang="es-ES_tradnl" sz="1200" dirty="0">
                          <a:effectLst/>
                        </a:rPr>
                        <a:t>Dirección Distrital de Política Jurídica.  </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extLst>
                  <a:ext uri="{0D108BD9-81ED-4DB2-BD59-A6C34878D82A}">
                    <a16:rowId xmlns:a16="http://schemas.microsoft.com/office/drawing/2014/main" val="802468433"/>
                  </a:ext>
                </a:extLst>
              </a:tr>
              <a:tr h="208356">
                <a:tc>
                  <a:txBody>
                    <a:bodyPr/>
                    <a:lstStyle/>
                    <a:p>
                      <a:pPr algn="just"/>
                      <a:r>
                        <a:rPr lang="es-ES_tradnl" sz="1200">
                          <a:effectLst/>
                        </a:rPr>
                        <a:t>47.1</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tc>
                  <a:txBody>
                    <a:bodyPr/>
                    <a:lstStyle/>
                    <a:p>
                      <a:pPr algn="just"/>
                      <a:r>
                        <a:rPr lang="es-ES_tradnl" sz="1400" dirty="0">
                          <a:effectLst/>
                        </a:rPr>
                        <a:t>Elaborar la ficha modelo para el análisis de casos </a:t>
                      </a:r>
                      <a:endParaRPr lang="es-C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tc>
                  <a:txBody>
                    <a:bodyPr/>
                    <a:lstStyle/>
                    <a:p>
                      <a:pPr algn="ctr"/>
                      <a:r>
                        <a:rPr lang="es-ES_tradnl" sz="1200" dirty="0">
                          <a:effectLst/>
                        </a:rPr>
                        <a:t>Dirección de Gestión judicial </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extLst>
                  <a:ext uri="{0D108BD9-81ED-4DB2-BD59-A6C34878D82A}">
                    <a16:rowId xmlns:a16="http://schemas.microsoft.com/office/drawing/2014/main" val="1970869840"/>
                  </a:ext>
                </a:extLst>
              </a:tr>
              <a:tr h="416714">
                <a:tc>
                  <a:txBody>
                    <a:bodyPr/>
                    <a:lstStyle/>
                    <a:p>
                      <a:pPr algn="just"/>
                      <a:r>
                        <a:rPr lang="es-ES_tradnl" sz="1200">
                          <a:effectLst/>
                        </a:rPr>
                        <a:t>16</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tc>
                  <a:txBody>
                    <a:bodyPr/>
                    <a:lstStyle/>
                    <a:p>
                      <a:pPr algn="just"/>
                      <a:r>
                        <a:rPr lang="es-ES_tradnl" sz="1400" dirty="0">
                          <a:effectLst/>
                        </a:rPr>
                        <a:t>Estandarizar el mecanismo de participación de La ciudadanía en la recuperación del patrimonio público.</a:t>
                      </a:r>
                      <a:endParaRPr lang="es-C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tc>
                  <a:txBody>
                    <a:bodyPr/>
                    <a:lstStyle/>
                    <a:p>
                      <a:pPr algn="ctr"/>
                      <a:r>
                        <a:rPr lang="es-ES_tradnl" sz="1200" dirty="0">
                          <a:effectLst/>
                        </a:rPr>
                        <a:t>Dirección de Gestión judicial </a:t>
                      </a:r>
                      <a:endParaRPr lang="es-CO" sz="1200" dirty="0">
                        <a:effectLst/>
                      </a:endParaRPr>
                    </a:p>
                    <a:p>
                      <a:pPr algn="ctr"/>
                      <a:r>
                        <a:rPr lang="es-ES_tradnl" sz="1200" dirty="0">
                          <a:effectLst/>
                        </a:rPr>
                        <a:t>Dirección Distrital de Política Jurídica.</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802" marR="51802" marT="0" marB="0"/>
                </a:tc>
                <a:extLst>
                  <a:ext uri="{0D108BD9-81ED-4DB2-BD59-A6C34878D82A}">
                    <a16:rowId xmlns:a16="http://schemas.microsoft.com/office/drawing/2014/main" val="1083973094"/>
                  </a:ext>
                </a:extLst>
              </a:tr>
            </a:tbl>
          </a:graphicData>
        </a:graphic>
      </p:graphicFrame>
    </p:spTree>
    <p:extLst>
      <p:ext uri="{BB962C8B-B14F-4D97-AF65-F5344CB8AC3E}">
        <p14:creationId xmlns:p14="http://schemas.microsoft.com/office/powerpoint/2010/main" val="33645986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53C9C7-140B-5B4D-82F3-707578F5199F}"/>
              </a:ext>
            </a:extLst>
          </p:cNvPr>
          <p:cNvSpPr txBox="1"/>
          <p:nvPr/>
        </p:nvSpPr>
        <p:spPr>
          <a:xfrm>
            <a:off x="761999" y="241210"/>
            <a:ext cx="7942613" cy="691728"/>
          </a:xfrm>
          <a:prstGeom prst="rect">
            <a:avLst/>
          </a:prstGeom>
          <a:noFill/>
        </p:spPr>
        <p:txBody>
          <a:bodyPr wrap="square" rtlCol="0">
            <a:spAutoFit/>
          </a:bodyPr>
          <a:lstStyle/>
          <a:p>
            <a:pPr>
              <a:lnSpc>
                <a:spcPts val="5000"/>
              </a:lnSpc>
            </a:pPr>
            <a:r>
              <a:rPr lang="en-US" sz="3300" b="1" dirty="0">
                <a:solidFill>
                  <a:schemeClr val="tx2"/>
                </a:solidFill>
                <a:latin typeface="Poppins SemiBold" pitchFamily="2" charset="77"/>
                <a:ea typeface="League Spartan" charset="0"/>
                <a:cs typeface="Poppins SemiBold" pitchFamily="2" charset="77"/>
              </a:rPr>
              <a:t>AGENDA SOCIALIZATION   </a:t>
            </a:r>
          </a:p>
        </p:txBody>
      </p:sp>
      <p:sp>
        <p:nvSpPr>
          <p:cNvPr id="5" name="Rectangle 4">
            <a:extLst>
              <a:ext uri="{FF2B5EF4-FFF2-40B4-BE49-F238E27FC236}">
                <a16:creationId xmlns:a16="http://schemas.microsoft.com/office/drawing/2014/main" id="{0E6538B9-54E4-194D-B654-DC0F479ED1A0}"/>
              </a:ext>
            </a:extLst>
          </p:cNvPr>
          <p:cNvSpPr/>
          <p:nvPr/>
        </p:nvSpPr>
        <p:spPr>
          <a:xfrm>
            <a:off x="761999" y="1434495"/>
            <a:ext cx="9177647" cy="815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Pentagon 3">
            <a:extLst>
              <a:ext uri="{FF2B5EF4-FFF2-40B4-BE49-F238E27FC236}">
                <a16:creationId xmlns:a16="http://schemas.microsoft.com/office/drawing/2014/main" id="{37722299-9430-F940-8A87-7DD63760C5F2}"/>
              </a:ext>
            </a:extLst>
          </p:cNvPr>
          <p:cNvSpPr/>
          <p:nvPr/>
        </p:nvSpPr>
        <p:spPr>
          <a:xfrm>
            <a:off x="762000" y="1434495"/>
            <a:ext cx="1418803" cy="92152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ectangle 10">
            <a:extLst>
              <a:ext uri="{FF2B5EF4-FFF2-40B4-BE49-F238E27FC236}">
                <a16:creationId xmlns:a16="http://schemas.microsoft.com/office/drawing/2014/main" id="{C4314B6C-49D1-A34C-9E1E-BA27AF164CE4}"/>
              </a:ext>
            </a:extLst>
          </p:cNvPr>
          <p:cNvSpPr/>
          <p:nvPr/>
        </p:nvSpPr>
        <p:spPr>
          <a:xfrm>
            <a:off x="762000" y="2464741"/>
            <a:ext cx="9177646" cy="8155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Pentagon 11">
            <a:extLst>
              <a:ext uri="{FF2B5EF4-FFF2-40B4-BE49-F238E27FC236}">
                <a16:creationId xmlns:a16="http://schemas.microsoft.com/office/drawing/2014/main" id="{74E70BCC-C6A9-4645-9CA3-8A062A8295D1}"/>
              </a:ext>
            </a:extLst>
          </p:cNvPr>
          <p:cNvSpPr/>
          <p:nvPr/>
        </p:nvSpPr>
        <p:spPr>
          <a:xfrm>
            <a:off x="762000" y="2464741"/>
            <a:ext cx="1418803" cy="92152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5DE7DFDB-EEAC-0546-937E-851D9D6216FE}"/>
              </a:ext>
            </a:extLst>
          </p:cNvPr>
          <p:cNvSpPr/>
          <p:nvPr/>
        </p:nvSpPr>
        <p:spPr>
          <a:xfrm>
            <a:off x="761999" y="3494986"/>
            <a:ext cx="9177645" cy="6548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Pentagon 17">
            <a:extLst>
              <a:ext uri="{FF2B5EF4-FFF2-40B4-BE49-F238E27FC236}">
                <a16:creationId xmlns:a16="http://schemas.microsoft.com/office/drawing/2014/main" id="{014F1D8B-A5A3-D64B-B387-7EAF0D090E94}"/>
              </a:ext>
            </a:extLst>
          </p:cNvPr>
          <p:cNvSpPr/>
          <p:nvPr/>
        </p:nvSpPr>
        <p:spPr>
          <a:xfrm>
            <a:off x="762000" y="3494986"/>
            <a:ext cx="1418803" cy="9215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Rectangle 22">
            <a:extLst>
              <a:ext uri="{FF2B5EF4-FFF2-40B4-BE49-F238E27FC236}">
                <a16:creationId xmlns:a16="http://schemas.microsoft.com/office/drawing/2014/main" id="{C6D53B3E-6F58-E64F-8062-1FF33D5B9DE4}"/>
              </a:ext>
            </a:extLst>
          </p:cNvPr>
          <p:cNvSpPr/>
          <p:nvPr/>
        </p:nvSpPr>
        <p:spPr>
          <a:xfrm>
            <a:off x="762000" y="4525232"/>
            <a:ext cx="9177644" cy="5547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Pentagon 23">
            <a:extLst>
              <a:ext uri="{FF2B5EF4-FFF2-40B4-BE49-F238E27FC236}">
                <a16:creationId xmlns:a16="http://schemas.microsoft.com/office/drawing/2014/main" id="{25FFC243-DC1C-2E45-80FC-EBC4AC7EC70A}"/>
              </a:ext>
            </a:extLst>
          </p:cNvPr>
          <p:cNvSpPr/>
          <p:nvPr/>
        </p:nvSpPr>
        <p:spPr>
          <a:xfrm>
            <a:off x="762000" y="4525232"/>
            <a:ext cx="1418803" cy="92152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 name="TextBox 33">
            <a:extLst>
              <a:ext uri="{FF2B5EF4-FFF2-40B4-BE49-F238E27FC236}">
                <a16:creationId xmlns:a16="http://schemas.microsoft.com/office/drawing/2014/main" id="{90A6E800-D880-1B40-9AB5-0A9D360BD49C}"/>
              </a:ext>
            </a:extLst>
          </p:cNvPr>
          <p:cNvSpPr txBox="1"/>
          <p:nvPr/>
        </p:nvSpPr>
        <p:spPr>
          <a:xfrm>
            <a:off x="1025393" y="1595174"/>
            <a:ext cx="612668" cy="600164"/>
          </a:xfrm>
          <a:prstGeom prst="rect">
            <a:avLst/>
          </a:prstGeom>
          <a:noFill/>
        </p:spPr>
        <p:txBody>
          <a:bodyPr wrap="none" rtlCol="0" anchor="ctr" anchorCtr="0">
            <a:spAutoFit/>
          </a:bodyPr>
          <a:lstStyle/>
          <a:p>
            <a:pPr algn="ctr"/>
            <a:r>
              <a:rPr lang="en-US" sz="3300" b="1" dirty="0">
                <a:solidFill>
                  <a:schemeClr val="bg1"/>
                </a:solidFill>
                <a:latin typeface="Poppins SemiBold" pitchFamily="2" charset="77"/>
                <a:ea typeface="League Spartan" charset="0"/>
                <a:cs typeface="Poppins SemiBold" pitchFamily="2" charset="77"/>
              </a:rPr>
              <a:t>01</a:t>
            </a:r>
          </a:p>
        </p:txBody>
      </p:sp>
      <p:sp>
        <p:nvSpPr>
          <p:cNvPr id="35" name="TextBox 34">
            <a:extLst>
              <a:ext uri="{FF2B5EF4-FFF2-40B4-BE49-F238E27FC236}">
                <a16:creationId xmlns:a16="http://schemas.microsoft.com/office/drawing/2014/main" id="{29E3EDD6-A878-6C4B-A35E-8C5B00F04382}"/>
              </a:ext>
            </a:extLst>
          </p:cNvPr>
          <p:cNvSpPr txBox="1"/>
          <p:nvPr/>
        </p:nvSpPr>
        <p:spPr>
          <a:xfrm>
            <a:off x="980509" y="2625420"/>
            <a:ext cx="702436" cy="600164"/>
          </a:xfrm>
          <a:prstGeom prst="rect">
            <a:avLst/>
          </a:prstGeom>
          <a:noFill/>
        </p:spPr>
        <p:txBody>
          <a:bodyPr wrap="none" rtlCol="0" anchor="ctr" anchorCtr="0">
            <a:spAutoFit/>
          </a:bodyPr>
          <a:lstStyle/>
          <a:p>
            <a:pPr algn="ctr"/>
            <a:r>
              <a:rPr lang="en-US" sz="3300" b="1" dirty="0">
                <a:solidFill>
                  <a:schemeClr val="bg1"/>
                </a:solidFill>
                <a:latin typeface="Poppins SemiBold" pitchFamily="2" charset="77"/>
                <a:ea typeface="League Spartan" charset="0"/>
                <a:cs typeface="Poppins SemiBold" pitchFamily="2" charset="77"/>
              </a:rPr>
              <a:t>02</a:t>
            </a:r>
          </a:p>
        </p:txBody>
      </p:sp>
      <p:sp>
        <p:nvSpPr>
          <p:cNvPr id="36" name="TextBox 35">
            <a:extLst>
              <a:ext uri="{FF2B5EF4-FFF2-40B4-BE49-F238E27FC236}">
                <a16:creationId xmlns:a16="http://schemas.microsoft.com/office/drawing/2014/main" id="{AA2D4AB3-1067-D549-BB0D-074C2EF2603D}"/>
              </a:ext>
            </a:extLst>
          </p:cNvPr>
          <p:cNvSpPr txBox="1"/>
          <p:nvPr/>
        </p:nvSpPr>
        <p:spPr>
          <a:xfrm>
            <a:off x="975701" y="3655665"/>
            <a:ext cx="712054" cy="600164"/>
          </a:xfrm>
          <a:prstGeom prst="rect">
            <a:avLst/>
          </a:prstGeom>
          <a:noFill/>
        </p:spPr>
        <p:txBody>
          <a:bodyPr wrap="none" rtlCol="0" anchor="ctr" anchorCtr="0">
            <a:spAutoFit/>
          </a:bodyPr>
          <a:lstStyle/>
          <a:p>
            <a:pPr algn="ctr"/>
            <a:r>
              <a:rPr lang="en-US" sz="3300" b="1" dirty="0">
                <a:solidFill>
                  <a:schemeClr val="bg1"/>
                </a:solidFill>
                <a:latin typeface="Poppins SemiBold" pitchFamily="2" charset="77"/>
                <a:ea typeface="League Spartan" charset="0"/>
                <a:cs typeface="Poppins SemiBold" pitchFamily="2" charset="77"/>
              </a:rPr>
              <a:t>03</a:t>
            </a:r>
          </a:p>
        </p:txBody>
      </p:sp>
      <p:sp>
        <p:nvSpPr>
          <p:cNvPr id="37" name="TextBox 36">
            <a:extLst>
              <a:ext uri="{FF2B5EF4-FFF2-40B4-BE49-F238E27FC236}">
                <a16:creationId xmlns:a16="http://schemas.microsoft.com/office/drawing/2014/main" id="{4E9F9DE7-D622-0D46-9D64-362F045DE17F}"/>
              </a:ext>
            </a:extLst>
          </p:cNvPr>
          <p:cNvSpPr txBox="1"/>
          <p:nvPr/>
        </p:nvSpPr>
        <p:spPr>
          <a:xfrm>
            <a:off x="962074" y="4685911"/>
            <a:ext cx="739305" cy="600164"/>
          </a:xfrm>
          <a:prstGeom prst="rect">
            <a:avLst/>
          </a:prstGeom>
          <a:noFill/>
        </p:spPr>
        <p:txBody>
          <a:bodyPr wrap="none" rtlCol="0" anchor="ctr" anchorCtr="0">
            <a:spAutoFit/>
          </a:bodyPr>
          <a:lstStyle/>
          <a:p>
            <a:pPr algn="ctr"/>
            <a:r>
              <a:rPr lang="en-US" sz="3300" b="1" dirty="0">
                <a:solidFill>
                  <a:schemeClr val="bg1"/>
                </a:solidFill>
                <a:latin typeface="Poppins SemiBold" pitchFamily="2" charset="77"/>
                <a:ea typeface="League Spartan" charset="0"/>
                <a:cs typeface="Poppins SemiBold" pitchFamily="2" charset="77"/>
              </a:rPr>
              <a:t>04</a:t>
            </a:r>
          </a:p>
        </p:txBody>
      </p:sp>
      <p:sp>
        <p:nvSpPr>
          <p:cNvPr id="38" name="TextBox 37">
            <a:extLst>
              <a:ext uri="{FF2B5EF4-FFF2-40B4-BE49-F238E27FC236}">
                <a16:creationId xmlns:a16="http://schemas.microsoft.com/office/drawing/2014/main" id="{C90BDB6C-DA62-734E-B415-A88BA29747F7}"/>
              </a:ext>
            </a:extLst>
          </p:cNvPr>
          <p:cNvSpPr txBox="1"/>
          <p:nvPr/>
        </p:nvSpPr>
        <p:spPr>
          <a:xfrm>
            <a:off x="966083" y="5716157"/>
            <a:ext cx="731290" cy="600164"/>
          </a:xfrm>
          <a:prstGeom prst="rect">
            <a:avLst/>
          </a:prstGeom>
          <a:noFill/>
        </p:spPr>
        <p:txBody>
          <a:bodyPr wrap="none" rtlCol="0" anchor="ctr" anchorCtr="0">
            <a:spAutoFit/>
          </a:bodyPr>
          <a:lstStyle/>
          <a:p>
            <a:pPr algn="ctr"/>
            <a:r>
              <a:rPr lang="en-US" sz="3300" b="1" dirty="0">
                <a:solidFill>
                  <a:schemeClr val="bg1"/>
                </a:solidFill>
                <a:latin typeface="Poppins SemiBold" pitchFamily="2" charset="77"/>
                <a:ea typeface="League Spartan" charset="0"/>
                <a:cs typeface="Poppins SemiBold" pitchFamily="2" charset="77"/>
              </a:rPr>
              <a:t>05</a:t>
            </a:r>
          </a:p>
        </p:txBody>
      </p:sp>
      <p:sp>
        <p:nvSpPr>
          <p:cNvPr id="44" name="TextBox 43">
            <a:extLst>
              <a:ext uri="{FF2B5EF4-FFF2-40B4-BE49-F238E27FC236}">
                <a16:creationId xmlns:a16="http://schemas.microsoft.com/office/drawing/2014/main" id="{DB607329-DC4D-354E-8324-2A40B717B63A}"/>
              </a:ext>
            </a:extLst>
          </p:cNvPr>
          <p:cNvSpPr txBox="1"/>
          <p:nvPr/>
        </p:nvSpPr>
        <p:spPr>
          <a:xfrm>
            <a:off x="2408562" y="1660130"/>
            <a:ext cx="4477523" cy="384721"/>
          </a:xfrm>
          <a:prstGeom prst="rect">
            <a:avLst/>
          </a:prstGeom>
          <a:noFill/>
        </p:spPr>
        <p:txBody>
          <a:bodyPr wrap="square" rtlCol="0" anchor="b" anchorCtr="0">
            <a:spAutoFit/>
          </a:bodyPr>
          <a:lstStyle/>
          <a:p>
            <a:r>
              <a:rPr lang="es-CO" sz="1900" b="1" dirty="0">
                <a:solidFill>
                  <a:schemeClr val="tx2"/>
                </a:solidFill>
                <a:latin typeface="Bembo" panose="02020502050201020203" pitchFamily="18" charset="0"/>
                <a:cs typeface="Poppins SemiBold" pitchFamily="2" charset="77"/>
              </a:rPr>
              <a:t>GENERALIDADES DEL </a:t>
            </a:r>
            <a:r>
              <a:rPr lang="en-US" sz="1900" b="1" dirty="0">
                <a:solidFill>
                  <a:schemeClr val="tx2"/>
                </a:solidFill>
                <a:latin typeface="Bembo" panose="02020502050201020203" pitchFamily="18" charset="0"/>
                <a:cs typeface="Poppins SemiBold" pitchFamily="2" charset="77"/>
              </a:rPr>
              <a:t>PMRP </a:t>
            </a:r>
          </a:p>
        </p:txBody>
      </p:sp>
      <p:sp>
        <p:nvSpPr>
          <p:cNvPr id="48" name="TextBox 47">
            <a:extLst>
              <a:ext uri="{FF2B5EF4-FFF2-40B4-BE49-F238E27FC236}">
                <a16:creationId xmlns:a16="http://schemas.microsoft.com/office/drawing/2014/main" id="{96ABCCD1-084F-CE45-A2A9-8583EF2FD44C}"/>
              </a:ext>
            </a:extLst>
          </p:cNvPr>
          <p:cNvSpPr txBox="1"/>
          <p:nvPr/>
        </p:nvSpPr>
        <p:spPr>
          <a:xfrm>
            <a:off x="2399312" y="2479602"/>
            <a:ext cx="7647213" cy="677108"/>
          </a:xfrm>
          <a:prstGeom prst="rect">
            <a:avLst/>
          </a:prstGeom>
          <a:noFill/>
        </p:spPr>
        <p:txBody>
          <a:bodyPr wrap="square" rtlCol="0" anchor="b" anchorCtr="0">
            <a:spAutoFit/>
          </a:bodyPr>
          <a:lstStyle/>
          <a:p>
            <a:r>
              <a:rPr lang="es-ES_tradnl" sz="1900" b="1" dirty="0">
                <a:solidFill>
                  <a:schemeClr val="tx2"/>
                </a:solidFill>
                <a:latin typeface="Bembo" panose="02020502050201020203" pitchFamily="18" charset="0"/>
                <a:cs typeface="Poppins SemiBold" pitchFamily="2" charset="77"/>
              </a:rPr>
              <a:t>RESPONSABILIDADES A CARGO DE LA SECRETARÍA JURÍDICA DISTRITAL (PLAN ACCIÓN SJD) d.556 DE 2021 (</a:t>
            </a:r>
            <a:r>
              <a:rPr lang="es-ES_tradnl" sz="1900" b="1" dirty="0">
                <a:solidFill>
                  <a:schemeClr val="tx2"/>
                </a:solidFill>
                <a:latin typeface="Bembo" panose="02020502050201020203" pitchFamily="18" charset="0"/>
                <a:cs typeface="Poppins SemiBold" pitchFamily="2" charset="77"/>
                <a:sym typeface="Fira Sans Extra Condensed Medium"/>
              </a:rPr>
              <a:t>Artículo 46 )</a:t>
            </a:r>
            <a:endParaRPr lang="es-ES_tradnl" sz="1900" b="1" dirty="0">
              <a:solidFill>
                <a:schemeClr val="tx2"/>
              </a:solidFill>
              <a:latin typeface="Bembo" panose="02020502050201020203" pitchFamily="18" charset="0"/>
              <a:cs typeface="Poppins SemiBold" pitchFamily="2" charset="77"/>
            </a:endParaRPr>
          </a:p>
        </p:txBody>
      </p:sp>
      <p:sp>
        <p:nvSpPr>
          <p:cNvPr id="51" name="TextBox 50">
            <a:extLst>
              <a:ext uri="{FF2B5EF4-FFF2-40B4-BE49-F238E27FC236}">
                <a16:creationId xmlns:a16="http://schemas.microsoft.com/office/drawing/2014/main" id="{7576CF0C-354A-AB40-B749-FB5B10B75894}"/>
              </a:ext>
            </a:extLst>
          </p:cNvPr>
          <p:cNvSpPr txBox="1"/>
          <p:nvPr/>
        </p:nvSpPr>
        <p:spPr>
          <a:xfrm>
            <a:off x="2408562" y="3421219"/>
            <a:ext cx="7107459" cy="923330"/>
          </a:xfrm>
          <a:prstGeom prst="rect">
            <a:avLst/>
          </a:prstGeom>
          <a:noFill/>
        </p:spPr>
        <p:txBody>
          <a:bodyPr wrap="none" rtlCol="0" anchor="b" anchorCtr="0">
            <a:spAutoFit/>
          </a:bodyPr>
          <a:lstStyle/>
          <a:p>
            <a:pPr marL="0" lvl="0" indent="0" algn="l" rtl="0">
              <a:spcBef>
                <a:spcPts val="0"/>
              </a:spcBef>
              <a:spcAft>
                <a:spcPts val="0"/>
              </a:spcAft>
              <a:buNone/>
            </a:pPr>
            <a:r>
              <a:rPr lang="es-ES_tradnl" sz="19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mbo" panose="02020502050201020203" pitchFamily="18" charset="0"/>
                <a:cs typeface="Poppins SemiBold" pitchFamily="2" charset="77"/>
              </a:rPr>
              <a:t>BALANCE DE REPORTE DE PLAN ANUAL POR ENTIDAD</a:t>
            </a:r>
          </a:p>
          <a:p>
            <a:r>
              <a:rPr lang="es-ES_tradnl" sz="19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mbo" panose="02020502050201020203" pitchFamily="18" charset="0"/>
                <a:cs typeface="Poppins SemiBold" pitchFamily="2" charset="77"/>
                <a:sym typeface="Fira Sans Extra Condensed Medium"/>
              </a:rPr>
              <a:t>Artículo 19.6 Decreto Distrital 556 de 2021</a:t>
            </a:r>
          </a:p>
          <a:p>
            <a:endParaRPr lang="en-US" sz="1600" b="1" dirty="0">
              <a:solidFill>
                <a:schemeClr val="tx2"/>
              </a:solidFill>
              <a:latin typeface="Poppins SemiBold" pitchFamily="2" charset="77"/>
              <a:ea typeface="League Spartan" charset="0"/>
              <a:cs typeface="Poppins SemiBold" pitchFamily="2" charset="77"/>
            </a:endParaRPr>
          </a:p>
        </p:txBody>
      </p:sp>
      <p:sp>
        <p:nvSpPr>
          <p:cNvPr id="54" name="TextBox 53">
            <a:extLst>
              <a:ext uri="{FF2B5EF4-FFF2-40B4-BE49-F238E27FC236}">
                <a16:creationId xmlns:a16="http://schemas.microsoft.com/office/drawing/2014/main" id="{CD0CE4C6-615F-E745-A3B8-AD776E0F3BE1}"/>
              </a:ext>
            </a:extLst>
          </p:cNvPr>
          <p:cNvSpPr txBox="1"/>
          <p:nvPr/>
        </p:nvSpPr>
        <p:spPr>
          <a:xfrm>
            <a:off x="2408562" y="4587717"/>
            <a:ext cx="7836056" cy="384721"/>
          </a:xfrm>
          <a:prstGeom prst="rect">
            <a:avLst/>
          </a:prstGeom>
          <a:noFill/>
        </p:spPr>
        <p:txBody>
          <a:bodyPr wrap="none" rtlCol="0" anchor="b" anchorCtr="0">
            <a:spAutoFit/>
          </a:bodyPr>
          <a:lstStyle/>
          <a:p>
            <a:r>
              <a:rPr lang="en-US" sz="1900" b="1" dirty="0">
                <a:solidFill>
                  <a:schemeClr val="tx2"/>
                </a:solidFill>
                <a:latin typeface="Bembo" panose="02020502050201020203" pitchFamily="18" charset="0"/>
                <a:cs typeface="Poppins SemiBold" pitchFamily="2" charset="77"/>
              </a:rPr>
              <a:t>RECOMMENDATIONS PARA </a:t>
            </a:r>
            <a:r>
              <a:rPr lang="es-CO" sz="1900" b="1" dirty="0">
                <a:solidFill>
                  <a:schemeClr val="tx2"/>
                </a:solidFill>
                <a:latin typeface="Bembo" panose="02020502050201020203" pitchFamily="18" charset="0"/>
                <a:cs typeface="Poppins SemiBold" pitchFamily="2" charset="77"/>
              </a:rPr>
              <a:t>LOS</a:t>
            </a:r>
            <a:r>
              <a:rPr lang="en-US" sz="1900" b="1" dirty="0">
                <a:solidFill>
                  <a:schemeClr val="tx2"/>
                </a:solidFill>
                <a:latin typeface="Bembo" panose="02020502050201020203" pitchFamily="18" charset="0"/>
                <a:cs typeface="Poppins SemiBold" pitchFamily="2" charset="77"/>
              </a:rPr>
              <a:t>  </a:t>
            </a:r>
            <a:r>
              <a:rPr lang="es-CO" sz="1900" b="1" dirty="0">
                <a:solidFill>
                  <a:schemeClr val="tx2"/>
                </a:solidFill>
                <a:latin typeface="Bembo" panose="02020502050201020203" pitchFamily="18" charset="0"/>
                <a:cs typeface="Poppins SemiBold" pitchFamily="2" charset="77"/>
              </a:rPr>
              <a:t>COMITÉS DE CONCILIACIÓN </a:t>
            </a:r>
            <a:r>
              <a:rPr lang="en-US" sz="1900" b="1" dirty="0">
                <a:solidFill>
                  <a:schemeClr val="tx2"/>
                </a:solidFill>
                <a:latin typeface="Bembo" panose="02020502050201020203" pitchFamily="18" charset="0"/>
                <a:cs typeface="Poppins SemiBold" pitchFamily="2" charset="77"/>
              </a:rPr>
              <a:t>  </a:t>
            </a:r>
          </a:p>
        </p:txBody>
      </p:sp>
      <p:sp>
        <p:nvSpPr>
          <p:cNvPr id="10" name="Paralelogramo 9">
            <a:extLst>
              <a:ext uri="{FF2B5EF4-FFF2-40B4-BE49-F238E27FC236}">
                <a16:creationId xmlns:a16="http://schemas.microsoft.com/office/drawing/2014/main" id="{46A379A5-AE38-73CA-C261-B0068DC2D8EA}"/>
              </a:ext>
            </a:extLst>
          </p:cNvPr>
          <p:cNvSpPr/>
          <p:nvPr/>
        </p:nvSpPr>
        <p:spPr>
          <a:xfrm>
            <a:off x="9939647" y="6084497"/>
            <a:ext cx="2266321" cy="750474"/>
          </a:xfrm>
          <a:custGeom>
            <a:avLst/>
            <a:gdLst>
              <a:gd name="connsiteX0" fmla="*/ 0 w 1443977"/>
              <a:gd name="connsiteY0" fmla="*/ 695831 h 695831"/>
              <a:gd name="connsiteX1" fmla="*/ 173958 w 1443977"/>
              <a:gd name="connsiteY1" fmla="*/ 0 h 695831"/>
              <a:gd name="connsiteX2" fmla="*/ 1443977 w 1443977"/>
              <a:gd name="connsiteY2" fmla="*/ 0 h 695831"/>
              <a:gd name="connsiteX3" fmla="*/ 1270019 w 1443977"/>
              <a:gd name="connsiteY3" fmla="*/ 695831 h 695831"/>
              <a:gd name="connsiteX4" fmla="*/ 0 w 1443977"/>
              <a:gd name="connsiteY4" fmla="*/ 695831 h 695831"/>
              <a:gd name="connsiteX0" fmla="*/ 0 w 1301473"/>
              <a:gd name="connsiteY0" fmla="*/ 743333 h 743333"/>
              <a:gd name="connsiteX1" fmla="*/ 173958 w 1301473"/>
              <a:gd name="connsiteY1" fmla="*/ 47502 h 743333"/>
              <a:gd name="connsiteX2" fmla="*/ 1301473 w 1301473"/>
              <a:gd name="connsiteY2" fmla="*/ 0 h 743333"/>
              <a:gd name="connsiteX3" fmla="*/ 1270019 w 1301473"/>
              <a:gd name="connsiteY3" fmla="*/ 743333 h 743333"/>
              <a:gd name="connsiteX4" fmla="*/ 0 w 1301473"/>
              <a:gd name="connsiteY4" fmla="*/ 743333 h 743333"/>
              <a:gd name="connsiteX0" fmla="*/ 0 w 1318663"/>
              <a:gd name="connsiteY0" fmla="*/ 743333 h 743333"/>
              <a:gd name="connsiteX1" fmla="*/ 173958 w 1318663"/>
              <a:gd name="connsiteY1" fmla="*/ 47502 h 743333"/>
              <a:gd name="connsiteX2" fmla="*/ 1301473 w 1318663"/>
              <a:gd name="connsiteY2" fmla="*/ 0 h 743333"/>
              <a:gd name="connsiteX3" fmla="*/ 1270019 w 1318663"/>
              <a:gd name="connsiteY3" fmla="*/ 743333 h 743333"/>
              <a:gd name="connsiteX4" fmla="*/ 0 w 1318663"/>
              <a:gd name="connsiteY4" fmla="*/ 743333 h 743333"/>
              <a:gd name="connsiteX0" fmla="*/ 0 w 1338206"/>
              <a:gd name="connsiteY0" fmla="*/ 743333 h 767084"/>
              <a:gd name="connsiteX1" fmla="*/ 173958 w 1338206"/>
              <a:gd name="connsiteY1" fmla="*/ 47502 h 767084"/>
              <a:gd name="connsiteX2" fmla="*/ 1301473 w 1338206"/>
              <a:gd name="connsiteY2" fmla="*/ 0 h 767084"/>
              <a:gd name="connsiteX3" fmla="*/ 1329395 w 1338206"/>
              <a:gd name="connsiteY3" fmla="*/ 767084 h 767084"/>
              <a:gd name="connsiteX4" fmla="*/ 0 w 1338206"/>
              <a:gd name="connsiteY4" fmla="*/ 743333 h 767084"/>
              <a:gd name="connsiteX0" fmla="*/ 0 w 1338206"/>
              <a:gd name="connsiteY0" fmla="*/ 743333 h 767084"/>
              <a:gd name="connsiteX1" fmla="*/ 185833 w 1338206"/>
              <a:gd name="connsiteY1" fmla="*/ 154380 h 767084"/>
              <a:gd name="connsiteX2" fmla="*/ 1301473 w 1338206"/>
              <a:gd name="connsiteY2" fmla="*/ 0 h 767084"/>
              <a:gd name="connsiteX3" fmla="*/ 1329395 w 1338206"/>
              <a:gd name="connsiteY3" fmla="*/ 767084 h 767084"/>
              <a:gd name="connsiteX4" fmla="*/ 0 w 1338206"/>
              <a:gd name="connsiteY4" fmla="*/ 743333 h 767084"/>
              <a:gd name="connsiteX0" fmla="*/ 0 w 1563837"/>
              <a:gd name="connsiteY0" fmla="*/ 695831 h 767084"/>
              <a:gd name="connsiteX1" fmla="*/ 411464 w 1563837"/>
              <a:gd name="connsiteY1" fmla="*/ 154380 h 767084"/>
              <a:gd name="connsiteX2" fmla="*/ 1527104 w 1563837"/>
              <a:gd name="connsiteY2" fmla="*/ 0 h 767084"/>
              <a:gd name="connsiteX3" fmla="*/ 1555026 w 1563837"/>
              <a:gd name="connsiteY3" fmla="*/ 767084 h 767084"/>
              <a:gd name="connsiteX4" fmla="*/ 0 w 1563837"/>
              <a:gd name="connsiteY4" fmla="*/ 695831 h 767084"/>
              <a:gd name="connsiteX0" fmla="*/ 0 w 1575712"/>
              <a:gd name="connsiteY0" fmla="*/ 755207 h 767084"/>
              <a:gd name="connsiteX1" fmla="*/ 423339 w 1575712"/>
              <a:gd name="connsiteY1" fmla="*/ 154380 h 767084"/>
              <a:gd name="connsiteX2" fmla="*/ 1538979 w 1575712"/>
              <a:gd name="connsiteY2" fmla="*/ 0 h 767084"/>
              <a:gd name="connsiteX3" fmla="*/ 1566901 w 1575712"/>
              <a:gd name="connsiteY3" fmla="*/ 767084 h 767084"/>
              <a:gd name="connsiteX4" fmla="*/ 0 w 1575712"/>
              <a:gd name="connsiteY4" fmla="*/ 755207 h 767084"/>
              <a:gd name="connsiteX0" fmla="*/ 0 w 1575712"/>
              <a:gd name="connsiteY0" fmla="*/ 767082 h 778959"/>
              <a:gd name="connsiteX1" fmla="*/ 363962 w 1575712"/>
              <a:gd name="connsiteY1" fmla="*/ 0 h 778959"/>
              <a:gd name="connsiteX2" fmla="*/ 1538979 w 1575712"/>
              <a:gd name="connsiteY2" fmla="*/ 11875 h 778959"/>
              <a:gd name="connsiteX3" fmla="*/ 1566901 w 1575712"/>
              <a:gd name="connsiteY3" fmla="*/ 778959 h 778959"/>
              <a:gd name="connsiteX4" fmla="*/ 0 w 1575712"/>
              <a:gd name="connsiteY4" fmla="*/ 767082 h 778959"/>
              <a:gd name="connsiteX0" fmla="*/ 0 w 1594574"/>
              <a:gd name="connsiteY0" fmla="*/ 767082 h 778959"/>
              <a:gd name="connsiteX1" fmla="*/ 363962 w 1594574"/>
              <a:gd name="connsiteY1" fmla="*/ 0 h 778959"/>
              <a:gd name="connsiteX2" fmla="*/ 1571743 w 1594574"/>
              <a:gd name="connsiteY2" fmla="*/ 776 h 778959"/>
              <a:gd name="connsiteX3" fmla="*/ 1566901 w 1594574"/>
              <a:gd name="connsiteY3" fmla="*/ 778959 h 778959"/>
              <a:gd name="connsiteX4" fmla="*/ 0 w 1594574"/>
              <a:gd name="connsiteY4" fmla="*/ 767082 h 778959"/>
              <a:gd name="connsiteX0" fmla="*/ 0 w 1575712"/>
              <a:gd name="connsiteY0" fmla="*/ 799604 h 811481"/>
              <a:gd name="connsiteX1" fmla="*/ 363962 w 1575712"/>
              <a:gd name="connsiteY1" fmla="*/ 32522 h 811481"/>
              <a:gd name="connsiteX2" fmla="*/ 1538979 w 1575712"/>
              <a:gd name="connsiteY2" fmla="*/ 0 h 811481"/>
              <a:gd name="connsiteX3" fmla="*/ 1566901 w 1575712"/>
              <a:gd name="connsiteY3" fmla="*/ 811481 h 811481"/>
              <a:gd name="connsiteX4" fmla="*/ 0 w 1575712"/>
              <a:gd name="connsiteY4" fmla="*/ 799604 h 811481"/>
              <a:gd name="connsiteX0" fmla="*/ 0 w 1575712"/>
              <a:gd name="connsiteY0" fmla="*/ 799604 h 811481"/>
              <a:gd name="connsiteX1" fmla="*/ 363962 w 1575712"/>
              <a:gd name="connsiteY1" fmla="*/ 32522 h 811481"/>
              <a:gd name="connsiteX2" fmla="*/ 1538979 w 1575712"/>
              <a:gd name="connsiteY2" fmla="*/ 0 h 811481"/>
              <a:gd name="connsiteX3" fmla="*/ 1566901 w 1575712"/>
              <a:gd name="connsiteY3" fmla="*/ 811481 h 811481"/>
              <a:gd name="connsiteX4" fmla="*/ 0 w 1575712"/>
              <a:gd name="connsiteY4" fmla="*/ 799604 h 811481"/>
              <a:gd name="connsiteX0" fmla="*/ 0 w 1575712"/>
              <a:gd name="connsiteY0" fmla="*/ 767082 h 778959"/>
              <a:gd name="connsiteX1" fmla="*/ 363962 w 1575712"/>
              <a:gd name="connsiteY1" fmla="*/ 0 h 778959"/>
              <a:gd name="connsiteX2" fmla="*/ 1538979 w 1575712"/>
              <a:gd name="connsiteY2" fmla="*/ 11875 h 778959"/>
              <a:gd name="connsiteX3" fmla="*/ 1566901 w 1575712"/>
              <a:gd name="connsiteY3" fmla="*/ 778959 h 778959"/>
              <a:gd name="connsiteX4" fmla="*/ 0 w 1575712"/>
              <a:gd name="connsiteY4" fmla="*/ 767082 h 778959"/>
              <a:gd name="connsiteX0" fmla="*/ 0 w 1589066"/>
              <a:gd name="connsiteY0" fmla="*/ 806179 h 818056"/>
              <a:gd name="connsiteX1" fmla="*/ 363962 w 1589066"/>
              <a:gd name="connsiteY1" fmla="*/ 39097 h 818056"/>
              <a:gd name="connsiteX2" fmla="*/ 1563822 w 1589066"/>
              <a:gd name="connsiteY2" fmla="*/ 0 h 818056"/>
              <a:gd name="connsiteX3" fmla="*/ 1566901 w 1589066"/>
              <a:gd name="connsiteY3" fmla="*/ 818056 h 818056"/>
              <a:gd name="connsiteX4" fmla="*/ 0 w 1589066"/>
              <a:gd name="connsiteY4" fmla="*/ 806179 h 818056"/>
              <a:gd name="connsiteX0" fmla="*/ 0 w 1569127"/>
              <a:gd name="connsiteY0" fmla="*/ 806179 h 818056"/>
              <a:gd name="connsiteX1" fmla="*/ 363962 w 1569127"/>
              <a:gd name="connsiteY1" fmla="*/ 39097 h 818056"/>
              <a:gd name="connsiteX2" fmla="*/ 1563822 w 1569127"/>
              <a:gd name="connsiteY2" fmla="*/ 0 h 818056"/>
              <a:gd name="connsiteX3" fmla="*/ 1566901 w 1569127"/>
              <a:gd name="connsiteY3" fmla="*/ 818056 h 818056"/>
              <a:gd name="connsiteX4" fmla="*/ 0 w 1569127"/>
              <a:gd name="connsiteY4" fmla="*/ 806179 h 818056"/>
              <a:gd name="connsiteX0" fmla="*/ 0 w 1580384"/>
              <a:gd name="connsiteY0" fmla="*/ 767082 h 778959"/>
              <a:gd name="connsiteX1" fmla="*/ 363962 w 1580384"/>
              <a:gd name="connsiteY1" fmla="*/ 0 h 778959"/>
              <a:gd name="connsiteX2" fmla="*/ 1580384 w 1580384"/>
              <a:gd name="connsiteY2" fmla="*/ 62848 h 778959"/>
              <a:gd name="connsiteX3" fmla="*/ 1566901 w 1580384"/>
              <a:gd name="connsiteY3" fmla="*/ 778959 h 778959"/>
              <a:gd name="connsiteX4" fmla="*/ 0 w 1580384"/>
              <a:gd name="connsiteY4" fmla="*/ 767082 h 778959"/>
              <a:gd name="connsiteX0" fmla="*/ 0 w 1580384"/>
              <a:gd name="connsiteY0" fmla="*/ 793436 h 805313"/>
              <a:gd name="connsiteX1" fmla="*/ 363962 w 1580384"/>
              <a:gd name="connsiteY1" fmla="*/ 26354 h 805313"/>
              <a:gd name="connsiteX2" fmla="*/ 1580384 w 1580384"/>
              <a:gd name="connsiteY2" fmla="*/ 0 h 805313"/>
              <a:gd name="connsiteX3" fmla="*/ 1566901 w 1580384"/>
              <a:gd name="connsiteY3" fmla="*/ 805313 h 805313"/>
              <a:gd name="connsiteX4" fmla="*/ 0 w 1580384"/>
              <a:gd name="connsiteY4" fmla="*/ 793436 h 80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384" h="805313">
                <a:moveTo>
                  <a:pt x="0" y="793436"/>
                </a:moveTo>
                <a:lnTo>
                  <a:pt x="363962" y="26354"/>
                </a:lnTo>
                <a:lnTo>
                  <a:pt x="1580384" y="0"/>
                </a:lnTo>
                <a:cubicBezTo>
                  <a:pt x="1563028" y="272397"/>
                  <a:pt x="1577386" y="557535"/>
                  <a:pt x="1566901" y="805313"/>
                </a:cubicBezTo>
                <a:lnTo>
                  <a:pt x="0" y="79343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9" name="Imagen 58">
            <a:extLst>
              <a:ext uri="{FF2B5EF4-FFF2-40B4-BE49-F238E27FC236}">
                <a16:creationId xmlns:a16="http://schemas.microsoft.com/office/drawing/2014/main" id="{11159602-604E-5928-06CC-A7A6BA80741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15029" y="6199816"/>
            <a:ext cx="1976971" cy="771816"/>
          </a:xfrm>
          <a:prstGeom prst="rect">
            <a:avLst/>
          </a:prstGeom>
        </p:spPr>
      </p:pic>
      <p:cxnSp>
        <p:nvCxnSpPr>
          <p:cNvPr id="19" name="Conector recto 18">
            <a:extLst>
              <a:ext uri="{FF2B5EF4-FFF2-40B4-BE49-F238E27FC236}">
                <a16:creationId xmlns:a16="http://schemas.microsoft.com/office/drawing/2014/main" id="{1340B517-9C50-80E7-CFE4-0F619F2D7A67}"/>
              </a:ext>
            </a:extLst>
          </p:cNvPr>
          <p:cNvCxnSpPr>
            <a:cxnSpLocks/>
          </p:cNvCxnSpPr>
          <p:nvPr/>
        </p:nvCxnSpPr>
        <p:spPr>
          <a:xfrm>
            <a:off x="-1" y="31984"/>
            <a:ext cx="1219200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65" name="Imagen 64" descr="Logotipo&#10;&#10;Descripción generada automáticamente">
            <a:extLst>
              <a:ext uri="{FF2B5EF4-FFF2-40B4-BE49-F238E27FC236}">
                <a16:creationId xmlns:a16="http://schemas.microsoft.com/office/drawing/2014/main" id="{AC9ADD39-BD29-645E-2B2C-6CEC827F360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cxnSp>
        <p:nvCxnSpPr>
          <p:cNvPr id="68" name="Conector recto 67">
            <a:extLst>
              <a:ext uri="{FF2B5EF4-FFF2-40B4-BE49-F238E27FC236}">
                <a16:creationId xmlns:a16="http://schemas.microsoft.com/office/drawing/2014/main" id="{29BF0952-9BF1-A36A-56C9-7B84EE2DD049}"/>
              </a:ext>
            </a:extLst>
          </p:cNvPr>
          <p:cNvCxnSpPr>
            <a:cxnSpLocks/>
          </p:cNvCxnSpPr>
          <p:nvPr/>
        </p:nvCxnSpPr>
        <p:spPr>
          <a:xfrm>
            <a:off x="-1" y="6852379"/>
            <a:ext cx="12192001" cy="0"/>
          </a:xfrm>
          <a:prstGeom prst="line">
            <a:avLst/>
          </a:prstGeom>
          <a:ln w="158750">
            <a:solidFill>
              <a:schemeClr val="accent2">
                <a:lumMod val="75000"/>
              </a:schemeClr>
            </a:solidFill>
            <a:tailEnd w="lg" len="lg"/>
          </a:ln>
          <a:effectLst>
            <a:outerShdw blurRad="50800" dist="50800" dir="5400000" algn="ctr" rotWithShape="0">
              <a:schemeClr val="accent2">
                <a:lumMod val="75000"/>
              </a:schemeClr>
            </a:outerShdw>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818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descr="Texto&#10;&#10;Descripción generada automáticamente">
            <a:extLst>
              <a:ext uri="{FF2B5EF4-FFF2-40B4-BE49-F238E27FC236}">
                <a16:creationId xmlns:a16="http://schemas.microsoft.com/office/drawing/2014/main" id="{51742F99-D85C-4B5F-97E8-9B9CD27744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12526" y="5566891"/>
            <a:ext cx="1098934" cy="365280"/>
          </a:xfrm>
          <a:prstGeom prst="rect">
            <a:avLst/>
          </a:prstGeom>
        </p:spPr>
      </p:pic>
      <p:pic>
        <p:nvPicPr>
          <p:cNvPr id="2" name="Imagen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43957" y="6242855"/>
            <a:ext cx="1548043" cy="514561"/>
          </a:xfrm>
          <a:prstGeom prst="rect">
            <a:avLst/>
          </a:prstGeom>
        </p:spPr>
      </p:pic>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pic>
        <p:nvPicPr>
          <p:cNvPr id="7" name="Imagen 6" descr="Interfaz de usuario gráfica, Texto, Word&#10;&#10;Descripción generada automáticamente">
            <a:extLst>
              <a:ext uri="{FF2B5EF4-FFF2-40B4-BE49-F238E27FC236}">
                <a16:creationId xmlns:a16="http://schemas.microsoft.com/office/drawing/2014/main" id="{5CF85115-C020-B49E-0224-78772586EE1B}"/>
              </a:ext>
            </a:extLst>
          </p:cNvPr>
          <p:cNvPicPr>
            <a:picLocks noChangeAspect="1"/>
          </p:cNvPicPr>
          <p:nvPr/>
        </p:nvPicPr>
        <p:blipFill rotWithShape="1">
          <a:blip r:embed="rId6"/>
          <a:srcRect l="26590" t="39724" r="26907" b="29960"/>
          <a:stretch/>
        </p:blipFill>
        <p:spPr bwMode="auto">
          <a:xfrm>
            <a:off x="16" y="743726"/>
            <a:ext cx="12191984" cy="4300691"/>
          </a:xfrm>
          <a:prstGeom prst="rect">
            <a:avLst/>
          </a:prstGeom>
          <a:ln>
            <a:noFill/>
          </a:ln>
          <a:extLst>
            <a:ext uri="{53640926-AAD7-44D8-BBD7-CCE9431645EC}">
              <a14:shadowObscured xmlns:a14="http://schemas.microsoft.com/office/drawing/2010/main"/>
            </a:ext>
          </a:extLst>
        </p:spPr>
      </p:pic>
      <p:sp>
        <p:nvSpPr>
          <p:cNvPr id="10" name="CuadroTexto 9">
            <a:extLst>
              <a:ext uri="{FF2B5EF4-FFF2-40B4-BE49-F238E27FC236}">
                <a16:creationId xmlns:a16="http://schemas.microsoft.com/office/drawing/2014/main" id="{D631F009-BDEF-2380-2E17-3D1E4122CF76}"/>
              </a:ext>
            </a:extLst>
          </p:cNvPr>
          <p:cNvSpPr txBox="1"/>
          <p:nvPr/>
        </p:nvSpPr>
        <p:spPr>
          <a:xfrm>
            <a:off x="2961277" y="100584"/>
            <a:ext cx="6097836" cy="407035"/>
          </a:xfrm>
          <a:prstGeom prst="rect">
            <a:avLst/>
          </a:prstGeom>
          <a:noFill/>
        </p:spPr>
        <p:txBody>
          <a:bodyPr wrap="square">
            <a:spAutoFit/>
          </a:bodyPr>
          <a:lstStyle/>
          <a:p>
            <a:pPr algn="ctr">
              <a:lnSpc>
                <a:spcPct val="107000"/>
              </a:lnSpc>
              <a:spcAft>
                <a:spcPts val="1000"/>
              </a:spcAft>
            </a:pPr>
            <a:r>
              <a:rPr lang="es-ES" sz="2000" b="1" dirty="0">
                <a:solidFill>
                  <a:schemeClr val="accent6">
                    <a:lumMod val="75000"/>
                  </a:schemeClr>
                </a:solidFill>
              </a:rPr>
              <a:t>Columnas para valorar en el Plan de Acción</a:t>
            </a:r>
            <a:endParaRPr lang="es-CO" sz="2000" b="1" dirty="0">
              <a:solidFill>
                <a:schemeClr val="accent6">
                  <a:lumMod val="75000"/>
                </a:schemeClr>
              </a:solidFill>
            </a:endParaRPr>
          </a:p>
        </p:txBody>
      </p:sp>
      <p:sp>
        <p:nvSpPr>
          <p:cNvPr id="11" name="CuadroTexto 10">
            <a:extLst>
              <a:ext uri="{FF2B5EF4-FFF2-40B4-BE49-F238E27FC236}">
                <a16:creationId xmlns:a16="http://schemas.microsoft.com/office/drawing/2014/main" id="{20CB049C-21D9-AE44-7EEF-C8DB72F94BBE}"/>
              </a:ext>
            </a:extLst>
          </p:cNvPr>
          <p:cNvSpPr txBox="1"/>
          <p:nvPr/>
        </p:nvSpPr>
        <p:spPr>
          <a:xfrm>
            <a:off x="371299" y="5187226"/>
            <a:ext cx="10732130" cy="529119"/>
          </a:xfrm>
          <a:prstGeom prst="rect">
            <a:avLst/>
          </a:prstGeom>
          <a:noFill/>
        </p:spPr>
        <p:txBody>
          <a:bodyPr wrap="square">
            <a:spAutoFit/>
          </a:bodyPr>
          <a:lstStyle/>
          <a:p>
            <a:pPr algn="ctr">
              <a:lnSpc>
                <a:spcPct val="107000"/>
              </a:lnSpc>
              <a:spcAft>
                <a:spcPts val="1000"/>
              </a:spcAft>
            </a:pPr>
            <a:r>
              <a:rPr lang="es-ES" sz="2800" b="1" i="1" dirty="0">
                <a:solidFill>
                  <a:srgbClr val="002060"/>
                </a:solidFill>
                <a:latin typeface="Bembo" panose="02020502050201020203" pitchFamily="18" charset="0"/>
                <a:ea typeface="Times New Roman" panose="02020603050405020304" pitchFamily="18" charset="0"/>
                <a:cs typeface="Times New Roman" panose="02020603050405020304" pitchFamily="18" charset="0"/>
              </a:rPr>
              <a:t>El formato de plan anual fue adoptado mediante la Circular  21 de 2022 </a:t>
            </a:r>
            <a:endParaRPr lang="es-CO" sz="2800" i="1" dirty="0">
              <a:solidFill>
                <a:srgbClr val="44546A"/>
              </a:solidFill>
              <a:effectLst/>
              <a:latin typeface="Bembo" panose="02020502050201020203" pitchFamily="18" charset="0"/>
              <a:ea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B34AC3F3-A913-474C-1803-5561AFD8F083}"/>
              </a:ext>
            </a:extLst>
          </p:cNvPr>
          <p:cNvSpPr txBox="1"/>
          <p:nvPr/>
        </p:nvSpPr>
        <p:spPr>
          <a:xfrm>
            <a:off x="130628" y="5932171"/>
            <a:ext cx="9381898" cy="529697"/>
          </a:xfrm>
          <a:prstGeom prst="rect">
            <a:avLst/>
          </a:prstGeom>
          <a:noFill/>
        </p:spPr>
        <p:txBody>
          <a:bodyPr wrap="square">
            <a:spAutoFit/>
          </a:bodyPr>
          <a:lstStyle/>
          <a:p>
            <a:pPr algn="ctr">
              <a:lnSpc>
                <a:spcPct val="107000"/>
              </a:lnSpc>
              <a:spcAft>
                <a:spcPts val="1000"/>
              </a:spcAft>
            </a:pPr>
            <a:r>
              <a:rPr lang="es-ES" sz="2800" b="1" i="1" dirty="0">
                <a:solidFill>
                  <a:srgbClr val="002060"/>
                </a:solidFill>
                <a:latin typeface="Bembo" panose="02020502050201020203" pitchFamily="18" charset="0"/>
                <a:cs typeface="Times New Roman" panose="02020603050405020304" pitchFamily="18" charset="0"/>
              </a:rPr>
              <a:t>El plazo para su presentación se cumplió el 4 mayo de 2022 </a:t>
            </a:r>
            <a:endParaRPr lang="es-CO" sz="2800" b="1" i="1" dirty="0">
              <a:solidFill>
                <a:srgbClr val="002060"/>
              </a:solidFill>
              <a:latin typeface="Bembo" panose="02020502050201020203" pitchFamily="18" charset="0"/>
              <a:cs typeface="Times New Roman" panose="02020603050405020304" pitchFamily="18" charset="0"/>
            </a:endParaRPr>
          </a:p>
        </p:txBody>
      </p:sp>
    </p:spTree>
    <p:extLst>
      <p:ext uri="{BB962C8B-B14F-4D97-AF65-F5344CB8AC3E}">
        <p14:creationId xmlns:p14="http://schemas.microsoft.com/office/powerpoint/2010/main" val="470479033"/>
      </p:ext>
    </p:extLst>
  </p:cSld>
  <p:clrMapOvr>
    <a:masterClrMapping/>
  </p:clrMapOvr>
  <p:transition spd="slow">
    <p:push dir="u"/>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8602</TotalTime>
  <Words>2966</Words>
  <Application>Microsoft Office PowerPoint</Application>
  <PresentationFormat>Panorámica</PresentationFormat>
  <Paragraphs>528</Paragraphs>
  <Slides>22</Slides>
  <Notes>5</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22</vt:i4>
      </vt:variant>
    </vt:vector>
  </HeadingPairs>
  <TitlesOfParts>
    <vt:vector size="34" baseType="lpstr">
      <vt:lpstr>Arial</vt:lpstr>
      <vt:lpstr>Arial Narrow</vt:lpstr>
      <vt:lpstr>Bembo</vt:lpstr>
      <vt:lpstr>Calibri</vt:lpstr>
      <vt:lpstr>Calibri Light</vt:lpstr>
      <vt:lpstr>Corbel</vt:lpstr>
      <vt:lpstr>Fira Sans Extra Condensed Medium</vt:lpstr>
      <vt:lpstr>Open Sans Light</vt:lpstr>
      <vt:lpstr>Poppins SemiBold</vt:lpstr>
      <vt:lpstr>Roboto</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Ejercicio del poder preferente</dc:title>
  <dc:creator>Paola Andrea Gomez</dc:creator>
  <cp:lastModifiedBy>MARTHA REYES CASTILLO Reyes Castillo</cp:lastModifiedBy>
  <cp:revision>85</cp:revision>
  <dcterms:created xsi:type="dcterms:W3CDTF">2021-06-11T19:19:49Z</dcterms:created>
  <dcterms:modified xsi:type="dcterms:W3CDTF">2022-08-22T21:38:27Z</dcterms:modified>
</cp:coreProperties>
</file>