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6" r:id="rId2"/>
    <p:sldId id="308" r:id="rId3"/>
    <p:sldId id="310" r:id="rId4"/>
    <p:sldId id="311" r:id="rId5"/>
    <p:sldId id="309" r:id="rId6"/>
    <p:sldId id="312" r:id="rId7"/>
    <p:sldId id="315" r:id="rId8"/>
    <p:sldId id="313" r:id="rId9"/>
    <p:sldId id="307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FF6600"/>
    <a:srgbClr val="CC0000"/>
    <a:srgbClr val="FFCCCC"/>
    <a:srgbClr val="003399"/>
    <a:srgbClr val="9966FF"/>
    <a:srgbClr val="6600CC"/>
    <a:srgbClr val="66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5" autoAdjust="0"/>
    <p:restoredTop sz="94291" autoAdjust="0"/>
  </p:normalViewPr>
  <p:slideViewPr>
    <p:cSldViewPr snapToGrid="0">
      <p:cViewPr varScale="1">
        <p:scale>
          <a:sx n="63" d="100"/>
          <a:sy n="63" d="100"/>
        </p:scale>
        <p:origin x="8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71805-7EFB-4B35-9AA4-6DB07B624B14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65975DD1-AA6A-49BD-B55C-7E102981E6C0}">
      <dgm:prSet phldrT="[Texto]" custT="1"/>
      <dgm:spPr/>
      <dgm:t>
        <a:bodyPr/>
        <a:lstStyle/>
        <a:p>
          <a:pPr algn="ctr"/>
          <a:r>
            <a: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Rendición de Cuentas</a:t>
          </a:r>
        </a:p>
      </dgm:t>
    </dgm:pt>
    <dgm:pt modelId="{8344836B-F3BF-4229-B0F6-C9C6E6CAFAA6}" type="parTrans" cxnId="{3F263850-F6DC-4A72-B8CC-1394EA4FD696}">
      <dgm:prSet/>
      <dgm:spPr/>
      <dgm:t>
        <a:bodyPr/>
        <a:lstStyle/>
        <a:p>
          <a:pPr algn="ctr"/>
          <a:endParaRPr lang="es-CO"/>
        </a:p>
      </dgm:t>
    </dgm:pt>
    <dgm:pt modelId="{4B69A853-6585-4A05-B86E-A166B456B179}" type="sibTrans" cxnId="{3F263850-F6DC-4A72-B8CC-1394EA4FD696}">
      <dgm:prSet/>
      <dgm:spPr/>
      <dgm:t>
        <a:bodyPr/>
        <a:lstStyle/>
        <a:p>
          <a:pPr algn="ctr"/>
          <a:endParaRPr lang="es-CO"/>
        </a:p>
      </dgm:t>
    </dgm:pt>
    <dgm:pt modelId="{B2DEB059-926D-421C-97AF-96EE23652123}">
      <dgm:prSet phldrT="[Texto]" custT="1"/>
      <dgm:spPr/>
      <dgm:t>
        <a:bodyPr/>
        <a:lstStyle/>
        <a:p>
          <a:pPr algn="ctr"/>
          <a:r>
            <a:rPr lang="es-CO" sz="1600" b="1" dirty="0">
              <a:latin typeface="Verdana" panose="020B0604030504040204" pitchFamily="34" charset="0"/>
              <a:ea typeface="Verdana" panose="020B0604030504040204" pitchFamily="34" charset="0"/>
            </a:rPr>
            <a:t>Información</a:t>
          </a:r>
        </a:p>
      </dgm:t>
    </dgm:pt>
    <dgm:pt modelId="{3C0FC6A9-A0C5-44CE-B765-8DE40D386A99}" type="parTrans" cxnId="{62282288-F6D1-4055-A647-B887F205972A}">
      <dgm:prSet/>
      <dgm:spPr/>
      <dgm:t>
        <a:bodyPr/>
        <a:lstStyle/>
        <a:p>
          <a:pPr algn="ctr"/>
          <a:endParaRPr lang="es-CO"/>
        </a:p>
      </dgm:t>
    </dgm:pt>
    <dgm:pt modelId="{3C37BCD7-1273-406D-8F5B-05BEC945DC16}" type="sibTrans" cxnId="{62282288-F6D1-4055-A647-B887F205972A}">
      <dgm:prSet/>
      <dgm:spPr/>
      <dgm:t>
        <a:bodyPr/>
        <a:lstStyle/>
        <a:p>
          <a:pPr algn="ctr"/>
          <a:endParaRPr lang="es-CO"/>
        </a:p>
      </dgm:t>
    </dgm:pt>
    <dgm:pt modelId="{B7A9486A-B6C4-47CE-9115-6F308A97C8CD}">
      <dgm:prSet phldrT="[Texto]" custT="1"/>
      <dgm:spPr/>
      <dgm:t>
        <a:bodyPr/>
        <a:lstStyle/>
        <a:p>
          <a:pPr algn="ctr"/>
          <a:r>
            <a:rPr lang="es-CO" sz="1600" b="1" dirty="0">
              <a:latin typeface="Verdana" panose="020B0604030504040204" pitchFamily="34" charset="0"/>
              <a:ea typeface="Verdana" panose="020B0604030504040204" pitchFamily="34" charset="0"/>
            </a:rPr>
            <a:t>Responsabilidad</a:t>
          </a:r>
        </a:p>
      </dgm:t>
    </dgm:pt>
    <dgm:pt modelId="{8A5B531E-ACF8-4ED8-ADFB-445740FA9B56}" type="parTrans" cxnId="{4B13DD00-D1A9-406E-8D1A-92872203E56F}">
      <dgm:prSet/>
      <dgm:spPr/>
      <dgm:t>
        <a:bodyPr/>
        <a:lstStyle/>
        <a:p>
          <a:pPr algn="ctr"/>
          <a:endParaRPr lang="es-CO"/>
        </a:p>
      </dgm:t>
    </dgm:pt>
    <dgm:pt modelId="{27A6EA06-61E6-4FA2-823E-58230DD12AC9}" type="sibTrans" cxnId="{4B13DD00-D1A9-406E-8D1A-92872203E56F}">
      <dgm:prSet/>
      <dgm:spPr/>
      <dgm:t>
        <a:bodyPr/>
        <a:lstStyle/>
        <a:p>
          <a:pPr algn="ctr"/>
          <a:endParaRPr lang="es-CO"/>
        </a:p>
      </dgm:t>
    </dgm:pt>
    <dgm:pt modelId="{E80A434E-5191-4279-A54F-43BC19531856}">
      <dgm:prSet phldrT="[Texto]" custT="1"/>
      <dgm:spPr/>
      <dgm:t>
        <a:bodyPr/>
        <a:lstStyle/>
        <a:p>
          <a:pPr algn="ctr"/>
          <a:r>
            <a:rPr lang="es-CO" sz="1600" b="1" dirty="0">
              <a:latin typeface="Verdana" panose="020B0604030504040204" pitchFamily="34" charset="0"/>
              <a:ea typeface="Verdana" panose="020B0604030504040204" pitchFamily="34" charset="0"/>
            </a:rPr>
            <a:t>Diálogo</a:t>
          </a:r>
        </a:p>
      </dgm:t>
    </dgm:pt>
    <dgm:pt modelId="{14615B44-3562-4A0C-AC3C-C83DEF74E587}" type="parTrans" cxnId="{B04B466C-C57D-4888-9821-153FE31CA487}">
      <dgm:prSet/>
      <dgm:spPr/>
      <dgm:t>
        <a:bodyPr/>
        <a:lstStyle/>
        <a:p>
          <a:pPr algn="ctr"/>
          <a:endParaRPr lang="es-CO"/>
        </a:p>
      </dgm:t>
    </dgm:pt>
    <dgm:pt modelId="{92FB651B-8342-48F7-8ECA-7B7D6BCD12A6}" type="sibTrans" cxnId="{B04B466C-C57D-4888-9821-153FE31CA487}">
      <dgm:prSet/>
      <dgm:spPr/>
      <dgm:t>
        <a:bodyPr/>
        <a:lstStyle/>
        <a:p>
          <a:pPr algn="ctr"/>
          <a:endParaRPr lang="es-CO"/>
        </a:p>
      </dgm:t>
    </dgm:pt>
    <dgm:pt modelId="{4A021860-8EBF-489D-B710-11F3E1AF0EAF}" type="pres">
      <dgm:prSet presAssocID="{CC171805-7EFB-4B35-9AA4-6DB07B624B14}" presName="composite" presStyleCnt="0">
        <dgm:presLayoutVars>
          <dgm:chMax val="1"/>
          <dgm:dir/>
          <dgm:resizeHandles val="exact"/>
        </dgm:presLayoutVars>
      </dgm:prSet>
      <dgm:spPr/>
    </dgm:pt>
    <dgm:pt modelId="{79113332-A4DF-4AE4-ADDE-EB0675329414}" type="pres">
      <dgm:prSet presAssocID="{CC171805-7EFB-4B35-9AA4-6DB07B624B14}" presName="radial" presStyleCnt="0">
        <dgm:presLayoutVars>
          <dgm:animLvl val="ctr"/>
        </dgm:presLayoutVars>
      </dgm:prSet>
      <dgm:spPr/>
    </dgm:pt>
    <dgm:pt modelId="{5AF96B15-9F8F-4097-913F-C880F9FF4345}" type="pres">
      <dgm:prSet presAssocID="{65975DD1-AA6A-49BD-B55C-7E102981E6C0}" presName="centerShape" presStyleLbl="vennNode1" presStyleIdx="0" presStyleCnt="4"/>
      <dgm:spPr/>
    </dgm:pt>
    <dgm:pt modelId="{656E6CA0-860C-4351-9C2F-9A85F6F7AD9B}" type="pres">
      <dgm:prSet presAssocID="{B2DEB059-926D-421C-97AF-96EE23652123}" presName="node" presStyleLbl="vennNode1" presStyleIdx="1" presStyleCnt="4" custScaleX="155071" custScaleY="155071" custRadScaleRad="98225" custRadScaleInc="-3636">
        <dgm:presLayoutVars>
          <dgm:bulletEnabled val="1"/>
        </dgm:presLayoutVars>
      </dgm:prSet>
      <dgm:spPr/>
    </dgm:pt>
    <dgm:pt modelId="{23A0DA93-0932-4146-A73C-0B377365C97E}" type="pres">
      <dgm:prSet presAssocID="{B7A9486A-B6C4-47CE-9115-6F308A97C8CD}" presName="node" presStyleLbl="vennNode1" presStyleIdx="2" presStyleCnt="4" custScaleX="181985" custScaleY="149296" custRadScaleRad="128174" custRadScaleInc="-5551">
        <dgm:presLayoutVars>
          <dgm:bulletEnabled val="1"/>
        </dgm:presLayoutVars>
      </dgm:prSet>
      <dgm:spPr/>
    </dgm:pt>
    <dgm:pt modelId="{927D09B3-2229-4B67-94D3-167F6051F1E1}" type="pres">
      <dgm:prSet presAssocID="{E80A434E-5191-4279-A54F-43BC19531856}" presName="node" presStyleLbl="vennNode1" presStyleIdx="3" presStyleCnt="4" custScaleX="155071" custScaleY="155071" custRadScaleRad="118043" custRadScaleInc="4844">
        <dgm:presLayoutVars>
          <dgm:bulletEnabled val="1"/>
        </dgm:presLayoutVars>
      </dgm:prSet>
      <dgm:spPr/>
    </dgm:pt>
  </dgm:ptLst>
  <dgm:cxnLst>
    <dgm:cxn modelId="{4B13DD00-D1A9-406E-8D1A-92872203E56F}" srcId="{65975DD1-AA6A-49BD-B55C-7E102981E6C0}" destId="{B7A9486A-B6C4-47CE-9115-6F308A97C8CD}" srcOrd="1" destOrd="0" parTransId="{8A5B531E-ACF8-4ED8-ADFB-445740FA9B56}" sibTransId="{27A6EA06-61E6-4FA2-823E-58230DD12AC9}"/>
    <dgm:cxn modelId="{6BC1932D-5856-4BBA-ACEE-17004FB3F373}" type="presOf" srcId="{65975DD1-AA6A-49BD-B55C-7E102981E6C0}" destId="{5AF96B15-9F8F-4097-913F-C880F9FF4345}" srcOrd="0" destOrd="0" presId="urn:microsoft.com/office/officeart/2005/8/layout/radial3"/>
    <dgm:cxn modelId="{345A2A3C-3171-448A-AFE0-E3DB6020C1C5}" type="presOf" srcId="{CC171805-7EFB-4B35-9AA4-6DB07B624B14}" destId="{4A021860-8EBF-489D-B710-11F3E1AF0EAF}" srcOrd="0" destOrd="0" presId="urn:microsoft.com/office/officeart/2005/8/layout/radial3"/>
    <dgm:cxn modelId="{B04B466C-C57D-4888-9821-153FE31CA487}" srcId="{65975DD1-AA6A-49BD-B55C-7E102981E6C0}" destId="{E80A434E-5191-4279-A54F-43BC19531856}" srcOrd="2" destOrd="0" parTransId="{14615B44-3562-4A0C-AC3C-C83DEF74E587}" sibTransId="{92FB651B-8342-48F7-8ECA-7B7D6BCD12A6}"/>
    <dgm:cxn modelId="{3F263850-F6DC-4A72-B8CC-1394EA4FD696}" srcId="{CC171805-7EFB-4B35-9AA4-6DB07B624B14}" destId="{65975DD1-AA6A-49BD-B55C-7E102981E6C0}" srcOrd="0" destOrd="0" parTransId="{8344836B-F3BF-4229-B0F6-C9C6E6CAFAA6}" sibTransId="{4B69A853-6585-4A05-B86E-A166B456B179}"/>
    <dgm:cxn modelId="{036EBE80-CB9F-4F24-83F9-3A75B1A3D757}" type="presOf" srcId="{E80A434E-5191-4279-A54F-43BC19531856}" destId="{927D09B3-2229-4B67-94D3-167F6051F1E1}" srcOrd="0" destOrd="0" presId="urn:microsoft.com/office/officeart/2005/8/layout/radial3"/>
    <dgm:cxn modelId="{62282288-F6D1-4055-A647-B887F205972A}" srcId="{65975DD1-AA6A-49BD-B55C-7E102981E6C0}" destId="{B2DEB059-926D-421C-97AF-96EE23652123}" srcOrd="0" destOrd="0" parTransId="{3C0FC6A9-A0C5-44CE-B765-8DE40D386A99}" sibTransId="{3C37BCD7-1273-406D-8F5B-05BEC945DC16}"/>
    <dgm:cxn modelId="{147130A7-EC9F-41B5-8CC5-F0E12DB9C71F}" type="presOf" srcId="{B7A9486A-B6C4-47CE-9115-6F308A97C8CD}" destId="{23A0DA93-0932-4146-A73C-0B377365C97E}" srcOrd="0" destOrd="0" presId="urn:microsoft.com/office/officeart/2005/8/layout/radial3"/>
    <dgm:cxn modelId="{BB14F8D7-3D6D-4BF9-A8BE-D6CA291998B2}" type="presOf" srcId="{B2DEB059-926D-421C-97AF-96EE23652123}" destId="{656E6CA0-860C-4351-9C2F-9A85F6F7AD9B}" srcOrd="0" destOrd="0" presId="urn:microsoft.com/office/officeart/2005/8/layout/radial3"/>
    <dgm:cxn modelId="{A1BAC5E6-A8F4-44A3-9653-D5527F0154D9}" type="presParOf" srcId="{4A021860-8EBF-489D-B710-11F3E1AF0EAF}" destId="{79113332-A4DF-4AE4-ADDE-EB0675329414}" srcOrd="0" destOrd="0" presId="urn:microsoft.com/office/officeart/2005/8/layout/radial3"/>
    <dgm:cxn modelId="{CD874B5A-F92A-4DF0-8EAD-5F30226A7E61}" type="presParOf" srcId="{79113332-A4DF-4AE4-ADDE-EB0675329414}" destId="{5AF96B15-9F8F-4097-913F-C880F9FF4345}" srcOrd="0" destOrd="0" presId="urn:microsoft.com/office/officeart/2005/8/layout/radial3"/>
    <dgm:cxn modelId="{83D99B86-55DE-4F2C-A414-A0F80054CB21}" type="presParOf" srcId="{79113332-A4DF-4AE4-ADDE-EB0675329414}" destId="{656E6CA0-860C-4351-9C2F-9A85F6F7AD9B}" srcOrd="1" destOrd="0" presId="urn:microsoft.com/office/officeart/2005/8/layout/radial3"/>
    <dgm:cxn modelId="{D14EBB6B-AB3A-41FE-9F58-67B9E48A8697}" type="presParOf" srcId="{79113332-A4DF-4AE4-ADDE-EB0675329414}" destId="{23A0DA93-0932-4146-A73C-0B377365C97E}" srcOrd="2" destOrd="0" presId="urn:microsoft.com/office/officeart/2005/8/layout/radial3"/>
    <dgm:cxn modelId="{934A1892-F80B-42EF-8683-D103F49D847E}" type="presParOf" srcId="{79113332-A4DF-4AE4-ADDE-EB0675329414}" destId="{927D09B3-2229-4B67-94D3-167F6051F1E1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F7C5C2-884F-4E7C-A064-C1BBBFA4250E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2EC78F7-0B54-4DE2-ABA3-54D3D7E90BA4}">
      <dgm:prSet phldrT="[Texto]"/>
      <dgm:spPr/>
      <dgm:t>
        <a:bodyPr/>
        <a:lstStyle/>
        <a:p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Rendición de cuentas permanente</a:t>
          </a:r>
          <a:endParaRPr lang="es-CO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596AA-3433-4A7F-8324-0CBDC25B6CC8}" type="parTrans" cxnId="{92342962-A52B-4B48-96A9-AC331D14CAE2}">
      <dgm:prSet/>
      <dgm:spPr/>
      <dgm:t>
        <a:bodyPr/>
        <a:lstStyle/>
        <a:p>
          <a:endParaRPr lang="es-CO"/>
        </a:p>
      </dgm:t>
    </dgm:pt>
    <dgm:pt modelId="{ADE98E5C-D5C1-4926-99F5-4A54419E5E05}" type="sibTrans" cxnId="{92342962-A52B-4B48-96A9-AC331D14CAE2}">
      <dgm:prSet/>
      <dgm:spPr/>
      <dgm:t>
        <a:bodyPr/>
        <a:lstStyle/>
        <a:p>
          <a:endParaRPr lang="es-CO"/>
        </a:p>
      </dgm:t>
    </dgm:pt>
    <dgm:pt modelId="{53C78661-9554-455A-AB73-FA5ED0A089A7}">
      <dgm:prSet phldrT="[Texto]" custT="1"/>
      <dgm:spPr>
        <a:solidFill>
          <a:srgbClr val="FF6600"/>
        </a:solidFill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Espacios de Diálogo</a:t>
          </a:r>
        </a:p>
        <a:p>
          <a:r>
            <a: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MUFP</a:t>
          </a:r>
          <a:endParaRPr lang="es-CO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F3F759-CA16-4151-B641-3F2398083132}" type="parTrans" cxnId="{4237C6CC-1233-4F60-A62E-66CDA8801145}">
      <dgm:prSet/>
      <dgm:spPr/>
      <dgm:t>
        <a:bodyPr/>
        <a:lstStyle/>
        <a:p>
          <a:endParaRPr lang="es-CO"/>
        </a:p>
      </dgm:t>
    </dgm:pt>
    <dgm:pt modelId="{F382CA4F-756F-4F32-B474-F5238A676314}" type="sibTrans" cxnId="{4237C6CC-1233-4F60-A62E-66CDA8801145}">
      <dgm:prSet/>
      <dgm:spPr/>
      <dgm:t>
        <a:bodyPr/>
        <a:lstStyle/>
        <a:p>
          <a:endParaRPr lang="es-CO"/>
        </a:p>
      </dgm:t>
    </dgm:pt>
    <dgm:pt modelId="{D252D3BB-CC2C-4E14-912E-7B2861CA0EAD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Diálogo ciudadanos</a:t>
          </a:r>
        </a:p>
        <a:p>
          <a:r>
            <a:rPr lang="es-ES" sz="1200" b="1" dirty="0"/>
            <a:t>VD</a:t>
          </a:r>
          <a:endParaRPr lang="es-CO" sz="1200" b="1" dirty="0"/>
        </a:p>
      </dgm:t>
    </dgm:pt>
    <dgm:pt modelId="{C75999E8-A5EE-4F87-A778-F0044FECE02B}" type="parTrans" cxnId="{B345BEFB-609C-4B7C-94BE-9648A07E9F4B}">
      <dgm:prSet/>
      <dgm:spPr/>
      <dgm:t>
        <a:bodyPr/>
        <a:lstStyle/>
        <a:p>
          <a:endParaRPr lang="es-CO"/>
        </a:p>
      </dgm:t>
    </dgm:pt>
    <dgm:pt modelId="{589148AF-8C8C-4961-BE15-7D16DF951728}" type="sibTrans" cxnId="{B345BEFB-609C-4B7C-94BE-9648A07E9F4B}">
      <dgm:prSet/>
      <dgm:spPr/>
      <dgm:t>
        <a:bodyPr/>
        <a:lstStyle/>
        <a:p>
          <a:endParaRPr lang="es-CO"/>
        </a:p>
      </dgm:t>
    </dgm:pt>
    <dgm:pt modelId="{84940AB0-8D15-4CFB-9C1D-0A0909B019DD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Espacios de participación</a:t>
          </a:r>
        </a:p>
        <a:p>
          <a:r>
            <a: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SG</a:t>
          </a:r>
        </a:p>
      </dgm:t>
    </dgm:pt>
    <dgm:pt modelId="{AFE176AE-B13C-49C1-9934-A08A9AC1FB62}" type="parTrans" cxnId="{066D510F-1697-4548-9E9D-7242F6F54B5D}">
      <dgm:prSet/>
      <dgm:spPr/>
      <dgm:t>
        <a:bodyPr/>
        <a:lstStyle/>
        <a:p>
          <a:endParaRPr lang="es-CO"/>
        </a:p>
      </dgm:t>
    </dgm:pt>
    <dgm:pt modelId="{E8EE64DA-D849-4122-ACEE-5143193A8396}" type="sibTrans" cxnId="{066D510F-1697-4548-9E9D-7242F6F54B5D}">
      <dgm:prSet/>
      <dgm:spPr/>
      <dgm:t>
        <a:bodyPr/>
        <a:lstStyle/>
        <a:p>
          <a:endParaRPr lang="es-CO"/>
        </a:p>
      </dgm:t>
    </dgm:pt>
    <dgm:pt modelId="{580162AC-671E-4579-8E0B-0791DA9D04A0}">
      <dgm:prSet phldrT="[Texto]" custT="1"/>
      <dgm:spPr>
        <a:solidFill>
          <a:srgbClr val="9900FF"/>
        </a:solidFill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Diálogo de doble vía con la ciudadanía</a:t>
          </a:r>
        </a:p>
        <a:p>
          <a:r>
            <a: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D_005/20</a:t>
          </a:r>
          <a:endParaRPr lang="es-CO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756548-BAEC-46F5-819B-A2470910C78B}" type="sibTrans" cxnId="{92975FA9-62CA-4D59-8AFA-7784EAFA204B}">
      <dgm:prSet/>
      <dgm:spPr/>
      <dgm:t>
        <a:bodyPr/>
        <a:lstStyle/>
        <a:p>
          <a:endParaRPr lang="es-CO"/>
        </a:p>
      </dgm:t>
    </dgm:pt>
    <dgm:pt modelId="{87DB7E9C-93CD-44A4-8091-DE8656D50D77}" type="parTrans" cxnId="{92975FA9-62CA-4D59-8AFA-7784EAFA204B}">
      <dgm:prSet/>
      <dgm:spPr/>
      <dgm:t>
        <a:bodyPr/>
        <a:lstStyle/>
        <a:p>
          <a:endParaRPr lang="es-CO"/>
        </a:p>
      </dgm:t>
    </dgm:pt>
    <dgm:pt modelId="{BD22E449-E0DB-457C-BCA6-912772BA609C}" type="pres">
      <dgm:prSet presAssocID="{9EF7C5C2-884F-4E7C-A064-C1BBBFA4250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EB94981-CBC4-4DA0-88AC-397A314446E6}" type="pres">
      <dgm:prSet presAssocID="{92EC78F7-0B54-4DE2-ABA3-54D3D7E90BA4}" presName="centerShape" presStyleLbl="node0" presStyleIdx="0" presStyleCnt="1"/>
      <dgm:spPr/>
    </dgm:pt>
    <dgm:pt modelId="{22FB5E5B-5171-4E49-AC9B-6F754B0BC422}" type="pres">
      <dgm:prSet presAssocID="{53C78661-9554-455A-AB73-FA5ED0A089A7}" presName="node" presStyleLbl="node1" presStyleIdx="0" presStyleCnt="4" custScaleX="120605" custScaleY="120605">
        <dgm:presLayoutVars>
          <dgm:bulletEnabled val="1"/>
        </dgm:presLayoutVars>
      </dgm:prSet>
      <dgm:spPr/>
    </dgm:pt>
    <dgm:pt modelId="{66CE3949-0741-4673-AE4A-2BF60B3AC2AA}" type="pres">
      <dgm:prSet presAssocID="{53C78661-9554-455A-AB73-FA5ED0A089A7}" presName="dummy" presStyleCnt="0"/>
      <dgm:spPr/>
    </dgm:pt>
    <dgm:pt modelId="{1A744B8B-2319-4175-A583-B22C9B6663F3}" type="pres">
      <dgm:prSet presAssocID="{F382CA4F-756F-4F32-B474-F5238A676314}" presName="sibTrans" presStyleLbl="sibTrans2D1" presStyleIdx="0" presStyleCnt="4"/>
      <dgm:spPr/>
    </dgm:pt>
    <dgm:pt modelId="{7EA67FBE-5233-4DA4-9EC5-0E9D24980CE2}" type="pres">
      <dgm:prSet presAssocID="{D252D3BB-CC2C-4E14-912E-7B2861CA0EAD}" presName="node" presStyleLbl="node1" presStyleIdx="1" presStyleCnt="4" custScaleX="128100" custScaleY="119218">
        <dgm:presLayoutVars>
          <dgm:bulletEnabled val="1"/>
        </dgm:presLayoutVars>
      </dgm:prSet>
      <dgm:spPr/>
    </dgm:pt>
    <dgm:pt modelId="{DCD69F31-6EA7-4B99-ACB0-7A3B8978E05B}" type="pres">
      <dgm:prSet presAssocID="{D252D3BB-CC2C-4E14-912E-7B2861CA0EAD}" presName="dummy" presStyleCnt="0"/>
      <dgm:spPr/>
    </dgm:pt>
    <dgm:pt modelId="{A39582A8-3AFE-4D44-8848-56BBB060152F}" type="pres">
      <dgm:prSet presAssocID="{589148AF-8C8C-4961-BE15-7D16DF951728}" presName="sibTrans" presStyleLbl="sibTrans2D1" presStyleIdx="1" presStyleCnt="4"/>
      <dgm:spPr/>
    </dgm:pt>
    <dgm:pt modelId="{4C5EC487-1805-41E8-A97A-617EBFCEAB54}" type="pres">
      <dgm:prSet presAssocID="{84940AB0-8D15-4CFB-9C1D-0A0909B019DD}" presName="node" presStyleLbl="node1" presStyleIdx="2" presStyleCnt="4" custScaleX="143777" custScaleY="124321">
        <dgm:presLayoutVars>
          <dgm:bulletEnabled val="1"/>
        </dgm:presLayoutVars>
      </dgm:prSet>
      <dgm:spPr/>
    </dgm:pt>
    <dgm:pt modelId="{4F4A015D-B751-4A19-9B69-9E9F43BFC1BB}" type="pres">
      <dgm:prSet presAssocID="{84940AB0-8D15-4CFB-9C1D-0A0909B019DD}" presName="dummy" presStyleCnt="0"/>
      <dgm:spPr/>
    </dgm:pt>
    <dgm:pt modelId="{5896A7C1-5026-4502-9E07-01B294E06A2F}" type="pres">
      <dgm:prSet presAssocID="{E8EE64DA-D849-4122-ACEE-5143193A8396}" presName="sibTrans" presStyleLbl="sibTrans2D1" presStyleIdx="2" presStyleCnt="4"/>
      <dgm:spPr/>
    </dgm:pt>
    <dgm:pt modelId="{0969BE1C-E26D-4BDC-994F-38668BF58827}" type="pres">
      <dgm:prSet presAssocID="{580162AC-671E-4579-8E0B-0791DA9D04A0}" presName="node" presStyleLbl="node1" presStyleIdx="3" presStyleCnt="4" custScaleX="120605" custScaleY="120605">
        <dgm:presLayoutVars>
          <dgm:bulletEnabled val="1"/>
        </dgm:presLayoutVars>
      </dgm:prSet>
      <dgm:spPr/>
    </dgm:pt>
    <dgm:pt modelId="{ED2B6549-25F3-4D89-83BF-9780F1159CB6}" type="pres">
      <dgm:prSet presAssocID="{580162AC-671E-4579-8E0B-0791DA9D04A0}" presName="dummy" presStyleCnt="0"/>
      <dgm:spPr/>
    </dgm:pt>
    <dgm:pt modelId="{F6BB8F00-B175-4D5E-ACE1-FB14511DD919}" type="pres">
      <dgm:prSet presAssocID="{42756548-BAEC-46F5-819B-A2470910C78B}" presName="sibTrans" presStyleLbl="sibTrans2D1" presStyleIdx="3" presStyleCnt="4"/>
      <dgm:spPr/>
    </dgm:pt>
  </dgm:ptLst>
  <dgm:cxnLst>
    <dgm:cxn modelId="{58378900-1A1B-4BAC-B2AA-36BFB3D256B8}" type="presOf" srcId="{580162AC-671E-4579-8E0B-0791DA9D04A0}" destId="{0969BE1C-E26D-4BDC-994F-38668BF58827}" srcOrd="0" destOrd="0" presId="urn:microsoft.com/office/officeart/2005/8/layout/radial6"/>
    <dgm:cxn modelId="{3EB45907-5159-4086-B974-11CD35AEAF44}" type="presOf" srcId="{E8EE64DA-D849-4122-ACEE-5143193A8396}" destId="{5896A7C1-5026-4502-9E07-01B294E06A2F}" srcOrd="0" destOrd="0" presId="urn:microsoft.com/office/officeart/2005/8/layout/radial6"/>
    <dgm:cxn modelId="{066D510F-1697-4548-9E9D-7242F6F54B5D}" srcId="{92EC78F7-0B54-4DE2-ABA3-54D3D7E90BA4}" destId="{84940AB0-8D15-4CFB-9C1D-0A0909B019DD}" srcOrd="2" destOrd="0" parTransId="{AFE176AE-B13C-49C1-9934-A08A9AC1FB62}" sibTransId="{E8EE64DA-D849-4122-ACEE-5143193A8396}"/>
    <dgm:cxn modelId="{92342962-A52B-4B48-96A9-AC331D14CAE2}" srcId="{9EF7C5C2-884F-4E7C-A064-C1BBBFA4250E}" destId="{92EC78F7-0B54-4DE2-ABA3-54D3D7E90BA4}" srcOrd="0" destOrd="0" parTransId="{F6B596AA-3433-4A7F-8324-0CBDC25B6CC8}" sibTransId="{ADE98E5C-D5C1-4926-99F5-4A54419E5E05}"/>
    <dgm:cxn modelId="{17152467-947F-4F6E-A829-01BA7C367B3B}" type="presOf" srcId="{F382CA4F-756F-4F32-B474-F5238A676314}" destId="{1A744B8B-2319-4175-A583-B22C9B6663F3}" srcOrd="0" destOrd="0" presId="urn:microsoft.com/office/officeart/2005/8/layout/radial6"/>
    <dgm:cxn modelId="{C46B2E47-873F-489C-BF84-945E32520700}" type="presOf" srcId="{589148AF-8C8C-4961-BE15-7D16DF951728}" destId="{A39582A8-3AFE-4D44-8848-56BBB060152F}" srcOrd="0" destOrd="0" presId="urn:microsoft.com/office/officeart/2005/8/layout/radial6"/>
    <dgm:cxn modelId="{43AFCE6D-E930-41F3-9527-E09D979F176A}" type="presOf" srcId="{42756548-BAEC-46F5-819B-A2470910C78B}" destId="{F6BB8F00-B175-4D5E-ACE1-FB14511DD919}" srcOrd="0" destOrd="0" presId="urn:microsoft.com/office/officeart/2005/8/layout/radial6"/>
    <dgm:cxn modelId="{B7954655-8010-48B7-9229-0B3B904C97D3}" type="presOf" srcId="{53C78661-9554-455A-AB73-FA5ED0A089A7}" destId="{22FB5E5B-5171-4E49-AC9B-6F754B0BC422}" srcOrd="0" destOrd="0" presId="urn:microsoft.com/office/officeart/2005/8/layout/radial6"/>
    <dgm:cxn modelId="{EE3E8AA2-41B1-4FCB-AF68-152666E5FBAF}" type="presOf" srcId="{D252D3BB-CC2C-4E14-912E-7B2861CA0EAD}" destId="{7EA67FBE-5233-4DA4-9EC5-0E9D24980CE2}" srcOrd="0" destOrd="0" presId="urn:microsoft.com/office/officeart/2005/8/layout/radial6"/>
    <dgm:cxn modelId="{92975FA9-62CA-4D59-8AFA-7784EAFA204B}" srcId="{92EC78F7-0B54-4DE2-ABA3-54D3D7E90BA4}" destId="{580162AC-671E-4579-8E0B-0791DA9D04A0}" srcOrd="3" destOrd="0" parTransId="{87DB7E9C-93CD-44A4-8091-DE8656D50D77}" sibTransId="{42756548-BAEC-46F5-819B-A2470910C78B}"/>
    <dgm:cxn modelId="{B12C17B9-C73B-40DB-8825-8D4203794704}" type="presOf" srcId="{92EC78F7-0B54-4DE2-ABA3-54D3D7E90BA4}" destId="{FEB94981-CBC4-4DA0-88AC-397A314446E6}" srcOrd="0" destOrd="0" presId="urn:microsoft.com/office/officeart/2005/8/layout/radial6"/>
    <dgm:cxn modelId="{4237C6CC-1233-4F60-A62E-66CDA8801145}" srcId="{92EC78F7-0B54-4DE2-ABA3-54D3D7E90BA4}" destId="{53C78661-9554-455A-AB73-FA5ED0A089A7}" srcOrd="0" destOrd="0" parTransId="{BEF3F759-CA16-4151-B641-3F2398083132}" sibTransId="{F382CA4F-756F-4F32-B474-F5238A676314}"/>
    <dgm:cxn modelId="{4BBF77D7-65CF-44F7-BFC7-CAC65DCD7F84}" type="presOf" srcId="{9EF7C5C2-884F-4E7C-A064-C1BBBFA4250E}" destId="{BD22E449-E0DB-457C-BCA6-912772BA609C}" srcOrd="0" destOrd="0" presId="urn:microsoft.com/office/officeart/2005/8/layout/radial6"/>
    <dgm:cxn modelId="{30A059F4-C656-4D2C-9755-90F87227C2BE}" type="presOf" srcId="{84940AB0-8D15-4CFB-9C1D-0A0909B019DD}" destId="{4C5EC487-1805-41E8-A97A-617EBFCEAB54}" srcOrd="0" destOrd="0" presId="urn:microsoft.com/office/officeart/2005/8/layout/radial6"/>
    <dgm:cxn modelId="{B345BEFB-609C-4B7C-94BE-9648A07E9F4B}" srcId="{92EC78F7-0B54-4DE2-ABA3-54D3D7E90BA4}" destId="{D252D3BB-CC2C-4E14-912E-7B2861CA0EAD}" srcOrd="1" destOrd="0" parTransId="{C75999E8-A5EE-4F87-A778-F0044FECE02B}" sibTransId="{589148AF-8C8C-4961-BE15-7D16DF951728}"/>
    <dgm:cxn modelId="{321C7F5D-0AE0-473A-8868-3EAF54457B14}" type="presParOf" srcId="{BD22E449-E0DB-457C-BCA6-912772BA609C}" destId="{FEB94981-CBC4-4DA0-88AC-397A314446E6}" srcOrd="0" destOrd="0" presId="urn:microsoft.com/office/officeart/2005/8/layout/radial6"/>
    <dgm:cxn modelId="{725DBC06-F081-4D3E-9886-DF45788730B3}" type="presParOf" srcId="{BD22E449-E0DB-457C-BCA6-912772BA609C}" destId="{22FB5E5B-5171-4E49-AC9B-6F754B0BC422}" srcOrd="1" destOrd="0" presId="urn:microsoft.com/office/officeart/2005/8/layout/radial6"/>
    <dgm:cxn modelId="{2104B6B8-3861-4A40-9AC9-731F30077D25}" type="presParOf" srcId="{BD22E449-E0DB-457C-BCA6-912772BA609C}" destId="{66CE3949-0741-4673-AE4A-2BF60B3AC2AA}" srcOrd="2" destOrd="0" presId="urn:microsoft.com/office/officeart/2005/8/layout/radial6"/>
    <dgm:cxn modelId="{FB615EB8-78A2-410B-9C58-BF8D69876F7D}" type="presParOf" srcId="{BD22E449-E0DB-457C-BCA6-912772BA609C}" destId="{1A744B8B-2319-4175-A583-B22C9B6663F3}" srcOrd="3" destOrd="0" presId="urn:microsoft.com/office/officeart/2005/8/layout/radial6"/>
    <dgm:cxn modelId="{979AA4C2-52DE-4E3A-A45A-66EED9BA6E6A}" type="presParOf" srcId="{BD22E449-E0DB-457C-BCA6-912772BA609C}" destId="{7EA67FBE-5233-4DA4-9EC5-0E9D24980CE2}" srcOrd="4" destOrd="0" presId="urn:microsoft.com/office/officeart/2005/8/layout/radial6"/>
    <dgm:cxn modelId="{DCF4CE73-E48B-4C1D-8AD2-065CD9EAF184}" type="presParOf" srcId="{BD22E449-E0DB-457C-BCA6-912772BA609C}" destId="{DCD69F31-6EA7-4B99-ACB0-7A3B8978E05B}" srcOrd="5" destOrd="0" presId="urn:microsoft.com/office/officeart/2005/8/layout/radial6"/>
    <dgm:cxn modelId="{E9A48010-F51B-4273-B3F2-7498BBD4B863}" type="presParOf" srcId="{BD22E449-E0DB-457C-BCA6-912772BA609C}" destId="{A39582A8-3AFE-4D44-8848-56BBB060152F}" srcOrd="6" destOrd="0" presId="urn:microsoft.com/office/officeart/2005/8/layout/radial6"/>
    <dgm:cxn modelId="{AE17BA5B-7CC0-44B9-9374-6532797F538F}" type="presParOf" srcId="{BD22E449-E0DB-457C-BCA6-912772BA609C}" destId="{4C5EC487-1805-41E8-A97A-617EBFCEAB54}" srcOrd="7" destOrd="0" presId="urn:microsoft.com/office/officeart/2005/8/layout/radial6"/>
    <dgm:cxn modelId="{4C9B61FC-5FE4-4055-858C-6A2F891D1270}" type="presParOf" srcId="{BD22E449-E0DB-457C-BCA6-912772BA609C}" destId="{4F4A015D-B751-4A19-9B69-9E9F43BFC1BB}" srcOrd="8" destOrd="0" presId="urn:microsoft.com/office/officeart/2005/8/layout/radial6"/>
    <dgm:cxn modelId="{751402F3-6164-46DA-99B7-8F6E80810A82}" type="presParOf" srcId="{BD22E449-E0DB-457C-BCA6-912772BA609C}" destId="{5896A7C1-5026-4502-9E07-01B294E06A2F}" srcOrd="9" destOrd="0" presId="urn:microsoft.com/office/officeart/2005/8/layout/radial6"/>
    <dgm:cxn modelId="{4C739DE5-5E4B-48BB-B5B7-C9CD4EE89721}" type="presParOf" srcId="{BD22E449-E0DB-457C-BCA6-912772BA609C}" destId="{0969BE1C-E26D-4BDC-994F-38668BF58827}" srcOrd="10" destOrd="0" presId="urn:microsoft.com/office/officeart/2005/8/layout/radial6"/>
    <dgm:cxn modelId="{64CBEFA3-ADB5-4DFE-A62B-BEACED42B5EA}" type="presParOf" srcId="{BD22E449-E0DB-457C-BCA6-912772BA609C}" destId="{ED2B6549-25F3-4D89-83BF-9780F1159CB6}" srcOrd="11" destOrd="0" presId="urn:microsoft.com/office/officeart/2005/8/layout/radial6"/>
    <dgm:cxn modelId="{1921D308-729E-4CB6-98F6-9E3CABF8C19D}" type="presParOf" srcId="{BD22E449-E0DB-457C-BCA6-912772BA609C}" destId="{F6BB8F00-B175-4D5E-ACE1-FB14511DD91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96B15-9F8F-4097-913F-C880F9FF4345}">
      <dsp:nvSpPr>
        <dsp:cNvPr id="0" name=""/>
        <dsp:cNvSpPr/>
      </dsp:nvSpPr>
      <dsp:spPr>
        <a:xfrm>
          <a:off x="3270655" y="1482741"/>
          <a:ext cx="3110828" cy="311082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Rendición de Cuentas</a:t>
          </a:r>
        </a:p>
      </dsp:txBody>
      <dsp:txXfrm>
        <a:off x="3726225" y="1938311"/>
        <a:ext cx="2199688" cy="2199688"/>
      </dsp:txXfrm>
    </dsp:sp>
    <dsp:sp modelId="{656E6CA0-860C-4351-9C2F-9A85F6F7AD9B}">
      <dsp:nvSpPr>
        <dsp:cNvPr id="0" name=""/>
        <dsp:cNvSpPr/>
      </dsp:nvSpPr>
      <dsp:spPr>
        <a:xfrm>
          <a:off x="3468830" y="-150041"/>
          <a:ext cx="2411996" cy="2411996"/>
        </a:xfrm>
        <a:prstGeom prst="ellipse">
          <a:avLst/>
        </a:prstGeom>
        <a:solidFill>
          <a:schemeClr val="accent4">
            <a:alpha val="50000"/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latin typeface="Verdana" panose="020B0604030504040204" pitchFamily="34" charset="0"/>
              <a:ea typeface="Verdana" panose="020B0604030504040204" pitchFamily="34" charset="0"/>
            </a:rPr>
            <a:t>Información</a:t>
          </a:r>
        </a:p>
      </dsp:txBody>
      <dsp:txXfrm>
        <a:off x="3822059" y="203188"/>
        <a:ext cx="1705538" cy="1705538"/>
      </dsp:txXfrm>
    </dsp:sp>
    <dsp:sp modelId="{23A0DA93-0932-4146-A73C-0B377365C97E}">
      <dsp:nvSpPr>
        <dsp:cNvPr id="0" name=""/>
        <dsp:cNvSpPr/>
      </dsp:nvSpPr>
      <dsp:spPr>
        <a:xfrm>
          <a:off x="5792599" y="2889012"/>
          <a:ext cx="2830620" cy="2322171"/>
        </a:xfrm>
        <a:prstGeom prst="ellipse">
          <a:avLst/>
        </a:prstGeom>
        <a:solidFill>
          <a:schemeClr val="accent4">
            <a:alpha val="50000"/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latin typeface="Verdana" panose="020B0604030504040204" pitchFamily="34" charset="0"/>
              <a:ea typeface="Verdana" panose="020B0604030504040204" pitchFamily="34" charset="0"/>
            </a:rPr>
            <a:t>Responsabilidad</a:t>
          </a:r>
        </a:p>
      </dsp:txBody>
      <dsp:txXfrm>
        <a:off x="6207134" y="3229086"/>
        <a:ext cx="2001550" cy="1642023"/>
      </dsp:txXfrm>
    </dsp:sp>
    <dsp:sp modelId="{927D09B3-2229-4B67-94D3-167F6051F1E1}">
      <dsp:nvSpPr>
        <dsp:cNvPr id="0" name=""/>
        <dsp:cNvSpPr/>
      </dsp:nvSpPr>
      <dsp:spPr>
        <a:xfrm>
          <a:off x="1440748" y="2810998"/>
          <a:ext cx="2411996" cy="2411996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latin typeface="Verdana" panose="020B0604030504040204" pitchFamily="34" charset="0"/>
              <a:ea typeface="Verdana" panose="020B0604030504040204" pitchFamily="34" charset="0"/>
            </a:rPr>
            <a:t>Diálogo</a:t>
          </a:r>
        </a:p>
      </dsp:txBody>
      <dsp:txXfrm>
        <a:off x="1793977" y="3164227"/>
        <a:ext cx="1705538" cy="17055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B8F00-B175-4D5E-ACE1-FB14511DD919}">
      <dsp:nvSpPr>
        <dsp:cNvPr id="0" name=""/>
        <dsp:cNvSpPr/>
      </dsp:nvSpPr>
      <dsp:spPr>
        <a:xfrm>
          <a:off x="1759844" y="612496"/>
          <a:ext cx="4168708" cy="416870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6A7C1-5026-4502-9E07-01B294E06A2F}">
      <dsp:nvSpPr>
        <dsp:cNvPr id="0" name=""/>
        <dsp:cNvSpPr/>
      </dsp:nvSpPr>
      <dsp:spPr>
        <a:xfrm>
          <a:off x="1759844" y="612496"/>
          <a:ext cx="4168708" cy="416870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582A8-3AFE-4D44-8848-56BBB060152F}">
      <dsp:nvSpPr>
        <dsp:cNvPr id="0" name=""/>
        <dsp:cNvSpPr/>
      </dsp:nvSpPr>
      <dsp:spPr>
        <a:xfrm>
          <a:off x="1759844" y="612496"/>
          <a:ext cx="4168708" cy="416870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44B8B-2319-4175-A583-B22C9B6663F3}">
      <dsp:nvSpPr>
        <dsp:cNvPr id="0" name=""/>
        <dsp:cNvSpPr/>
      </dsp:nvSpPr>
      <dsp:spPr>
        <a:xfrm>
          <a:off x="1759844" y="612496"/>
          <a:ext cx="4168708" cy="416870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94981-CBC4-4DA0-88AC-397A314446E6}">
      <dsp:nvSpPr>
        <dsp:cNvPr id="0" name=""/>
        <dsp:cNvSpPr/>
      </dsp:nvSpPr>
      <dsp:spPr>
        <a:xfrm>
          <a:off x="2884411" y="1737063"/>
          <a:ext cx="1919573" cy="1919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Rendición de cuentas permanente</a:t>
          </a:r>
          <a:endParaRPr lang="es-CO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5526" y="2018178"/>
        <a:ext cx="1357343" cy="1357343"/>
      </dsp:txXfrm>
    </dsp:sp>
    <dsp:sp modelId="{22FB5E5B-5171-4E49-AC9B-6F754B0BC422}">
      <dsp:nvSpPr>
        <dsp:cNvPr id="0" name=""/>
        <dsp:cNvSpPr/>
      </dsp:nvSpPr>
      <dsp:spPr>
        <a:xfrm>
          <a:off x="3033912" y="-149415"/>
          <a:ext cx="1620570" cy="1620570"/>
        </a:xfrm>
        <a:prstGeom prst="ellipse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Espacios de Diálogo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MUFP</a:t>
          </a:r>
          <a:endParaRPr lang="es-CO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71239" y="87912"/>
        <a:ext cx="1145916" cy="1145916"/>
      </dsp:txXfrm>
    </dsp:sp>
    <dsp:sp modelId="{7EA67FBE-5233-4DA4-9EC5-0E9D24980CE2}">
      <dsp:nvSpPr>
        <dsp:cNvPr id="0" name=""/>
        <dsp:cNvSpPr/>
      </dsp:nvSpPr>
      <dsp:spPr>
        <a:xfrm>
          <a:off x="5019538" y="1895883"/>
          <a:ext cx="1721281" cy="1601933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Diálogo ciudadanos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VD</a:t>
          </a:r>
          <a:endParaRPr lang="es-CO" sz="1200" b="1" kern="1200" dirty="0"/>
        </a:p>
      </dsp:txBody>
      <dsp:txXfrm>
        <a:off x="5271614" y="2130481"/>
        <a:ext cx="1217129" cy="1132737"/>
      </dsp:txXfrm>
    </dsp:sp>
    <dsp:sp modelId="{4C5EC487-1805-41E8-A97A-617EBFCEAB54}">
      <dsp:nvSpPr>
        <dsp:cNvPr id="0" name=""/>
        <dsp:cNvSpPr/>
      </dsp:nvSpPr>
      <dsp:spPr>
        <a:xfrm>
          <a:off x="2878231" y="3897579"/>
          <a:ext cx="1931933" cy="1670502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Espacios de participación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SG</a:t>
          </a:r>
        </a:p>
      </dsp:txBody>
      <dsp:txXfrm>
        <a:off x="3161156" y="4142218"/>
        <a:ext cx="1366083" cy="1181224"/>
      </dsp:txXfrm>
    </dsp:sp>
    <dsp:sp modelId="{0969BE1C-E26D-4BDC-994F-38668BF58827}">
      <dsp:nvSpPr>
        <dsp:cNvPr id="0" name=""/>
        <dsp:cNvSpPr/>
      </dsp:nvSpPr>
      <dsp:spPr>
        <a:xfrm>
          <a:off x="997932" y="1886565"/>
          <a:ext cx="1620570" cy="1620570"/>
        </a:xfrm>
        <a:prstGeom prst="ellipse">
          <a:avLst/>
        </a:prstGeom>
        <a:solidFill>
          <a:srgbClr val="99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Diálogo de doble vía con la ciudadanía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D_005/20</a:t>
          </a:r>
          <a:endParaRPr lang="es-CO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35259" y="2123892"/>
        <a:ext cx="1145916" cy="1145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6A184-99F8-42FF-B3C5-037C93CEC821}" type="datetimeFigureOut">
              <a:rPr lang="es-CO" smtClean="0"/>
              <a:t>25/03/2022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22E48-80CB-46B2-87F2-BA8E5F3D41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128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9A6D7-F36B-4B3C-BACB-3F921554E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5A57B0-5972-4061-B5E9-9B357524F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3EC145-76F1-4001-8347-0E231D58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25/03/2022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642367-551E-4D0E-BA5C-0665E487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00F3B-0179-40C7-979B-A294335F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380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642A7-12B6-4BE4-864E-1D3A424B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31EAE9-2A3C-4775-B91A-814EE1067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95982-DF9D-4E05-B951-161AD7A9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25/03/2022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AF4B8-EE7A-42F1-9E73-1DEB6C2B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1D34F-12E9-4F46-9FDB-09A65460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94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5B862D-0E5B-4013-BE03-81F9584B7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9CE809-2CB5-4BAD-B70F-E45852795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3409D7-DD2D-4D4D-9352-F4AC743A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25/03/2022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A4AE25-4E59-432F-B77D-5A7D6E77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2E222A-5ABC-407B-8D32-4E87FFF7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540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743A3-00C5-4ED5-9872-D751E917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0649DE-0AE1-4E96-A280-25BD1F5E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2F8678-4BBA-4115-8F91-B6143FC1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25/03/2022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4B7563-56A0-4B97-8699-02F84A02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00404D-7DAB-4CFD-BBD4-A2E6560B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069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508D8-3C53-4DBC-A28D-202C02E2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DFD20D-F7D4-4107-B850-F2520C8E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3ED33-D3C9-497C-AC06-E2A26030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25/03/2022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FB2B-ED01-4ED5-84CD-98100AFE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A40675-19ED-47C5-9627-AA440492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541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B9E06-88C8-4986-9967-E637A3E5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ECA6A3-41DB-440D-82EF-FF0708F97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711878-7C49-4235-BD65-414655E20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484A5C-37BF-4C91-B774-9377EE92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25/03/2022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2BD3BA-EF1F-466F-A450-4EE5CF72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B3B612-D4EA-4032-AA2A-6E309DF3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120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523B6-1AC1-4AEA-B666-3DBA3E1D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D6A2ED-00F3-428C-A979-4F9FF6046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F692AB-179A-4694-9796-EC970B2B5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C020E5-B95B-4856-AFF0-29B483D3C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7A610D-CDEA-4F1F-B98C-F43FF5500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415655-929E-48FC-B5DB-6C899F10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25/03/2022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192A30-6717-4B69-A5C6-6FCB5BAA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1FAC8D-3C9A-4477-B48E-6458AFDC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768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6C590-4706-4115-823F-2DF467C1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07FBB5-9856-483B-8F0D-D7701940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25/03/2022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53B81A-EFFC-4214-B26F-07EFBA92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E33E74-56D3-48BA-AE63-7A1EBACA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162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D8B176-637B-4AB0-A71E-C116B74C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25/03/2022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9BECC4-5F32-417C-8B52-A6D21339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1C3987-A011-43EA-8102-45D16868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250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1538F-FC6F-4775-8B18-F84A05D9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34C31C-5456-4C1F-BD5F-EBB2901C6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C11FA4-82FA-448F-9527-3B996D421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BC4958-6D36-4926-ABC9-BC4FE4BD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25/03/2022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95D5ED-C3EF-45FB-86BC-4F2812EF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4691D7-289D-4523-A121-5F741A87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061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6283E-4D98-4E83-B7C7-B6D435F0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245804-31E9-45D7-87BD-F601C8674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9F6141-07E3-446A-9E5D-692E5FB9A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A1A074-8136-48FE-B74A-38649390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25/03/2022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4F08EC-98CC-4C43-8059-C0378F55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29AFE-9B7C-42D0-B42C-2247E5B5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956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565D33-CA27-4426-B5A7-C20C514A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0D1CE4-147C-45A4-BC9A-0607703B8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F946FC-130B-4181-B099-44EE56337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CF62F-E7CC-4986-AA6E-67E9F56DCBC2}" type="datetimeFigureOut">
              <a:rPr lang="es-CO" smtClean="0"/>
              <a:t>25/03/2022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8B34CC-21EB-43EF-9AA5-67C3EA23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E8DE53-B0E4-4D24-B268-AB3FBDBC8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485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64E452B-A436-4FC1-9028-64C3C1C78AB4}"/>
              </a:ext>
            </a:extLst>
          </p:cNvPr>
          <p:cNvSpPr txBox="1"/>
          <p:nvPr/>
        </p:nvSpPr>
        <p:spPr>
          <a:xfrm>
            <a:off x="2700996" y="1730595"/>
            <a:ext cx="693135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1400" b="1" dirty="0">
              <a:solidFill>
                <a:srgbClr val="4472C4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CO" sz="3600" b="1" dirty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Estrategia de Rendición de Cuentas 2022</a:t>
            </a:r>
          </a:p>
          <a:p>
            <a:pPr algn="ctr"/>
            <a:endParaRPr lang="es-CO" sz="3600" b="1" dirty="0">
              <a:solidFill>
                <a:srgbClr val="4472C4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s-ES" sz="3600" b="1" dirty="0">
              <a:solidFill>
                <a:srgbClr val="4472C4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1600" b="1" dirty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Oficina Asesora de Planeación – SCRD</a:t>
            </a:r>
          </a:p>
          <a:p>
            <a:pPr algn="ctr"/>
            <a:endParaRPr lang="es-ES" sz="1600" b="1" dirty="0">
              <a:solidFill>
                <a:srgbClr val="4472C4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s-ES" sz="1600" b="1" dirty="0">
              <a:solidFill>
                <a:srgbClr val="4472C4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1600" b="1" dirty="0">
                <a:solidFill>
                  <a:srgbClr val="4472C4">
                    <a:lumMod val="50000"/>
                  </a:srgbClr>
                </a:solidFill>
              </a:rPr>
              <a:t>Bogotá D.C., marzo 2022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7D750AD0-6BA5-4CE2-AB28-FC0D47089AA3}"/>
              </a:ext>
            </a:extLst>
          </p:cNvPr>
          <p:cNvGrpSpPr/>
          <p:nvPr/>
        </p:nvGrpSpPr>
        <p:grpSpPr>
          <a:xfrm>
            <a:off x="6565550" y="1671107"/>
            <a:ext cx="4798489" cy="4777000"/>
            <a:chOff x="0" y="0"/>
            <a:chExt cx="4798994" cy="4777254"/>
          </a:xfrm>
        </p:grpSpPr>
        <p:pic>
          <p:nvPicPr>
            <p:cNvPr id="27" name="Imagen 26" descr="Imagen que contiene persona, teléfono, celular, sostener&#10;&#10;Descripción generada automáticamente">
              <a:extLst>
                <a:ext uri="{FF2B5EF4-FFF2-40B4-BE49-F238E27FC236}">
                  <a16:creationId xmlns:a16="http://schemas.microsoft.com/office/drawing/2014/main" id="{58D26816-64B9-4818-86E5-3F1FBD7E9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5779" y="0"/>
              <a:ext cx="1593215" cy="1170940"/>
            </a:xfrm>
            <a:prstGeom prst="rect">
              <a:avLst/>
            </a:prstGeom>
          </p:spPr>
        </p:pic>
        <p:pic>
          <p:nvPicPr>
            <p:cNvPr id="28" name="Imagen 27" descr="Una casa de ladrillo&#10;&#10;Descripción generada automáticamente con confianza media">
              <a:extLst>
                <a:ext uri="{FF2B5EF4-FFF2-40B4-BE49-F238E27FC236}">
                  <a16:creationId xmlns:a16="http://schemas.microsoft.com/office/drawing/2014/main" id="{1BAD1E6D-80B3-4915-AB17-721854680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5779" y="1172583"/>
              <a:ext cx="1593215" cy="121221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Imagen 28" descr="Una persona en frente de un local comercial&#10;&#10;Descripción generada automáticamente con confianza media">
              <a:extLst>
                <a:ext uri="{FF2B5EF4-FFF2-40B4-BE49-F238E27FC236}">
                  <a16:creationId xmlns:a16="http://schemas.microsoft.com/office/drawing/2014/main" id="{71DC0280-7D53-428D-A8FD-8D8C73ABC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5779" y="2388197"/>
              <a:ext cx="1593215" cy="122872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Imagen 29" descr="Imagen que contiene exterior, edificio, grande, hombre&#10;&#10;Descripción generada automáticamente">
              <a:extLst>
                <a:ext uri="{FF2B5EF4-FFF2-40B4-BE49-F238E27FC236}">
                  <a16:creationId xmlns:a16="http://schemas.microsoft.com/office/drawing/2014/main" id="{60FEC9C9-4A20-45FB-ACFB-DC35E48EE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36084"/>
              <a:ext cx="1647190" cy="1138555"/>
            </a:xfrm>
            <a:prstGeom prst="rect">
              <a:avLst/>
            </a:prstGeom>
          </p:spPr>
        </p:pic>
        <p:pic>
          <p:nvPicPr>
            <p:cNvPr id="31" name="Imagen 30" descr="Imagen que contiene persona, hombre, tabla, niño&#10;&#10;Descripción generada automáticamente">
              <a:extLst>
                <a:ext uri="{FF2B5EF4-FFF2-40B4-BE49-F238E27FC236}">
                  <a16:creationId xmlns:a16="http://schemas.microsoft.com/office/drawing/2014/main" id="{819151EB-84EB-433B-BA7C-279617BB0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5779" y="3614569"/>
              <a:ext cx="1593215" cy="116268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Imagen 31" descr="Imagen que contiene exterior, edificio, hombre, gente&#10;&#10;Descripción generada automáticamente">
              <a:extLst>
                <a:ext uri="{FF2B5EF4-FFF2-40B4-BE49-F238E27FC236}">
                  <a16:creationId xmlns:a16="http://schemas.microsoft.com/office/drawing/2014/main" id="{01B6F612-F546-4D34-A6FD-89D8AC78D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920" y="3636084"/>
              <a:ext cx="1556385" cy="1138555"/>
            </a:xfrm>
            <a:prstGeom prst="rect">
              <a:avLst/>
            </a:prstGeom>
          </p:spPr>
        </p:pic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D787467A-A49C-44DC-B938-EE99912B7E2D}"/>
              </a:ext>
            </a:extLst>
          </p:cNvPr>
          <p:cNvGrpSpPr/>
          <p:nvPr/>
        </p:nvGrpSpPr>
        <p:grpSpPr>
          <a:xfrm>
            <a:off x="926436" y="409893"/>
            <a:ext cx="4836783" cy="4896708"/>
            <a:chOff x="0" y="0"/>
            <a:chExt cx="4836992" cy="4896814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A561ED90-CB36-4529-801D-6F7C8325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766"/>
              <a:ext cx="1642745" cy="1237615"/>
            </a:xfrm>
            <a:prstGeom prst="rect">
              <a:avLst/>
            </a:prstGeom>
          </p:spPr>
        </p:pic>
        <p:pic>
          <p:nvPicPr>
            <p:cNvPr id="22" name="Imagen 21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5F549AAF-4AE9-41E3-BADD-17AC4173A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849" y="15766"/>
              <a:ext cx="1638300" cy="1223645"/>
            </a:xfrm>
            <a:prstGeom prst="rect">
              <a:avLst/>
            </a:prstGeom>
          </p:spPr>
        </p:pic>
        <p:pic>
          <p:nvPicPr>
            <p:cNvPr id="23" name="Imagen 22" descr="Imagen que contiene interior, tabla, computadora, escritorio&#10;&#10;Descripción generada automáticamente">
              <a:extLst>
                <a:ext uri="{FF2B5EF4-FFF2-40B4-BE49-F238E27FC236}">
                  <a16:creationId xmlns:a16="http://schemas.microsoft.com/office/drawing/2014/main" id="{534B7216-958D-4011-8561-AD74F0872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3462" y="0"/>
              <a:ext cx="1573530" cy="1237615"/>
            </a:xfrm>
            <a:prstGeom prst="rect">
              <a:avLst/>
            </a:prstGeom>
          </p:spPr>
        </p:pic>
        <p:pic>
          <p:nvPicPr>
            <p:cNvPr id="24" name="Imagen 23" descr="Imagen que contiene persona, instrumento, niño, sostener&#10;&#10;Descripción generada automáticamente">
              <a:extLst>
                <a:ext uri="{FF2B5EF4-FFF2-40B4-BE49-F238E27FC236}">
                  <a16:creationId xmlns:a16="http://schemas.microsoft.com/office/drawing/2014/main" id="{922AA5E2-7492-4C87-86AE-B3EBE48E3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66" y="1245476"/>
              <a:ext cx="1629410" cy="1166495"/>
            </a:xfrm>
            <a:prstGeom prst="rect">
              <a:avLst/>
            </a:prstGeom>
          </p:spPr>
        </p:pic>
        <p:pic>
          <p:nvPicPr>
            <p:cNvPr id="25" name="Imagen 24" descr="Personas sentadas en una mesa&#10;&#10;Descripción generada automáticamente con confianza baja">
              <a:extLst>
                <a:ext uri="{FF2B5EF4-FFF2-40B4-BE49-F238E27FC236}">
                  <a16:creationId xmlns:a16="http://schemas.microsoft.com/office/drawing/2014/main" id="{6BDC521A-54AF-46C2-99EF-CE2D07BB9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66" y="2412124"/>
              <a:ext cx="1623695" cy="120586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7C7F0E08-4D8B-428D-B417-EA586BA25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6" y="3610304"/>
              <a:ext cx="1620520" cy="128651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78120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50CB01E4-D4D1-4E70-8616-99D3547B09D2}"/>
              </a:ext>
            </a:extLst>
          </p:cNvPr>
          <p:cNvSpPr txBox="1"/>
          <p:nvPr/>
        </p:nvSpPr>
        <p:spPr>
          <a:xfrm>
            <a:off x="8588" y="0"/>
            <a:ext cx="605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Normativa y Articulación:</a:t>
            </a:r>
          </a:p>
        </p:txBody>
      </p:sp>
      <p:grpSp>
        <p:nvGrpSpPr>
          <p:cNvPr id="61" name="Grupo 60">
            <a:extLst>
              <a:ext uri="{FF2B5EF4-FFF2-40B4-BE49-F238E27FC236}">
                <a16:creationId xmlns:a16="http://schemas.microsoft.com/office/drawing/2014/main" id="{0699E2F2-6688-4639-BA16-C9D5B51C59E2}"/>
              </a:ext>
            </a:extLst>
          </p:cNvPr>
          <p:cNvGrpSpPr/>
          <p:nvPr/>
        </p:nvGrpSpPr>
        <p:grpSpPr>
          <a:xfrm>
            <a:off x="207818" y="639740"/>
            <a:ext cx="6400800" cy="3503980"/>
            <a:chOff x="741214" y="2554622"/>
            <a:chExt cx="5077696" cy="3503980"/>
          </a:xfrm>
        </p:grpSpPr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id="{153865D8-D145-410D-8C9E-BE1FDCA14197}"/>
                </a:ext>
              </a:extLst>
            </p:cNvPr>
            <p:cNvSpPr/>
            <p:nvPr/>
          </p:nvSpPr>
          <p:spPr>
            <a:xfrm>
              <a:off x="741214" y="3480999"/>
              <a:ext cx="5077696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s-CO" sz="2000" b="1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Ley 1757 de 2015 Participación democrática</a:t>
              </a:r>
            </a:p>
            <a:p>
              <a:pPr marL="171450" marR="0" lvl="0" indent="-17145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s-CO" altLang="es-CO" sz="2000" b="1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Ley 1712 de 2014 Transparencia y derecho de acceso a la información pública</a:t>
              </a:r>
            </a:p>
            <a:p>
              <a:pPr marL="171450" marR="0" lvl="0" indent="-17145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s-CO" altLang="es-CO" sz="2000" b="1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Ley 1474 de 2011 Estatuto anticorrupción</a:t>
              </a:r>
            </a:p>
          </p:txBody>
        </p:sp>
        <p:pic>
          <p:nvPicPr>
            <p:cNvPr id="63" name="Gráfico 62" descr="Cancha">
              <a:extLst>
                <a:ext uri="{FF2B5EF4-FFF2-40B4-BE49-F238E27FC236}">
                  <a16:creationId xmlns:a16="http://schemas.microsoft.com/office/drawing/2014/main" id="{6ADAD865-D4A9-44F5-B113-C72449C06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43200" y="2554622"/>
              <a:ext cx="803567" cy="803567"/>
            </a:xfrm>
            <a:prstGeom prst="rect">
              <a:avLst/>
            </a:prstGeom>
          </p:spPr>
        </p:pic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A0420589-ED90-4EBE-A619-5748FF3D13C4}"/>
                </a:ext>
              </a:extLst>
            </p:cNvPr>
            <p:cNvSpPr/>
            <p:nvPr/>
          </p:nvSpPr>
          <p:spPr>
            <a:xfrm>
              <a:off x="741214" y="4735163"/>
              <a:ext cx="5077696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171450" marR="0" lvl="0" indent="-17145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s-CO" altLang="es-CO" sz="2000" b="1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Ley 850 de 2003 Veedurías ciudadanas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s-CO" sz="2000" b="1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Ley 1909 de 2018 Estatuto de Oposición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s-CO" sz="2000" b="1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Acuerdo 380 de 2018 Rendición de Cuentas de la Admón. Distrital.</a:t>
              </a:r>
            </a:p>
          </p:txBody>
        </p:sp>
      </p:grpSp>
      <p:sp>
        <p:nvSpPr>
          <p:cNvPr id="65" name="Flecha: hacia arriba 64">
            <a:extLst>
              <a:ext uri="{FF2B5EF4-FFF2-40B4-BE49-F238E27FC236}">
                <a16:creationId xmlns:a16="http://schemas.microsoft.com/office/drawing/2014/main" id="{CF5ADDDB-54D2-4064-8E88-CB85C8CAF2F7}"/>
              </a:ext>
            </a:extLst>
          </p:cNvPr>
          <p:cNvSpPr/>
          <p:nvPr/>
        </p:nvSpPr>
        <p:spPr>
          <a:xfrm>
            <a:off x="1814938" y="4908909"/>
            <a:ext cx="8562118" cy="1472537"/>
          </a:xfrm>
          <a:prstGeom prst="upArrow">
            <a:avLst>
              <a:gd name="adj1" fmla="val 90287"/>
              <a:gd name="adj2" fmla="val 50000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Dimensiones y Políticas MIPG – Política de Participación Ciudadana</a:t>
            </a:r>
          </a:p>
          <a:p>
            <a:pPr algn="ctr"/>
            <a:r>
              <a:rPr lang="es-E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Anticorrupción y Atención al Ciudadano</a:t>
            </a:r>
          </a:p>
          <a:p>
            <a:pPr algn="ctr"/>
            <a:r>
              <a:rPr lang="es-E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Pública Distrital de Transparencia, Integridad y no Tolerancia con la Corrupción en Bogotá</a:t>
            </a:r>
          </a:p>
          <a:p>
            <a:pPr algn="ctr"/>
            <a:r>
              <a:rPr lang="es-E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Instrumentos de medición: FURAG, IDI, ITB, </a:t>
            </a:r>
            <a:r>
              <a:rPr lang="es-ES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E.Percepción</a:t>
            </a:r>
            <a:r>
              <a:rPr lang="es-E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s-E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CO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6" name="Grupo 65">
            <a:extLst>
              <a:ext uri="{FF2B5EF4-FFF2-40B4-BE49-F238E27FC236}">
                <a16:creationId xmlns:a16="http://schemas.microsoft.com/office/drawing/2014/main" id="{01AA6C97-280D-44EE-BAB7-3395EC82D94D}"/>
              </a:ext>
            </a:extLst>
          </p:cNvPr>
          <p:cNvGrpSpPr/>
          <p:nvPr/>
        </p:nvGrpSpPr>
        <p:grpSpPr>
          <a:xfrm>
            <a:off x="6802576" y="653595"/>
            <a:ext cx="5181605" cy="3097783"/>
            <a:chOff x="6878260" y="2694183"/>
            <a:chExt cx="4357777" cy="2861239"/>
          </a:xfrm>
        </p:grpSpPr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8D35F6E1-FFCE-4877-ABB2-836308D50D7B}"/>
                </a:ext>
              </a:extLst>
            </p:cNvPr>
            <p:cNvSpPr/>
            <p:nvPr/>
          </p:nvSpPr>
          <p:spPr>
            <a:xfrm>
              <a:off x="6878260" y="3539837"/>
              <a:ext cx="4357777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s-CO" b="1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Manual Único Rendición de Cuentas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s-CO" b="1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Lineamientos Veeduría Distrital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s-CO" b="1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Estrategia de Gobierno Abierto</a:t>
              </a:r>
            </a:p>
          </p:txBody>
        </p:sp>
        <p:pic>
          <p:nvPicPr>
            <p:cNvPr id="68" name="Gráfico 67" descr="Documento">
              <a:extLst>
                <a:ext uri="{FF2B5EF4-FFF2-40B4-BE49-F238E27FC236}">
                  <a16:creationId xmlns:a16="http://schemas.microsoft.com/office/drawing/2014/main" id="{1BF30071-8829-4743-99C7-59717A97B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24820" y="2694183"/>
              <a:ext cx="803566" cy="803566"/>
            </a:xfrm>
            <a:prstGeom prst="rect">
              <a:avLst/>
            </a:prstGeom>
          </p:spPr>
        </p:pic>
        <p:sp>
          <p:nvSpPr>
            <p:cNvPr id="69" name="Rectángulo 68">
              <a:extLst>
                <a:ext uri="{FF2B5EF4-FFF2-40B4-BE49-F238E27FC236}">
                  <a16:creationId xmlns:a16="http://schemas.microsoft.com/office/drawing/2014/main" id="{01139862-1B87-4AB9-A598-37A5FFBFE195}"/>
                </a:ext>
              </a:extLst>
            </p:cNvPr>
            <p:cNvSpPr/>
            <p:nvPr/>
          </p:nvSpPr>
          <p:spPr>
            <a:xfrm>
              <a:off x="6878260" y="4478204"/>
              <a:ext cx="4357777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179388" indent="-179388" algn="just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CO" b="1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Directiva 005 Alcaldesa Mayor: </a:t>
              </a:r>
              <a:r>
                <a:rPr lang="es-ES" sz="1400" b="1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Directrices sobre gobierno abierto de </a:t>
              </a:r>
              <a:r>
                <a:rPr lang="es-ES" sz="14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B</a:t>
              </a:r>
              <a:r>
                <a:rPr lang="es-ES" sz="1400" b="1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ogotá D.C. (</a:t>
              </a:r>
              <a:r>
                <a:rPr lang="es-CO" sz="1400" b="0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demanda ciudadana, huella de gestión y balance ciudadano)</a:t>
              </a:r>
              <a:endParaRPr lang="es-ES" sz="1400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  <a:p>
              <a:pPr marL="179388" indent="-179388" algn="just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CO" b="1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Protocolo de Rendición de Cuentas Sec. General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6963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50CB01E4-D4D1-4E70-8616-99D3547B09D2}"/>
              </a:ext>
            </a:extLst>
          </p:cNvPr>
          <p:cNvSpPr txBox="1"/>
          <p:nvPr/>
        </p:nvSpPr>
        <p:spPr>
          <a:xfrm>
            <a:off x="0" y="13285"/>
            <a:ext cx="2996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Recordar que: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8142B5-9772-4D64-B31D-17D7B55F935D}"/>
              </a:ext>
            </a:extLst>
          </p:cNvPr>
          <p:cNvSpPr txBox="1"/>
          <p:nvPr/>
        </p:nvSpPr>
        <p:spPr>
          <a:xfrm>
            <a:off x="323557" y="1746968"/>
            <a:ext cx="114440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365125" indent="-365125">
              <a:buFont typeface="Arial" panose="020B0604020202020204" pitchFamily="34" charset="0"/>
              <a:buChar char="•"/>
              <a:defRPr sz="1600" b="1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CO" dirty="0"/>
              <a:t>La Estrategia de Rendición de Cuentas de la SCRD 2022 se encuentra articulada con la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Estrategia de Participación Ciudadana, </a:t>
            </a:r>
            <a:r>
              <a:rPr lang="es-CO" dirty="0">
                <a:solidFill>
                  <a:schemeClr val="accent2">
                    <a:lumMod val="75000"/>
                  </a:schemeClr>
                </a:solidFill>
              </a:rPr>
              <a:t>Plan Anticorrupción y de Atención al Ciudadano SCRD 2022 y el FURAG</a:t>
            </a:r>
          </a:p>
          <a:p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1B23216-3A23-4B32-B5A4-BAA8B22E19AD}"/>
              </a:ext>
            </a:extLst>
          </p:cNvPr>
          <p:cNvSpPr txBox="1"/>
          <p:nvPr/>
        </p:nvSpPr>
        <p:spPr>
          <a:xfrm>
            <a:off x="323557" y="2665112"/>
            <a:ext cx="114440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365125" indent="-365125">
              <a:buFont typeface="Arial" panose="020B0604020202020204" pitchFamily="34" charset="0"/>
              <a:buChar char="•"/>
              <a:defRPr b="1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CO" sz="1600" dirty="0"/>
              <a:t>La Estrategia de Rendición de Cuentas de la SCRD 2022 tendrá un </a:t>
            </a:r>
            <a:r>
              <a:rPr lang="es-CO" sz="1600" dirty="0">
                <a:solidFill>
                  <a:schemeClr val="accent2">
                    <a:lumMod val="75000"/>
                  </a:schemeClr>
                </a:solidFill>
              </a:rPr>
              <a:t>enfoque poblacional y de derechos humanos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CD8E27-5C79-4AFD-8EC8-F8EBB2935C76}"/>
              </a:ext>
            </a:extLst>
          </p:cNvPr>
          <p:cNvSpPr txBox="1"/>
          <p:nvPr/>
        </p:nvSpPr>
        <p:spPr>
          <a:xfrm>
            <a:off x="323557" y="3298884"/>
            <a:ext cx="114440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365125" indent="-365125">
              <a:buFont typeface="Arial" panose="020B0604020202020204" pitchFamily="34" charset="0"/>
              <a:buChar char="•"/>
              <a:defRPr b="1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CO" sz="1600" dirty="0"/>
              <a:t>La Estrategia, busca fortalecer el acceso a la información, la </a:t>
            </a:r>
            <a:r>
              <a:rPr lang="es-CO" sz="1600" dirty="0">
                <a:solidFill>
                  <a:schemeClr val="accent2">
                    <a:lumMod val="75000"/>
                  </a:schemeClr>
                </a:solidFill>
              </a:rPr>
              <a:t>participación ciudadana </a:t>
            </a:r>
            <a:r>
              <a:rPr lang="es-CO" sz="1600" dirty="0"/>
              <a:t>y el </a:t>
            </a:r>
            <a:r>
              <a:rPr lang="es-CO" sz="1600" dirty="0">
                <a:solidFill>
                  <a:schemeClr val="accent2">
                    <a:lumMod val="75000"/>
                  </a:schemeClr>
                </a:solidFill>
              </a:rPr>
              <a:t>control social </a:t>
            </a:r>
            <a:r>
              <a:rPr lang="es-CO" sz="1600" dirty="0"/>
              <a:t>por parte de las organizaciones sociales, organismos de control, ciudadanía en general y grupos de valor frente a las decisiones, acciones y resultados de los programas, políticas, proyectos y planes de la entidad de acuerdo con la misión y/o propósito fundamental de la SCRD y el Sector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F87A079-DA1A-44CF-AA56-E89983F68EAB}"/>
              </a:ext>
            </a:extLst>
          </p:cNvPr>
          <p:cNvSpPr txBox="1"/>
          <p:nvPr/>
        </p:nvSpPr>
        <p:spPr>
          <a:xfrm>
            <a:off x="309488" y="4790280"/>
            <a:ext cx="114440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365125" indent="-365125">
              <a:buFont typeface="Arial" panose="020B0604020202020204" pitchFamily="34" charset="0"/>
              <a:buChar char="•"/>
              <a:defRPr b="1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CO" sz="1600" dirty="0"/>
              <a:t>También busca afianzar la </a:t>
            </a:r>
            <a:r>
              <a:rPr lang="es-CO" sz="1600" dirty="0">
                <a:solidFill>
                  <a:schemeClr val="accent2">
                    <a:lumMod val="75000"/>
                  </a:schemeClr>
                </a:solidFill>
              </a:rPr>
              <a:t>cultura de la rendición de cuentas </a:t>
            </a:r>
            <a:r>
              <a:rPr lang="es-CO" sz="1600" dirty="0"/>
              <a:t>y el </a:t>
            </a:r>
            <a:r>
              <a:rPr lang="es-CO" sz="1600" dirty="0">
                <a:solidFill>
                  <a:schemeClr val="accent2">
                    <a:lumMod val="75000"/>
                  </a:schemeClr>
                </a:solidFill>
              </a:rPr>
              <a:t>concepto de responsabilidad </a:t>
            </a:r>
            <a:r>
              <a:rPr lang="es-CO" sz="1600" dirty="0"/>
              <a:t>en todos los miembros de la organización en cuanto al derecho a la información y la participación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F9D38C2-E37E-4533-A95B-24E6CE550573}"/>
              </a:ext>
            </a:extLst>
          </p:cNvPr>
          <p:cNvSpPr txBox="1"/>
          <p:nvPr/>
        </p:nvSpPr>
        <p:spPr>
          <a:xfrm>
            <a:off x="323557" y="5720816"/>
            <a:ext cx="114299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365125" indent="-365125">
              <a:buFont typeface="Arial" panose="020B0604020202020204" pitchFamily="34" charset="0"/>
              <a:buChar char="•"/>
              <a:defRPr b="1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CO" sz="1600" dirty="0"/>
              <a:t>Sera uno de los insumos para la </a:t>
            </a:r>
            <a:r>
              <a:rPr lang="es-CO" sz="1600" dirty="0">
                <a:solidFill>
                  <a:schemeClr val="accent2">
                    <a:lumMod val="75000"/>
                  </a:schemeClr>
                </a:solidFill>
              </a:rPr>
              <a:t>Audiencia Pública de Rendición de Cuentas Sectorial 2022 </a:t>
            </a:r>
            <a:r>
              <a:rPr lang="es-CO" sz="1600" dirty="0"/>
              <a:t>para interactuar y responder a las inquietudes de la ciudadanía y los grupos de valor.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D9DC6EA-E9FA-420C-8AE1-26DF970D5EDA}"/>
              </a:ext>
            </a:extLst>
          </p:cNvPr>
          <p:cNvSpPr txBox="1"/>
          <p:nvPr/>
        </p:nvSpPr>
        <p:spPr>
          <a:xfrm>
            <a:off x="323557" y="1127256"/>
            <a:ext cx="114440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125" indent="-365125">
              <a:buFont typeface="Arial" panose="020B0604020202020204" pitchFamily="34" charset="0"/>
              <a:buChar char="•"/>
            </a:pPr>
            <a:r>
              <a:rPr lang="es-CO" sz="1600" b="1" dirty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rendición de cuentas es un </a:t>
            </a:r>
            <a:r>
              <a:rPr lang="es-CO" sz="1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proceso continuo e ininterrumpido, de diálogo e interacción </a:t>
            </a:r>
            <a:r>
              <a:rPr lang="es-CO" sz="1600" b="1" dirty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la ciudadanía y grupos de valor de las entidades del sector</a:t>
            </a:r>
          </a:p>
        </p:txBody>
      </p:sp>
    </p:spTree>
    <p:extLst>
      <p:ext uri="{BB962C8B-B14F-4D97-AF65-F5344CB8AC3E}">
        <p14:creationId xmlns:p14="http://schemas.microsoft.com/office/powerpoint/2010/main" val="118133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50CB01E4-D4D1-4E70-8616-99D3547B09D2}"/>
              </a:ext>
            </a:extLst>
          </p:cNvPr>
          <p:cNvSpPr txBox="1"/>
          <p:nvPr/>
        </p:nvSpPr>
        <p:spPr>
          <a:xfrm>
            <a:off x="8588" y="0"/>
            <a:ext cx="605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Elementos: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F1E6DB9-ED34-4DF9-A89C-04F44571B3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4384478"/>
              </p:ext>
            </p:extLst>
          </p:nvPr>
        </p:nvGraphicFramePr>
        <p:xfrm>
          <a:off x="885835" y="896815"/>
          <a:ext cx="9861451" cy="5064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9885947-DE6A-4D26-9899-E16E6C488077}"/>
              </a:ext>
            </a:extLst>
          </p:cNvPr>
          <p:cNvSpPr txBox="1"/>
          <p:nvPr/>
        </p:nvSpPr>
        <p:spPr>
          <a:xfrm>
            <a:off x="7416305" y="1702191"/>
            <a:ext cx="4006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400" b="1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/>
              <a:t>Generación de datos y contenidos sobre la gestión y sus resultados resultado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2302BC12-523A-44C3-88AD-7003B3C1246A}"/>
              </a:ext>
            </a:extLst>
          </p:cNvPr>
          <p:cNvSpPr/>
          <p:nvPr/>
        </p:nvSpPr>
        <p:spPr>
          <a:xfrm rot="5400000">
            <a:off x="-217180" y="1406806"/>
            <a:ext cx="3323788" cy="2303806"/>
          </a:xfrm>
          <a:prstGeom prst="rightArrow">
            <a:avLst>
              <a:gd name="adj1" fmla="val 93229"/>
              <a:gd name="adj2" fmla="val 1311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O" sz="12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Dar explicaciones y justificaciones o responden a las inquietudes de los ciudadanos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O" sz="12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Mantener un contacto directo con la ciudadanía y grupos de  valor.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O" sz="12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Interacción, pregunta-respuesta y aclaraciones sobre las expectativas mutuas de la relación</a:t>
            </a:r>
          </a:p>
          <a:p>
            <a:pPr algn="ctr"/>
            <a:endParaRPr lang="es-CO" dirty="0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26A1B7FF-A9ED-4DBA-8C95-6DCA9C2FA340}"/>
              </a:ext>
            </a:extLst>
          </p:cNvPr>
          <p:cNvSpPr/>
          <p:nvPr/>
        </p:nvSpPr>
        <p:spPr>
          <a:xfrm flipH="1">
            <a:off x="7406734" y="1451331"/>
            <a:ext cx="3889369" cy="963386"/>
          </a:xfrm>
          <a:prstGeom prst="rightArrow">
            <a:avLst>
              <a:gd name="adj1" fmla="val 93229"/>
              <a:gd name="adj2" fmla="val 1311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833E5D76-AED7-436F-A0DB-0A9B879B5D1C}"/>
              </a:ext>
            </a:extLst>
          </p:cNvPr>
          <p:cNvSpPr/>
          <p:nvPr/>
        </p:nvSpPr>
        <p:spPr>
          <a:xfrm flipH="1">
            <a:off x="9546253" y="4191792"/>
            <a:ext cx="2551794" cy="1903521"/>
          </a:xfrm>
          <a:prstGeom prst="rightArrow">
            <a:avLst>
              <a:gd name="adj1" fmla="val 93229"/>
              <a:gd name="adj2" fmla="val 1311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86D85D-A7CD-439B-A76A-4A1AAC4E5712}"/>
              </a:ext>
            </a:extLst>
          </p:cNvPr>
          <p:cNvSpPr txBox="1"/>
          <p:nvPr/>
        </p:nvSpPr>
        <p:spPr>
          <a:xfrm>
            <a:off x="9602951" y="4214582"/>
            <a:ext cx="25517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400" b="1" dirty="0">
              <a:solidFill>
                <a:srgbClr val="4472C4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2000"/>
            <a:r>
              <a:rPr lang="es-ES" sz="1200" b="1" dirty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Proceso de mejora continua para fortalecer la gestión con base en la participación permanente y decisoria de los grupos de valor</a:t>
            </a:r>
            <a:r>
              <a:rPr lang="es-ES" sz="1400" b="1" dirty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s-CO" sz="1400" b="1" dirty="0">
              <a:solidFill>
                <a:srgbClr val="4472C4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61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33D04FB8-A485-4D8C-A8D4-397931A535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3983542"/>
              </p:ext>
            </p:extLst>
          </p:nvPr>
        </p:nvGraphicFramePr>
        <p:xfrm>
          <a:off x="2130959" y="186200"/>
          <a:ext cx="773875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lecha: cheurón 9">
            <a:extLst>
              <a:ext uri="{FF2B5EF4-FFF2-40B4-BE49-F238E27FC236}">
                <a16:creationId xmlns:a16="http://schemas.microsoft.com/office/drawing/2014/main" id="{930F97DC-888A-4194-8416-92F7A9648541}"/>
              </a:ext>
            </a:extLst>
          </p:cNvPr>
          <p:cNvSpPr/>
          <p:nvPr/>
        </p:nvSpPr>
        <p:spPr>
          <a:xfrm rot="10800000">
            <a:off x="2679203" y="1946826"/>
            <a:ext cx="362857" cy="2119086"/>
          </a:xfrm>
          <a:prstGeom prst="chevron">
            <a:avLst>
              <a:gd name="adj" fmla="val 805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7" name="Flecha: cheurón 16">
            <a:extLst>
              <a:ext uri="{FF2B5EF4-FFF2-40B4-BE49-F238E27FC236}">
                <a16:creationId xmlns:a16="http://schemas.microsoft.com/office/drawing/2014/main" id="{714F2604-5F86-49E7-A7F5-D24F081E42D7}"/>
              </a:ext>
            </a:extLst>
          </p:cNvPr>
          <p:cNvSpPr/>
          <p:nvPr/>
        </p:nvSpPr>
        <p:spPr>
          <a:xfrm>
            <a:off x="8787083" y="1989118"/>
            <a:ext cx="362857" cy="2119086"/>
          </a:xfrm>
          <a:prstGeom prst="chevron">
            <a:avLst>
              <a:gd name="adj" fmla="val 80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379191A-8992-453A-9280-68EC2A66BD6C}"/>
              </a:ext>
            </a:extLst>
          </p:cNvPr>
          <p:cNvSpPr txBox="1"/>
          <p:nvPr/>
        </p:nvSpPr>
        <p:spPr>
          <a:xfrm>
            <a:off x="9133446" y="1355706"/>
            <a:ext cx="295893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2550" algn="just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Los espacios de diálogo deben contemplar los temas a tratar con base a las solicitudes de los grupos de valor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018FD93-6732-41DC-A803-839A79254D77}"/>
              </a:ext>
            </a:extLst>
          </p:cNvPr>
          <p:cNvSpPr txBox="1"/>
          <p:nvPr/>
        </p:nvSpPr>
        <p:spPr>
          <a:xfrm>
            <a:off x="9163795" y="3129322"/>
            <a:ext cx="295893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 marL="342900" indent="-342900" algn="just">
              <a:buAutoNum type="arabicPeriod"/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179388" indent="-179388">
              <a:buNone/>
            </a:pPr>
            <a:r>
              <a:rPr lang="es-ES" dirty="0"/>
              <a:t>2. Deben ser espacios dispuestos para el diálogo en doble vía con los grupos de valor, privilegiando la retroalimentación ciudadana.</a:t>
            </a:r>
            <a:endParaRPr lang="es-CO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2CDF515-75B1-4745-ADE1-63733C727EFA}"/>
              </a:ext>
            </a:extLst>
          </p:cNvPr>
          <p:cNvSpPr txBox="1"/>
          <p:nvPr/>
        </p:nvSpPr>
        <p:spPr>
          <a:xfrm>
            <a:off x="9175010" y="5129472"/>
            <a:ext cx="295893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 algn="just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263525" indent="-263525"/>
            <a:r>
              <a:rPr lang="es-ES" dirty="0"/>
              <a:t>3. En el espacio de diálogo se debe dar respuesta a las inquietudes, preguntas y se deben generar compromisos.</a:t>
            </a:r>
            <a:endParaRPr lang="es-CO" dirty="0"/>
          </a:p>
        </p:txBody>
      </p:sp>
      <p:sp>
        <p:nvSpPr>
          <p:cNvPr id="11" name="Flecha: cheurón 10">
            <a:extLst>
              <a:ext uri="{FF2B5EF4-FFF2-40B4-BE49-F238E27FC236}">
                <a16:creationId xmlns:a16="http://schemas.microsoft.com/office/drawing/2014/main" id="{0F332DC2-427D-44FB-942B-6AD155ADF588}"/>
              </a:ext>
            </a:extLst>
          </p:cNvPr>
          <p:cNvSpPr/>
          <p:nvPr/>
        </p:nvSpPr>
        <p:spPr>
          <a:xfrm rot="5400000">
            <a:off x="5818904" y="4726753"/>
            <a:ext cx="362857" cy="2119086"/>
          </a:xfrm>
          <a:prstGeom prst="chevron">
            <a:avLst>
              <a:gd name="adj" fmla="val 80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A3DD7C-FB89-4C9D-BC0B-DD4DBAE5AAE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977" t="33729" r="45704" b="37375"/>
          <a:stretch/>
        </p:blipFill>
        <p:spPr>
          <a:xfrm>
            <a:off x="155039" y="1195958"/>
            <a:ext cx="2381662" cy="37495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971B654D-C177-47C4-A9BA-36DE39E515F8}"/>
              </a:ext>
            </a:extLst>
          </p:cNvPr>
          <p:cNvGrpSpPr/>
          <p:nvPr/>
        </p:nvGrpSpPr>
        <p:grpSpPr>
          <a:xfrm>
            <a:off x="4007427" y="6048375"/>
            <a:ext cx="3692657" cy="646999"/>
            <a:chOff x="5004969" y="6048375"/>
            <a:chExt cx="3692657" cy="646999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8BE94CA0-5C30-4E5E-A567-1DEB98836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04969" y="6048375"/>
              <a:ext cx="1990725" cy="64633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CCF6AB59-0B3A-4C67-9DB3-49FE494D7588}"/>
                </a:ext>
              </a:extLst>
            </p:cNvPr>
            <p:cNvSpPr txBox="1"/>
            <p:nvPr/>
          </p:nvSpPr>
          <p:spPr>
            <a:xfrm>
              <a:off x="6996070" y="6049043"/>
              <a:ext cx="1701556" cy="64633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E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DEMANDA CIUDADANA</a:t>
              </a:r>
            </a:p>
            <a:p>
              <a:r>
                <a:rPr lang="es-E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HUELLA DE GESTIÓN</a:t>
              </a:r>
            </a:p>
            <a:p>
              <a:r>
                <a:rPr lang="es-E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BALANCE CIUDADANO</a:t>
              </a:r>
              <a:endParaRPr lang="es-CO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0753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50CB01E4-D4D1-4E70-8616-99D3547B09D2}"/>
              </a:ext>
            </a:extLst>
          </p:cNvPr>
          <p:cNvSpPr txBox="1"/>
          <p:nvPr/>
        </p:nvSpPr>
        <p:spPr>
          <a:xfrm>
            <a:off x="8588" y="0"/>
            <a:ext cx="605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Fases: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C492C00-FF18-442C-9817-5903406563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78" t="26187" r="18026" b="63719"/>
          <a:stretch/>
        </p:blipFill>
        <p:spPr>
          <a:xfrm>
            <a:off x="1310164" y="1552884"/>
            <a:ext cx="10346630" cy="796430"/>
          </a:xfrm>
          <a:prstGeom prst="rect">
            <a:avLst/>
          </a:prstGeom>
          <a:solidFill>
            <a:srgbClr val="002060"/>
          </a:solidFill>
          <a:ln w="12700">
            <a:solidFill>
              <a:schemeClr val="accent1"/>
            </a:solidFill>
          </a:ln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E47CB376-1B29-46BF-8009-00F87AABCB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91" t="45110" r="30136" b="39032"/>
          <a:stretch/>
        </p:blipFill>
        <p:spPr bwMode="auto">
          <a:xfrm>
            <a:off x="1310164" y="2595614"/>
            <a:ext cx="10346630" cy="2426552"/>
          </a:xfrm>
          <a:prstGeom prst="rect">
            <a:avLst/>
          </a:prstGeom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35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adroTexto 69">
            <a:extLst>
              <a:ext uri="{FF2B5EF4-FFF2-40B4-BE49-F238E27FC236}">
                <a16:creationId xmlns:a16="http://schemas.microsoft.com/office/drawing/2014/main" id="{5040A26E-0F41-43FA-8F90-A2547C44EA57}"/>
              </a:ext>
            </a:extLst>
          </p:cNvPr>
          <p:cNvSpPr txBox="1"/>
          <p:nvPr/>
        </p:nvSpPr>
        <p:spPr>
          <a:xfrm>
            <a:off x="1975757" y="2542793"/>
            <a:ext cx="86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Estrategia de Rendición de Cuentas 2022</a:t>
            </a:r>
          </a:p>
          <a:p>
            <a:pPr algn="ctr"/>
            <a:endParaRPr lang="es-ES" sz="2400" b="1" dirty="0">
              <a:solidFill>
                <a:srgbClr val="4472C4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2400" b="1" dirty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 de trabajo y cronograma</a:t>
            </a:r>
          </a:p>
        </p:txBody>
      </p:sp>
    </p:spTree>
    <p:extLst>
      <p:ext uri="{BB962C8B-B14F-4D97-AF65-F5344CB8AC3E}">
        <p14:creationId xmlns:p14="http://schemas.microsoft.com/office/powerpoint/2010/main" val="1844151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upo 73">
            <a:extLst>
              <a:ext uri="{FF2B5EF4-FFF2-40B4-BE49-F238E27FC236}">
                <a16:creationId xmlns:a16="http://schemas.microsoft.com/office/drawing/2014/main" id="{4A7B9552-113C-443B-B3DF-1E7AEEEA185D}"/>
              </a:ext>
            </a:extLst>
          </p:cNvPr>
          <p:cNvGrpSpPr/>
          <p:nvPr/>
        </p:nvGrpSpPr>
        <p:grpSpPr>
          <a:xfrm>
            <a:off x="79888" y="180902"/>
            <a:ext cx="12095785" cy="6782600"/>
            <a:chOff x="79888" y="180902"/>
            <a:chExt cx="12095785" cy="6782600"/>
          </a:xfrm>
        </p:grpSpPr>
        <p:grpSp>
          <p:nvGrpSpPr>
            <p:cNvPr id="73" name="Grupo 72">
              <a:extLst>
                <a:ext uri="{FF2B5EF4-FFF2-40B4-BE49-F238E27FC236}">
                  <a16:creationId xmlns:a16="http://schemas.microsoft.com/office/drawing/2014/main" id="{E417300D-6DD2-4873-A3FD-C5BFB0D13F65}"/>
                </a:ext>
              </a:extLst>
            </p:cNvPr>
            <p:cNvGrpSpPr/>
            <p:nvPr/>
          </p:nvGrpSpPr>
          <p:grpSpPr>
            <a:xfrm>
              <a:off x="79888" y="180902"/>
              <a:ext cx="12095785" cy="6782600"/>
              <a:chOff x="79888" y="180902"/>
              <a:chExt cx="12095785" cy="6782600"/>
            </a:xfrm>
          </p:grpSpPr>
          <p:grpSp>
            <p:nvGrpSpPr>
              <p:cNvPr id="2" name="Grupo 1">
                <a:extLst>
                  <a:ext uri="{FF2B5EF4-FFF2-40B4-BE49-F238E27FC236}">
                    <a16:creationId xmlns:a16="http://schemas.microsoft.com/office/drawing/2014/main" id="{241566B1-84CE-4CDB-88A1-7C9358FA88E8}"/>
                  </a:ext>
                </a:extLst>
              </p:cNvPr>
              <p:cNvGrpSpPr/>
              <p:nvPr/>
            </p:nvGrpSpPr>
            <p:grpSpPr>
              <a:xfrm>
                <a:off x="79888" y="180902"/>
                <a:ext cx="12095785" cy="6782600"/>
                <a:chOff x="79888" y="180902"/>
                <a:chExt cx="12095785" cy="6782600"/>
              </a:xfrm>
            </p:grpSpPr>
            <p:grpSp>
              <p:nvGrpSpPr>
                <p:cNvPr id="43" name="Grupo 42">
                  <a:extLst>
                    <a:ext uri="{FF2B5EF4-FFF2-40B4-BE49-F238E27FC236}">
                      <a16:creationId xmlns:a16="http://schemas.microsoft.com/office/drawing/2014/main" id="{39E43928-2AB3-4D7E-82F6-4C49FFDE3828}"/>
                    </a:ext>
                  </a:extLst>
                </p:cNvPr>
                <p:cNvGrpSpPr/>
                <p:nvPr/>
              </p:nvGrpSpPr>
              <p:grpSpPr>
                <a:xfrm>
                  <a:off x="11639190" y="180902"/>
                  <a:ext cx="536483" cy="6782600"/>
                  <a:chOff x="11655517" y="180902"/>
                  <a:chExt cx="536483" cy="6782600"/>
                </a:xfrm>
              </p:grpSpPr>
              <p:sp>
                <p:nvSpPr>
                  <p:cNvPr id="44" name="Flecha: hacia la izquierda 43">
                    <a:extLst>
                      <a:ext uri="{FF2B5EF4-FFF2-40B4-BE49-F238E27FC236}">
                        <a16:creationId xmlns:a16="http://schemas.microsoft.com/office/drawing/2014/main" id="{9A430C82-5102-44BF-8058-DFEEBF7A9AA0}"/>
                      </a:ext>
                    </a:extLst>
                  </p:cNvPr>
                  <p:cNvSpPr/>
                  <p:nvPr/>
                </p:nvSpPr>
                <p:spPr>
                  <a:xfrm>
                    <a:off x="11824593" y="4684057"/>
                    <a:ext cx="366156" cy="2279445"/>
                  </a:xfrm>
                  <a:prstGeom prst="leftArrow">
                    <a:avLst>
                      <a:gd name="adj1" fmla="val 87183"/>
                      <a:gd name="adj2" fmla="val 50000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S" sz="800" b="1" spc="-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RESPONSABILIDAD</a:t>
                    </a:r>
                    <a:endParaRPr lang="es-CO" sz="800" b="1" spc="-15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5" name="Flecha: hacia la izquierda 44">
                    <a:extLst>
                      <a:ext uri="{FF2B5EF4-FFF2-40B4-BE49-F238E27FC236}">
                        <a16:creationId xmlns:a16="http://schemas.microsoft.com/office/drawing/2014/main" id="{82449093-0D94-49AE-8895-DDFD3605B337}"/>
                      </a:ext>
                    </a:extLst>
                  </p:cNvPr>
                  <p:cNvSpPr/>
                  <p:nvPr/>
                </p:nvSpPr>
                <p:spPr>
                  <a:xfrm>
                    <a:off x="11824593" y="3012685"/>
                    <a:ext cx="366156" cy="1783446"/>
                  </a:xfrm>
                  <a:prstGeom prst="leftArrow">
                    <a:avLst>
                      <a:gd name="adj1" fmla="val 87183"/>
                      <a:gd name="adj2" fmla="val 50000"/>
                    </a:avLst>
                  </a:prstGeom>
                  <a:solidFill>
                    <a:srgbClr val="00FF00"/>
                  </a:solidFill>
                  <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S" sz="800" b="1" spc="-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DIÁLOGO</a:t>
                    </a:r>
                    <a:endParaRPr lang="es-CO" sz="800" b="1" spc="-15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6" name="Flecha: hacia la izquierda 45">
                    <a:extLst>
                      <a:ext uri="{FF2B5EF4-FFF2-40B4-BE49-F238E27FC236}">
                        <a16:creationId xmlns:a16="http://schemas.microsoft.com/office/drawing/2014/main" id="{58E29D27-A59C-4CA6-B5E7-55A04B16527E}"/>
                      </a:ext>
                    </a:extLst>
                  </p:cNvPr>
                  <p:cNvSpPr/>
                  <p:nvPr/>
                </p:nvSpPr>
                <p:spPr>
                  <a:xfrm>
                    <a:off x="11824593" y="833919"/>
                    <a:ext cx="366156" cy="2168070"/>
                  </a:xfrm>
                  <a:prstGeom prst="leftArrow">
                    <a:avLst>
                      <a:gd name="adj1" fmla="val 87183"/>
                      <a:gd name="adj2" fmla="val 50000"/>
                    </a:avLst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S" sz="800" b="1" spc="-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INFORMACIÓN</a:t>
                    </a:r>
                    <a:endParaRPr lang="es-CO" sz="800" b="1" spc="-15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7" name="CuadroTexto 46">
                    <a:extLst>
                      <a:ext uri="{FF2B5EF4-FFF2-40B4-BE49-F238E27FC236}">
                        <a16:creationId xmlns:a16="http://schemas.microsoft.com/office/drawing/2014/main" id="{E4639FC4-2F22-4DF0-9E61-89F65A74C011}"/>
                      </a:ext>
                    </a:extLst>
                  </p:cNvPr>
                  <p:cNvSpPr txBox="1"/>
                  <p:nvPr/>
                </p:nvSpPr>
                <p:spPr>
                  <a:xfrm>
                    <a:off x="11655517" y="180902"/>
                    <a:ext cx="536483" cy="400110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ELEMENTOS</a:t>
                    </a:r>
                    <a:endParaRPr lang="es-CO" sz="10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48" name="Grupo 47">
                  <a:extLst>
                    <a:ext uri="{FF2B5EF4-FFF2-40B4-BE49-F238E27FC236}">
                      <a16:creationId xmlns:a16="http://schemas.microsoft.com/office/drawing/2014/main" id="{FF61D64E-8ED0-4287-A092-0D998D26659D}"/>
                    </a:ext>
                  </a:extLst>
                </p:cNvPr>
                <p:cNvGrpSpPr/>
                <p:nvPr/>
              </p:nvGrpSpPr>
              <p:grpSpPr>
                <a:xfrm>
                  <a:off x="79888" y="262391"/>
                  <a:ext cx="535576" cy="6535790"/>
                  <a:chOff x="79888" y="262391"/>
                  <a:chExt cx="535576" cy="6535790"/>
                </a:xfrm>
              </p:grpSpPr>
              <p:grpSp>
                <p:nvGrpSpPr>
                  <p:cNvPr id="49" name="Grupo 48">
                    <a:extLst>
                      <a:ext uri="{FF2B5EF4-FFF2-40B4-BE49-F238E27FC236}">
                        <a16:creationId xmlns:a16="http://schemas.microsoft.com/office/drawing/2014/main" id="{A0E815D5-B2F9-4F9E-B594-9E93C29A3DD3}"/>
                      </a:ext>
                    </a:extLst>
                  </p:cNvPr>
                  <p:cNvGrpSpPr/>
                  <p:nvPr/>
                </p:nvGrpSpPr>
                <p:grpSpPr>
                  <a:xfrm>
                    <a:off x="136022" y="674861"/>
                    <a:ext cx="432006" cy="6123320"/>
                    <a:chOff x="136022" y="674861"/>
                    <a:chExt cx="432006" cy="6123320"/>
                  </a:xfrm>
                </p:grpSpPr>
                <p:sp>
                  <p:nvSpPr>
                    <p:cNvPr id="51" name="Flecha: cheurón 50">
                      <a:extLst>
                        <a:ext uri="{FF2B5EF4-FFF2-40B4-BE49-F238E27FC236}">
                          <a16:creationId xmlns:a16="http://schemas.microsoft.com/office/drawing/2014/main" id="{78908E33-672A-4125-9BB6-AFE33FCB511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-331976" y="1142861"/>
                      <a:ext cx="1368000" cy="432000"/>
                    </a:xfrm>
                    <a:prstGeom prst="chevron">
                      <a:avLst>
                        <a:gd name="adj" fmla="val 23333"/>
                      </a:avLst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s-E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ALISTAMIENTO</a:t>
                      </a:r>
                      <a:endParaRPr lang="es-CO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52" name="Flecha: cheurón 51">
                      <a:extLst>
                        <a:ext uri="{FF2B5EF4-FFF2-40B4-BE49-F238E27FC236}">
                          <a16:creationId xmlns:a16="http://schemas.microsoft.com/office/drawing/2014/main" id="{F305282B-53F5-449A-BD78-F18DE179261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-313977" y="2454248"/>
                      <a:ext cx="1332000" cy="432000"/>
                    </a:xfrm>
                    <a:prstGeom prst="chevron">
                      <a:avLst>
                        <a:gd name="adj" fmla="val 23333"/>
                      </a:avLst>
                    </a:prstGeom>
                    <a:solidFill>
                      <a:srgbClr val="C00000"/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s-E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CAPACITACIÓN</a:t>
                      </a:r>
                      <a:endParaRPr lang="es-CO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53" name="Flecha: cheurón 52">
                      <a:extLst>
                        <a:ext uri="{FF2B5EF4-FFF2-40B4-BE49-F238E27FC236}">
                          <a16:creationId xmlns:a16="http://schemas.microsoft.com/office/drawing/2014/main" id="{DB3D7CFE-3648-45EE-B0A5-E6DBF5EA8BEA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-241978" y="3668093"/>
                      <a:ext cx="1188000" cy="432000"/>
                    </a:xfrm>
                    <a:prstGeom prst="chevron">
                      <a:avLst>
                        <a:gd name="adj" fmla="val 23333"/>
                      </a:avLst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DIÁLOGO CIUDADANO</a:t>
                      </a:r>
                      <a:endParaRPr lang="es-CO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54" name="Flecha: cheurón 53">
                      <a:extLst>
                        <a:ext uri="{FF2B5EF4-FFF2-40B4-BE49-F238E27FC236}">
                          <a16:creationId xmlns:a16="http://schemas.microsoft.com/office/drawing/2014/main" id="{B738AA3D-B4D3-46BB-8725-50E976EBFC7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-205972" y="4784645"/>
                      <a:ext cx="1116000" cy="432000"/>
                    </a:xfrm>
                    <a:prstGeom prst="chevron">
                      <a:avLst>
                        <a:gd name="adj" fmla="val 23333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s-E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AUDIENCIA PÚBLICA</a:t>
                      </a:r>
                      <a:endParaRPr lang="es-CO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55" name="Flecha: cheurón 54">
                      <a:extLst>
                        <a:ext uri="{FF2B5EF4-FFF2-40B4-BE49-F238E27FC236}">
                          <a16:creationId xmlns:a16="http://schemas.microsoft.com/office/drawing/2014/main" id="{A447C90A-196E-4540-888C-C29853E4C86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-295978" y="5934181"/>
                      <a:ext cx="1296000" cy="432000"/>
                    </a:xfrm>
                    <a:prstGeom prst="chevron">
                      <a:avLst>
                        <a:gd name="adj" fmla="val 23333"/>
                      </a:avLst>
                    </a:prstGeom>
                    <a:solidFill>
                      <a:srgbClr val="FF6600"/>
                    </a:solidFill>
                    <a:ln>
                      <a:solidFill>
                        <a:srgbClr val="FF66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s-E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SEGUIMIENTO</a:t>
                      </a:r>
                      <a:endParaRPr lang="es-CO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50" name="CuadroTexto 49">
                    <a:extLst>
                      <a:ext uri="{FF2B5EF4-FFF2-40B4-BE49-F238E27FC236}">
                        <a16:creationId xmlns:a16="http://schemas.microsoft.com/office/drawing/2014/main" id="{B2A1A5AE-B298-47F0-B572-CEBA2ECF9E53}"/>
                      </a:ext>
                    </a:extLst>
                  </p:cNvPr>
                  <p:cNvSpPr txBox="1"/>
                  <p:nvPr/>
                </p:nvSpPr>
                <p:spPr>
                  <a:xfrm>
                    <a:off x="79888" y="262391"/>
                    <a:ext cx="535576" cy="26161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FASES</a:t>
                    </a:r>
                    <a:endParaRPr lang="es-CO" sz="11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72" name="Grupo 71">
                <a:extLst>
                  <a:ext uri="{FF2B5EF4-FFF2-40B4-BE49-F238E27FC236}">
                    <a16:creationId xmlns:a16="http://schemas.microsoft.com/office/drawing/2014/main" id="{F20586B6-31A9-4C6B-A74E-5F76EDCCCD08}"/>
                  </a:ext>
                </a:extLst>
              </p:cNvPr>
              <p:cNvGrpSpPr/>
              <p:nvPr/>
            </p:nvGrpSpPr>
            <p:grpSpPr>
              <a:xfrm>
                <a:off x="676218" y="180902"/>
                <a:ext cx="11137309" cy="6510184"/>
                <a:chOff x="676218" y="180902"/>
                <a:chExt cx="11137309" cy="6510184"/>
              </a:xfrm>
            </p:grpSpPr>
            <p:cxnSp>
              <p:nvCxnSpPr>
                <p:cNvPr id="31" name="Conector recto 30">
                  <a:extLst>
                    <a:ext uri="{FF2B5EF4-FFF2-40B4-BE49-F238E27FC236}">
                      <a16:creationId xmlns:a16="http://schemas.microsoft.com/office/drawing/2014/main" id="{1AD8866A-8A0C-4999-9CC8-49087FC2BD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60094" y="180902"/>
                  <a:ext cx="0" cy="6510184"/>
                </a:xfrm>
                <a:prstGeom prst="line">
                  <a:avLst/>
                </a:prstGeom>
                <a:ln w="952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31">
                  <a:extLst>
                    <a:ext uri="{FF2B5EF4-FFF2-40B4-BE49-F238E27FC236}">
                      <a16:creationId xmlns:a16="http://schemas.microsoft.com/office/drawing/2014/main" id="{A8A47C92-A450-4C97-B8B9-0C6225E20A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39085" y="180902"/>
                  <a:ext cx="0" cy="6510184"/>
                </a:xfrm>
                <a:prstGeom prst="line">
                  <a:avLst/>
                </a:prstGeom>
                <a:ln w="952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cto 32">
                  <a:extLst>
                    <a:ext uri="{FF2B5EF4-FFF2-40B4-BE49-F238E27FC236}">
                      <a16:creationId xmlns:a16="http://schemas.microsoft.com/office/drawing/2014/main" id="{F71F6C93-05BD-4AF0-B94E-F63177BD43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6071" y="180902"/>
                  <a:ext cx="0" cy="6510184"/>
                </a:xfrm>
                <a:prstGeom prst="line">
                  <a:avLst/>
                </a:prstGeom>
                <a:ln w="952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cto 33">
                  <a:extLst>
                    <a:ext uri="{FF2B5EF4-FFF2-40B4-BE49-F238E27FC236}">
                      <a16:creationId xmlns:a16="http://schemas.microsoft.com/office/drawing/2014/main" id="{54C7088A-0734-455C-9478-034C651EAF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90705" y="180902"/>
                  <a:ext cx="0" cy="6510184"/>
                </a:xfrm>
                <a:prstGeom prst="line">
                  <a:avLst/>
                </a:prstGeom>
                <a:ln w="952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34">
                  <a:extLst>
                    <a:ext uri="{FF2B5EF4-FFF2-40B4-BE49-F238E27FC236}">
                      <a16:creationId xmlns:a16="http://schemas.microsoft.com/office/drawing/2014/main" id="{8A277879-00BC-4B07-B704-277088C7A7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8483" y="180902"/>
                  <a:ext cx="0" cy="6510184"/>
                </a:xfrm>
                <a:prstGeom prst="line">
                  <a:avLst/>
                </a:prstGeom>
                <a:ln w="952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cto 35">
                  <a:extLst>
                    <a:ext uri="{FF2B5EF4-FFF2-40B4-BE49-F238E27FC236}">
                      <a16:creationId xmlns:a16="http://schemas.microsoft.com/office/drawing/2014/main" id="{C7958C92-971E-4BD0-B09B-6F7B6DCE1D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813527" y="180902"/>
                  <a:ext cx="0" cy="6510184"/>
                </a:xfrm>
                <a:prstGeom prst="line">
                  <a:avLst/>
                </a:prstGeom>
                <a:ln w="952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cto 24">
                  <a:extLst>
                    <a:ext uri="{FF2B5EF4-FFF2-40B4-BE49-F238E27FC236}">
                      <a16:creationId xmlns:a16="http://schemas.microsoft.com/office/drawing/2014/main" id="{1B42F3F9-7288-42CB-A536-2F9C43A46055}"/>
                    </a:ext>
                  </a:extLst>
                </p:cNvPr>
                <p:cNvCxnSpPr/>
                <p:nvPr/>
              </p:nvCxnSpPr>
              <p:spPr>
                <a:xfrm>
                  <a:off x="676218" y="1967336"/>
                  <a:ext cx="11044727" cy="0"/>
                </a:xfrm>
                <a:prstGeom prst="line">
                  <a:avLst/>
                </a:prstGeom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>
                  <a:extLst>
                    <a:ext uri="{FF2B5EF4-FFF2-40B4-BE49-F238E27FC236}">
                      <a16:creationId xmlns:a16="http://schemas.microsoft.com/office/drawing/2014/main" id="{F085DAF7-C076-49D5-9BAD-333CA23C9F67}"/>
                    </a:ext>
                  </a:extLst>
                </p:cNvPr>
                <p:cNvCxnSpPr/>
                <p:nvPr/>
              </p:nvCxnSpPr>
              <p:spPr>
                <a:xfrm>
                  <a:off x="676218" y="3332006"/>
                  <a:ext cx="11044727" cy="0"/>
                </a:xfrm>
                <a:prstGeom prst="line">
                  <a:avLst/>
                </a:prstGeom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>
                  <a:extLst>
                    <a:ext uri="{FF2B5EF4-FFF2-40B4-BE49-F238E27FC236}">
                      <a16:creationId xmlns:a16="http://schemas.microsoft.com/office/drawing/2014/main" id="{EC57D39B-913A-47C5-8E01-C2741C6EEDE5}"/>
                    </a:ext>
                  </a:extLst>
                </p:cNvPr>
                <p:cNvCxnSpPr/>
                <p:nvPr/>
              </p:nvCxnSpPr>
              <p:spPr>
                <a:xfrm>
                  <a:off x="676218" y="4413756"/>
                  <a:ext cx="11044727" cy="0"/>
                </a:xfrm>
                <a:prstGeom prst="line">
                  <a:avLst/>
                </a:prstGeom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>
                  <a:extLst>
                    <a:ext uri="{FF2B5EF4-FFF2-40B4-BE49-F238E27FC236}">
                      <a16:creationId xmlns:a16="http://schemas.microsoft.com/office/drawing/2014/main" id="{58F3BF32-7AD9-4F45-9C9D-4582F6BE0892}"/>
                    </a:ext>
                  </a:extLst>
                </p:cNvPr>
                <p:cNvCxnSpPr/>
                <p:nvPr/>
              </p:nvCxnSpPr>
              <p:spPr>
                <a:xfrm>
                  <a:off x="676218" y="5558645"/>
                  <a:ext cx="11044727" cy="0"/>
                </a:xfrm>
                <a:prstGeom prst="line">
                  <a:avLst/>
                </a:prstGeom>
                <a:ln w="9525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ector recto 60">
                  <a:extLst>
                    <a:ext uri="{FF2B5EF4-FFF2-40B4-BE49-F238E27FC236}">
                      <a16:creationId xmlns:a16="http://schemas.microsoft.com/office/drawing/2014/main" id="{5AC08136-7DDE-4CB9-BF23-8EF71A951D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93585" y="180902"/>
                  <a:ext cx="0" cy="6510184"/>
                </a:xfrm>
                <a:prstGeom prst="line">
                  <a:avLst/>
                </a:prstGeom>
                <a:ln w="952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ector recto 62">
                  <a:extLst>
                    <a:ext uri="{FF2B5EF4-FFF2-40B4-BE49-F238E27FC236}">
                      <a16:creationId xmlns:a16="http://schemas.microsoft.com/office/drawing/2014/main" id="{2FDD9A92-EA8A-4186-A9E0-C142AEF081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39330" y="180902"/>
                  <a:ext cx="0" cy="6510184"/>
                </a:xfrm>
                <a:prstGeom prst="line">
                  <a:avLst/>
                </a:prstGeom>
                <a:ln w="952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ector recto 64">
                  <a:extLst>
                    <a:ext uri="{FF2B5EF4-FFF2-40B4-BE49-F238E27FC236}">
                      <a16:creationId xmlns:a16="http://schemas.microsoft.com/office/drawing/2014/main" id="{315EBC6C-53F6-4821-A6A5-BCC0132258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19751" y="180902"/>
                  <a:ext cx="0" cy="6510184"/>
                </a:xfrm>
                <a:prstGeom prst="line">
                  <a:avLst/>
                </a:prstGeom>
                <a:ln w="952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ector recto 67">
                  <a:extLst>
                    <a:ext uri="{FF2B5EF4-FFF2-40B4-BE49-F238E27FC236}">
                      <a16:creationId xmlns:a16="http://schemas.microsoft.com/office/drawing/2014/main" id="{4A5C9FF7-128B-4FAA-83F5-8D7DB1BC9D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00171" y="180902"/>
                  <a:ext cx="0" cy="6510184"/>
                </a:xfrm>
                <a:prstGeom prst="line">
                  <a:avLst/>
                </a:prstGeom>
                <a:ln w="952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ector recto 68">
                  <a:extLst>
                    <a:ext uri="{FF2B5EF4-FFF2-40B4-BE49-F238E27FC236}">
                      <a16:creationId xmlns:a16="http://schemas.microsoft.com/office/drawing/2014/main" id="{A8209050-0292-4B96-83ED-808C4220A9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915876" y="180902"/>
                  <a:ext cx="0" cy="6510184"/>
                </a:xfrm>
                <a:prstGeom prst="line">
                  <a:avLst/>
                </a:prstGeom>
                <a:ln w="952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1" name="Grupo 70">
              <a:extLst>
                <a:ext uri="{FF2B5EF4-FFF2-40B4-BE49-F238E27FC236}">
                  <a16:creationId xmlns:a16="http://schemas.microsoft.com/office/drawing/2014/main" id="{F26807FC-3740-4EF1-B7A5-078AD375E545}"/>
                </a:ext>
              </a:extLst>
            </p:cNvPr>
            <p:cNvGrpSpPr/>
            <p:nvPr/>
          </p:nvGrpSpPr>
          <p:grpSpPr>
            <a:xfrm>
              <a:off x="568022" y="180902"/>
              <a:ext cx="11363558" cy="415636"/>
              <a:chOff x="568022" y="180902"/>
              <a:chExt cx="11363558" cy="415636"/>
            </a:xfrm>
          </p:grpSpPr>
          <p:sp>
            <p:nvSpPr>
              <p:cNvPr id="37" name="Flecha: cheurón 36">
                <a:extLst>
                  <a:ext uri="{FF2B5EF4-FFF2-40B4-BE49-F238E27FC236}">
                    <a16:creationId xmlns:a16="http://schemas.microsoft.com/office/drawing/2014/main" id="{01D47EF1-26A1-44DD-97AE-8E821CB21C52}"/>
                  </a:ext>
                </a:extLst>
              </p:cNvPr>
              <p:cNvSpPr/>
              <p:nvPr/>
            </p:nvSpPr>
            <p:spPr>
              <a:xfrm>
                <a:off x="568022" y="180902"/>
                <a:ext cx="972000" cy="415636"/>
              </a:xfrm>
              <a:prstGeom prst="chevron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Mar</a:t>
                </a:r>
                <a:endParaRPr lang="es-CO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Flecha: cheurón 37">
                <a:extLst>
                  <a:ext uri="{FF2B5EF4-FFF2-40B4-BE49-F238E27FC236}">
                    <a16:creationId xmlns:a16="http://schemas.microsoft.com/office/drawing/2014/main" id="{72F7FB56-A7DD-4836-845B-4A73C51B64EC}"/>
                  </a:ext>
                </a:extLst>
              </p:cNvPr>
              <p:cNvSpPr/>
              <p:nvPr/>
            </p:nvSpPr>
            <p:spPr>
              <a:xfrm>
                <a:off x="1625410" y="180902"/>
                <a:ext cx="972000" cy="415636"/>
              </a:xfrm>
              <a:prstGeom prst="chevron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Abr</a:t>
                </a:r>
                <a:endParaRPr lang="es-CO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Flecha: cheurón 38">
                <a:extLst>
                  <a:ext uri="{FF2B5EF4-FFF2-40B4-BE49-F238E27FC236}">
                    <a16:creationId xmlns:a16="http://schemas.microsoft.com/office/drawing/2014/main" id="{36642D9F-CF2F-4587-834C-4C66A9775B98}"/>
                  </a:ext>
                </a:extLst>
              </p:cNvPr>
              <p:cNvSpPr/>
              <p:nvPr/>
            </p:nvSpPr>
            <p:spPr>
              <a:xfrm>
                <a:off x="2715468" y="180902"/>
                <a:ext cx="972000" cy="415636"/>
              </a:xfrm>
              <a:prstGeom prst="chevron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May</a:t>
                </a:r>
                <a:endParaRPr lang="es-CO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Flecha: cheurón 39">
                <a:extLst>
                  <a:ext uri="{FF2B5EF4-FFF2-40B4-BE49-F238E27FC236}">
                    <a16:creationId xmlns:a16="http://schemas.microsoft.com/office/drawing/2014/main" id="{0C7FDDE9-382E-4084-AF21-069903CDD0A6}"/>
                  </a:ext>
                </a:extLst>
              </p:cNvPr>
              <p:cNvSpPr/>
              <p:nvPr/>
            </p:nvSpPr>
            <p:spPr>
              <a:xfrm>
                <a:off x="3802069" y="180902"/>
                <a:ext cx="972000" cy="415636"/>
              </a:xfrm>
              <a:prstGeom prst="chevron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Jun</a:t>
                </a:r>
                <a:endParaRPr lang="es-CO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Flecha: cheurón 40">
                <a:extLst>
                  <a:ext uri="{FF2B5EF4-FFF2-40B4-BE49-F238E27FC236}">
                    <a16:creationId xmlns:a16="http://schemas.microsoft.com/office/drawing/2014/main" id="{753224BF-1497-4EDA-8512-CF068B3044E4}"/>
                  </a:ext>
                </a:extLst>
              </p:cNvPr>
              <p:cNvSpPr/>
              <p:nvPr/>
            </p:nvSpPr>
            <p:spPr>
              <a:xfrm>
                <a:off x="4839689" y="180902"/>
                <a:ext cx="900000" cy="415636"/>
              </a:xfrm>
              <a:prstGeom prst="chevron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Jul</a:t>
                </a:r>
                <a:endParaRPr lang="es-CO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Flecha: cheurón 41">
                <a:extLst>
                  <a:ext uri="{FF2B5EF4-FFF2-40B4-BE49-F238E27FC236}">
                    <a16:creationId xmlns:a16="http://schemas.microsoft.com/office/drawing/2014/main" id="{46F11EB9-C18D-48E5-B0AC-3DF281FCC8A3}"/>
                  </a:ext>
                </a:extLst>
              </p:cNvPr>
              <p:cNvSpPr/>
              <p:nvPr/>
            </p:nvSpPr>
            <p:spPr>
              <a:xfrm>
                <a:off x="5844650" y="180902"/>
                <a:ext cx="1008000" cy="415636"/>
              </a:xfrm>
              <a:prstGeom prst="chevron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Ago.</a:t>
                </a:r>
                <a:endParaRPr lang="es-CO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Flecha: cheurón 61">
                <a:extLst>
                  <a:ext uri="{FF2B5EF4-FFF2-40B4-BE49-F238E27FC236}">
                    <a16:creationId xmlns:a16="http://schemas.microsoft.com/office/drawing/2014/main" id="{EDBD6F36-1263-4DD9-984C-8A752BFF5EAD}"/>
                  </a:ext>
                </a:extLst>
              </p:cNvPr>
              <p:cNvSpPr/>
              <p:nvPr/>
            </p:nvSpPr>
            <p:spPr>
              <a:xfrm>
                <a:off x="6922441" y="180902"/>
                <a:ext cx="972000" cy="415636"/>
              </a:xfrm>
              <a:prstGeom prst="chevron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Sep.</a:t>
                </a:r>
                <a:endParaRPr lang="es-CO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Flecha: cheurón 63">
                <a:extLst>
                  <a:ext uri="{FF2B5EF4-FFF2-40B4-BE49-F238E27FC236}">
                    <a16:creationId xmlns:a16="http://schemas.microsoft.com/office/drawing/2014/main" id="{79BD2848-F79F-440D-A419-FC185CB11A35}"/>
                  </a:ext>
                </a:extLst>
              </p:cNvPr>
              <p:cNvSpPr/>
              <p:nvPr/>
            </p:nvSpPr>
            <p:spPr>
              <a:xfrm>
                <a:off x="7947751" y="180902"/>
                <a:ext cx="972000" cy="415636"/>
              </a:xfrm>
              <a:prstGeom prst="chevron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Oct.</a:t>
                </a:r>
                <a:endParaRPr lang="es-CO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Flecha: cheurón 65">
                <a:extLst>
                  <a:ext uri="{FF2B5EF4-FFF2-40B4-BE49-F238E27FC236}">
                    <a16:creationId xmlns:a16="http://schemas.microsoft.com/office/drawing/2014/main" id="{44A67A68-EA20-4631-B13D-EBBBE19C47BB}"/>
                  </a:ext>
                </a:extLst>
              </p:cNvPr>
              <p:cNvSpPr/>
              <p:nvPr/>
            </p:nvSpPr>
            <p:spPr>
              <a:xfrm>
                <a:off x="8928171" y="180902"/>
                <a:ext cx="972000" cy="415636"/>
              </a:xfrm>
              <a:prstGeom prst="chevron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Nov</a:t>
                </a:r>
                <a:endParaRPr lang="es-CO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Flecha: cheurón 66">
                <a:extLst>
                  <a:ext uri="{FF2B5EF4-FFF2-40B4-BE49-F238E27FC236}">
                    <a16:creationId xmlns:a16="http://schemas.microsoft.com/office/drawing/2014/main" id="{2CCA5594-7259-46BD-A67D-00D238D6D69D}"/>
                  </a:ext>
                </a:extLst>
              </p:cNvPr>
              <p:cNvSpPr/>
              <p:nvPr/>
            </p:nvSpPr>
            <p:spPr>
              <a:xfrm>
                <a:off x="9943876" y="180902"/>
                <a:ext cx="972000" cy="415636"/>
              </a:xfrm>
              <a:prstGeom prst="chevron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Dic</a:t>
                </a:r>
                <a:endParaRPr lang="es-CO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Flecha: cheurón 69">
                <a:extLst>
                  <a:ext uri="{FF2B5EF4-FFF2-40B4-BE49-F238E27FC236}">
                    <a16:creationId xmlns:a16="http://schemas.microsoft.com/office/drawing/2014/main" id="{4A3187C4-C5D0-4FA7-80C8-F49CE85B9330}"/>
                  </a:ext>
                </a:extLst>
              </p:cNvPr>
              <p:cNvSpPr/>
              <p:nvPr/>
            </p:nvSpPr>
            <p:spPr>
              <a:xfrm>
                <a:off x="10915876" y="180902"/>
                <a:ext cx="1015704" cy="415636"/>
              </a:xfrm>
              <a:prstGeom prst="chevron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Ene/Feb</a:t>
                </a:r>
                <a:endParaRPr lang="es-CO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67068FF1-1498-426D-A4A6-07FAA9177C39}"/>
              </a:ext>
            </a:extLst>
          </p:cNvPr>
          <p:cNvGrpSpPr/>
          <p:nvPr/>
        </p:nvGrpSpPr>
        <p:grpSpPr>
          <a:xfrm>
            <a:off x="584660" y="658531"/>
            <a:ext cx="8857091" cy="1302060"/>
            <a:chOff x="584660" y="658531"/>
            <a:chExt cx="8857091" cy="1302060"/>
          </a:xfrm>
        </p:grpSpPr>
        <p:sp>
          <p:nvSpPr>
            <p:cNvPr id="76" name="Rectángulo: esquinas redondeadas 75">
              <a:extLst>
                <a:ext uri="{FF2B5EF4-FFF2-40B4-BE49-F238E27FC236}">
                  <a16:creationId xmlns:a16="http://schemas.microsoft.com/office/drawing/2014/main" id="{6BF8CF0B-865C-4E0F-9FC1-80417BAE2FA1}"/>
                </a:ext>
              </a:extLst>
            </p:cNvPr>
            <p:cNvSpPr/>
            <p:nvPr/>
          </p:nvSpPr>
          <p:spPr>
            <a:xfrm>
              <a:off x="584660" y="658531"/>
              <a:ext cx="996487" cy="39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Actualización Estrategia</a:t>
              </a:r>
              <a:endParaRPr lang="es-CO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Rectángulo: esquinas redondeadas 76">
              <a:extLst>
                <a:ext uri="{FF2B5EF4-FFF2-40B4-BE49-F238E27FC236}">
                  <a16:creationId xmlns:a16="http://schemas.microsoft.com/office/drawing/2014/main" id="{31477CF7-09CD-4337-8E84-B7550820A150}"/>
                </a:ext>
              </a:extLst>
            </p:cNvPr>
            <p:cNvSpPr/>
            <p:nvPr/>
          </p:nvSpPr>
          <p:spPr>
            <a:xfrm>
              <a:off x="1613768" y="658531"/>
              <a:ext cx="1141883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Caracterización Grupos Valor</a:t>
              </a:r>
              <a:endParaRPr lang="es-CO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" name="Rectángulo: esquinas redondeadas 77">
              <a:extLst>
                <a:ext uri="{FF2B5EF4-FFF2-40B4-BE49-F238E27FC236}">
                  <a16:creationId xmlns:a16="http://schemas.microsoft.com/office/drawing/2014/main" id="{4879F184-5C2F-41A2-BFC7-90A348377583}"/>
                </a:ext>
              </a:extLst>
            </p:cNvPr>
            <p:cNvSpPr/>
            <p:nvPr/>
          </p:nvSpPr>
          <p:spPr>
            <a:xfrm>
              <a:off x="1602559" y="1442992"/>
              <a:ext cx="1875426" cy="5175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Identificación, sistematización y recopilación de información</a:t>
              </a:r>
              <a:endParaRPr lang="es-CO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Rectángulo: esquinas redondeadas 78">
              <a:extLst>
                <a:ext uri="{FF2B5EF4-FFF2-40B4-BE49-F238E27FC236}">
                  <a16:creationId xmlns:a16="http://schemas.microsoft.com/office/drawing/2014/main" id="{7D741F4D-5862-4EC7-B23D-8275CAF871C0}"/>
                </a:ext>
              </a:extLst>
            </p:cNvPr>
            <p:cNvSpPr/>
            <p:nvPr/>
          </p:nvSpPr>
          <p:spPr>
            <a:xfrm>
              <a:off x="1625917" y="1147719"/>
              <a:ext cx="1008000" cy="25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Lideres </a:t>
              </a:r>
              <a:r>
                <a:rPr lang="es-ES" sz="11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RCtas</a:t>
              </a:r>
              <a:endParaRPr lang="es-CO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" name="Rectángulo: esquinas redondeadas 79">
              <a:extLst>
                <a:ext uri="{FF2B5EF4-FFF2-40B4-BE49-F238E27FC236}">
                  <a16:creationId xmlns:a16="http://schemas.microsoft.com/office/drawing/2014/main" id="{E7463B63-4743-4BFE-B06C-D5C9C0929725}"/>
                </a:ext>
              </a:extLst>
            </p:cNvPr>
            <p:cNvSpPr/>
            <p:nvPr/>
          </p:nvSpPr>
          <p:spPr>
            <a:xfrm>
              <a:off x="3763611" y="1147719"/>
              <a:ext cx="1008000" cy="25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Lideres </a:t>
              </a:r>
              <a:r>
                <a:rPr lang="es-ES" sz="11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RCtas</a:t>
              </a:r>
              <a:endParaRPr lang="es-CO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" name="Rectángulo: esquinas redondeadas 80">
              <a:extLst>
                <a:ext uri="{FF2B5EF4-FFF2-40B4-BE49-F238E27FC236}">
                  <a16:creationId xmlns:a16="http://schemas.microsoft.com/office/drawing/2014/main" id="{412BD2F8-F9E3-4B25-883E-60812A81582C}"/>
                </a:ext>
              </a:extLst>
            </p:cNvPr>
            <p:cNvSpPr/>
            <p:nvPr/>
          </p:nvSpPr>
          <p:spPr>
            <a:xfrm>
              <a:off x="8433751" y="1147719"/>
              <a:ext cx="1008000" cy="25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Lideres </a:t>
              </a:r>
              <a:r>
                <a:rPr lang="es-ES" sz="11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RCtas</a:t>
              </a:r>
              <a:endParaRPr lang="es-CO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4" name="Grupo 93">
            <a:extLst>
              <a:ext uri="{FF2B5EF4-FFF2-40B4-BE49-F238E27FC236}">
                <a16:creationId xmlns:a16="http://schemas.microsoft.com/office/drawing/2014/main" id="{93DCB40A-E5DC-43C6-B63D-1877EF8A2D8D}"/>
              </a:ext>
            </a:extLst>
          </p:cNvPr>
          <p:cNvGrpSpPr/>
          <p:nvPr/>
        </p:nvGrpSpPr>
        <p:grpSpPr>
          <a:xfrm>
            <a:off x="594559" y="3378769"/>
            <a:ext cx="9302982" cy="1018054"/>
            <a:chOff x="594559" y="3329782"/>
            <a:chExt cx="9302982" cy="1018054"/>
          </a:xfrm>
        </p:grpSpPr>
        <p:sp>
          <p:nvSpPr>
            <p:cNvPr id="88" name="Rectángulo: esquinas redondeadas 87">
              <a:extLst>
                <a:ext uri="{FF2B5EF4-FFF2-40B4-BE49-F238E27FC236}">
                  <a16:creationId xmlns:a16="http://schemas.microsoft.com/office/drawing/2014/main" id="{C76B282B-9862-480D-9267-E70CF8FB413C}"/>
                </a:ext>
              </a:extLst>
            </p:cNvPr>
            <p:cNvSpPr/>
            <p:nvPr/>
          </p:nvSpPr>
          <p:spPr>
            <a:xfrm>
              <a:off x="3011899" y="3329782"/>
              <a:ext cx="6804000" cy="29073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s-E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Programación y realización de espacios de diálogo x dependencias</a:t>
              </a:r>
              <a:endParaRPr lang="es-CO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9" name="Rectángulo: esquinas redondeadas 88">
              <a:extLst>
                <a:ext uri="{FF2B5EF4-FFF2-40B4-BE49-F238E27FC236}">
                  <a16:creationId xmlns:a16="http://schemas.microsoft.com/office/drawing/2014/main" id="{4FB8C07D-F99C-436A-B2BE-5DBA1A999884}"/>
                </a:ext>
              </a:extLst>
            </p:cNvPr>
            <p:cNvSpPr/>
            <p:nvPr/>
          </p:nvSpPr>
          <p:spPr>
            <a:xfrm>
              <a:off x="4773993" y="3951836"/>
              <a:ext cx="1008000" cy="396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s-ES" sz="1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Evaluación Espacios</a:t>
              </a:r>
              <a:endParaRPr lang="es-CO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Rectángulo: esquinas redondeadas 90">
              <a:extLst>
                <a:ext uri="{FF2B5EF4-FFF2-40B4-BE49-F238E27FC236}">
                  <a16:creationId xmlns:a16="http://schemas.microsoft.com/office/drawing/2014/main" id="{6398E0CE-4FB4-4C87-9B49-8E33DD69CB78}"/>
                </a:ext>
              </a:extLst>
            </p:cNvPr>
            <p:cNvSpPr/>
            <p:nvPr/>
          </p:nvSpPr>
          <p:spPr>
            <a:xfrm>
              <a:off x="3011899" y="3640366"/>
              <a:ext cx="6804000" cy="29073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s-E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Programación y realización de espacios de diálogo Sectoriales</a:t>
              </a:r>
              <a:endParaRPr lang="es-CO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" name="Rectángulo: esquinas redondeadas 91">
              <a:extLst>
                <a:ext uri="{FF2B5EF4-FFF2-40B4-BE49-F238E27FC236}">
                  <a16:creationId xmlns:a16="http://schemas.microsoft.com/office/drawing/2014/main" id="{A0DB5DF4-7B1C-4F9C-9ACB-CF132E1754D6}"/>
                </a:ext>
              </a:extLst>
            </p:cNvPr>
            <p:cNvSpPr/>
            <p:nvPr/>
          </p:nvSpPr>
          <p:spPr>
            <a:xfrm>
              <a:off x="6913172" y="3951836"/>
              <a:ext cx="1008000" cy="396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s-ES" sz="1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Evaluación Espacios</a:t>
              </a:r>
              <a:endParaRPr lang="es-CO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3" name="Rectángulo: esquinas redondeadas 92">
              <a:extLst>
                <a:ext uri="{FF2B5EF4-FFF2-40B4-BE49-F238E27FC236}">
                  <a16:creationId xmlns:a16="http://schemas.microsoft.com/office/drawing/2014/main" id="{3DDBC1D7-EB49-4AE4-8A50-22EEFBAEA91C}"/>
                </a:ext>
              </a:extLst>
            </p:cNvPr>
            <p:cNvSpPr/>
            <p:nvPr/>
          </p:nvSpPr>
          <p:spPr>
            <a:xfrm>
              <a:off x="8889541" y="3951836"/>
              <a:ext cx="1008000" cy="396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s-ES" sz="1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Evaluación Espacios</a:t>
              </a:r>
              <a:endParaRPr lang="es-CO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" name="Rectángulo: esquinas redondeadas 96">
              <a:extLst>
                <a:ext uri="{FF2B5EF4-FFF2-40B4-BE49-F238E27FC236}">
                  <a16:creationId xmlns:a16="http://schemas.microsoft.com/office/drawing/2014/main" id="{31ECF8F1-066E-42AC-B695-DDC2D5870BDE}"/>
                </a:ext>
              </a:extLst>
            </p:cNvPr>
            <p:cNvSpPr/>
            <p:nvPr/>
          </p:nvSpPr>
          <p:spPr>
            <a:xfrm>
              <a:off x="594559" y="3935538"/>
              <a:ext cx="936000" cy="324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s-ES" sz="1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Formatos</a:t>
              </a:r>
              <a:endParaRPr lang="es-CO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9" name="Grupo 98">
            <a:extLst>
              <a:ext uri="{FF2B5EF4-FFF2-40B4-BE49-F238E27FC236}">
                <a16:creationId xmlns:a16="http://schemas.microsoft.com/office/drawing/2014/main" id="{97EF8738-18A3-49B0-9D6E-568E31EC4152}"/>
              </a:ext>
            </a:extLst>
          </p:cNvPr>
          <p:cNvGrpSpPr/>
          <p:nvPr/>
        </p:nvGrpSpPr>
        <p:grpSpPr>
          <a:xfrm>
            <a:off x="617424" y="1994810"/>
            <a:ext cx="5164568" cy="1161048"/>
            <a:chOff x="617424" y="1994810"/>
            <a:chExt cx="5164568" cy="1161048"/>
          </a:xfrm>
        </p:grpSpPr>
        <p:sp>
          <p:nvSpPr>
            <p:cNvPr id="82" name="Rectángulo: esquinas redondeadas 81">
              <a:extLst>
                <a:ext uri="{FF2B5EF4-FFF2-40B4-BE49-F238E27FC236}">
                  <a16:creationId xmlns:a16="http://schemas.microsoft.com/office/drawing/2014/main" id="{8FF1B426-A287-448F-9674-4C872EC2EE59}"/>
                </a:ext>
              </a:extLst>
            </p:cNvPr>
            <p:cNvSpPr/>
            <p:nvPr/>
          </p:nvSpPr>
          <p:spPr>
            <a:xfrm>
              <a:off x="2649497" y="1994810"/>
              <a:ext cx="3132495" cy="2880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s-E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Espacios de información a grupos de valor</a:t>
              </a:r>
              <a:endParaRPr lang="es-CO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" name="Rectángulo: esquinas redondeadas 82">
              <a:extLst>
                <a:ext uri="{FF2B5EF4-FFF2-40B4-BE49-F238E27FC236}">
                  <a16:creationId xmlns:a16="http://schemas.microsoft.com/office/drawing/2014/main" id="{49DB68A0-3E1F-484A-ABBD-742EE6DDF33A}"/>
                </a:ext>
              </a:extLst>
            </p:cNvPr>
            <p:cNvSpPr/>
            <p:nvPr/>
          </p:nvSpPr>
          <p:spPr>
            <a:xfrm>
              <a:off x="2103556" y="2341128"/>
              <a:ext cx="2052000" cy="374159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s-E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Acciones comunicacionales para diálogos y audiencias</a:t>
              </a:r>
              <a:endParaRPr lang="es-CO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Rectángulo: esquinas redondeadas 83">
              <a:extLst>
                <a:ext uri="{FF2B5EF4-FFF2-40B4-BE49-F238E27FC236}">
                  <a16:creationId xmlns:a16="http://schemas.microsoft.com/office/drawing/2014/main" id="{E9243B68-0592-4BE6-A5CF-231951D8F9EB}"/>
                </a:ext>
              </a:extLst>
            </p:cNvPr>
            <p:cNvSpPr/>
            <p:nvPr/>
          </p:nvSpPr>
          <p:spPr>
            <a:xfrm>
              <a:off x="2085435" y="2759858"/>
              <a:ext cx="2232000" cy="3960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s-E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Tablero de control ciudadano, Plataforma Colibrí .</a:t>
              </a:r>
              <a:endParaRPr lang="es-CO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8" name="Rectángulo: esquinas redondeadas 97">
              <a:extLst>
                <a:ext uri="{FF2B5EF4-FFF2-40B4-BE49-F238E27FC236}">
                  <a16:creationId xmlns:a16="http://schemas.microsoft.com/office/drawing/2014/main" id="{DE40E4A8-D565-4BB3-89DE-AEE92C2C9EAE}"/>
                </a:ext>
              </a:extLst>
            </p:cNvPr>
            <p:cNvSpPr/>
            <p:nvPr/>
          </p:nvSpPr>
          <p:spPr>
            <a:xfrm>
              <a:off x="617424" y="2776187"/>
              <a:ext cx="936000" cy="2880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s-E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Formatos</a:t>
              </a:r>
              <a:endParaRPr lang="es-CO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id="{7DA21924-827F-4308-9E5D-D0B5579F0612}"/>
              </a:ext>
            </a:extLst>
          </p:cNvPr>
          <p:cNvGrpSpPr/>
          <p:nvPr/>
        </p:nvGrpSpPr>
        <p:grpSpPr>
          <a:xfrm>
            <a:off x="7974615" y="4420988"/>
            <a:ext cx="3378211" cy="1110290"/>
            <a:chOff x="7974615" y="4420988"/>
            <a:chExt cx="3378211" cy="1110290"/>
          </a:xfrm>
        </p:grpSpPr>
        <p:sp>
          <p:nvSpPr>
            <p:cNvPr id="102" name="Rectángulo: esquinas redondeadas 101">
              <a:extLst>
                <a:ext uri="{FF2B5EF4-FFF2-40B4-BE49-F238E27FC236}">
                  <a16:creationId xmlns:a16="http://schemas.microsoft.com/office/drawing/2014/main" id="{9ACB88AA-4794-4D68-AA54-D42CB18A934C}"/>
                </a:ext>
              </a:extLst>
            </p:cNvPr>
            <p:cNvSpPr/>
            <p:nvPr/>
          </p:nvSpPr>
          <p:spPr>
            <a:xfrm>
              <a:off x="9935456" y="4421401"/>
              <a:ext cx="972000" cy="396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s-E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Audiencia </a:t>
              </a:r>
              <a:r>
                <a:rPr lang="es-ES" sz="1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Dic</a:t>
              </a:r>
              <a:endParaRPr lang="es-CO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" name="Rectángulo: esquinas redondeadas 103">
              <a:extLst>
                <a:ext uri="{FF2B5EF4-FFF2-40B4-BE49-F238E27FC236}">
                  <a16:creationId xmlns:a16="http://schemas.microsoft.com/office/drawing/2014/main" id="{137898D4-E8FE-4442-8A29-4A1C790147D9}"/>
                </a:ext>
              </a:extLst>
            </p:cNvPr>
            <p:cNvSpPr/>
            <p:nvPr/>
          </p:nvSpPr>
          <p:spPr>
            <a:xfrm>
              <a:off x="9912826" y="5027278"/>
              <a:ext cx="1440000" cy="504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s-E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Formatos, sistematización y respuestas</a:t>
              </a:r>
              <a:endParaRPr lang="es-C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" name="Rectángulo: esquinas redondeadas 104">
              <a:extLst>
                <a:ext uri="{FF2B5EF4-FFF2-40B4-BE49-F238E27FC236}">
                  <a16:creationId xmlns:a16="http://schemas.microsoft.com/office/drawing/2014/main" id="{B3DB02E9-C5FC-4AE9-B318-5EC9A822CBBA}"/>
                </a:ext>
              </a:extLst>
            </p:cNvPr>
            <p:cNvSpPr/>
            <p:nvPr/>
          </p:nvSpPr>
          <p:spPr>
            <a:xfrm>
              <a:off x="8113668" y="4420988"/>
              <a:ext cx="1548000" cy="432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s-E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Publicación informe </a:t>
              </a:r>
              <a:r>
                <a:rPr lang="es-ES" sz="1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Rctas</a:t>
              </a:r>
              <a:r>
                <a:rPr lang="es-E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 </a:t>
              </a:r>
              <a:r>
                <a:rPr lang="es-ES" sz="1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Nov</a:t>
              </a:r>
              <a:endParaRPr lang="es-CO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6" name="Rectángulo: esquinas redondeadas 105">
              <a:extLst>
                <a:ext uri="{FF2B5EF4-FFF2-40B4-BE49-F238E27FC236}">
                  <a16:creationId xmlns:a16="http://schemas.microsoft.com/office/drawing/2014/main" id="{E63D719C-0FFA-4570-BE61-756DF495E8F0}"/>
                </a:ext>
              </a:extLst>
            </p:cNvPr>
            <p:cNvSpPr/>
            <p:nvPr/>
          </p:nvSpPr>
          <p:spPr>
            <a:xfrm>
              <a:off x="7974615" y="4865889"/>
              <a:ext cx="1908000" cy="432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s-E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Preparación y Difusión y  Convocatoria Audiencia </a:t>
              </a:r>
              <a:endParaRPr lang="es-C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6" name="Grupo 115">
            <a:extLst>
              <a:ext uri="{FF2B5EF4-FFF2-40B4-BE49-F238E27FC236}">
                <a16:creationId xmlns:a16="http://schemas.microsoft.com/office/drawing/2014/main" id="{A380E982-4183-47F5-9184-B718D4493826}"/>
              </a:ext>
            </a:extLst>
          </p:cNvPr>
          <p:cNvGrpSpPr/>
          <p:nvPr/>
        </p:nvGrpSpPr>
        <p:grpSpPr>
          <a:xfrm>
            <a:off x="1548440" y="5588954"/>
            <a:ext cx="10274758" cy="1145072"/>
            <a:chOff x="1548440" y="5588954"/>
            <a:chExt cx="10274758" cy="1145072"/>
          </a:xfrm>
        </p:grpSpPr>
        <p:sp>
          <p:nvSpPr>
            <p:cNvPr id="108" name="Rectángulo: esquinas redondeadas 107">
              <a:extLst>
                <a:ext uri="{FF2B5EF4-FFF2-40B4-BE49-F238E27FC236}">
                  <a16:creationId xmlns:a16="http://schemas.microsoft.com/office/drawing/2014/main" id="{707F4A91-BE6A-4747-B4F8-D474F09AF053}"/>
                </a:ext>
              </a:extLst>
            </p:cNvPr>
            <p:cNvSpPr/>
            <p:nvPr/>
          </p:nvSpPr>
          <p:spPr>
            <a:xfrm>
              <a:off x="1548440" y="5841228"/>
              <a:ext cx="1152000" cy="540000"/>
            </a:xfrm>
            <a:prstGeom prst="round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s-E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Socialización de formatos</a:t>
              </a:r>
              <a:endParaRPr lang="es-C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9" name="Rectángulo: esquinas redondeadas 108">
              <a:extLst>
                <a:ext uri="{FF2B5EF4-FFF2-40B4-BE49-F238E27FC236}">
                  <a16:creationId xmlns:a16="http://schemas.microsoft.com/office/drawing/2014/main" id="{3E9F915E-E9CB-41B8-B40B-41719FEE48F2}"/>
                </a:ext>
              </a:extLst>
            </p:cNvPr>
            <p:cNvSpPr/>
            <p:nvPr/>
          </p:nvSpPr>
          <p:spPr>
            <a:xfrm>
              <a:off x="10795682" y="5588954"/>
              <a:ext cx="1008000" cy="252000"/>
            </a:xfrm>
            <a:prstGeom prst="round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s-E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Evaluación</a:t>
              </a:r>
              <a:endParaRPr lang="es-C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" name="Rectángulo: esquinas redondeadas 109">
              <a:extLst>
                <a:ext uri="{FF2B5EF4-FFF2-40B4-BE49-F238E27FC236}">
                  <a16:creationId xmlns:a16="http://schemas.microsoft.com/office/drawing/2014/main" id="{611D42BD-1676-43E7-B4D0-DC4EE3EDCDCA}"/>
                </a:ext>
              </a:extLst>
            </p:cNvPr>
            <p:cNvSpPr/>
            <p:nvPr/>
          </p:nvSpPr>
          <p:spPr>
            <a:xfrm>
              <a:off x="10967293" y="5887311"/>
              <a:ext cx="828000" cy="216000"/>
            </a:xfrm>
            <a:prstGeom prst="round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s-E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Difusión</a:t>
              </a:r>
              <a:endParaRPr lang="es-C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" name="Rectángulo: esquinas redondeadas 110">
              <a:extLst>
                <a:ext uri="{FF2B5EF4-FFF2-40B4-BE49-F238E27FC236}">
                  <a16:creationId xmlns:a16="http://schemas.microsoft.com/office/drawing/2014/main" id="{F6A3F307-8ED1-44B8-82AB-0CEF31790671}"/>
                </a:ext>
              </a:extLst>
            </p:cNvPr>
            <p:cNvSpPr/>
            <p:nvPr/>
          </p:nvSpPr>
          <p:spPr>
            <a:xfrm>
              <a:off x="10635198" y="6158026"/>
              <a:ext cx="1188000" cy="576000"/>
            </a:xfrm>
            <a:prstGeom prst="round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s-E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Registro compromisos 2022 - COLIBRI</a:t>
              </a:r>
              <a:endParaRPr lang="es-C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4" name="Rectángulo: esquinas redondeadas 113">
              <a:extLst>
                <a:ext uri="{FF2B5EF4-FFF2-40B4-BE49-F238E27FC236}">
                  <a16:creationId xmlns:a16="http://schemas.microsoft.com/office/drawing/2014/main" id="{12A75AAA-9664-4629-AC8D-1CAF2A852D1D}"/>
                </a:ext>
              </a:extLst>
            </p:cNvPr>
            <p:cNvSpPr/>
            <p:nvPr/>
          </p:nvSpPr>
          <p:spPr>
            <a:xfrm>
              <a:off x="8773918" y="5819402"/>
              <a:ext cx="1188000" cy="648000"/>
            </a:xfrm>
            <a:prstGeom prst="round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s-E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Seguimiento compromisos 2021 - COLIBRI</a:t>
              </a:r>
              <a:endParaRPr lang="es-C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5" name="Rectángulo: esquinas redondeadas 114">
              <a:extLst>
                <a:ext uri="{FF2B5EF4-FFF2-40B4-BE49-F238E27FC236}">
                  <a16:creationId xmlns:a16="http://schemas.microsoft.com/office/drawing/2014/main" id="{F4ADAE16-C725-46EE-9A25-C3F615593BF9}"/>
                </a:ext>
              </a:extLst>
            </p:cNvPr>
            <p:cNvSpPr/>
            <p:nvPr/>
          </p:nvSpPr>
          <p:spPr>
            <a:xfrm>
              <a:off x="4708544" y="5786744"/>
              <a:ext cx="1188000" cy="648000"/>
            </a:xfrm>
            <a:prstGeom prst="round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s-E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Seguimiento compromisos 2021 - COLIBRI</a:t>
              </a:r>
              <a:endParaRPr lang="es-C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411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ACE3645-DEB9-4C75-A207-67BDE4DAEB4E}"/>
              </a:ext>
            </a:extLst>
          </p:cNvPr>
          <p:cNvSpPr/>
          <p:nvPr/>
        </p:nvSpPr>
        <p:spPr>
          <a:xfrm>
            <a:off x="2547169" y="2996086"/>
            <a:ext cx="7293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CO" sz="3200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506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5637</TotalTime>
  <Words>703</Words>
  <Application>Microsoft Office PowerPoint</Application>
  <PresentationFormat>Panorámica</PresentationFormat>
  <Paragraphs>110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Castillo</dc:creator>
  <cp:lastModifiedBy>yulysanchezf@outlook.es</cp:lastModifiedBy>
  <cp:revision>133</cp:revision>
  <dcterms:created xsi:type="dcterms:W3CDTF">2020-02-27T14:24:05Z</dcterms:created>
  <dcterms:modified xsi:type="dcterms:W3CDTF">2022-03-25T21:19:16Z</dcterms:modified>
</cp:coreProperties>
</file>