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3"/>
  </p:notesMasterIdLst>
  <p:sldIdLst>
    <p:sldId id="304" r:id="rId4"/>
    <p:sldId id="301" r:id="rId5"/>
    <p:sldId id="302" r:id="rId6"/>
    <p:sldId id="367" r:id="rId7"/>
    <p:sldId id="305" r:id="rId8"/>
    <p:sldId id="327" r:id="rId9"/>
    <p:sldId id="328" r:id="rId10"/>
    <p:sldId id="329" r:id="rId11"/>
    <p:sldId id="330" r:id="rId12"/>
    <p:sldId id="331" r:id="rId13"/>
    <p:sldId id="332" r:id="rId14"/>
    <p:sldId id="333" r:id="rId15"/>
    <p:sldId id="336" r:id="rId16"/>
    <p:sldId id="334" r:id="rId17"/>
    <p:sldId id="335" r:id="rId18"/>
    <p:sldId id="337" r:id="rId19"/>
    <p:sldId id="338" r:id="rId20"/>
    <p:sldId id="339" r:id="rId21"/>
    <p:sldId id="340" r:id="rId22"/>
    <p:sldId id="341" r:id="rId23"/>
    <p:sldId id="349" r:id="rId24"/>
    <p:sldId id="350" r:id="rId25"/>
    <p:sldId id="307" r:id="rId26"/>
    <p:sldId id="322" r:id="rId27"/>
    <p:sldId id="323" r:id="rId28"/>
    <p:sldId id="324" r:id="rId29"/>
    <p:sldId id="325" r:id="rId30"/>
    <p:sldId id="360" r:id="rId31"/>
    <p:sldId id="361" r:id="rId32"/>
    <p:sldId id="362" r:id="rId33"/>
    <p:sldId id="363" r:id="rId34"/>
    <p:sldId id="364" r:id="rId35"/>
    <p:sldId id="365" r:id="rId36"/>
    <p:sldId id="366" r:id="rId37"/>
    <p:sldId id="311" r:id="rId38"/>
    <p:sldId id="357" r:id="rId39"/>
    <p:sldId id="358" r:id="rId40"/>
    <p:sldId id="359" r:id="rId41"/>
    <p:sldId id="316" r:id="rId42"/>
    <p:sldId id="317" r:id="rId43"/>
    <p:sldId id="318" r:id="rId44"/>
    <p:sldId id="282" r:id="rId45"/>
    <p:sldId id="287" r:id="rId46"/>
    <p:sldId id="284" r:id="rId47"/>
    <p:sldId id="286" r:id="rId48"/>
    <p:sldId id="288" r:id="rId49"/>
    <p:sldId id="289" r:id="rId50"/>
    <p:sldId id="290" r:id="rId51"/>
    <p:sldId id="292" r:id="rId52"/>
    <p:sldId id="294" r:id="rId53"/>
    <p:sldId id="295" r:id="rId54"/>
    <p:sldId id="291" r:id="rId55"/>
    <p:sldId id="300" r:id="rId56"/>
    <p:sldId id="296" r:id="rId57"/>
    <p:sldId id="297" r:id="rId58"/>
    <p:sldId id="298" r:id="rId59"/>
    <p:sldId id="299" r:id="rId60"/>
    <p:sldId id="314" r:id="rId61"/>
    <p:sldId id="315" r:id="rId6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D5E1171-A361-4B2C-BFAB-B6A948074A89}">
          <p14:sldIdLst>
            <p14:sldId id="304"/>
            <p14:sldId id="301"/>
            <p14:sldId id="302"/>
            <p14:sldId id="367"/>
            <p14:sldId id="305"/>
            <p14:sldId id="327"/>
            <p14:sldId id="328"/>
            <p14:sldId id="329"/>
            <p14:sldId id="330"/>
            <p14:sldId id="331"/>
            <p14:sldId id="332"/>
            <p14:sldId id="333"/>
            <p14:sldId id="336"/>
            <p14:sldId id="334"/>
            <p14:sldId id="335"/>
            <p14:sldId id="337"/>
            <p14:sldId id="338"/>
            <p14:sldId id="339"/>
            <p14:sldId id="340"/>
            <p14:sldId id="341"/>
            <p14:sldId id="349"/>
            <p14:sldId id="350"/>
            <p14:sldId id="307"/>
            <p14:sldId id="322"/>
            <p14:sldId id="323"/>
            <p14:sldId id="324"/>
            <p14:sldId id="325"/>
            <p14:sldId id="360"/>
            <p14:sldId id="361"/>
            <p14:sldId id="362"/>
            <p14:sldId id="363"/>
            <p14:sldId id="364"/>
            <p14:sldId id="365"/>
            <p14:sldId id="366"/>
            <p14:sldId id="311"/>
            <p14:sldId id="357"/>
            <p14:sldId id="358"/>
            <p14:sldId id="359"/>
            <p14:sldId id="316"/>
            <p14:sldId id="317"/>
            <p14:sldId id="318"/>
            <p14:sldId id="282"/>
            <p14:sldId id="287"/>
            <p14:sldId id="284"/>
            <p14:sldId id="286"/>
            <p14:sldId id="288"/>
            <p14:sldId id="289"/>
            <p14:sldId id="290"/>
            <p14:sldId id="292"/>
            <p14:sldId id="294"/>
            <p14:sldId id="295"/>
            <p14:sldId id="291"/>
            <p14:sldId id="300"/>
            <p14:sldId id="296"/>
            <p14:sldId id="297"/>
            <p14:sldId id="298"/>
            <p14:sldId id="299"/>
            <p14:sldId id="314"/>
            <p14:sldId id="3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95D"/>
    <a:srgbClr val="5C43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86" d="100"/>
          <a:sy n="86" d="100"/>
        </p:scale>
        <p:origin x="7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0.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5FEDB-07BD-4102-8FBC-FF417CB709BE}" type="doc">
      <dgm:prSet loTypeId="urn:microsoft.com/office/officeart/2008/layout/HexagonCluster" loCatId="picture" qsTypeId="urn:microsoft.com/office/officeart/2005/8/quickstyle/3d2" qsCatId="3D" csTypeId="urn:microsoft.com/office/officeart/2005/8/colors/accent3_5" csCatId="accent3" phldr="1"/>
      <dgm:spPr/>
      <dgm:t>
        <a:bodyPr/>
        <a:lstStyle/>
        <a:p>
          <a:endParaRPr lang="es-ES"/>
        </a:p>
      </dgm:t>
    </dgm:pt>
    <dgm:pt modelId="{1C912517-0C5A-4E57-8F30-6CFC5CAE456F}">
      <dgm:prSet phldrT="[Texto]" custT="1"/>
      <dgm:spPr/>
      <dgm:t>
        <a:bodyPr/>
        <a:lstStyle/>
        <a:p>
          <a:pPr algn="ctr"/>
          <a:r>
            <a:rPr lang="es-CO" sz="1200" dirty="0">
              <a:solidFill>
                <a:schemeClr val="tx1"/>
              </a:solidFill>
              <a:latin typeface="Calibri" panose="020F0502020204030204" pitchFamily="34" charset="0"/>
              <a:cs typeface="Calibri" panose="020F0502020204030204" pitchFamily="34" charset="0"/>
            </a:rPr>
            <a:t>Cambio cultural y construcción del tejido social para la vida</a:t>
          </a:r>
        </a:p>
        <a:p>
          <a:pPr algn="ctr"/>
          <a:r>
            <a:rPr lang="es-CO" sz="1050" dirty="0">
              <a:solidFill>
                <a:schemeClr val="tx1"/>
              </a:solidFill>
              <a:latin typeface="Calibri" panose="020F0502020204030204" pitchFamily="34" charset="0"/>
              <a:cs typeface="Calibri" panose="020F0502020204030204" pitchFamily="34" charset="0"/>
            </a:rPr>
            <a:t>FUGA:</a:t>
          </a:r>
          <a:r>
            <a:rPr lang="es-CO" sz="1050" baseline="0" dirty="0">
              <a:solidFill>
                <a:schemeClr val="tx1"/>
              </a:solidFill>
              <a:latin typeface="Calibri" panose="020F0502020204030204" pitchFamily="34" charset="0"/>
              <a:cs typeface="Calibri" panose="020F0502020204030204" pitchFamily="34" charset="0"/>
            </a:rPr>
            <a:t> 1</a:t>
          </a:r>
        </a:p>
        <a:p>
          <a:pPr algn="ctr"/>
          <a:r>
            <a:rPr lang="es-CO" sz="1050" baseline="0" dirty="0">
              <a:solidFill>
                <a:schemeClr val="tx1"/>
              </a:solidFill>
              <a:latin typeface="Calibri" panose="020F0502020204030204" pitchFamily="34" charset="0"/>
              <a:cs typeface="Calibri" panose="020F0502020204030204" pitchFamily="34" charset="0"/>
            </a:rPr>
            <a:t>IDARTES: 1</a:t>
          </a:r>
        </a:p>
        <a:p>
          <a:pPr algn="ctr"/>
          <a:r>
            <a:rPr lang="es-CO" sz="1050" baseline="0" dirty="0">
              <a:solidFill>
                <a:schemeClr val="tx1"/>
              </a:solidFill>
              <a:latin typeface="Calibri" panose="020F0502020204030204" pitchFamily="34" charset="0"/>
              <a:cs typeface="Calibri" panose="020F0502020204030204" pitchFamily="34" charset="0"/>
            </a:rPr>
            <a:t>IDPC: 1</a:t>
          </a:r>
        </a:p>
        <a:p>
          <a:pPr algn="ctr"/>
          <a:r>
            <a:rPr lang="es-CO" sz="1050" baseline="0" dirty="0">
              <a:solidFill>
                <a:schemeClr val="tx1"/>
              </a:solidFill>
              <a:latin typeface="Calibri" panose="020F0502020204030204" pitchFamily="34" charset="0"/>
              <a:cs typeface="Calibri" panose="020F0502020204030204" pitchFamily="34" charset="0"/>
            </a:rPr>
            <a:t>IDRD: 1</a:t>
          </a:r>
        </a:p>
        <a:p>
          <a:pPr algn="ctr"/>
          <a:r>
            <a:rPr lang="es-CO" sz="1050" baseline="0" dirty="0">
              <a:solidFill>
                <a:schemeClr val="tx1"/>
              </a:solidFill>
              <a:latin typeface="Calibri" panose="020F0502020204030204" pitchFamily="34" charset="0"/>
              <a:cs typeface="Calibri" panose="020F0502020204030204" pitchFamily="34" charset="0"/>
            </a:rPr>
            <a:t>OFB: 1</a:t>
          </a:r>
        </a:p>
        <a:p>
          <a:pPr algn="ctr"/>
          <a:r>
            <a:rPr lang="es-CO" sz="1050" baseline="0" dirty="0">
              <a:solidFill>
                <a:schemeClr val="tx1"/>
              </a:solidFill>
              <a:latin typeface="Calibri" panose="020F0502020204030204" pitchFamily="34" charset="0"/>
              <a:cs typeface="Calibri" panose="020F0502020204030204" pitchFamily="34" charset="0"/>
            </a:rPr>
            <a:t>SCRD:7</a:t>
          </a:r>
        </a:p>
        <a:p>
          <a:pPr algn="ctr"/>
          <a:r>
            <a:rPr lang="es-CO" sz="1050" baseline="0" dirty="0">
              <a:solidFill>
                <a:schemeClr val="tx1"/>
              </a:solidFill>
              <a:latin typeface="Calibri" panose="020F0502020204030204" pitchFamily="34" charset="0"/>
              <a:cs typeface="Calibri" panose="020F0502020204030204" pitchFamily="34" charset="0"/>
            </a:rPr>
            <a:t>CANAL: 1</a:t>
          </a:r>
          <a:endParaRPr lang="es-ES" sz="1200" dirty="0">
            <a:solidFill>
              <a:schemeClr val="tx1"/>
            </a:solidFill>
          </a:endParaRPr>
        </a:p>
      </dgm:t>
    </dgm:pt>
    <dgm:pt modelId="{673AF0A2-2C62-4835-AD46-ED4B29B8947C}" type="parTrans" cxnId="{627F9E44-33F2-4E60-8F68-4D13F655F637}">
      <dgm:prSet/>
      <dgm:spPr/>
      <dgm:t>
        <a:bodyPr/>
        <a:lstStyle/>
        <a:p>
          <a:endParaRPr lang="es-ES"/>
        </a:p>
      </dgm:t>
    </dgm:pt>
    <dgm:pt modelId="{221799B9-4B2F-47E7-9B35-7DC41E51B9B7}" type="sibTrans" cxnId="{627F9E44-33F2-4E60-8F68-4D13F655F637}">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t>
        <a:bodyPr/>
        <a:lstStyle/>
        <a:p>
          <a:endParaRPr lang="es-ES"/>
        </a:p>
      </dgm:t>
    </dgm:pt>
    <dgm:pt modelId="{348BEAE2-C30E-47F5-B332-1BBAE6CCA327}">
      <dgm:prSet phldrT="[Texto]" custT="1"/>
      <dgm:spPr/>
      <dgm:t>
        <a:bodyPr/>
        <a:lstStyle/>
        <a:p>
          <a:pPr algn="ctr"/>
          <a:r>
            <a:rPr lang="es-CO" sz="1050" dirty="0">
              <a:solidFill>
                <a:schemeClr val="tx1"/>
              </a:solidFill>
              <a:latin typeface="Calibri" panose="020F0502020204030204" pitchFamily="34" charset="0"/>
              <a:ea typeface="+mn-ea"/>
              <a:cs typeface="Calibri" panose="020F0502020204030204" pitchFamily="34" charset="0"/>
            </a:rPr>
            <a:t>Transparencia, gestión pública y servicio a la ciudadanía</a:t>
          </a:r>
        </a:p>
        <a:p>
          <a:pPr algn="ctr"/>
          <a:r>
            <a:rPr lang="es-CO" sz="1050" dirty="0">
              <a:solidFill>
                <a:schemeClr val="tx1"/>
              </a:solidFill>
              <a:latin typeface="Calibri" panose="020F0502020204030204" pitchFamily="34" charset="0"/>
              <a:cs typeface="Calibri" panose="020F0502020204030204" pitchFamily="34" charset="0"/>
            </a:rPr>
            <a:t>FUGA:</a:t>
          </a:r>
          <a:r>
            <a:rPr lang="es-CO" sz="1050" baseline="0" dirty="0">
              <a:solidFill>
                <a:schemeClr val="tx1"/>
              </a:solidFill>
              <a:latin typeface="Calibri" panose="020F0502020204030204" pitchFamily="34" charset="0"/>
              <a:cs typeface="Calibri" panose="020F0502020204030204" pitchFamily="34" charset="0"/>
            </a:rPr>
            <a:t> 2</a:t>
          </a:r>
        </a:p>
        <a:p>
          <a:pPr algn="ctr"/>
          <a:r>
            <a:rPr lang="es-CO" sz="1050" baseline="0" dirty="0">
              <a:solidFill>
                <a:schemeClr val="tx1"/>
              </a:solidFill>
              <a:latin typeface="Calibri" panose="020F0502020204030204" pitchFamily="34" charset="0"/>
              <a:cs typeface="Calibri" panose="020F0502020204030204" pitchFamily="34" charset="0"/>
            </a:rPr>
            <a:t>IDARTES: 1</a:t>
          </a:r>
        </a:p>
        <a:p>
          <a:pPr algn="ctr"/>
          <a:r>
            <a:rPr lang="es-CO" sz="1050" baseline="0" dirty="0">
              <a:solidFill>
                <a:schemeClr val="tx1"/>
              </a:solidFill>
              <a:latin typeface="Calibri" panose="020F0502020204030204" pitchFamily="34" charset="0"/>
              <a:cs typeface="Calibri" panose="020F0502020204030204" pitchFamily="34" charset="0"/>
            </a:rPr>
            <a:t>IDPC: 1</a:t>
          </a:r>
        </a:p>
        <a:p>
          <a:pPr algn="ctr"/>
          <a:r>
            <a:rPr lang="es-CO" sz="1050" baseline="0" dirty="0">
              <a:solidFill>
                <a:schemeClr val="tx1"/>
              </a:solidFill>
              <a:latin typeface="Calibri" panose="020F0502020204030204" pitchFamily="34" charset="0"/>
              <a:cs typeface="Calibri" panose="020F0502020204030204" pitchFamily="34" charset="0"/>
            </a:rPr>
            <a:t>IDRD: 3</a:t>
          </a:r>
        </a:p>
        <a:p>
          <a:pPr algn="ctr"/>
          <a:r>
            <a:rPr lang="es-CO" sz="1050" baseline="0" dirty="0">
              <a:solidFill>
                <a:schemeClr val="tx1"/>
              </a:solidFill>
              <a:latin typeface="Calibri" panose="020F0502020204030204" pitchFamily="34" charset="0"/>
              <a:cs typeface="Calibri" panose="020F0502020204030204" pitchFamily="34" charset="0"/>
            </a:rPr>
            <a:t>OFB: 1</a:t>
          </a:r>
        </a:p>
        <a:p>
          <a:pPr algn="ctr"/>
          <a:r>
            <a:rPr lang="es-CO" sz="1050" baseline="0" dirty="0">
              <a:solidFill>
                <a:schemeClr val="tx1"/>
              </a:solidFill>
              <a:latin typeface="Calibri" panose="020F0502020204030204" pitchFamily="34" charset="0"/>
              <a:cs typeface="Calibri" panose="020F0502020204030204" pitchFamily="34" charset="0"/>
            </a:rPr>
            <a:t>SCRD:4</a:t>
          </a:r>
        </a:p>
        <a:p>
          <a:pPr algn="ctr"/>
          <a:r>
            <a:rPr lang="es-CO" sz="1050" baseline="0" dirty="0">
              <a:solidFill>
                <a:schemeClr val="tx1"/>
              </a:solidFill>
              <a:latin typeface="Calibri" panose="020F0502020204030204" pitchFamily="34" charset="0"/>
              <a:cs typeface="Calibri" panose="020F0502020204030204" pitchFamily="34" charset="0"/>
            </a:rPr>
            <a:t>CANAL: 3</a:t>
          </a:r>
          <a:endParaRPr lang="es-ES" sz="1050" dirty="0">
            <a:solidFill>
              <a:schemeClr val="tx1"/>
            </a:solidFill>
          </a:endParaRPr>
        </a:p>
      </dgm:t>
    </dgm:pt>
    <dgm:pt modelId="{BF29D22F-64FD-4EEB-B2B5-850D494A0393}" type="parTrans" cxnId="{378DDB2F-51C4-471F-B52E-416EAFADA0EE}">
      <dgm:prSet/>
      <dgm:spPr/>
      <dgm:t>
        <a:bodyPr/>
        <a:lstStyle/>
        <a:p>
          <a:endParaRPr lang="es-ES"/>
        </a:p>
      </dgm:t>
    </dgm:pt>
    <dgm:pt modelId="{62D4B78E-7F96-4B0A-8A1D-BF0E830EE73B}" type="sibTrans" cxnId="{378DDB2F-51C4-471F-B52E-416EAFADA0E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1FA7B1E2-19AF-4306-9107-B4AD58F7EE11}">
      <dgm:prSet phldrT="[Texto]" custT="1"/>
      <dgm:spPr/>
      <dgm:t>
        <a:bodyPr/>
        <a:lstStyle/>
        <a:p>
          <a:pPr algn="ctr"/>
          <a:r>
            <a:rPr lang="es-CO" sz="1800" dirty="0">
              <a:solidFill>
                <a:schemeClr val="tx1"/>
              </a:solidFill>
              <a:latin typeface="Calibri" panose="020F0502020204030204" pitchFamily="34" charset="0"/>
              <a:cs typeface="Calibri" panose="020F0502020204030204" pitchFamily="34" charset="0"/>
            </a:rPr>
            <a:t>  </a:t>
          </a:r>
          <a:r>
            <a:rPr lang="es-CO" sz="1200" dirty="0">
              <a:solidFill>
                <a:schemeClr val="tx1"/>
              </a:solidFill>
              <a:latin typeface="Calibri" panose="020F0502020204030204" pitchFamily="34" charset="0"/>
              <a:cs typeface="Calibri" panose="020F0502020204030204" pitchFamily="34" charset="0"/>
            </a:rPr>
            <a:t>Espacio público, derecho de todos</a:t>
          </a:r>
          <a:endParaRPr lang="es-CO" sz="1800" dirty="0">
            <a:solidFill>
              <a:schemeClr val="tx1"/>
            </a:solidFill>
            <a:latin typeface="Calibri" panose="020F0502020204030204" pitchFamily="34" charset="0"/>
            <a:cs typeface="Calibri" panose="020F0502020204030204" pitchFamily="34" charset="0"/>
          </a:endParaRPr>
        </a:p>
        <a:p>
          <a:pPr algn="ctr"/>
          <a:r>
            <a:rPr lang="es-CO" sz="1100" dirty="0">
              <a:solidFill>
                <a:schemeClr val="tx1"/>
              </a:solidFill>
              <a:latin typeface="Calibri" panose="020F0502020204030204" pitchFamily="34" charset="0"/>
              <a:cs typeface="Calibri" panose="020F0502020204030204" pitchFamily="34" charset="0"/>
            </a:rPr>
            <a:t>FUGA:</a:t>
          </a:r>
          <a:r>
            <a:rPr lang="es-CO" sz="1100" baseline="0" dirty="0">
              <a:solidFill>
                <a:schemeClr val="tx1"/>
              </a:solidFill>
              <a:latin typeface="Calibri" panose="020F0502020204030204" pitchFamily="34" charset="0"/>
              <a:cs typeface="Calibri" panose="020F0502020204030204" pitchFamily="34" charset="0"/>
            </a:rPr>
            <a:t> 1</a:t>
          </a:r>
        </a:p>
        <a:p>
          <a:pPr algn="ctr"/>
          <a:r>
            <a:rPr lang="es-CO" sz="1100" baseline="0" dirty="0">
              <a:solidFill>
                <a:schemeClr val="tx1"/>
              </a:solidFill>
              <a:latin typeface="Calibri" panose="020F0502020204030204" pitchFamily="34" charset="0"/>
              <a:cs typeface="Calibri" panose="020F0502020204030204" pitchFamily="34" charset="0"/>
            </a:rPr>
            <a:t>IDARTES: 2</a:t>
          </a:r>
        </a:p>
        <a:p>
          <a:pPr algn="ctr"/>
          <a:r>
            <a:rPr lang="es-CO" sz="1100" baseline="0" dirty="0">
              <a:solidFill>
                <a:schemeClr val="tx1"/>
              </a:solidFill>
              <a:latin typeface="Calibri" panose="020F0502020204030204" pitchFamily="34" charset="0"/>
              <a:cs typeface="Calibri" panose="020F0502020204030204" pitchFamily="34" charset="0"/>
            </a:rPr>
            <a:t>IDPC: 2</a:t>
          </a:r>
        </a:p>
        <a:p>
          <a:pPr algn="ctr"/>
          <a:r>
            <a:rPr lang="es-CO" sz="1100" baseline="0" dirty="0">
              <a:solidFill>
                <a:schemeClr val="tx1"/>
              </a:solidFill>
              <a:latin typeface="Calibri" panose="020F0502020204030204" pitchFamily="34" charset="0"/>
              <a:cs typeface="Calibri" panose="020F0502020204030204" pitchFamily="34" charset="0"/>
            </a:rPr>
            <a:t>IDRD: 5</a:t>
          </a:r>
        </a:p>
        <a:p>
          <a:pPr algn="ctr"/>
          <a:r>
            <a:rPr lang="es-CO" sz="1100" baseline="0" dirty="0">
              <a:solidFill>
                <a:schemeClr val="tx1"/>
              </a:solidFill>
              <a:latin typeface="Calibri" panose="020F0502020204030204" pitchFamily="34" charset="0"/>
              <a:cs typeface="Calibri" panose="020F0502020204030204" pitchFamily="34" charset="0"/>
            </a:rPr>
            <a:t>OFB: 1</a:t>
          </a:r>
        </a:p>
        <a:p>
          <a:pPr algn="ctr"/>
          <a:r>
            <a:rPr lang="es-CO" sz="1100" baseline="0" dirty="0">
              <a:solidFill>
                <a:schemeClr val="tx1"/>
              </a:solidFill>
              <a:latin typeface="Calibri" panose="020F0502020204030204" pitchFamily="34" charset="0"/>
              <a:cs typeface="Calibri" panose="020F0502020204030204" pitchFamily="34" charset="0"/>
            </a:rPr>
            <a:t>SCRD:1</a:t>
          </a:r>
          <a:endParaRPr lang="es-ES" sz="1800" dirty="0">
            <a:solidFill>
              <a:schemeClr val="tx1"/>
            </a:solidFill>
          </a:endParaRPr>
        </a:p>
      </dgm:t>
    </dgm:pt>
    <dgm:pt modelId="{61056D4A-8FC1-45F3-907F-92A3FE8BB004}" type="parTrans" cxnId="{45335C9A-9225-4C32-B44E-A3511F90F3AC}">
      <dgm:prSet/>
      <dgm:spPr/>
      <dgm:t>
        <a:bodyPr/>
        <a:lstStyle/>
        <a:p>
          <a:endParaRPr lang="es-ES"/>
        </a:p>
      </dgm:t>
    </dgm:pt>
    <dgm:pt modelId="{75F5B7B8-53B8-4CBB-B06F-36528BC76A77}" type="sibTrans" cxnId="{45335C9A-9225-4C32-B44E-A3511F90F3A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t>
        <a:bodyPr/>
        <a:lstStyle/>
        <a:p>
          <a:endParaRPr lang="es-ES"/>
        </a:p>
      </dgm:t>
    </dgm:pt>
    <dgm:pt modelId="{954111B6-D771-4277-96FE-5CF0A09E47D9}">
      <dgm:prSet phldrT="[Texto]" custT="1"/>
      <dgm:spPr/>
      <dgm:t>
        <a:bodyPr/>
        <a:lstStyle/>
        <a:p>
          <a:pPr algn="ctr">
            <a:buClrTx/>
            <a:buSzTx/>
            <a:buFontTx/>
            <a:buNone/>
          </a:pPr>
          <a:r>
            <a:rPr lang="es-CO" sz="1200" dirty="0">
              <a:solidFill>
                <a:schemeClr val="tx1"/>
              </a:solidFill>
              <a:latin typeface="Calibri" panose="020F0502020204030204" pitchFamily="34" charset="0"/>
              <a:ea typeface="+mn-ea"/>
              <a:cs typeface="Calibri" panose="020F0502020204030204" pitchFamily="34" charset="0"/>
            </a:rPr>
            <a:t>Mejores oportunidades para el desarrollo a través de la cultura, la recreación y el deporte</a:t>
          </a:r>
        </a:p>
        <a:p>
          <a:pPr algn="ctr">
            <a:buClrTx/>
            <a:buSzTx/>
            <a:buFontTx/>
            <a:buNone/>
          </a:pPr>
          <a:r>
            <a:rPr lang="es-CO" sz="1000" dirty="0">
              <a:solidFill>
                <a:schemeClr val="tx1"/>
              </a:solidFill>
              <a:latin typeface="Calibri" panose="020F0502020204030204" pitchFamily="34" charset="0"/>
              <a:cs typeface="Calibri" panose="020F0502020204030204" pitchFamily="34" charset="0"/>
            </a:rPr>
            <a:t>FUGA:</a:t>
          </a:r>
          <a:r>
            <a:rPr lang="es-CO" sz="1000" baseline="0" dirty="0">
              <a:solidFill>
                <a:schemeClr val="tx1"/>
              </a:solidFill>
              <a:latin typeface="Calibri" panose="020F0502020204030204" pitchFamily="34" charset="0"/>
              <a:cs typeface="Calibri" panose="020F0502020204030204" pitchFamily="34" charset="0"/>
            </a:rPr>
            <a:t> 1</a:t>
          </a:r>
        </a:p>
        <a:p>
          <a:pPr algn="ctr">
            <a:buClrTx/>
            <a:buSzTx/>
            <a:buFontTx/>
            <a:buNone/>
          </a:pPr>
          <a:r>
            <a:rPr lang="es-CO" sz="1000" baseline="0" dirty="0">
              <a:solidFill>
                <a:schemeClr val="tx1"/>
              </a:solidFill>
              <a:latin typeface="Calibri" panose="020F0502020204030204" pitchFamily="34" charset="0"/>
              <a:cs typeface="Calibri" panose="020F0502020204030204" pitchFamily="34" charset="0"/>
            </a:rPr>
            <a:t>IDARTES: 7</a:t>
          </a:r>
        </a:p>
        <a:p>
          <a:pPr algn="ctr">
            <a:buClrTx/>
            <a:buSzTx/>
            <a:buFontTx/>
            <a:buNone/>
          </a:pPr>
          <a:r>
            <a:rPr lang="es-CO" sz="1000" baseline="0" dirty="0">
              <a:solidFill>
                <a:schemeClr val="tx1"/>
              </a:solidFill>
              <a:latin typeface="Calibri" panose="020F0502020204030204" pitchFamily="34" charset="0"/>
              <a:cs typeface="Calibri" panose="020F0502020204030204" pitchFamily="34" charset="0"/>
            </a:rPr>
            <a:t>IDPC: 5</a:t>
          </a:r>
        </a:p>
        <a:p>
          <a:pPr algn="ctr">
            <a:buClrTx/>
            <a:buSzTx/>
            <a:buFontTx/>
            <a:buNone/>
          </a:pPr>
          <a:r>
            <a:rPr lang="es-CO" sz="1000" baseline="0" dirty="0">
              <a:solidFill>
                <a:schemeClr val="tx1"/>
              </a:solidFill>
              <a:latin typeface="Calibri" panose="020F0502020204030204" pitchFamily="34" charset="0"/>
              <a:cs typeface="Calibri" panose="020F0502020204030204" pitchFamily="34" charset="0"/>
            </a:rPr>
            <a:t>IDRD: 6</a:t>
          </a:r>
          <a:endParaRPr lang="es-ES" sz="1100" dirty="0">
            <a:solidFill>
              <a:schemeClr val="tx1"/>
            </a:solidFill>
          </a:endParaRPr>
        </a:p>
      </dgm:t>
    </dgm:pt>
    <dgm:pt modelId="{843B57C8-5AA2-4B1D-B59D-A50B63688CDF}" type="sibTrans" cxnId="{BBEA8D95-6704-499B-8EA8-7D32308AB250}">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AED9FB89-26E5-4CAA-B3A0-C8ABA1ADAB80}" type="parTrans" cxnId="{BBEA8D95-6704-499B-8EA8-7D32308AB250}">
      <dgm:prSet/>
      <dgm:spPr/>
      <dgm:t>
        <a:bodyPr/>
        <a:lstStyle/>
        <a:p>
          <a:endParaRPr lang="es-ES"/>
        </a:p>
      </dgm:t>
    </dgm:pt>
    <dgm:pt modelId="{AE75C35E-DF88-4854-9C79-3E2DA634A219}">
      <dgm:prSet custT="1"/>
      <dgm:spPr/>
      <dgm:t>
        <a:bodyPr/>
        <a:lstStyle/>
        <a:p>
          <a:pPr algn="ctr">
            <a:buClrTx/>
            <a:buSzTx/>
            <a:buFontTx/>
            <a:buNone/>
          </a:pPr>
          <a:r>
            <a:rPr lang="es-CO" sz="1000" baseline="0" dirty="0">
              <a:solidFill>
                <a:schemeClr val="tx1"/>
              </a:solidFill>
              <a:latin typeface="Calibri" panose="020F0502020204030204" pitchFamily="34" charset="0"/>
              <a:cs typeface="Calibri" panose="020F0502020204030204" pitchFamily="34" charset="0"/>
            </a:rPr>
            <a:t>OFB: 6</a:t>
          </a:r>
        </a:p>
      </dgm:t>
    </dgm:pt>
    <dgm:pt modelId="{4FD04F9A-F71A-4E01-B395-D41FBE60EE86}" type="parTrans" cxnId="{7117D808-3B77-4F86-9EEF-7437E93FDB5D}">
      <dgm:prSet/>
      <dgm:spPr/>
      <dgm:t>
        <a:bodyPr/>
        <a:lstStyle/>
        <a:p>
          <a:endParaRPr lang="es-ES"/>
        </a:p>
      </dgm:t>
    </dgm:pt>
    <dgm:pt modelId="{B58B6C4B-35C4-4027-88C7-01AA63FE67EB}" type="sibTrans" cxnId="{7117D808-3B77-4F86-9EEF-7437E93FDB5D}">
      <dgm:prSet/>
      <dgm:spPr/>
      <dgm:t>
        <a:bodyPr/>
        <a:lstStyle/>
        <a:p>
          <a:endParaRPr lang="es-ES"/>
        </a:p>
      </dgm:t>
    </dgm:pt>
    <dgm:pt modelId="{50080B51-081B-4410-80B4-A1D4B1ABA6C3}">
      <dgm:prSet custT="1"/>
      <dgm:spPr/>
      <dgm:t>
        <a:bodyPr/>
        <a:lstStyle/>
        <a:p>
          <a:pPr algn="ctr">
            <a:buClrTx/>
            <a:buSzTx/>
            <a:buFontTx/>
            <a:buNone/>
          </a:pPr>
          <a:r>
            <a:rPr lang="es-CO" sz="1000" baseline="0" dirty="0">
              <a:solidFill>
                <a:schemeClr val="tx1"/>
              </a:solidFill>
              <a:latin typeface="Calibri" panose="020F0502020204030204" pitchFamily="34" charset="0"/>
              <a:cs typeface="Calibri" panose="020F0502020204030204" pitchFamily="34" charset="0"/>
            </a:rPr>
            <a:t>SCRD:16</a:t>
          </a:r>
          <a:endParaRPr lang="es-CO" sz="1000" dirty="0">
            <a:solidFill>
              <a:schemeClr val="tx1"/>
            </a:solidFill>
            <a:latin typeface="Calibri" panose="020F0502020204030204" pitchFamily="34" charset="0"/>
            <a:cs typeface="Calibri" panose="020F0502020204030204" pitchFamily="34" charset="0"/>
          </a:endParaRPr>
        </a:p>
      </dgm:t>
    </dgm:pt>
    <dgm:pt modelId="{9BFFF06F-4890-4B12-B4B4-FE6BF0ADE127}" type="parTrans" cxnId="{18513182-D6E9-436E-AFBB-BBCF19877514}">
      <dgm:prSet/>
      <dgm:spPr/>
      <dgm:t>
        <a:bodyPr/>
        <a:lstStyle/>
        <a:p>
          <a:endParaRPr lang="es-ES"/>
        </a:p>
      </dgm:t>
    </dgm:pt>
    <dgm:pt modelId="{CDAC4BE3-EC18-4BEF-9E77-6678D93BEFFE}" type="sibTrans" cxnId="{18513182-D6E9-436E-AFBB-BBCF19877514}">
      <dgm:prSet/>
      <dgm:spPr/>
      <dgm:t>
        <a:bodyPr/>
        <a:lstStyle/>
        <a:p>
          <a:endParaRPr lang="es-ES"/>
        </a:p>
      </dgm:t>
    </dgm:pt>
    <dgm:pt modelId="{9E3C4D1F-9815-4636-9F95-D782FEF130EC}" type="pres">
      <dgm:prSet presAssocID="{0E35FEDB-07BD-4102-8FBC-FF417CB709BE}" presName="Name0" presStyleCnt="0">
        <dgm:presLayoutVars>
          <dgm:chMax val="21"/>
          <dgm:chPref val="21"/>
        </dgm:presLayoutVars>
      </dgm:prSet>
      <dgm:spPr/>
    </dgm:pt>
    <dgm:pt modelId="{AE993C5B-D210-481D-A3CC-2BC0B887D596}" type="pres">
      <dgm:prSet presAssocID="{1C912517-0C5A-4E57-8F30-6CFC5CAE456F}" presName="text1" presStyleCnt="0"/>
      <dgm:spPr/>
    </dgm:pt>
    <dgm:pt modelId="{4B97DAEE-BCCD-4BD1-8F7D-4C67F38C386A}" type="pres">
      <dgm:prSet presAssocID="{1C912517-0C5A-4E57-8F30-6CFC5CAE456F}" presName="textRepeatNode" presStyleLbl="alignNode1" presStyleIdx="0" presStyleCnt="4" custScaleX="109609" custScaleY="112603" custLinFactNeighborX="88195" custLinFactNeighborY="-47302">
        <dgm:presLayoutVars>
          <dgm:chMax val="0"/>
          <dgm:chPref val="0"/>
          <dgm:bulletEnabled val="1"/>
        </dgm:presLayoutVars>
      </dgm:prSet>
      <dgm:spPr/>
    </dgm:pt>
    <dgm:pt modelId="{9FF7A8DD-1202-4284-A03E-9C965FEF89CC}" type="pres">
      <dgm:prSet presAssocID="{1C912517-0C5A-4E57-8F30-6CFC5CAE456F}" presName="textaccent1" presStyleCnt="0"/>
      <dgm:spPr/>
    </dgm:pt>
    <dgm:pt modelId="{2A9849A6-4849-4DC0-B39D-45B92E26379E}" type="pres">
      <dgm:prSet presAssocID="{1C912517-0C5A-4E57-8F30-6CFC5CAE456F}" presName="accentRepeatNode" presStyleLbl="solidAlignAcc1" presStyleIdx="0" presStyleCnt="8" custLinFactX="1596771" custLinFactY="358608" custLinFactNeighborX="1600000" custLinFactNeighborY="400000"/>
      <dgm:spPr/>
    </dgm:pt>
    <dgm:pt modelId="{EE5F9B00-8783-4FEA-B9A2-90643CBB3950}" type="pres">
      <dgm:prSet presAssocID="{221799B9-4B2F-47E7-9B35-7DC41E51B9B7}" presName="image1" presStyleCnt="0"/>
      <dgm:spPr/>
    </dgm:pt>
    <dgm:pt modelId="{E41D2B9F-0B01-4F38-8977-A037684C0CF5}" type="pres">
      <dgm:prSet presAssocID="{221799B9-4B2F-47E7-9B35-7DC41E51B9B7}" presName="imageRepeatNode" presStyleLbl="alignAcc1" presStyleIdx="0" presStyleCnt="4" custLinFactNeighborX="89250" custLinFactNeighborY="-43794"/>
      <dgm:spPr/>
    </dgm:pt>
    <dgm:pt modelId="{CE0CBE9B-3140-4AEA-84AC-C13DA0DEE039}" type="pres">
      <dgm:prSet presAssocID="{221799B9-4B2F-47E7-9B35-7DC41E51B9B7}" presName="imageaccent1" presStyleCnt="0"/>
      <dgm:spPr/>
    </dgm:pt>
    <dgm:pt modelId="{D4C05FF2-98A8-4F9D-B6C8-8FEFB2CC4152}" type="pres">
      <dgm:prSet presAssocID="{221799B9-4B2F-47E7-9B35-7DC41E51B9B7}" presName="accentRepeatNode" presStyleLbl="solidAlignAcc1" presStyleIdx="1" presStyleCnt="8" custLinFactX="1500000" custLinFactY="400000" custLinFactNeighborX="1596685" custLinFactNeighborY="464464"/>
      <dgm:spPr/>
    </dgm:pt>
    <dgm:pt modelId="{0901BA66-CD78-4FB6-9C5C-85CB7AE64739}" type="pres">
      <dgm:prSet presAssocID="{1FA7B1E2-19AF-4306-9107-B4AD58F7EE11}" presName="text2" presStyleCnt="0"/>
      <dgm:spPr/>
    </dgm:pt>
    <dgm:pt modelId="{B44561EA-C2B9-4A60-A3C1-5288884EA334}" type="pres">
      <dgm:prSet presAssocID="{1FA7B1E2-19AF-4306-9107-B4AD58F7EE11}" presName="textRepeatNode" presStyleLbl="alignNode1" presStyleIdx="1" presStyleCnt="4" custScaleX="110368" custScaleY="111840" custLinFactNeighborX="89678" custLinFactNeighborY="-46044">
        <dgm:presLayoutVars>
          <dgm:chMax val="0"/>
          <dgm:chPref val="0"/>
          <dgm:bulletEnabled val="1"/>
        </dgm:presLayoutVars>
      </dgm:prSet>
      <dgm:spPr/>
    </dgm:pt>
    <dgm:pt modelId="{8A68FC9E-7BCE-4640-9D51-EE0A7FE25D6C}" type="pres">
      <dgm:prSet presAssocID="{1FA7B1E2-19AF-4306-9107-B4AD58F7EE11}" presName="textaccent2" presStyleCnt="0"/>
      <dgm:spPr/>
    </dgm:pt>
    <dgm:pt modelId="{DC4F3DD8-0F5C-4733-821C-539B64A856BE}" type="pres">
      <dgm:prSet presAssocID="{1FA7B1E2-19AF-4306-9107-B4AD58F7EE11}" presName="accentRepeatNode" presStyleLbl="solidAlignAcc1" presStyleIdx="2" presStyleCnt="8" custLinFactX="800000" custLinFactY="400000" custLinFactNeighborX="836307" custLinFactNeighborY="471897"/>
      <dgm:spPr/>
    </dgm:pt>
    <dgm:pt modelId="{253719AE-2A5D-4312-8A0C-758A84BCACF8}" type="pres">
      <dgm:prSet presAssocID="{75F5B7B8-53B8-4CBB-B06F-36528BC76A77}" presName="image2" presStyleCnt="0"/>
      <dgm:spPr/>
    </dgm:pt>
    <dgm:pt modelId="{6CAD7C6F-C870-497E-9774-82DC86BDA73A}" type="pres">
      <dgm:prSet presAssocID="{75F5B7B8-53B8-4CBB-B06F-36528BC76A77}" presName="imageRepeatNode" presStyleLbl="alignAcc1" presStyleIdx="1" presStyleCnt="4" custScaleX="105511" custLinFactY="-55820" custLinFactNeighborX="-83777" custLinFactNeighborY="-100000"/>
      <dgm:spPr/>
    </dgm:pt>
    <dgm:pt modelId="{499801BE-3065-4F71-B3F8-4D0C523CB508}" type="pres">
      <dgm:prSet presAssocID="{75F5B7B8-53B8-4CBB-B06F-36528BC76A77}" presName="imageaccent2" presStyleCnt="0"/>
      <dgm:spPr/>
    </dgm:pt>
    <dgm:pt modelId="{2EDEC226-3255-4F3E-BB71-EB67310A59E7}" type="pres">
      <dgm:prSet presAssocID="{75F5B7B8-53B8-4CBB-B06F-36528BC76A77}" presName="accentRepeatNode" presStyleLbl="solidAlignAcc1" presStyleIdx="3" presStyleCnt="8" custLinFactX="700000" custLinFactY="354780" custLinFactNeighborX="773289" custLinFactNeighborY="400000"/>
      <dgm:spPr/>
    </dgm:pt>
    <dgm:pt modelId="{72C118AE-A795-46BB-91F3-F300E88CE9A6}" type="pres">
      <dgm:prSet presAssocID="{954111B6-D771-4277-96FE-5CF0A09E47D9}" presName="text3" presStyleCnt="0"/>
      <dgm:spPr/>
    </dgm:pt>
    <dgm:pt modelId="{65D6CCD5-F040-4103-8338-D0B2F44B53F0}" type="pres">
      <dgm:prSet presAssocID="{954111B6-D771-4277-96FE-5CF0A09E47D9}" presName="textRepeatNode" presStyleLbl="alignNode1" presStyleIdx="2" presStyleCnt="4" custScaleX="110760" custScaleY="114223" custLinFactNeighborX="-80356" custLinFactNeighborY="60855">
        <dgm:presLayoutVars>
          <dgm:chMax val="0"/>
          <dgm:chPref val="0"/>
          <dgm:bulletEnabled val="1"/>
        </dgm:presLayoutVars>
      </dgm:prSet>
      <dgm:spPr/>
    </dgm:pt>
    <dgm:pt modelId="{E0526693-AB97-4D72-A6F3-35F3CEC8DCBB}" type="pres">
      <dgm:prSet presAssocID="{954111B6-D771-4277-96FE-5CF0A09E47D9}" presName="textaccent3" presStyleCnt="0"/>
      <dgm:spPr/>
    </dgm:pt>
    <dgm:pt modelId="{6EE3856E-F6DE-4FBB-BE6F-9632E8568A98}" type="pres">
      <dgm:prSet presAssocID="{954111B6-D771-4277-96FE-5CF0A09E47D9}" presName="accentRepeatNode" presStyleLbl="solidAlignAcc1" presStyleIdx="4" presStyleCnt="8" custLinFactX="1166496" custLinFactY="1000000" custLinFactNeighborX="1200000" custLinFactNeighborY="1047347"/>
      <dgm:spPr/>
    </dgm:pt>
    <dgm:pt modelId="{A48EEFAE-8978-4B40-BAEB-493F87384054}" type="pres">
      <dgm:prSet presAssocID="{843B57C8-5AA2-4B1D-B59D-A50B63688CDF}" presName="image3" presStyleCnt="0"/>
      <dgm:spPr/>
    </dgm:pt>
    <dgm:pt modelId="{871BEFD1-549E-411A-B577-4B77BDEEA91F}" type="pres">
      <dgm:prSet presAssocID="{843B57C8-5AA2-4B1D-B59D-A50B63688CDF}" presName="imageRepeatNode" presStyleLbl="alignAcc1" presStyleIdx="2" presStyleCnt="4" custScaleX="101551" custScaleY="110260" custLinFactY="72811" custLinFactNeighborX="-80485" custLinFactNeighborY="100000"/>
      <dgm:spPr/>
    </dgm:pt>
    <dgm:pt modelId="{2AE22DC5-F3E1-4A5D-977E-AC6DDCFFD982}" type="pres">
      <dgm:prSet presAssocID="{843B57C8-5AA2-4B1D-B59D-A50B63688CDF}" presName="imageaccent3" presStyleCnt="0"/>
      <dgm:spPr/>
    </dgm:pt>
    <dgm:pt modelId="{E1C8BAEB-4571-4C2B-98F0-27FF64B2DFB8}" type="pres">
      <dgm:prSet presAssocID="{843B57C8-5AA2-4B1D-B59D-A50B63688CDF}" presName="accentRepeatNode" presStyleLbl="solidAlignAcc1" presStyleIdx="5" presStyleCnt="8" custLinFactX="1100000" custLinFactY="1057032" custLinFactNeighborX="1103477" custLinFactNeighborY="1100000"/>
      <dgm:spPr/>
    </dgm:pt>
    <dgm:pt modelId="{A6DDC91E-BAAE-40E3-9AF9-8ECFB074793A}" type="pres">
      <dgm:prSet presAssocID="{348BEAE2-C30E-47F5-B332-1BBAE6CCA327}" presName="text4" presStyleCnt="0"/>
      <dgm:spPr/>
    </dgm:pt>
    <dgm:pt modelId="{91B7DAAE-79CB-49DE-B42B-A84463C5809D}" type="pres">
      <dgm:prSet presAssocID="{348BEAE2-C30E-47F5-B332-1BBAE6CCA327}" presName="textRepeatNode" presStyleLbl="alignNode1" presStyleIdx="3" presStyleCnt="4" custLinFactNeighborX="85957" custLinFactNeighborY="69860">
        <dgm:presLayoutVars>
          <dgm:chMax val="0"/>
          <dgm:chPref val="0"/>
          <dgm:bulletEnabled val="1"/>
        </dgm:presLayoutVars>
      </dgm:prSet>
      <dgm:spPr/>
    </dgm:pt>
    <dgm:pt modelId="{EB7FDEAF-C17D-488A-A5F5-7050AB3EA387}" type="pres">
      <dgm:prSet presAssocID="{348BEAE2-C30E-47F5-B332-1BBAE6CCA327}" presName="textaccent4" presStyleCnt="0"/>
      <dgm:spPr/>
    </dgm:pt>
    <dgm:pt modelId="{2C6D52E5-AF8E-4E3A-B019-D65A84F82CAE}" type="pres">
      <dgm:prSet presAssocID="{348BEAE2-C30E-47F5-B332-1BBAE6CCA327}" presName="accentRepeatNode" presStyleLbl="solidAlignAcc1" presStyleIdx="6" presStyleCnt="8" custLinFactX="356308" custLinFactY="800000" custLinFactNeighborX="400000" custLinFactNeighborY="889915"/>
      <dgm:spPr>
        <a:noFill/>
        <a:ln>
          <a:noFill/>
        </a:ln>
      </dgm:spPr>
    </dgm:pt>
    <dgm:pt modelId="{C6231AAD-6D6D-43B4-9E60-02C00CB4A0B0}" type="pres">
      <dgm:prSet presAssocID="{62D4B78E-7F96-4B0A-8A1D-BF0E830EE73B}" presName="image4" presStyleCnt="0"/>
      <dgm:spPr/>
    </dgm:pt>
    <dgm:pt modelId="{2E76E213-6D7E-4B7D-B675-AB9CDA14F049}" type="pres">
      <dgm:prSet presAssocID="{62D4B78E-7F96-4B0A-8A1D-BF0E830EE73B}" presName="imageRepeatNode" presStyleLbl="alignAcc1" presStyleIdx="3" presStyleCnt="4" custLinFactNeighborX="-83095" custLinFactNeighborY="62221"/>
      <dgm:spPr/>
    </dgm:pt>
    <dgm:pt modelId="{AB537CA8-9C40-4D78-B66F-5390DB20A7D3}" type="pres">
      <dgm:prSet presAssocID="{62D4B78E-7F96-4B0A-8A1D-BF0E830EE73B}" presName="imageaccent4" presStyleCnt="0"/>
      <dgm:spPr/>
    </dgm:pt>
    <dgm:pt modelId="{5AE6BC05-1229-4531-B13D-E8CFA34467D8}" type="pres">
      <dgm:prSet presAssocID="{62D4B78E-7F96-4B0A-8A1D-BF0E830EE73B}" presName="accentRepeatNode" presStyleLbl="solidAlignAcc1" presStyleIdx="7" presStyleCnt="8" custLinFactX="104691" custLinFactY="767622" custLinFactNeighborX="200000" custLinFactNeighborY="800000"/>
      <dgm:spPr>
        <a:noFill/>
        <a:ln>
          <a:noFill/>
        </a:ln>
      </dgm:spPr>
    </dgm:pt>
  </dgm:ptLst>
  <dgm:cxnLst>
    <dgm:cxn modelId="{B6EE4600-06CE-4882-8042-33A9E928CFA1}" type="presOf" srcId="{50080B51-081B-4410-80B4-A1D4B1ABA6C3}" destId="{65D6CCD5-F040-4103-8338-D0B2F44B53F0}" srcOrd="0" destOrd="2" presId="urn:microsoft.com/office/officeart/2008/layout/HexagonCluster"/>
    <dgm:cxn modelId="{7117D808-3B77-4F86-9EEF-7437E93FDB5D}" srcId="{954111B6-D771-4277-96FE-5CF0A09E47D9}" destId="{AE75C35E-DF88-4854-9C79-3E2DA634A219}" srcOrd="0" destOrd="0" parTransId="{4FD04F9A-F71A-4E01-B395-D41FBE60EE86}" sibTransId="{B58B6C4B-35C4-4027-88C7-01AA63FE67EB}"/>
    <dgm:cxn modelId="{378DDB2F-51C4-471F-B52E-416EAFADA0EE}" srcId="{0E35FEDB-07BD-4102-8FBC-FF417CB709BE}" destId="{348BEAE2-C30E-47F5-B332-1BBAE6CCA327}" srcOrd="3" destOrd="0" parTransId="{BF29D22F-64FD-4EEB-B2B5-850D494A0393}" sibTransId="{62D4B78E-7F96-4B0A-8A1D-BF0E830EE73B}"/>
    <dgm:cxn modelId="{7446E83F-8BF6-41E0-9EEA-409835E4C38A}" type="presOf" srcId="{AE75C35E-DF88-4854-9C79-3E2DA634A219}" destId="{65D6CCD5-F040-4103-8338-D0B2F44B53F0}" srcOrd="0" destOrd="1" presId="urn:microsoft.com/office/officeart/2008/layout/HexagonCluster"/>
    <dgm:cxn modelId="{627F9E44-33F2-4E60-8F68-4D13F655F637}" srcId="{0E35FEDB-07BD-4102-8FBC-FF417CB709BE}" destId="{1C912517-0C5A-4E57-8F30-6CFC5CAE456F}" srcOrd="0" destOrd="0" parTransId="{673AF0A2-2C62-4835-AD46-ED4B29B8947C}" sibTransId="{221799B9-4B2F-47E7-9B35-7DC41E51B9B7}"/>
    <dgm:cxn modelId="{F36A0A52-653B-4166-AACC-D827F549CB16}" type="presOf" srcId="{62D4B78E-7F96-4B0A-8A1D-BF0E830EE73B}" destId="{2E76E213-6D7E-4B7D-B675-AB9CDA14F049}" srcOrd="0" destOrd="0" presId="urn:microsoft.com/office/officeart/2008/layout/HexagonCluster"/>
    <dgm:cxn modelId="{E2B5627D-AACE-491A-BEEE-948097B61CC8}" type="presOf" srcId="{0E35FEDB-07BD-4102-8FBC-FF417CB709BE}" destId="{9E3C4D1F-9815-4636-9F95-D782FEF130EC}" srcOrd="0" destOrd="0" presId="urn:microsoft.com/office/officeart/2008/layout/HexagonCluster"/>
    <dgm:cxn modelId="{18513182-D6E9-436E-AFBB-BBCF19877514}" srcId="{954111B6-D771-4277-96FE-5CF0A09E47D9}" destId="{50080B51-081B-4410-80B4-A1D4B1ABA6C3}" srcOrd="1" destOrd="0" parTransId="{9BFFF06F-4890-4B12-B4B4-FE6BF0ADE127}" sibTransId="{CDAC4BE3-EC18-4BEF-9E77-6678D93BEFFE}"/>
    <dgm:cxn modelId="{BBEA8D95-6704-499B-8EA8-7D32308AB250}" srcId="{0E35FEDB-07BD-4102-8FBC-FF417CB709BE}" destId="{954111B6-D771-4277-96FE-5CF0A09E47D9}" srcOrd="2" destOrd="0" parTransId="{AED9FB89-26E5-4CAA-B3A0-C8ABA1ADAB80}" sibTransId="{843B57C8-5AA2-4B1D-B59D-A50B63688CDF}"/>
    <dgm:cxn modelId="{45335C9A-9225-4C32-B44E-A3511F90F3AC}" srcId="{0E35FEDB-07BD-4102-8FBC-FF417CB709BE}" destId="{1FA7B1E2-19AF-4306-9107-B4AD58F7EE11}" srcOrd="1" destOrd="0" parTransId="{61056D4A-8FC1-45F3-907F-92A3FE8BB004}" sibTransId="{75F5B7B8-53B8-4CBB-B06F-36528BC76A77}"/>
    <dgm:cxn modelId="{48EF259D-ED31-43DD-B695-3DE55DF90284}" type="presOf" srcId="{221799B9-4B2F-47E7-9B35-7DC41E51B9B7}" destId="{E41D2B9F-0B01-4F38-8977-A037684C0CF5}" srcOrd="0" destOrd="0" presId="urn:microsoft.com/office/officeart/2008/layout/HexagonCluster"/>
    <dgm:cxn modelId="{E70148AB-9255-4619-B0A3-FE51B37F75D0}" type="presOf" srcId="{75F5B7B8-53B8-4CBB-B06F-36528BC76A77}" destId="{6CAD7C6F-C870-497E-9774-82DC86BDA73A}" srcOrd="0" destOrd="0" presId="urn:microsoft.com/office/officeart/2008/layout/HexagonCluster"/>
    <dgm:cxn modelId="{4370A5BE-7142-4725-9056-CB85C4E34124}" type="presOf" srcId="{1C912517-0C5A-4E57-8F30-6CFC5CAE456F}" destId="{4B97DAEE-BCCD-4BD1-8F7D-4C67F38C386A}" srcOrd="0" destOrd="0" presId="urn:microsoft.com/office/officeart/2008/layout/HexagonCluster"/>
    <dgm:cxn modelId="{782844CB-5C1E-438D-B7B5-1B95E979A49E}" type="presOf" srcId="{1FA7B1E2-19AF-4306-9107-B4AD58F7EE11}" destId="{B44561EA-C2B9-4A60-A3C1-5288884EA334}" srcOrd="0" destOrd="0" presId="urn:microsoft.com/office/officeart/2008/layout/HexagonCluster"/>
    <dgm:cxn modelId="{F9A827DE-4098-42E8-B8F0-929352C5A6D1}" type="presOf" srcId="{954111B6-D771-4277-96FE-5CF0A09E47D9}" destId="{65D6CCD5-F040-4103-8338-D0B2F44B53F0}" srcOrd="0" destOrd="0" presId="urn:microsoft.com/office/officeart/2008/layout/HexagonCluster"/>
    <dgm:cxn modelId="{66EB74F2-A1DA-439E-9713-2E74C4119554}" type="presOf" srcId="{348BEAE2-C30E-47F5-B332-1BBAE6CCA327}" destId="{91B7DAAE-79CB-49DE-B42B-A84463C5809D}" srcOrd="0" destOrd="0" presId="urn:microsoft.com/office/officeart/2008/layout/HexagonCluster"/>
    <dgm:cxn modelId="{E4D80FFC-D0E3-489B-B9AB-D2D0B24C00E1}" type="presOf" srcId="{843B57C8-5AA2-4B1D-B59D-A50B63688CDF}" destId="{871BEFD1-549E-411A-B577-4B77BDEEA91F}" srcOrd="0" destOrd="0" presId="urn:microsoft.com/office/officeart/2008/layout/HexagonCluster"/>
    <dgm:cxn modelId="{24DFBD5B-A889-4CA8-9D80-04EA61841AD2}" type="presParOf" srcId="{9E3C4D1F-9815-4636-9F95-D782FEF130EC}" destId="{AE993C5B-D210-481D-A3CC-2BC0B887D596}" srcOrd="0" destOrd="0" presId="urn:microsoft.com/office/officeart/2008/layout/HexagonCluster"/>
    <dgm:cxn modelId="{16A1E920-92CF-47D4-85F2-3C10B9C9E4B6}" type="presParOf" srcId="{AE993C5B-D210-481D-A3CC-2BC0B887D596}" destId="{4B97DAEE-BCCD-4BD1-8F7D-4C67F38C386A}" srcOrd="0" destOrd="0" presId="urn:microsoft.com/office/officeart/2008/layout/HexagonCluster"/>
    <dgm:cxn modelId="{CE02C32D-7AAA-47AB-943E-D161D19D05D1}" type="presParOf" srcId="{9E3C4D1F-9815-4636-9F95-D782FEF130EC}" destId="{9FF7A8DD-1202-4284-A03E-9C965FEF89CC}" srcOrd="1" destOrd="0" presId="urn:microsoft.com/office/officeart/2008/layout/HexagonCluster"/>
    <dgm:cxn modelId="{609B3FE5-9907-43A4-8E7A-B01509DB1A2A}" type="presParOf" srcId="{9FF7A8DD-1202-4284-A03E-9C965FEF89CC}" destId="{2A9849A6-4849-4DC0-B39D-45B92E26379E}" srcOrd="0" destOrd="0" presId="urn:microsoft.com/office/officeart/2008/layout/HexagonCluster"/>
    <dgm:cxn modelId="{270015D2-3200-4C2D-9BA2-DFC7A07FE032}" type="presParOf" srcId="{9E3C4D1F-9815-4636-9F95-D782FEF130EC}" destId="{EE5F9B00-8783-4FEA-B9A2-90643CBB3950}" srcOrd="2" destOrd="0" presId="urn:microsoft.com/office/officeart/2008/layout/HexagonCluster"/>
    <dgm:cxn modelId="{018F08DB-4B67-494B-8FB5-8FEB72CB9958}" type="presParOf" srcId="{EE5F9B00-8783-4FEA-B9A2-90643CBB3950}" destId="{E41D2B9F-0B01-4F38-8977-A037684C0CF5}" srcOrd="0" destOrd="0" presId="urn:microsoft.com/office/officeart/2008/layout/HexagonCluster"/>
    <dgm:cxn modelId="{DED0E038-750D-4758-BCF9-9E5D66AD77C4}" type="presParOf" srcId="{9E3C4D1F-9815-4636-9F95-D782FEF130EC}" destId="{CE0CBE9B-3140-4AEA-84AC-C13DA0DEE039}" srcOrd="3" destOrd="0" presId="urn:microsoft.com/office/officeart/2008/layout/HexagonCluster"/>
    <dgm:cxn modelId="{DCC7E303-2130-4229-942B-693E500981B5}" type="presParOf" srcId="{CE0CBE9B-3140-4AEA-84AC-C13DA0DEE039}" destId="{D4C05FF2-98A8-4F9D-B6C8-8FEFB2CC4152}" srcOrd="0" destOrd="0" presId="urn:microsoft.com/office/officeart/2008/layout/HexagonCluster"/>
    <dgm:cxn modelId="{28D24AB3-D480-4387-83D8-371226DC2F22}" type="presParOf" srcId="{9E3C4D1F-9815-4636-9F95-D782FEF130EC}" destId="{0901BA66-CD78-4FB6-9C5C-85CB7AE64739}" srcOrd="4" destOrd="0" presId="urn:microsoft.com/office/officeart/2008/layout/HexagonCluster"/>
    <dgm:cxn modelId="{3E7ACC6F-7C02-4F79-B474-CF66EF334468}" type="presParOf" srcId="{0901BA66-CD78-4FB6-9C5C-85CB7AE64739}" destId="{B44561EA-C2B9-4A60-A3C1-5288884EA334}" srcOrd="0" destOrd="0" presId="urn:microsoft.com/office/officeart/2008/layout/HexagonCluster"/>
    <dgm:cxn modelId="{B8EBE918-194B-4C48-886B-15402D7F5F0C}" type="presParOf" srcId="{9E3C4D1F-9815-4636-9F95-D782FEF130EC}" destId="{8A68FC9E-7BCE-4640-9D51-EE0A7FE25D6C}" srcOrd="5" destOrd="0" presId="urn:microsoft.com/office/officeart/2008/layout/HexagonCluster"/>
    <dgm:cxn modelId="{DEADC7B8-CCF3-4EEA-B4C9-EB1CEDACB69C}" type="presParOf" srcId="{8A68FC9E-7BCE-4640-9D51-EE0A7FE25D6C}" destId="{DC4F3DD8-0F5C-4733-821C-539B64A856BE}" srcOrd="0" destOrd="0" presId="urn:microsoft.com/office/officeart/2008/layout/HexagonCluster"/>
    <dgm:cxn modelId="{76C75F81-676F-41F7-BAF0-3059241DF68A}" type="presParOf" srcId="{9E3C4D1F-9815-4636-9F95-D782FEF130EC}" destId="{253719AE-2A5D-4312-8A0C-758A84BCACF8}" srcOrd="6" destOrd="0" presId="urn:microsoft.com/office/officeart/2008/layout/HexagonCluster"/>
    <dgm:cxn modelId="{D97B13A6-6900-4E32-ABE6-4C0A29CC2070}" type="presParOf" srcId="{253719AE-2A5D-4312-8A0C-758A84BCACF8}" destId="{6CAD7C6F-C870-497E-9774-82DC86BDA73A}" srcOrd="0" destOrd="0" presId="urn:microsoft.com/office/officeart/2008/layout/HexagonCluster"/>
    <dgm:cxn modelId="{20DB5E55-7077-47F6-8C9E-8F1695E50118}" type="presParOf" srcId="{9E3C4D1F-9815-4636-9F95-D782FEF130EC}" destId="{499801BE-3065-4F71-B3F8-4D0C523CB508}" srcOrd="7" destOrd="0" presId="urn:microsoft.com/office/officeart/2008/layout/HexagonCluster"/>
    <dgm:cxn modelId="{DF68E484-885A-4FDC-A1C6-61220C15F217}" type="presParOf" srcId="{499801BE-3065-4F71-B3F8-4D0C523CB508}" destId="{2EDEC226-3255-4F3E-BB71-EB67310A59E7}" srcOrd="0" destOrd="0" presId="urn:microsoft.com/office/officeart/2008/layout/HexagonCluster"/>
    <dgm:cxn modelId="{E88435FB-BD9E-4837-9248-610F089A54B0}" type="presParOf" srcId="{9E3C4D1F-9815-4636-9F95-D782FEF130EC}" destId="{72C118AE-A795-46BB-91F3-F300E88CE9A6}" srcOrd="8" destOrd="0" presId="urn:microsoft.com/office/officeart/2008/layout/HexagonCluster"/>
    <dgm:cxn modelId="{9C42AD23-0F58-4AB7-8C05-2960EACB50A3}" type="presParOf" srcId="{72C118AE-A795-46BB-91F3-F300E88CE9A6}" destId="{65D6CCD5-F040-4103-8338-D0B2F44B53F0}" srcOrd="0" destOrd="0" presId="urn:microsoft.com/office/officeart/2008/layout/HexagonCluster"/>
    <dgm:cxn modelId="{4A5D18D3-ADFD-4104-B7D5-6B7159D7ABBD}" type="presParOf" srcId="{9E3C4D1F-9815-4636-9F95-D782FEF130EC}" destId="{E0526693-AB97-4D72-A6F3-35F3CEC8DCBB}" srcOrd="9" destOrd="0" presId="urn:microsoft.com/office/officeart/2008/layout/HexagonCluster"/>
    <dgm:cxn modelId="{FC61B6AB-D147-47CA-9834-AAEAD4748972}" type="presParOf" srcId="{E0526693-AB97-4D72-A6F3-35F3CEC8DCBB}" destId="{6EE3856E-F6DE-4FBB-BE6F-9632E8568A98}" srcOrd="0" destOrd="0" presId="urn:microsoft.com/office/officeart/2008/layout/HexagonCluster"/>
    <dgm:cxn modelId="{9F3A162F-DCD7-4BE3-9864-1885FE6B491D}" type="presParOf" srcId="{9E3C4D1F-9815-4636-9F95-D782FEF130EC}" destId="{A48EEFAE-8978-4B40-BAEB-493F87384054}" srcOrd="10" destOrd="0" presId="urn:microsoft.com/office/officeart/2008/layout/HexagonCluster"/>
    <dgm:cxn modelId="{3C2272B5-FCD1-4951-8B97-CE6875E16289}" type="presParOf" srcId="{A48EEFAE-8978-4B40-BAEB-493F87384054}" destId="{871BEFD1-549E-411A-B577-4B77BDEEA91F}" srcOrd="0" destOrd="0" presId="urn:microsoft.com/office/officeart/2008/layout/HexagonCluster"/>
    <dgm:cxn modelId="{6E023BEB-4E31-4D28-9E1E-DB1E2ACF3D17}" type="presParOf" srcId="{9E3C4D1F-9815-4636-9F95-D782FEF130EC}" destId="{2AE22DC5-F3E1-4A5D-977E-AC6DDCFFD982}" srcOrd="11" destOrd="0" presId="urn:microsoft.com/office/officeart/2008/layout/HexagonCluster"/>
    <dgm:cxn modelId="{DA46D721-3B5E-4C86-9003-429E7C60A469}" type="presParOf" srcId="{2AE22DC5-F3E1-4A5D-977E-AC6DDCFFD982}" destId="{E1C8BAEB-4571-4C2B-98F0-27FF64B2DFB8}" srcOrd="0" destOrd="0" presId="urn:microsoft.com/office/officeart/2008/layout/HexagonCluster"/>
    <dgm:cxn modelId="{0E40C566-3BBD-4719-BCE6-7A757B7A4D22}" type="presParOf" srcId="{9E3C4D1F-9815-4636-9F95-D782FEF130EC}" destId="{A6DDC91E-BAAE-40E3-9AF9-8ECFB074793A}" srcOrd="12" destOrd="0" presId="urn:microsoft.com/office/officeart/2008/layout/HexagonCluster"/>
    <dgm:cxn modelId="{0FFF9C3F-5ECC-4A25-A218-3F6D163BA488}" type="presParOf" srcId="{A6DDC91E-BAAE-40E3-9AF9-8ECFB074793A}" destId="{91B7DAAE-79CB-49DE-B42B-A84463C5809D}" srcOrd="0" destOrd="0" presId="urn:microsoft.com/office/officeart/2008/layout/HexagonCluster"/>
    <dgm:cxn modelId="{B00984D5-9C4A-496F-ACE5-F19911C6B986}" type="presParOf" srcId="{9E3C4D1F-9815-4636-9F95-D782FEF130EC}" destId="{EB7FDEAF-C17D-488A-A5F5-7050AB3EA387}" srcOrd="13" destOrd="0" presId="urn:microsoft.com/office/officeart/2008/layout/HexagonCluster"/>
    <dgm:cxn modelId="{C31A6753-B89B-4F98-9689-C3FAF401E5FA}" type="presParOf" srcId="{EB7FDEAF-C17D-488A-A5F5-7050AB3EA387}" destId="{2C6D52E5-AF8E-4E3A-B019-D65A84F82CAE}" srcOrd="0" destOrd="0" presId="urn:microsoft.com/office/officeart/2008/layout/HexagonCluster"/>
    <dgm:cxn modelId="{AC3F9B7E-3BE9-465F-9A1D-6F5B153D2F7E}" type="presParOf" srcId="{9E3C4D1F-9815-4636-9F95-D782FEF130EC}" destId="{C6231AAD-6D6D-43B4-9E60-02C00CB4A0B0}" srcOrd="14" destOrd="0" presId="urn:microsoft.com/office/officeart/2008/layout/HexagonCluster"/>
    <dgm:cxn modelId="{6E28D8C8-5142-4972-AFC1-9DB66C6F7F3A}" type="presParOf" srcId="{C6231AAD-6D6D-43B4-9E60-02C00CB4A0B0}" destId="{2E76E213-6D7E-4B7D-B675-AB9CDA14F049}" srcOrd="0" destOrd="0" presId="urn:microsoft.com/office/officeart/2008/layout/HexagonCluster"/>
    <dgm:cxn modelId="{D3BC2F9B-661D-4B0C-AEB5-B425C3764099}" type="presParOf" srcId="{9E3C4D1F-9815-4636-9F95-D782FEF130EC}" destId="{AB537CA8-9C40-4D78-B66F-5390DB20A7D3}" srcOrd="15" destOrd="0" presId="urn:microsoft.com/office/officeart/2008/layout/HexagonCluster"/>
    <dgm:cxn modelId="{553EBD59-F068-4E0D-8D43-731D5A6DFEBC}" type="presParOf" srcId="{AB537CA8-9C40-4D78-B66F-5390DB20A7D3}" destId="{5AE6BC05-1229-4531-B13D-E8CFA34467D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2E83A-61CF-4BF4-9CA2-036C517F26E5}"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s-CO"/>
        </a:p>
      </dgm:t>
    </dgm:pt>
    <dgm:pt modelId="{BE8A37AE-4F22-41F7-9D26-6F2A3A3A7BC5}">
      <dgm:prSet phldrT="[Texto]" custT="1"/>
      <dgm:spPr/>
      <dgm:t>
        <a:bodyPr/>
        <a:lstStyle/>
        <a:p>
          <a:r>
            <a:rPr lang="es-CO" sz="1800" b="1" kern="1200">
              <a:effectLst>
                <a:outerShdw blurRad="38100" dist="38100" dir="2700000" algn="tl">
                  <a:srgbClr val="000000">
                    <a:alpha val="43137"/>
                  </a:srgbClr>
                </a:outerShdw>
              </a:effectLst>
              <a:latin typeface="Calibri" panose="020F0502020204030204"/>
              <a:ea typeface="+mn-ea"/>
              <a:cs typeface="+mn-cs"/>
            </a:rPr>
            <a:t>OFB</a:t>
          </a:r>
          <a:endParaRPr lang="es-CO" sz="1800" b="1" kern="1200" dirty="0">
            <a:effectLst>
              <a:outerShdw blurRad="38100" dist="38100" dir="2700000" algn="tl">
                <a:srgbClr val="000000">
                  <a:alpha val="43137"/>
                </a:srgbClr>
              </a:outerShdw>
            </a:effectLst>
            <a:latin typeface="Calibri" panose="020F0502020204030204"/>
            <a:ea typeface="+mn-ea"/>
            <a:cs typeface="+mn-cs"/>
          </a:endParaRPr>
        </a:p>
      </dgm:t>
    </dgm:pt>
    <dgm:pt modelId="{EFA50180-2D98-418C-91A3-507602B97D22}" type="parTrans" cxnId="{C608339F-D2C7-46C5-A408-B486D85B7640}">
      <dgm:prSet/>
      <dgm:spPr/>
      <dgm:t>
        <a:bodyPr/>
        <a:lstStyle/>
        <a:p>
          <a:endParaRPr lang="es-CO" sz="1000"/>
        </a:p>
      </dgm:t>
    </dgm:pt>
    <dgm:pt modelId="{56277041-F244-4BDE-8712-CDA93DF68A48}" type="sibTrans" cxnId="{C608339F-D2C7-46C5-A408-B486D85B7640}">
      <dgm:prSet/>
      <dgm:spPr/>
      <dgm:t>
        <a:bodyPr/>
        <a:lstStyle/>
        <a:p>
          <a:endParaRPr lang="es-CO" sz="1000"/>
        </a:p>
      </dgm:t>
    </dgm:pt>
    <dgm:pt modelId="{A7CD0002-6558-414F-8316-31DE8D4911B0}">
      <dgm:prSet phldrT="[Texto]" custT="1"/>
      <dgm:spPr/>
      <dgm:t>
        <a:bodyPr/>
        <a:lstStyle/>
        <a:p>
          <a:r>
            <a:rPr lang="es-ES" sz="1800" kern="1200">
              <a:latin typeface="Calibri" panose="020F0502020204030204"/>
              <a:ea typeface="+mn-ea"/>
              <a:cs typeface="+mn-cs"/>
            </a:rPr>
            <a:t>119 - Número de centros orquestales creados </a:t>
          </a:r>
          <a:r>
            <a:rPr lang="es-ES" sz="1800" b="1" kern="1200">
              <a:effectLst>
                <a:outerShdw blurRad="38100" dist="38100" dir="2700000" algn="tl">
                  <a:srgbClr val="000000">
                    <a:alpha val="43137"/>
                  </a:srgbClr>
                </a:outerShdw>
              </a:effectLst>
            </a:rPr>
            <a:t>(71,43%)</a:t>
          </a:r>
          <a:endParaRPr lang="es-CO" sz="1800" b="1" kern="1200" dirty="0">
            <a:effectLst>
              <a:outerShdw blurRad="38100" dist="38100" dir="2700000" algn="tl">
                <a:srgbClr val="000000">
                  <a:alpha val="43137"/>
                </a:srgbClr>
              </a:outerShdw>
            </a:effectLst>
          </a:endParaRPr>
        </a:p>
      </dgm:t>
    </dgm:pt>
    <dgm:pt modelId="{AB4F7D6C-3A4C-43E4-B107-1910B1B4F46A}" type="parTrans" cxnId="{118B915B-0AF4-4526-9E92-909C95C642ED}">
      <dgm:prSet/>
      <dgm:spPr/>
      <dgm:t>
        <a:bodyPr/>
        <a:lstStyle/>
        <a:p>
          <a:endParaRPr lang="es-CO" sz="1000"/>
        </a:p>
      </dgm:t>
    </dgm:pt>
    <dgm:pt modelId="{DDC4F98C-5C8B-403C-B10C-0796154FE828}" type="sibTrans" cxnId="{118B915B-0AF4-4526-9E92-909C95C642ED}">
      <dgm:prSet/>
      <dgm:spPr/>
      <dgm:t>
        <a:bodyPr/>
        <a:lstStyle/>
        <a:p>
          <a:endParaRPr lang="es-CO" sz="1000"/>
        </a:p>
      </dgm:t>
    </dgm:pt>
    <dgm:pt modelId="{392E5BB7-A8EC-B740-8E7D-4C309A70C1D8}">
      <dgm:prSet custT="1"/>
      <dgm:spPr/>
      <dgm:t>
        <a:bodyPr/>
        <a:lstStyle/>
        <a:p>
          <a:pPr marL="0" lvl="0" indent="0" algn="l" defTabSz="889000">
            <a:lnSpc>
              <a:spcPct val="90000"/>
            </a:lnSpc>
            <a:spcBef>
              <a:spcPct val="0"/>
            </a:spcBef>
            <a:spcAft>
              <a:spcPct val="35000"/>
            </a:spcAft>
            <a:buNone/>
          </a:pPr>
          <a:r>
            <a:rPr lang="es-ES" sz="1600" b="1" kern="1200">
              <a:effectLst>
                <a:outerShdw blurRad="38100" dist="38100" dir="2700000" algn="tl">
                  <a:srgbClr val="000000">
                    <a:alpha val="43137"/>
                  </a:srgbClr>
                </a:outerShdw>
              </a:effectLst>
              <a:latin typeface="Calibri" panose="020F0502020204030204"/>
              <a:ea typeface="+mn-ea"/>
              <a:cs typeface="+mn-cs"/>
            </a:rPr>
            <a:t>SCRD</a:t>
          </a:r>
          <a:endParaRPr lang="es-ES" sz="1600" b="1" kern="1200" dirty="0">
            <a:effectLst>
              <a:outerShdw blurRad="38100" dist="38100" dir="2700000" algn="tl">
                <a:srgbClr val="000000">
                  <a:alpha val="43137"/>
                </a:srgbClr>
              </a:outerShdw>
            </a:effectLst>
            <a:latin typeface="Calibri" panose="020F0502020204030204"/>
            <a:ea typeface="+mn-ea"/>
            <a:cs typeface="+mn-cs"/>
          </a:endParaRPr>
        </a:p>
      </dgm:t>
    </dgm:pt>
    <dgm:pt modelId="{EA916ECE-05E2-9041-81ED-CC36F9BDBF39}" type="parTrans" cxnId="{5E05EF76-B8E7-B94B-9BAF-8174727BDD72}">
      <dgm:prSet/>
      <dgm:spPr/>
      <dgm:t>
        <a:bodyPr/>
        <a:lstStyle/>
        <a:p>
          <a:endParaRPr lang="es-ES" sz="1600"/>
        </a:p>
      </dgm:t>
    </dgm:pt>
    <dgm:pt modelId="{9B9A18BC-D730-0C4C-B989-EC3670328A2E}" type="sibTrans" cxnId="{5E05EF76-B8E7-B94B-9BAF-8174727BDD72}">
      <dgm:prSet/>
      <dgm:spPr/>
      <dgm:t>
        <a:bodyPr/>
        <a:lstStyle/>
        <a:p>
          <a:endParaRPr lang="es-ES" sz="1600"/>
        </a:p>
      </dgm:t>
    </dgm:pt>
    <dgm:pt modelId="{D04E7D7F-A5FB-9240-9409-48778C3D40F7}">
      <dgm:prSet custT="1"/>
      <dgm:spPr/>
      <dgm:t>
        <a:bodyPr/>
        <a:lstStyle/>
        <a:p>
          <a:r>
            <a:rPr lang="es-ES" sz="1800" dirty="0"/>
            <a:t>365 - Gestionar la construcción de 5 equipamientos culturales, recreativos y deportivos </a:t>
          </a:r>
          <a:r>
            <a:rPr lang="es-ES" sz="1800" b="1" dirty="0"/>
            <a:t>(60%)</a:t>
          </a:r>
        </a:p>
      </dgm:t>
    </dgm:pt>
    <dgm:pt modelId="{296F1680-4594-514B-AD68-4E1E8385FAF1}" type="parTrans" cxnId="{228F1152-8D58-0244-86EB-C58689AF4708}">
      <dgm:prSet/>
      <dgm:spPr/>
      <dgm:t>
        <a:bodyPr/>
        <a:lstStyle/>
        <a:p>
          <a:endParaRPr lang="es-ES" sz="1600"/>
        </a:p>
      </dgm:t>
    </dgm:pt>
    <dgm:pt modelId="{9D9A498D-97D6-9E41-AA59-CF2013F9BAD0}" type="sibTrans" cxnId="{228F1152-8D58-0244-86EB-C58689AF4708}">
      <dgm:prSet/>
      <dgm:spPr/>
      <dgm:t>
        <a:bodyPr/>
        <a:lstStyle/>
        <a:p>
          <a:endParaRPr lang="es-ES" sz="1600"/>
        </a:p>
      </dgm:t>
    </dgm:pt>
    <dgm:pt modelId="{F0558E22-3719-6749-9DEB-393488EC7D8B}">
      <dgm:prSet phldrT="[Texto]" custT="1"/>
      <dgm:spPr/>
      <dgm:t>
        <a:bodyPr/>
        <a:lstStyle/>
        <a:p>
          <a:r>
            <a:rPr lang="es-CO" sz="1800" b="1" kern="1200" dirty="0">
              <a:effectLst>
                <a:outerShdw blurRad="38100" dist="38100" dir="2700000" algn="tl">
                  <a:srgbClr val="000000">
                    <a:alpha val="43137"/>
                  </a:srgbClr>
                </a:outerShdw>
              </a:effectLst>
            </a:rPr>
            <a:t>CANAL</a:t>
          </a:r>
        </a:p>
      </dgm:t>
    </dgm:pt>
    <dgm:pt modelId="{2BA8634D-523D-E84F-B6F4-2496B637A22B}" type="parTrans" cxnId="{E1116EA3-81FE-664B-A473-5BFF490C559F}">
      <dgm:prSet/>
      <dgm:spPr/>
      <dgm:t>
        <a:bodyPr/>
        <a:lstStyle/>
        <a:p>
          <a:endParaRPr lang="es-ES" sz="1600"/>
        </a:p>
      </dgm:t>
    </dgm:pt>
    <dgm:pt modelId="{626F1F5C-9140-3047-8A6B-1FD45A4A97EC}" type="sibTrans" cxnId="{E1116EA3-81FE-664B-A473-5BFF490C559F}">
      <dgm:prSet/>
      <dgm:spPr/>
      <dgm:t>
        <a:bodyPr/>
        <a:lstStyle/>
        <a:p>
          <a:endParaRPr lang="es-ES" sz="1600"/>
        </a:p>
      </dgm:t>
    </dgm:pt>
    <dgm:pt modelId="{4CD6C951-85E8-5C44-95B5-CE4DECBAAB0C}">
      <dgm:prSet phldrT="[Texto]" custT="1"/>
      <dgm:spPr/>
      <dgm:t>
        <a:bodyPr/>
        <a:lstStyle/>
        <a:p>
          <a:r>
            <a:rPr lang="es-ES" sz="1800" kern="1200">
              <a:latin typeface="Calibri" panose="020F0502020204030204"/>
              <a:ea typeface="+mn-ea"/>
              <a:cs typeface="+mn-cs"/>
            </a:rPr>
            <a:t>379 - Desarrollar el 100% de actividades de intervención para el mejoramiento de la infraestructura física y dotación de sedes administrativas </a:t>
          </a:r>
          <a:r>
            <a:rPr lang="es-ES" sz="1800" b="1" kern="1200">
              <a:effectLst>
                <a:outerShdw blurRad="38100" dist="38100" dir="2700000" algn="tl">
                  <a:srgbClr val="000000">
                    <a:alpha val="43137"/>
                  </a:srgbClr>
                </a:outerShdw>
              </a:effectLst>
            </a:rPr>
            <a:t>(62%)</a:t>
          </a:r>
          <a:endParaRPr lang="es-CO" sz="1800" b="1" kern="1200" dirty="0">
            <a:effectLst>
              <a:outerShdw blurRad="38100" dist="38100" dir="2700000" algn="tl">
                <a:srgbClr val="000000">
                  <a:alpha val="43137"/>
                </a:srgbClr>
              </a:outerShdw>
            </a:effectLst>
          </a:endParaRPr>
        </a:p>
      </dgm:t>
    </dgm:pt>
    <dgm:pt modelId="{FF5AA461-C181-F849-B217-BA152B8C8B24}" type="parTrans" cxnId="{A9FD393B-66B0-5446-B6C8-F8D282DD5232}">
      <dgm:prSet/>
      <dgm:spPr/>
      <dgm:t>
        <a:bodyPr/>
        <a:lstStyle/>
        <a:p>
          <a:endParaRPr lang="es-ES" sz="1600"/>
        </a:p>
      </dgm:t>
    </dgm:pt>
    <dgm:pt modelId="{0512AFA2-6AC6-4648-A60C-D3F7020F5378}" type="sibTrans" cxnId="{A9FD393B-66B0-5446-B6C8-F8D282DD5232}">
      <dgm:prSet/>
      <dgm:spPr/>
      <dgm:t>
        <a:bodyPr/>
        <a:lstStyle/>
        <a:p>
          <a:endParaRPr lang="es-ES" sz="1600"/>
        </a:p>
      </dgm:t>
    </dgm:pt>
    <dgm:pt modelId="{2874E062-D8BC-9646-ADFF-6C83F3CF4043}">
      <dgm:prSet phldrT="[Texto]" custT="1"/>
      <dgm:spPr/>
      <dgm:t>
        <a:bodyPr/>
        <a:lstStyle/>
        <a:p>
          <a:r>
            <a:rPr lang="es-ES" sz="1800" kern="1200">
              <a:latin typeface="Calibri" panose="020F0502020204030204"/>
              <a:ea typeface="+mn-ea"/>
              <a:cs typeface="+mn-cs"/>
            </a:rPr>
            <a:t>380 - Realizar el 100% de las acciones programadas para la construcción de un Gobierno de Tecnologías de la Información – TI y para el fortalecimiento de  la arquitectura empresarial</a:t>
          </a:r>
          <a:r>
            <a:rPr lang="es-ES" sz="1800" b="0" kern="1200">
              <a:effectLst>
                <a:outerShdw blurRad="38100" dist="38100" dir="2700000" algn="tl">
                  <a:srgbClr val="000000">
                    <a:alpha val="43137"/>
                  </a:srgbClr>
                </a:outerShdw>
              </a:effectLst>
            </a:rPr>
            <a:t>. </a:t>
          </a:r>
          <a:r>
            <a:rPr lang="es-ES" sz="1800" b="1" kern="1200">
              <a:effectLst>
                <a:outerShdw blurRad="38100" dist="38100" dir="2700000" algn="tl">
                  <a:srgbClr val="000000">
                    <a:alpha val="43137"/>
                  </a:srgbClr>
                </a:outerShdw>
              </a:effectLst>
            </a:rPr>
            <a:t>(44%)</a:t>
          </a:r>
          <a:endParaRPr lang="es-CO" sz="1800" b="1" kern="1200" dirty="0">
            <a:effectLst>
              <a:outerShdw blurRad="38100" dist="38100" dir="2700000" algn="tl">
                <a:srgbClr val="000000">
                  <a:alpha val="43137"/>
                </a:srgbClr>
              </a:outerShdw>
            </a:effectLst>
          </a:endParaRPr>
        </a:p>
      </dgm:t>
    </dgm:pt>
    <dgm:pt modelId="{92FACCCF-9975-E34E-8DE6-7FF8B07EB9C7}" type="parTrans" cxnId="{3AAF1E09-08C7-874B-BEB3-2AE796B403AC}">
      <dgm:prSet/>
      <dgm:spPr/>
      <dgm:t>
        <a:bodyPr/>
        <a:lstStyle/>
        <a:p>
          <a:endParaRPr lang="es-ES" sz="1600"/>
        </a:p>
      </dgm:t>
    </dgm:pt>
    <dgm:pt modelId="{66B24DFC-71F3-F547-B8E3-D364466C9CAE}" type="sibTrans" cxnId="{3AAF1E09-08C7-874B-BEB3-2AE796B403AC}">
      <dgm:prSet/>
      <dgm:spPr/>
      <dgm:t>
        <a:bodyPr/>
        <a:lstStyle/>
        <a:p>
          <a:endParaRPr lang="es-ES" sz="1600"/>
        </a:p>
      </dgm:t>
    </dgm:pt>
    <dgm:pt modelId="{6D3C3253-8054-4313-A6D1-1D58D7367399}" type="pres">
      <dgm:prSet presAssocID="{2D12E83A-61CF-4BF4-9CA2-036C517F26E5}" presName="linear" presStyleCnt="0">
        <dgm:presLayoutVars>
          <dgm:animLvl val="lvl"/>
          <dgm:resizeHandles val="exact"/>
        </dgm:presLayoutVars>
      </dgm:prSet>
      <dgm:spPr/>
    </dgm:pt>
    <dgm:pt modelId="{264088AD-2267-034C-8FB0-7C717B6760C3}" type="pres">
      <dgm:prSet presAssocID="{392E5BB7-A8EC-B740-8E7D-4C309A70C1D8}" presName="parentText" presStyleLbl="node1" presStyleIdx="0" presStyleCnt="3" custScaleY="67227">
        <dgm:presLayoutVars>
          <dgm:chMax val="0"/>
          <dgm:bulletEnabled val="1"/>
        </dgm:presLayoutVars>
      </dgm:prSet>
      <dgm:spPr/>
    </dgm:pt>
    <dgm:pt modelId="{876F0411-BDCF-2E47-ADD5-8BCD102DCC25}" type="pres">
      <dgm:prSet presAssocID="{392E5BB7-A8EC-B740-8E7D-4C309A70C1D8}" presName="childText" presStyleLbl="revTx" presStyleIdx="0" presStyleCnt="3">
        <dgm:presLayoutVars>
          <dgm:bulletEnabled val="1"/>
        </dgm:presLayoutVars>
      </dgm:prSet>
      <dgm:spPr/>
    </dgm:pt>
    <dgm:pt modelId="{058B2D69-211A-46C7-A7E8-3EDBD398280C}" type="pres">
      <dgm:prSet presAssocID="{BE8A37AE-4F22-41F7-9D26-6F2A3A3A7BC5}" presName="parentText" presStyleLbl="node1" presStyleIdx="1" presStyleCnt="3" custScaleY="64329" custLinFactNeighborY="-13969">
        <dgm:presLayoutVars>
          <dgm:chMax val="0"/>
          <dgm:bulletEnabled val="1"/>
        </dgm:presLayoutVars>
      </dgm:prSet>
      <dgm:spPr/>
    </dgm:pt>
    <dgm:pt modelId="{0E7824F4-C4CF-4E39-8A89-80A41565D90F}" type="pres">
      <dgm:prSet presAssocID="{BE8A37AE-4F22-41F7-9D26-6F2A3A3A7BC5}" presName="childText" presStyleLbl="revTx" presStyleIdx="1" presStyleCnt="3">
        <dgm:presLayoutVars>
          <dgm:bulletEnabled val="1"/>
        </dgm:presLayoutVars>
      </dgm:prSet>
      <dgm:spPr/>
    </dgm:pt>
    <dgm:pt modelId="{85FE6B4E-2CFD-8C40-8443-70091DD441BC}" type="pres">
      <dgm:prSet presAssocID="{F0558E22-3719-6749-9DEB-393488EC7D8B}" presName="parentText" presStyleLbl="node1" presStyleIdx="2" presStyleCnt="3" custScaleY="67829" custLinFactNeighborY="-24138">
        <dgm:presLayoutVars>
          <dgm:chMax val="0"/>
          <dgm:bulletEnabled val="1"/>
        </dgm:presLayoutVars>
      </dgm:prSet>
      <dgm:spPr/>
    </dgm:pt>
    <dgm:pt modelId="{8EEC16A1-BB4E-4346-B141-2695FC3395C4}" type="pres">
      <dgm:prSet presAssocID="{F0558E22-3719-6749-9DEB-393488EC7D8B}" presName="childText" presStyleLbl="revTx" presStyleIdx="2" presStyleCnt="3" custLinFactNeighborY="-32128">
        <dgm:presLayoutVars>
          <dgm:bulletEnabled val="1"/>
        </dgm:presLayoutVars>
      </dgm:prSet>
      <dgm:spPr/>
    </dgm:pt>
  </dgm:ptLst>
  <dgm:cxnLst>
    <dgm:cxn modelId="{3AAF1E09-08C7-874B-BEB3-2AE796B403AC}" srcId="{F0558E22-3719-6749-9DEB-393488EC7D8B}" destId="{2874E062-D8BC-9646-ADFF-6C83F3CF4043}" srcOrd="1" destOrd="0" parTransId="{92FACCCF-9975-E34E-8DE6-7FF8B07EB9C7}" sibTransId="{66B24DFC-71F3-F547-B8E3-D364466C9CAE}"/>
    <dgm:cxn modelId="{A9FD393B-66B0-5446-B6C8-F8D282DD5232}" srcId="{F0558E22-3719-6749-9DEB-393488EC7D8B}" destId="{4CD6C951-85E8-5C44-95B5-CE4DECBAAB0C}" srcOrd="0" destOrd="0" parTransId="{FF5AA461-C181-F849-B217-BA152B8C8B24}" sibTransId="{0512AFA2-6AC6-4648-A60C-D3F7020F5378}"/>
    <dgm:cxn modelId="{118B915B-0AF4-4526-9E92-909C95C642ED}" srcId="{BE8A37AE-4F22-41F7-9D26-6F2A3A3A7BC5}" destId="{A7CD0002-6558-414F-8316-31DE8D4911B0}" srcOrd="0" destOrd="0" parTransId="{AB4F7D6C-3A4C-43E4-B107-1910B1B4F46A}" sibTransId="{DDC4F98C-5C8B-403C-B10C-0796154FE828}"/>
    <dgm:cxn modelId="{BC68C64E-AC6B-4A3D-9778-6ADAF5866874}" type="presOf" srcId="{4CD6C951-85E8-5C44-95B5-CE4DECBAAB0C}" destId="{8EEC16A1-BB4E-4346-B141-2695FC3395C4}" srcOrd="0" destOrd="0" presId="urn:microsoft.com/office/officeart/2005/8/layout/vList2"/>
    <dgm:cxn modelId="{4014AA70-06F4-4FDF-BB9D-EE94E7797A04}" type="presOf" srcId="{D04E7D7F-A5FB-9240-9409-48778C3D40F7}" destId="{876F0411-BDCF-2E47-ADD5-8BCD102DCC25}" srcOrd="0" destOrd="0" presId="urn:microsoft.com/office/officeart/2005/8/layout/vList2"/>
    <dgm:cxn modelId="{228F1152-8D58-0244-86EB-C58689AF4708}" srcId="{392E5BB7-A8EC-B740-8E7D-4C309A70C1D8}" destId="{D04E7D7F-A5FB-9240-9409-48778C3D40F7}" srcOrd="0" destOrd="0" parTransId="{296F1680-4594-514B-AD68-4E1E8385FAF1}" sibTransId="{9D9A498D-97D6-9E41-AA59-CF2013F9BAD0}"/>
    <dgm:cxn modelId="{5E05EF76-B8E7-B94B-9BAF-8174727BDD72}" srcId="{2D12E83A-61CF-4BF4-9CA2-036C517F26E5}" destId="{392E5BB7-A8EC-B740-8E7D-4C309A70C1D8}" srcOrd="0" destOrd="0" parTransId="{EA916ECE-05E2-9041-81ED-CC36F9BDBF39}" sibTransId="{9B9A18BC-D730-0C4C-B989-EC3670328A2E}"/>
    <dgm:cxn modelId="{7B764D83-F369-4661-B85B-265268967C60}" type="presOf" srcId="{BE8A37AE-4F22-41F7-9D26-6F2A3A3A7BC5}" destId="{058B2D69-211A-46C7-A7E8-3EDBD398280C}" srcOrd="0" destOrd="0" presId="urn:microsoft.com/office/officeart/2005/8/layout/vList2"/>
    <dgm:cxn modelId="{D21A448D-61F2-44D2-9251-D58E568836E4}" type="presOf" srcId="{2D12E83A-61CF-4BF4-9CA2-036C517F26E5}" destId="{6D3C3253-8054-4313-A6D1-1D58D7367399}" srcOrd="0" destOrd="0" presId="urn:microsoft.com/office/officeart/2005/8/layout/vList2"/>
    <dgm:cxn modelId="{0ED79493-97C9-47B3-AE94-DEECE5A64851}" type="presOf" srcId="{A7CD0002-6558-414F-8316-31DE8D4911B0}" destId="{0E7824F4-C4CF-4E39-8A89-80A41565D90F}" srcOrd="0" destOrd="0" presId="urn:microsoft.com/office/officeart/2005/8/layout/vList2"/>
    <dgm:cxn modelId="{8EA9E398-A7F3-4E80-AFB9-2F88BAA26CFB}" type="presOf" srcId="{392E5BB7-A8EC-B740-8E7D-4C309A70C1D8}" destId="{264088AD-2267-034C-8FB0-7C717B6760C3}" srcOrd="0" destOrd="0" presId="urn:microsoft.com/office/officeart/2005/8/layout/vList2"/>
    <dgm:cxn modelId="{25A2609C-0AA5-4751-BCD0-A09179B7CDD4}" type="presOf" srcId="{F0558E22-3719-6749-9DEB-393488EC7D8B}" destId="{85FE6B4E-2CFD-8C40-8443-70091DD441BC}" srcOrd="0" destOrd="0" presId="urn:microsoft.com/office/officeart/2005/8/layout/vList2"/>
    <dgm:cxn modelId="{C608339F-D2C7-46C5-A408-B486D85B7640}" srcId="{2D12E83A-61CF-4BF4-9CA2-036C517F26E5}" destId="{BE8A37AE-4F22-41F7-9D26-6F2A3A3A7BC5}" srcOrd="1" destOrd="0" parTransId="{EFA50180-2D98-418C-91A3-507602B97D22}" sibTransId="{56277041-F244-4BDE-8712-CDA93DF68A48}"/>
    <dgm:cxn modelId="{8AF3B4A2-082D-4015-BF21-D498B3F2C242}" type="presOf" srcId="{2874E062-D8BC-9646-ADFF-6C83F3CF4043}" destId="{8EEC16A1-BB4E-4346-B141-2695FC3395C4}" srcOrd="0" destOrd="1" presId="urn:microsoft.com/office/officeart/2005/8/layout/vList2"/>
    <dgm:cxn modelId="{E1116EA3-81FE-664B-A473-5BFF490C559F}" srcId="{2D12E83A-61CF-4BF4-9CA2-036C517F26E5}" destId="{F0558E22-3719-6749-9DEB-393488EC7D8B}" srcOrd="2" destOrd="0" parTransId="{2BA8634D-523D-E84F-B6F4-2496B637A22B}" sibTransId="{626F1F5C-9140-3047-8A6B-1FD45A4A97EC}"/>
    <dgm:cxn modelId="{C8425FEB-CF43-4E90-987B-9A50518602AF}" type="presParOf" srcId="{6D3C3253-8054-4313-A6D1-1D58D7367399}" destId="{264088AD-2267-034C-8FB0-7C717B6760C3}" srcOrd="0" destOrd="0" presId="urn:microsoft.com/office/officeart/2005/8/layout/vList2"/>
    <dgm:cxn modelId="{2C0ACB55-4E62-46AB-AAA2-1B5A02EBB06D}" type="presParOf" srcId="{6D3C3253-8054-4313-A6D1-1D58D7367399}" destId="{876F0411-BDCF-2E47-ADD5-8BCD102DCC25}" srcOrd="1" destOrd="0" presId="urn:microsoft.com/office/officeart/2005/8/layout/vList2"/>
    <dgm:cxn modelId="{E91DF396-3266-4F93-88D6-4350F9D8943E}" type="presParOf" srcId="{6D3C3253-8054-4313-A6D1-1D58D7367399}" destId="{058B2D69-211A-46C7-A7E8-3EDBD398280C}" srcOrd="2" destOrd="0" presId="urn:microsoft.com/office/officeart/2005/8/layout/vList2"/>
    <dgm:cxn modelId="{289562A7-A57A-4E05-979C-2017476C2298}" type="presParOf" srcId="{6D3C3253-8054-4313-A6D1-1D58D7367399}" destId="{0E7824F4-C4CF-4E39-8A89-80A41565D90F}" srcOrd="3" destOrd="0" presId="urn:microsoft.com/office/officeart/2005/8/layout/vList2"/>
    <dgm:cxn modelId="{DCD96432-605C-42F6-A374-83A4A1640520}" type="presParOf" srcId="{6D3C3253-8054-4313-A6D1-1D58D7367399}" destId="{85FE6B4E-2CFD-8C40-8443-70091DD441BC}" srcOrd="4" destOrd="0" presId="urn:microsoft.com/office/officeart/2005/8/layout/vList2"/>
    <dgm:cxn modelId="{8AE4BC0C-1193-43C6-ABDB-B22F4659D3A7}" type="presParOf" srcId="{6D3C3253-8054-4313-A6D1-1D58D7367399}" destId="{8EEC16A1-BB4E-4346-B141-2695FC3395C4}" srcOrd="5"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2E83A-61CF-4BF4-9CA2-036C517F26E5}"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s-CO"/>
        </a:p>
      </dgm:t>
    </dgm:pt>
    <dgm:pt modelId="{392E5BB7-A8EC-B740-8E7D-4C309A70C1D8}">
      <dgm:prSet custT="1"/>
      <dgm:spPr/>
      <dgm: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latin typeface="Calibri" panose="020F0502020204030204"/>
              <a:ea typeface="+mn-ea"/>
              <a:cs typeface="+mn-cs"/>
            </a:rPr>
            <a:t>TODAS LAS ENTIDADES DEL SECTOR</a:t>
          </a:r>
          <a:endParaRPr lang="es-ES" sz="2000" b="1" kern="1200" dirty="0">
            <a:effectLst>
              <a:outerShdw blurRad="38100" dist="38100" dir="2700000" algn="tl">
                <a:srgbClr val="000000">
                  <a:alpha val="43137"/>
                </a:srgbClr>
              </a:outerShdw>
            </a:effectLst>
            <a:latin typeface="Calibri" panose="020F0502020204030204"/>
            <a:ea typeface="+mn-ea"/>
            <a:cs typeface="+mn-cs"/>
          </a:endParaRPr>
        </a:p>
      </dgm:t>
    </dgm:pt>
    <dgm:pt modelId="{EA916ECE-05E2-9041-81ED-CC36F9BDBF39}" type="parTrans" cxnId="{5E05EF76-B8E7-B94B-9BAF-8174727BDD72}">
      <dgm:prSet/>
      <dgm:spPr/>
      <dgm:t>
        <a:bodyPr/>
        <a:lstStyle/>
        <a:p>
          <a:endParaRPr lang="es-ES"/>
        </a:p>
      </dgm:t>
    </dgm:pt>
    <dgm:pt modelId="{9B9A18BC-D730-0C4C-B989-EC3670328A2E}" type="sibTrans" cxnId="{5E05EF76-B8E7-B94B-9BAF-8174727BDD72}">
      <dgm:prSet/>
      <dgm:spPr/>
      <dgm:t>
        <a:bodyPr/>
        <a:lstStyle/>
        <a:p>
          <a:endParaRPr lang="es-ES"/>
        </a:p>
      </dgm:t>
    </dgm:pt>
    <dgm:pt modelId="{D04E7D7F-A5FB-9240-9409-48778C3D40F7}">
      <dgm:prSet custT="1"/>
      <dgm:spPr/>
      <dgm:t>
        <a:bodyPr/>
        <a:lstStyle/>
        <a:p>
          <a:pPr>
            <a:buNone/>
          </a:pPr>
          <a:r>
            <a:rPr lang="es-ES" sz="2000" dirty="0"/>
            <a:t>71 - Incrementar a un 90% la sostenibilidad del SIG en el Gobierno Distrital</a:t>
          </a:r>
          <a:endParaRPr lang="es-ES" sz="2000" b="1" dirty="0"/>
        </a:p>
      </dgm:t>
    </dgm:pt>
    <dgm:pt modelId="{296F1680-4594-514B-AD68-4E1E8385FAF1}" type="parTrans" cxnId="{228F1152-8D58-0244-86EB-C58689AF4708}">
      <dgm:prSet/>
      <dgm:spPr/>
      <dgm:t>
        <a:bodyPr/>
        <a:lstStyle/>
        <a:p>
          <a:endParaRPr lang="es-ES"/>
        </a:p>
      </dgm:t>
    </dgm:pt>
    <dgm:pt modelId="{9D9A498D-97D6-9E41-AA59-CF2013F9BAD0}" type="sibTrans" cxnId="{228F1152-8D58-0244-86EB-C58689AF4708}">
      <dgm:prSet/>
      <dgm:spPr/>
      <dgm:t>
        <a:bodyPr/>
        <a:lstStyle/>
        <a:p>
          <a:endParaRPr lang="es-ES"/>
        </a:p>
      </dgm:t>
    </dgm:pt>
    <dgm:pt modelId="{00790A88-3400-6846-8016-15F36D5AC91E}">
      <dgm:prSet custT="1"/>
      <dgm:spPr/>
      <dgm:t>
        <a:bodyPr/>
        <a:lstStyle/>
        <a:p>
          <a:pPr>
            <a:buNone/>
          </a:pPr>
          <a:r>
            <a:rPr lang="es-ES" sz="2000" b="1" dirty="0"/>
            <a:t>SCRD 		(50%)</a:t>
          </a:r>
        </a:p>
      </dgm:t>
    </dgm:pt>
    <dgm:pt modelId="{3F591B0A-DAAA-C840-A395-DF505AE28275}" type="parTrans" cxnId="{C637A010-46DE-6246-8D85-21AC573C7E99}">
      <dgm:prSet/>
      <dgm:spPr/>
      <dgm:t>
        <a:bodyPr/>
        <a:lstStyle/>
        <a:p>
          <a:endParaRPr lang="es-ES"/>
        </a:p>
      </dgm:t>
    </dgm:pt>
    <dgm:pt modelId="{E2F81CDE-67ED-EC44-9C0B-8537EF638AEF}" type="sibTrans" cxnId="{C637A010-46DE-6246-8D85-21AC573C7E99}">
      <dgm:prSet/>
      <dgm:spPr/>
      <dgm:t>
        <a:bodyPr/>
        <a:lstStyle/>
        <a:p>
          <a:endParaRPr lang="es-ES"/>
        </a:p>
      </dgm:t>
    </dgm:pt>
    <dgm:pt modelId="{20D1F584-01BA-A449-8C33-1C6815BD3C8E}">
      <dgm:prSet custT="1"/>
      <dgm:spPr/>
      <dgm:t>
        <a:bodyPr/>
        <a:lstStyle/>
        <a:p>
          <a:pPr>
            <a:buNone/>
          </a:pPr>
          <a:r>
            <a:rPr lang="es-ES" sz="2000" b="1" dirty="0"/>
            <a:t>IDRD 		(50%)</a:t>
          </a:r>
        </a:p>
      </dgm:t>
    </dgm:pt>
    <dgm:pt modelId="{446B719C-FDE5-7E45-8D19-DA2F9905052B}" type="parTrans" cxnId="{96282660-0338-8248-9F74-5587C438C9DB}">
      <dgm:prSet/>
      <dgm:spPr/>
      <dgm:t>
        <a:bodyPr/>
        <a:lstStyle/>
        <a:p>
          <a:endParaRPr lang="es-ES"/>
        </a:p>
      </dgm:t>
    </dgm:pt>
    <dgm:pt modelId="{033E74BB-F0E1-D745-B9D6-6B26B81C24E5}" type="sibTrans" cxnId="{96282660-0338-8248-9F74-5587C438C9DB}">
      <dgm:prSet/>
      <dgm:spPr/>
      <dgm:t>
        <a:bodyPr/>
        <a:lstStyle/>
        <a:p>
          <a:endParaRPr lang="es-ES"/>
        </a:p>
      </dgm:t>
    </dgm:pt>
    <dgm:pt modelId="{57971672-BAD0-0F43-9FEB-BDE7D01A3412}">
      <dgm:prSet custT="1"/>
      <dgm:spPr/>
      <dgm:t>
        <a:bodyPr/>
        <a:lstStyle/>
        <a:p>
          <a:pPr>
            <a:buNone/>
          </a:pPr>
          <a:r>
            <a:rPr lang="es-ES" sz="2000" b="1" dirty="0"/>
            <a:t>IDPC 		(50%)</a:t>
          </a:r>
        </a:p>
      </dgm:t>
    </dgm:pt>
    <dgm:pt modelId="{35D45FCA-16F2-8040-A9D9-09FC9B9750FD}" type="parTrans" cxnId="{F1E43F68-D98B-6E4B-B2CB-7579F4452D7C}">
      <dgm:prSet/>
      <dgm:spPr/>
      <dgm:t>
        <a:bodyPr/>
        <a:lstStyle/>
        <a:p>
          <a:endParaRPr lang="es-ES"/>
        </a:p>
      </dgm:t>
    </dgm:pt>
    <dgm:pt modelId="{23EDEBDD-42BB-3C49-B166-66EBF44C9313}" type="sibTrans" cxnId="{F1E43F68-D98B-6E4B-B2CB-7579F4452D7C}">
      <dgm:prSet/>
      <dgm:spPr/>
      <dgm:t>
        <a:bodyPr/>
        <a:lstStyle/>
        <a:p>
          <a:endParaRPr lang="es-ES"/>
        </a:p>
      </dgm:t>
    </dgm:pt>
    <dgm:pt modelId="{827A9295-158D-4F4D-B57C-93789B85E252}">
      <dgm:prSet custT="1"/>
      <dgm:spPr/>
      <dgm:t>
        <a:bodyPr/>
        <a:lstStyle/>
        <a:p>
          <a:pPr>
            <a:buNone/>
          </a:pPr>
          <a:r>
            <a:rPr lang="es-ES" sz="2000" b="1" dirty="0"/>
            <a:t>OFB 		(50%)</a:t>
          </a:r>
        </a:p>
      </dgm:t>
    </dgm:pt>
    <dgm:pt modelId="{804C588B-13A3-B14C-8AA2-99B8FDFEC4C5}" type="parTrans" cxnId="{FD227FD5-369C-6F44-94B0-D96236809332}">
      <dgm:prSet/>
      <dgm:spPr/>
      <dgm:t>
        <a:bodyPr/>
        <a:lstStyle/>
        <a:p>
          <a:endParaRPr lang="es-ES"/>
        </a:p>
      </dgm:t>
    </dgm:pt>
    <dgm:pt modelId="{8C2227A8-24DC-B140-9337-2A566BE03AD7}" type="sibTrans" cxnId="{FD227FD5-369C-6F44-94B0-D96236809332}">
      <dgm:prSet/>
      <dgm:spPr/>
      <dgm:t>
        <a:bodyPr/>
        <a:lstStyle/>
        <a:p>
          <a:endParaRPr lang="es-ES"/>
        </a:p>
      </dgm:t>
    </dgm:pt>
    <dgm:pt modelId="{801D4686-B468-A34D-8778-268EFCA881E2}">
      <dgm:prSet custT="1"/>
      <dgm:spPr/>
      <dgm:t>
        <a:bodyPr/>
        <a:lstStyle/>
        <a:p>
          <a:pPr>
            <a:buNone/>
          </a:pPr>
          <a:r>
            <a:rPr lang="es-ES" sz="2000" b="1" dirty="0"/>
            <a:t>FUGA 		(42,3%)</a:t>
          </a:r>
        </a:p>
      </dgm:t>
    </dgm:pt>
    <dgm:pt modelId="{AE6694BD-08D4-D54B-9ADB-67E986CCC05F}" type="parTrans" cxnId="{BE6DFD2E-F416-434A-80EB-68AAD15CCCE8}">
      <dgm:prSet/>
      <dgm:spPr/>
      <dgm:t>
        <a:bodyPr/>
        <a:lstStyle/>
        <a:p>
          <a:endParaRPr lang="es-ES"/>
        </a:p>
      </dgm:t>
    </dgm:pt>
    <dgm:pt modelId="{B2EE550B-8FA1-6B49-B3C3-12F450A44446}" type="sibTrans" cxnId="{BE6DFD2E-F416-434A-80EB-68AAD15CCCE8}">
      <dgm:prSet/>
      <dgm:spPr/>
      <dgm:t>
        <a:bodyPr/>
        <a:lstStyle/>
        <a:p>
          <a:endParaRPr lang="es-ES"/>
        </a:p>
      </dgm:t>
    </dgm:pt>
    <dgm:pt modelId="{074E2D63-B805-0E4C-920E-016978581709}">
      <dgm:prSet custT="1"/>
      <dgm:spPr/>
      <dgm:t>
        <a:bodyPr/>
        <a:lstStyle/>
        <a:p>
          <a:pPr>
            <a:buNone/>
          </a:pPr>
          <a:r>
            <a:rPr lang="es-ES" sz="2000" b="1" dirty="0"/>
            <a:t>CANAL 	(44,38%)</a:t>
          </a:r>
        </a:p>
      </dgm:t>
    </dgm:pt>
    <dgm:pt modelId="{73223DD1-7C24-0646-A748-0D928FF9DD97}" type="parTrans" cxnId="{89918EB2-0C01-1D4B-911D-CA58790BB1E0}">
      <dgm:prSet/>
      <dgm:spPr/>
      <dgm:t>
        <a:bodyPr/>
        <a:lstStyle/>
        <a:p>
          <a:endParaRPr lang="es-ES"/>
        </a:p>
      </dgm:t>
    </dgm:pt>
    <dgm:pt modelId="{A7493771-B67A-AD4B-A469-6858F60108C1}" type="sibTrans" cxnId="{89918EB2-0C01-1D4B-911D-CA58790BB1E0}">
      <dgm:prSet/>
      <dgm:spPr/>
      <dgm:t>
        <a:bodyPr/>
        <a:lstStyle/>
        <a:p>
          <a:endParaRPr lang="es-ES"/>
        </a:p>
      </dgm:t>
    </dgm:pt>
    <dgm:pt modelId="{F2F8BCD1-C477-4144-857C-AE86608D2FD8}">
      <dgm:prSet custT="1"/>
      <dgm:spPr/>
      <dgm:t>
        <a:bodyPr/>
        <a:lstStyle/>
        <a:p>
          <a:pPr>
            <a:buNone/>
          </a:pPr>
          <a:r>
            <a:rPr lang="es-ES" sz="2000" b="1" dirty="0"/>
            <a:t>IDARTES 	(41,6%)</a:t>
          </a:r>
        </a:p>
      </dgm:t>
    </dgm:pt>
    <dgm:pt modelId="{A70C4ECB-A71B-F34C-880C-D733FE3A6271}" type="parTrans" cxnId="{04E418E0-E246-004A-863E-47FE42C69C67}">
      <dgm:prSet/>
      <dgm:spPr/>
      <dgm:t>
        <a:bodyPr/>
        <a:lstStyle/>
        <a:p>
          <a:endParaRPr lang="es-ES"/>
        </a:p>
      </dgm:t>
    </dgm:pt>
    <dgm:pt modelId="{A2B83A0D-2DFB-2C44-90A4-F51335ED6CE3}" type="sibTrans" cxnId="{04E418E0-E246-004A-863E-47FE42C69C67}">
      <dgm:prSet/>
      <dgm:spPr/>
      <dgm:t>
        <a:bodyPr/>
        <a:lstStyle/>
        <a:p>
          <a:endParaRPr lang="es-ES"/>
        </a:p>
      </dgm:t>
    </dgm:pt>
    <dgm:pt modelId="{6B659D35-AE7C-AC4C-8CBE-0405A1296E63}">
      <dgm:prSet custT="1"/>
      <dgm:spPr/>
      <dgm:t>
        <a:bodyPr/>
        <a:lstStyle/>
        <a:p>
          <a:pPr>
            <a:buNone/>
          </a:pPr>
          <a:endParaRPr lang="es-ES" sz="2000" b="1" dirty="0"/>
        </a:p>
      </dgm:t>
    </dgm:pt>
    <dgm:pt modelId="{89425418-CF5A-0548-8125-C6445B99A30E}" type="parTrans" cxnId="{19AF1C73-70EA-5749-BC75-63EDD82F9218}">
      <dgm:prSet/>
      <dgm:spPr/>
      <dgm:t>
        <a:bodyPr/>
        <a:lstStyle/>
        <a:p>
          <a:endParaRPr lang="es-ES"/>
        </a:p>
      </dgm:t>
    </dgm:pt>
    <dgm:pt modelId="{84A8EE60-03FF-1043-810F-ACB2DCEA1CA6}" type="sibTrans" cxnId="{19AF1C73-70EA-5749-BC75-63EDD82F9218}">
      <dgm:prSet/>
      <dgm:spPr/>
      <dgm:t>
        <a:bodyPr/>
        <a:lstStyle/>
        <a:p>
          <a:endParaRPr lang="es-ES"/>
        </a:p>
      </dgm:t>
    </dgm:pt>
    <dgm:pt modelId="{F8473740-355E-0A42-A8A9-DD5AC5A484F6}">
      <dgm:prSet custT="1"/>
      <dgm:spPr/>
      <dgm:t>
        <a:bodyPr/>
        <a:lstStyle/>
        <a:p>
          <a:pPr>
            <a:buNone/>
          </a:pPr>
          <a:endParaRPr lang="es-ES" sz="2000" b="1" dirty="0"/>
        </a:p>
      </dgm:t>
    </dgm:pt>
    <dgm:pt modelId="{C511A9AD-3FE3-F042-A875-0260806207AF}" type="parTrans" cxnId="{5B223D3B-7108-2643-ADD6-64D2C0ACA39F}">
      <dgm:prSet/>
      <dgm:spPr/>
      <dgm:t>
        <a:bodyPr/>
        <a:lstStyle/>
        <a:p>
          <a:endParaRPr lang="es-ES"/>
        </a:p>
      </dgm:t>
    </dgm:pt>
    <dgm:pt modelId="{FDFDB9FA-DD84-6F4D-B52F-6966F73C3311}" type="sibTrans" cxnId="{5B223D3B-7108-2643-ADD6-64D2C0ACA39F}">
      <dgm:prSet/>
      <dgm:spPr/>
      <dgm:t>
        <a:bodyPr/>
        <a:lstStyle/>
        <a:p>
          <a:endParaRPr lang="es-ES"/>
        </a:p>
      </dgm:t>
    </dgm:pt>
    <dgm:pt modelId="{6D3C3253-8054-4313-A6D1-1D58D7367399}" type="pres">
      <dgm:prSet presAssocID="{2D12E83A-61CF-4BF4-9CA2-036C517F26E5}" presName="linear" presStyleCnt="0">
        <dgm:presLayoutVars>
          <dgm:animLvl val="lvl"/>
          <dgm:resizeHandles val="exact"/>
        </dgm:presLayoutVars>
      </dgm:prSet>
      <dgm:spPr/>
    </dgm:pt>
    <dgm:pt modelId="{264088AD-2267-034C-8FB0-7C717B6760C3}" type="pres">
      <dgm:prSet presAssocID="{392E5BB7-A8EC-B740-8E7D-4C309A70C1D8}" presName="parentText" presStyleLbl="node1" presStyleIdx="0" presStyleCnt="1" custScaleY="67227">
        <dgm:presLayoutVars>
          <dgm:chMax val="0"/>
          <dgm:bulletEnabled val="1"/>
        </dgm:presLayoutVars>
      </dgm:prSet>
      <dgm:spPr/>
    </dgm:pt>
    <dgm:pt modelId="{876F0411-BDCF-2E47-ADD5-8BCD102DCC25}" type="pres">
      <dgm:prSet presAssocID="{392E5BB7-A8EC-B740-8E7D-4C309A70C1D8}" presName="childText" presStyleLbl="revTx" presStyleIdx="0" presStyleCnt="1">
        <dgm:presLayoutVars>
          <dgm:bulletEnabled val="1"/>
        </dgm:presLayoutVars>
      </dgm:prSet>
      <dgm:spPr/>
    </dgm:pt>
  </dgm:ptLst>
  <dgm:cxnLst>
    <dgm:cxn modelId="{3C30A50E-219B-4F70-AFE4-DD6531007A95}" type="presOf" srcId="{827A9295-158D-4F4D-B57C-93789B85E252}" destId="{876F0411-BDCF-2E47-ADD5-8BCD102DCC25}" srcOrd="0" destOrd="7" presId="urn:microsoft.com/office/officeart/2005/8/layout/vList2"/>
    <dgm:cxn modelId="{C637A010-46DE-6246-8D85-21AC573C7E99}" srcId="{392E5BB7-A8EC-B740-8E7D-4C309A70C1D8}" destId="{00790A88-3400-6846-8016-15F36D5AC91E}" srcOrd="3" destOrd="0" parTransId="{3F591B0A-DAAA-C840-A395-DF505AE28275}" sibTransId="{E2F81CDE-67ED-EC44-9C0B-8537EF638AEF}"/>
    <dgm:cxn modelId="{4F87E729-C6E8-4E9F-8D59-43C637C9DF14}" type="presOf" srcId="{801D4686-B468-A34D-8778-268EFCA881E2}" destId="{876F0411-BDCF-2E47-ADD5-8BCD102DCC25}" srcOrd="0" destOrd="8" presId="urn:microsoft.com/office/officeart/2005/8/layout/vList2"/>
    <dgm:cxn modelId="{BE6DFD2E-F416-434A-80EB-68AAD15CCCE8}" srcId="{392E5BB7-A8EC-B740-8E7D-4C309A70C1D8}" destId="{801D4686-B468-A34D-8778-268EFCA881E2}" srcOrd="8" destOrd="0" parTransId="{AE6694BD-08D4-D54B-9ADB-67E986CCC05F}" sibTransId="{B2EE550B-8FA1-6B49-B3C3-12F450A44446}"/>
    <dgm:cxn modelId="{5B223D3B-7108-2643-ADD6-64D2C0ACA39F}" srcId="{392E5BB7-A8EC-B740-8E7D-4C309A70C1D8}" destId="{F8473740-355E-0A42-A8A9-DD5AC5A484F6}" srcOrd="0" destOrd="0" parTransId="{C511A9AD-3FE3-F042-A875-0260806207AF}" sibTransId="{FDFDB9FA-DD84-6F4D-B52F-6966F73C3311}"/>
    <dgm:cxn modelId="{96282660-0338-8248-9F74-5587C438C9DB}" srcId="{392E5BB7-A8EC-B740-8E7D-4C309A70C1D8}" destId="{20D1F584-01BA-A449-8C33-1C6815BD3C8E}" srcOrd="4" destOrd="0" parTransId="{446B719C-FDE5-7E45-8D19-DA2F9905052B}" sibTransId="{033E74BB-F0E1-D745-B9D6-6B26B81C24E5}"/>
    <dgm:cxn modelId="{F1E43F68-D98B-6E4B-B2CB-7579F4452D7C}" srcId="{392E5BB7-A8EC-B740-8E7D-4C309A70C1D8}" destId="{57971672-BAD0-0F43-9FEB-BDE7D01A3412}" srcOrd="6" destOrd="0" parTransId="{35D45FCA-16F2-8040-A9D9-09FC9B9750FD}" sibTransId="{23EDEBDD-42BB-3C49-B166-66EBF44C9313}"/>
    <dgm:cxn modelId="{CF16856B-1D20-441E-B5DD-CF669AC6E1BC}" type="presOf" srcId="{392E5BB7-A8EC-B740-8E7D-4C309A70C1D8}" destId="{264088AD-2267-034C-8FB0-7C717B6760C3}" srcOrd="0" destOrd="0" presId="urn:microsoft.com/office/officeart/2005/8/layout/vList2"/>
    <dgm:cxn modelId="{2A5B906B-F5DD-441F-98E6-7CD991D758A6}" type="presOf" srcId="{F8473740-355E-0A42-A8A9-DD5AC5A484F6}" destId="{876F0411-BDCF-2E47-ADD5-8BCD102DCC25}" srcOrd="0" destOrd="0" presId="urn:microsoft.com/office/officeart/2005/8/layout/vList2"/>
    <dgm:cxn modelId="{228F1152-8D58-0244-86EB-C58689AF4708}" srcId="{392E5BB7-A8EC-B740-8E7D-4C309A70C1D8}" destId="{D04E7D7F-A5FB-9240-9409-48778C3D40F7}" srcOrd="1" destOrd="0" parTransId="{296F1680-4594-514B-AD68-4E1E8385FAF1}" sibTransId="{9D9A498D-97D6-9E41-AA59-CF2013F9BAD0}"/>
    <dgm:cxn modelId="{19AF1C73-70EA-5749-BC75-63EDD82F9218}" srcId="{392E5BB7-A8EC-B740-8E7D-4C309A70C1D8}" destId="{6B659D35-AE7C-AC4C-8CBE-0405A1296E63}" srcOrd="2" destOrd="0" parTransId="{89425418-CF5A-0548-8125-C6445B99A30E}" sibTransId="{84A8EE60-03FF-1043-810F-ACB2DCEA1CA6}"/>
    <dgm:cxn modelId="{D180D053-2E59-4F2A-8275-643A310F292B}" type="presOf" srcId="{074E2D63-B805-0E4C-920E-016978581709}" destId="{876F0411-BDCF-2E47-ADD5-8BCD102DCC25}" srcOrd="0" destOrd="9" presId="urn:microsoft.com/office/officeart/2005/8/layout/vList2"/>
    <dgm:cxn modelId="{4648EC75-D5CC-48C8-8078-F99BAFB2183A}" type="presOf" srcId="{2D12E83A-61CF-4BF4-9CA2-036C517F26E5}" destId="{6D3C3253-8054-4313-A6D1-1D58D7367399}" srcOrd="0" destOrd="0" presId="urn:microsoft.com/office/officeart/2005/8/layout/vList2"/>
    <dgm:cxn modelId="{79082D76-2592-4DD9-9954-F8B0FB698C5D}" type="presOf" srcId="{F2F8BCD1-C477-4144-857C-AE86608D2FD8}" destId="{876F0411-BDCF-2E47-ADD5-8BCD102DCC25}" srcOrd="0" destOrd="5" presId="urn:microsoft.com/office/officeart/2005/8/layout/vList2"/>
    <dgm:cxn modelId="{5E05EF76-B8E7-B94B-9BAF-8174727BDD72}" srcId="{2D12E83A-61CF-4BF4-9CA2-036C517F26E5}" destId="{392E5BB7-A8EC-B740-8E7D-4C309A70C1D8}" srcOrd="0" destOrd="0" parTransId="{EA916ECE-05E2-9041-81ED-CC36F9BDBF39}" sibTransId="{9B9A18BC-D730-0C4C-B989-EC3670328A2E}"/>
    <dgm:cxn modelId="{E57E337A-45E0-4202-A74A-7EBCC050D4D6}" type="presOf" srcId="{6B659D35-AE7C-AC4C-8CBE-0405A1296E63}" destId="{876F0411-BDCF-2E47-ADD5-8BCD102DCC25}" srcOrd="0" destOrd="2" presId="urn:microsoft.com/office/officeart/2005/8/layout/vList2"/>
    <dgm:cxn modelId="{76228185-B01B-4AD3-B08E-5E858D5BD2C3}" type="presOf" srcId="{57971672-BAD0-0F43-9FEB-BDE7D01A3412}" destId="{876F0411-BDCF-2E47-ADD5-8BCD102DCC25}" srcOrd="0" destOrd="6" presId="urn:microsoft.com/office/officeart/2005/8/layout/vList2"/>
    <dgm:cxn modelId="{89918EB2-0C01-1D4B-911D-CA58790BB1E0}" srcId="{392E5BB7-A8EC-B740-8E7D-4C309A70C1D8}" destId="{074E2D63-B805-0E4C-920E-016978581709}" srcOrd="9" destOrd="0" parTransId="{73223DD1-7C24-0646-A748-0D928FF9DD97}" sibTransId="{A7493771-B67A-AD4B-A469-6858F60108C1}"/>
    <dgm:cxn modelId="{4A051EC5-C696-488F-BB8D-CDE60B4F2558}" type="presOf" srcId="{D04E7D7F-A5FB-9240-9409-48778C3D40F7}" destId="{876F0411-BDCF-2E47-ADD5-8BCD102DCC25}" srcOrd="0" destOrd="1" presId="urn:microsoft.com/office/officeart/2005/8/layout/vList2"/>
    <dgm:cxn modelId="{705F59C8-4BB2-4EF4-AE7B-CFDF4BDEE9E3}" type="presOf" srcId="{20D1F584-01BA-A449-8C33-1C6815BD3C8E}" destId="{876F0411-BDCF-2E47-ADD5-8BCD102DCC25}" srcOrd="0" destOrd="4" presId="urn:microsoft.com/office/officeart/2005/8/layout/vList2"/>
    <dgm:cxn modelId="{FD227FD5-369C-6F44-94B0-D96236809332}" srcId="{392E5BB7-A8EC-B740-8E7D-4C309A70C1D8}" destId="{827A9295-158D-4F4D-B57C-93789B85E252}" srcOrd="7" destOrd="0" parTransId="{804C588B-13A3-B14C-8AA2-99B8FDFEC4C5}" sibTransId="{8C2227A8-24DC-B140-9337-2A566BE03AD7}"/>
    <dgm:cxn modelId="{299DCADB-203A-43E2-8383-43D2AF01F979}" type="presOf" srcId="{00790A88-3400-6846-8016-15F36D5AC91E}" destId="{876F0411-BDCF-2E47-ADD5-8BCD102DCC25}" srcOrd="0" destOrd="3" presId="urn:microsoft.com/office/officeart/2005/8/layout/vList2"/>
    <dgm:cxn modelId="{04E418E0-E246-004A-863E-47FE42C69C67}" srcId="{392E5BB7-A8EC-B740-8E7D-4C309A70C1D8}" destId="{F2F8BCD1-C477-4144-857C-AE86608D2FD8}" srcOrd="5" destOrd="0" parTransId="{A70C4ECB-A71B-F34C-880C-D733FE3A6271}" sibTransId="{A2B83A0D-2DFB-2C44-90A4-F51335ED6CE3}"/>
    <dgm:cxn modelId="{D3182608-ACA1-4019-A24B-7FE2C98BBD43}" type="presParOf" srcId="{6D3C3253-8054-4313-A6D1-1D58D7367399}" destId="{264088AD-2267-034C-8FB0-7C717B6760C3}" srcOrd="0" destOrd="0" presId="urn:microsoft.com/office/officeart/2005/8/layout/vList2"/>
    <dgm:cxn modelId="{1F9514BB-EDF4-4F93-ADA5-5FC781A525B8}" type="presParOf" srcId="{6D3C3253-8054-4313-A6D1-1D58D7367399}" destId="{876F0411-BDCF-2E47-ADD5-8BCD102DCC25}"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5CC841A-97FE-495A-BBCE-EF7D0E48B16A}" type="doc">
      <dgm:prSet loTypeId="urn:microsoft.com/office/officeart/2005/8/layout/hProcess11" loCatId="process" qsTypeId="urn:microsoft.com/office/officeart/2005/8/quickstyle/simple1" qsCatId="simple" csTypeId="urn:microsoft.com/office/officeart/2005/8/colors/colorful5" csCatId="colorful" phldr="1"/>
      <dgm:spPr/>
    </dgm:pt>
    <dgm:pt modelId="{8BCF4F75-28EF-4D3B-B4C6-64E5849A5FBD}">
      <dgm:prSet phldrT="[Texto]" custT="1"/>
      <dgm:spPr/>
      <dgm:t>
        <a:bodyPr/>
        <a:lstStyle/>
        <a:p>
          <a:r>
            <a:rPr lang="es-CO" sz="1600" b="1" dirty="0"/>
            <a:t>Reporte responsables de proyecto a OAP con seguimiento al cierre del PDD BMPT</a:t>
          </a:r>
        </a:p>
        <a:p>
          <a:r>
            <a:rPr lang="es-CO" sz="1600" dirty="0"/>
            <a:t>Máx. 5 de junio</a:t>
          </a:r>
        </a:p>
      </dgm:t>
    </dgm:pt>
    <dgm:pt modelId="{AAF0B2AC-B71B-424A-B4E3-EC6411883C45}" type="parTrans" cxnId="{A4F81FFA-B908-497F-9018-DB4E6BA168A5}">
      <dgm:prSet/>
      <dgm:spPr/>
      <dgm:t>
        <a:bodyPr/>
        <a:lstStyle/>
        <a:p>
          <a:endParaRPr lang="es-CO" sz="1400"/>
        </a:p>
      </dgm:t>
    </dgm:pt>
    <dgm:pt modelId="{52B591D5-77FC-4181-B5F7-37E2D9C090A1}" type="sibTrans" cxnId="{A4F81FFA-B908-497F-9018-DB4E6BA168A5}">
      <dgm:prSet/>
      <dgm:spPr/>
      <dgm:t>
        <a:bodyPr/>
        <a:lstStyle/>
        <a:p>
          <a:endParaRPr lang="es-CO" sz="1400"/>
        </a:p>
      </dgm:t>
    </dgm:pt>
    <dgm:pt modelId="{03DA9790-1BCD-4951-9320-0586E7A6CD76}">
      <dgm:prSet phldrT="[Texto]" custT="1"/>
      <dgm:spPr/>
      <dgm:t>
        <a:bodyPr/>
        <a:lstStyle/>
        <a:p>
          <a:r>
            <a:rPr lang="es-CO" sz="1600" b="0" dirty="0"/>
            <a:t>Entre el 8 y el 12 de junio</a:t>
          </a:r>
        </a:p>
        <a:p>
          <a:r>
            <a:rPr lang="es-CO" sz="1600" b="1" dirty="0"/>
            <a:t>Revisión, retroalimentación y ajustes del seguimiento al cierre PDD BMPT</a:t>
          </a:r>
        </a:p>
      </dgm:t>
    </dgm:pt>
    <dgm:pt modelId="{6ABB9B22-CEB2-4C6D-B98E-BA6DFD94E3DB}" type="parTrans" cxnId="{74FFDA61-226F-4558-AC9C-43B411E134D7}">
      <dgm:prSet/>
      <dgm:spPr/>
      <dgm:t>
        <a:bodyPr/>
        <a:lstStyle/>
        <a:p>
          <a:endParaRPr lang="es-CO" sz="1400"/>
        </a:p>
      </dgm:t>
    </dgm:pt>
    <dgm:pt modelId="{BE8C55C8-1A53-4F4A-81EB-AC72F3A4EAEF}" type="sibTrans" cxnId="{74FFDA61-226F-4558-AC9C-43B411E134D7}">
      <dgm:prSet/>
      <dgm:spPr/>
      <dgm:t>
        <a:bodyPr/>
        <a:lstStyle/>
        <a:p>
          <a:endParaRPr lang="es-CO" sz="1400"/>
        </a:p>
      </dgm:t>
    </dgm:pt>
    <dgm:pt modelId="{F8046D95-215B-4414-B625-E43B9230E145}">
      <dgm:prSet phldrT="[Texto]" custT="1"/>
      <dgm:spPr/>
      <dgm:t>
        <a:bodyPr/>
        <a:lstStyle/>
        <a:p>
          <a:r>
            <a:rPr lang="es-CO" sz="1600" b="1" dirty="0"/>
            <a:t>Registro en SEGPLAN del seguimiento al cierre PDD BMPT</a:t>
          </a:r>
        </a:p>
        <a:p>
          <a:r>
            <a:rPr lang="es-CO" sz="1600" b="0" dirty="0"/>
            <a:t>Máx. al 30 de junio</a:t>
          </a:r>
          <a:endParaRPr lang="es-CO" sz="1400" b="0" dirty="0"/>
        </a:p>
      </dgm:t>
    </dgm:pt>
    <dgm:pt modelId="{1010CDA0-F511-4C72-92C4-27BDDBB65261}" type="parTrans" cxnId="{887AE761-F25B-4ED5-90FA-30C8CD6AB96E}">
      <dgm:prSet/>
      <dgm:spPr/>
      <dgm:t>
        <a:bodyPr/>
        <a:lstStyle/>
        <a:p>
          <a:endParaRPr lang="es-CO" sz="1400"/>
        </a:p>
      </dgm:t>
    </dgm:pt>
    <dgm:pt modelId="{AC39F44C-582A-47A0-86A8-3C4D4D5155B8}" type="sibTrans" cxnId="{887AE761-F25B-4ED5-90FA-30C8CD6AB96E}">
      <dgm:prSet/>
      <dgm:spPr/>
      <dgm:t>
        <a:bodyPr/>
        <a:lstStyle/>
        <a:p>
          <a:endParaRPr lang="es-CO" sz="1400"/>
        </a:p>
      </dgm:t>
    </dgm:pt>
    <dgm:pt modelId="{FA750732-7402-4303-B129-966F2F4E438E}" type="pres">
      <dgm:prSet presAssocID="{A5CC841A-97FE-495A-BBCE-EF7D0E48B16A}" presName="Name0" presStyleCnt="0">
        <dgm:presLayoutVars>
          <dgm:dir/>
          <dgm:resizeHandles val="exact"/>
        </dgm:presLayoutVars>
      </dgm:prSet>
      <dgm:spPr/>
    </dgm:pt>
    <dgm:pt modelId="{3BB3F38A-8E90-43B2-BF38-440ABA359684}" type="pres">
      <dgm:prSet presAssocID="{A5CC841A-97FE-495A-BBCE-EF7D0E48B16A}" presName="arrow" presStyleLbl="bgShp" presStyleIdx="0" presStyleCnt="1"/>
      <dgm:spPr/>
    </dgm:pt>
    <dgm:pt modelId="{0B080DEF-951D-4238-B98D-37C0309E87A0}" type="pres">
      <dgm:prSet presAssocID="{A5CC841A-97FE-495A-BBCE-EF7D0E48B16A}" presName="points" presStyleCnt="0"/>
      <dgm:spPr/>
    </dgm:pt>
    <dgm:pt modelId="{C8255D59-5FED-4C64-B62F-2C2BC46D0DED}" type="pres">
      <dgm:prSet presAssocID="{8BCF4F75-28EF-4D3B-B4C6-64E5849A5FBD}" presName="compositeA" presStyleCnt="0"/>
      <dgm:spPr/>
    </dgm:pt>
    <dgm:pt modelId="{9A51F528-77E7-4A2C-8316-F4CC8D263E84}" type="pres">
      <dgm:prSet presAssocID="{8BCF4F75-28EF-4D3B-B4C6-64E5849A5FBD}" presName="textA" presStyleLbl="revTx" presStyleIdx="0" presStyleCnt="3">
        <dgm:presLayoutVars>
          <dgm:bulletEnabled val="1"/>
        </dgm:presLayoutVars>
      </dgm:prSet>
      <dgm:spPr/>
    </dgm:pt>
    <dgm:pt modelId="{ABC93E17-115D-4EF5-B1B3-81937B845EF0}" type="pres">
      <dgm:prSet presAssocID="{8BCF4F75-28EF-4D3B-B4C6-64E5849A5FBD}" presName="circleA" presStyleLbl="node1" presStyleIdx="0" presStyleCnt="3"/>
      <dgm:spPr/>
    </dgm:pt>
    <dgm:pt modelId="{E1242D8A-F323-4B2A-9053-67FC4F6FAD76}" type="pres">
      <dgm:prSet presAssocID="{8BCF4F75-28EF-4D3B-B4C6-64E5849A5FBD}" presName="spaceA" presStyleCnt="0"/>
      <dgm:spPr/>
    </dgm:pt>
    <dgm:pt modelId="{AFDB5BD4-AB85-4C27-BD6C-7AAE17DD1C57}" type="pres">
      <dgm:prSet presAssocID="{52B591D5-77FC-4181-B5F7-37E2D9C090A1}" presName="space" presStyleCnt="0"/>
      <dgm:spPr/>
    </dgm:pt>
    <dgm:pt modelId="{8A0636F8-8459-4B91-8B1D-AA525D1F45D0}" type="pres">
      <dgm:prSet presAssocID="{03DA9790-1BCD-4951-9320-0586E7A6CD76}" presName="compositeB" presStyleCnt="0"/>
      <dgm:spPr/>
    </dgm:pt>
    <dgm:pt modelId="{9FB1C05E-06F2-4504-9E77-19ED067AB908}" type="pres">
      <dgm:prSet presAssocID="{03DA9790-1BCD-4951-9320-0586E7A6CD76}" presName="textB" presStyleLbl="revTx" presStyleIdx="1" presStyleCnt="3">
        <dgm:presLayoutVars>
          <dgm:bulletEnabled val="1"/>
        </dgm:presLayoutVars>
      </dgm:prSet>
      <dgm:spPr/>
    </dgm:pt>
    <dgm:pt modelId="{F996311D-B481-4C9B-974F-4DBF6BCAE8B0}" type="pres">
      <dgm:prSet presAssocID="{03DA9790-1BCD-4951-9320-0586E7A6CD76}" presName="circleB" presStyleLbl="node1" presStyleIdx="1" presStyleCnt="3"/>
      <dgm:spPr/>
    </dgm:pt>
    <dgm:pt modelId="{BCA77479-23CF-4D96-A332-12EA0B2C4578}" type="pres">
      <dgm:prSet presAssocID="{03DA9790-1BCD-4951-9320-0586E7A6CD76}" presName="spaceB" presStyleCnt="0"/>
      <dgm:spPr/>
    </dgm:pt>
    <dgm:pt modelId="{BB32C526-AAC1-425F-B3E1-C7F538F723CA}" type="pres">
      <dgm:prSet presAssocID="{BE8C55C8-1A53-4F4A-81EB-AC72F3A4EAEF}" presName="space" presStyleCnt="0"/>
      <dgm:spPr/>
    </dgm:pt>
    <dgm:pt modelId="{C8A9FF29-1C94-4E18-B7C2-C6C50430D1BE}" type="pres">
      <dgm:prSet presAssocID="{F8046D95-215B-4414-B625-E43B9230E145}" presName="compositeA" presStyleCnt="0"/>
      <dgm:spPr/>
    </dgm:pt>
    <dgm:pt modelId="{5EC8AA2D-E4AE-4818-AC4B-8106AB1127B6}" type="pres">
      <dgm:prSet presAssocID="{F8046D95-215B-4414-B625-E43B9230E145}" presName="textA" presStyleLbl="revTx" presStyleIdx="2" presStyleCnt="3">
        <dgm:presLayoutVars>
          <dgm:bulletEnabled val="1"/>
        </dgm:presLayoutVars>
      </dgm:prSet>
      <dgm:spPr/>
    </dgm:pt>
    <dgm:pt modelId="{0D895639-95FD-4757-8737-4006BF713568}" type="pres">
      <dgm:prSet presAssocID="{F8046D95-215B-4414-B625-E43B9230E145}" presName="circleA" presStyleLbl="node1" presStyleIdx="2" presStyleCnt="3"/>
      <dgm:spPr/>
    </dgm:pt>
    <dgm:pt modelId="{17EA652A-B7B6-41E0-9962-0EB09CC5F006}" type="pres">
      <dgm:prSet presAssocID="{F8046D95-215B-4414-B625-E43B9230E145}" presName="spaceA" presStyleCnt="0"/>
      <dgm:spPr/>
    </dgm:pt>
  </dgm:ptLst>
  <dgm:cxnLst>
    <dgm:cxn modelId="{74FFDA61-226F-4558-AC9C-43B411E134D7}" srcId="{A5CC841A-97FE-495A-BBCE-EF7D0E48B16A}" destId="{03DA9790-1BCD-4951-9320-0586E7A6CD76}" srcOrd="1" destOrd="0" parTransId="{6ABB9B22-CEB2-4C6D-B98E-BA6DFD94E3DB}" sibTransId="{BE8C55C8-1A53-4F4A-81EB-AC72F3A4EAEF}"/>
    <dgm:cxn modelId="{887AE761-F25B-4ED5-90FA-30C8CD6AB96E}" srcId="{A5CC841A-97FE-495A-BBCE-EF7D0E48B16A}" destId="{F8046D95-215B-4414-B625-E43B9230E145}" srcOrd="2" destOrd="0" parTransId="{1010CDA0-F511-4C72-92C4-27BDDBB65261}" sibTransId="{AC39F44C-582A-47A0-86A8-3C4D4D5155B8}"/>
    <dgm:cxn modelId="{44679262-1A66-4449-9DE8-4C791C3CFAA8}" type="presOf" srcId="{03DA9790-1BCD-4951-9320-0586E7A6CD76}" destId="{9FB1C05E-06F2-4504-9E77-19ED067AB908}" srcOrd="0" destOrd="0" presId="urn:microsoft.com/office/officeart/2005/8/layout/hProcess11"/>
    <dgm:cxn modelId="{C2650AB0-42E8-4BF1-8E80-5439C066D70F}" type="presOf" srcId="{8BCF4F75-28EF-4D3B-B4C6-64E5849A5FBD}" destId="{9A51F528-77E7-4A2C-8316-F4CC8D263E84}" srcOrd="0" destOrd="0" presId="urn:microsoft.com/office/officeart/2005/8/layout/hProcess11"/>
    <dgm:cxn modelId="{16FDC0B5-6023-4C27-AA93-751F3D38D696}" type="presOf" srcId="{F8046D95-215B-4414-B625-E43B9230E145}" destId="{5EC8AA2D-E4AE-4818-AC4B-8106AB1127B6}" srcOrd="0" destOrd="0" presId="urn:microsoft.com/office/officeart/2005/8/layout/hProcess11"/>
    <dgm:cxn modelId="{8650FEDD-C37C-4B59-BD40-C53FD6CF55CF}" type="presOf" srcId="{A5CC841A-97FE-495A-BBCE-EF7D0E48B16A}" destId="{FA750732-7402-4303-B129-966F2F4E438E}" srcOrd="0" destOrd="0" presId="urn:microsoft.com/office/officeart/2005/8/layout/hProcess11"/>
    <dgm:cxn modelId="{A4F81FFA-B908-497F-9018-DB4E6BA168A5}" srcId="{A5CC841A-97FE-495A-BBCE-EF7D0E48B16A}" destId="{8BCF4F75-28EF-4D3B-B4C6-64E5849A5FBD}" srcOrd="0" destOrd="0" parTransId="{AAF0B2AC-B71B-424A-B4E3-EC6411883C45}" sibTransId="{52B591D5-77FC-4181-B5F7-37E2D9C090A1}"/>
    <dgm:cxn modelId="{E327BD46-AD2E-47CA-AB37-BC800F558999}" type="presParOf" srcId="{FA750732-7402-4303-B129-966F2F4E438E}" destId="{3BB3F38A-8E90-43B2-BF38-440ABA359684}" srcOrd="0" destOrd="0" presId="urn:microsoft.com/office/officeart/2005/8/layout/hProcess11"/>
    <dgm:cxn modelId="{401A56BB-FCD9-47C0-96E4-6D7DAB4B1CF0}" type="presParOf" srcId="{FA750732-7402-4303-B129-966F2F4E438E}" destId="{0B080DEF-951D-4238-B98D-37C0309E87A0}" srcOrd="1" destOrd="0" presId="urn:microsoft.com/office/officeart/2005/8/layout/hProcess11"/>
    <dgm:cxn modelId="{57B6F9F1-E98D-4F4B-8656-9F501D18E599}" type="presParOf" srcId="{0B080DEF-951D-4238-B98D-37C0309E87A0}" destId="{C8255D59-5FED-4C64-B62F-2C2BC46D0DED}" srcOrd="0" destOrd="0" presId="urn:microsoft.com/office/officeart/2005/8/layout/hProcess11"/>
    <dgm:cxn modelId="{A87ABBCF-BCB6-4E66-99B4-F3AF111A4138}" type="presParOf" srcId="{C8255D59-5FED-4C64-B62F-2C2BC46D0DED}" destId="{9A51F528-77E7-4A2C-8316-F4CC8D263E84}" srcOrd="0" destOrd="0" presId="urn:microsoft.com/office/officeart/2005/8/layout/hProcess11"/>
    <dgm:cxn modelId="{4654E9A1-B859-4577-91E4-830F9812CA68}" type="presParOf" srcId="{C8255D59-5FED-4C64-B62F-2C2BC46D0DED}" destId="{ABC93E17-115D-4EF5-B1B3-81937B845EF0}" srcOrd="1" destOrd="0" presId="urn:microsoft.com/office/officeart/2005/8/layout/hProcess11"/>
    <dgm:cxn modelId="{6566F4C0-7E09-43FB-8783-DEE71B4E7ACF}" type="presParOf" srcId="{C8255D59-5FED-4C64-B62F-2C2BC46D0DED}" destId="{E1242D8A-F323-4B2A-9053-67FC4F6FAD76}" srcOrd="2" destOrd="0" presId="urn:microsoft.com/office/officeart/2005/8/layout/hProcess11"/>
    <dgm:cxn modelId="{100EE341-A228-4969-BBD7-B6A7DCF5776E}" type="presParOf" srcId="{0B080DEF-951D-4238-B98D-37C0309E87A0}" destId="{AFDB5BD4-AB85-4C27-BD6C-7AAE17DD1C57}" srcOrd="1" destOrd="0" presId="urn:microsoft.com/office/officeart/2005/8/layout/hProcess11"/>
    <dgm:cxn modelId="{B377471E-1A0D-468B-9C88-17EB9714CE69}" type="presParOf" srcId="{0B080DEF-951D-4238-B98D-37C0309E87A0}" destId="{8A0636F8-8459-4B91-8B1D-AA525D1F45D0}" srcOrd="2" destOrd="0" presId="urn:microsoft.com/office/officeart/2005/8/layout/hProcess11"/>
    <dgm:cxn modelId="{6B0DEE36-1C2D-4110-B0C1-A4AC080A64FC}" type="presParOf" srcId="{8A0636F8-8459-4B91-8B1D-AA525D1F45D0}" destId="{9FB1C05E-06F2-4504-9E77-19ED067AB908}" srcOrd="0" destOrd="0" presId="urn:microsoft.com/office/officeart/2005/8/layout/hProcess11"/>
    <dgm:cxn modelId="{5F41A688-27DC-4899-AFE7-1B6CC90D579B}" type="presParOf" srcId="{8A0636F8-8459-4B91-8B1D-AA525D1F45D0}" destId="{F996311D-B481-4C9B-974F-4DBF6BCAE8B0}" srcOrd="1" destOrd="0" presId="urn:microsoft.com/office/officeart/2005/8/layout/hProcess11"/>
    <dgm:cxn modelId="{C86C7606-857F-4345-8256-FE42D2E82826}" type="presParOf" srcId="{8A0636F8-8459-4B91-8B1D-AA525D1F45D0}" destId="{BCA77479-23CF-4D96-A332-12EA0B2C4578}" srcOrd="2" destOrd="0" presId="urn:microsoft.com/office/officeart/2005/8/layout/hProcess11"/>
    <dgm:cxn modelId="{7DF44D5A-F94D-4272-B748-6E3F58AA8C29}" type="presParOf" srcId="{0B080DEF-951D-4238-B98D-37C0309E87A0}" destId="{BB32C526-AAC1-425F-B3E1-C7F538F723CA}" srcOrd="3" destOrd="0" presId="urn:microsoft.com/office/officeart/2005/8/layout/hProcess11"/>
    <dgm:cxn modelId="{B1274F99-F668-4B93-99D8-F2BD8B5BA442}" type="presParOf" srcId="{0B080DEF-951D-4238-B98D-37C0309E87A0}" destId="{C8A9FF29-1C94-4E18-B7C2-C6C50430D1BE}" srcOrd="4" destOrd="0" presId="urn:microsoft.com/office/officeart/2005/8/layout/hProcess11"/>
    <dgm:cxn modelId="{EBE8DF80-E368-4B9A-9334-07DC7C84E7CD}" type="presParOf" srcId="{C8A9FF29-1C94-4E18-B7C2-C6C50430D1BE}" destId="{5EC8AA2D-E4AE-4818-AC4B-8106AB1127B6}" srcOrd="0" destOrd="0" presId="urn:microsoft.com/office/officeart/2005/8/layout/hProcess11"/>
    <dgm:cxn modelId="{783374DF-8E06-4B37-AA91-D18EE3BE04C4}" type="presParOf" srcId="{C8A9FF29-1C94-4E18-B7C2-C6C50430D1BE}" destId="{0D895639-95FD-4757-8737-4006BF713568}" srcOrd="1" destOrd="0" presId="urn:microsoft.com/office/officeart/2005/8/layout/hProcess11"/>
    <dgm:cxn modelId="{CA57610D-868D-4565-AE61-E9D99413AE5A}" type="presParOf" srcId="{C8A9FF29-1C94-4E18-B7C2-C6C50430D1BE}" destId="{17EA652A-B7B6-41E0-9962-0EB09CC5F00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FC75DA-233E-4A56-A339-880E0FA590B3}" type="doc">
      <dgm:prSet loTypeId="urn:microsoft.com/office/officeart/2005/8/layout/vList5" loCatId="list" qsTypeId="urn:microsoft.com/office/officeart/2005/8/quickstyle/simple1" qsCatId="simple" csTypeId="urn:microsoft.com/office/officeart/2005/8/colors/colorful5" csCatId="colorful" phldr="1"/>
      <dgm:spPr/>
    </dgm:pt>
    <dgm:pt modelId="{E1A42EF7-6EA5-41F1-843C-2D2C534D513F}">
      <dgm:prSet phldrT="[Texto]" custT="1"/>
      <dgm:spPr/>
      <dgm:t>
        <a:bodyPr/>
        <a:lstStyle/>
        <a:p>
          <a:pPr algn="ctr"/>
          <a:r>
            <a:rPr lang="es-CO" sz="1600" b="1" i="0" dirty="0"/>
            <a:t>Gestión</a:t>
          </a:r>
          <a:endParaRPr lang="es-CO" sz="1600" b="0" i="0" dirty="0"/>
        </a:p>
      </dgm:t>
    </dgm:pt>
    <dgm:pt modelId="{B49EE570-F929-4E9B-B380-E7EDE9EA0763}" type="parTrans" cxnId="{6A3777B6-3039-4B0E-8760-454B915A3D7D}">
      <dgm:prSet/>
      <dgm:spPr/>
      <dgm:t>
        <a:bodyPr/>
        <a:lstStyle/>
        <a:p>
          <a:pPr algn="ctr"/>
          <a:endParaRPr lang="es-CO" sz="1600"/>
        </a:p>
      </dgm:t>
    </dgm:pt>
    <dgm:pt modelId="{29EF252A-791B-47FF-B2C5-A3B46EC13436}" type="sibTrans" cxnId="{6A3777B6-3039-4B0E-8760-454B915A3D7D}">
      <dgm:prSet/>
      <dgm:spPr/>
      <dgm:t>
        <a:bodyPr/>
        <a:lstStyle/>
        <a:p>
          <a:pPr algn="ctr"/>
          <a:endParaRPr lang="es-CO" sz="1600"/>
        </a:p>
      </dgm:t>
    </dgm:pt>
    <dgm:pt modelId="{B9878E05-4340-494C-AC06-50691B00982F}">
      <dgm:prSet phldrT="[Texto]" custT="1"/>
      <dgm:spPr/>
      <dgm:t>
        <a:bodyPr/>
        <a:lstStyle/>
        <a:p>
          <a:pPr algn="ctr"/>
          <a:r>
            <a:rPr lang="es-CO" sz="1600" b="1" dirty="0"/>
            <a:t>Actividades</a:t>
          </a:r>
          <a:endParaRPr lang="es-CO" sz="1600" dirty="0"/>
        </a:p>
      </dgm:t>
    </dgm:pt>
    <dgm:pt modelId="{4414B7F5-8FC0-4EEC-B38B-1645A27C513A}" type="parTrans" cxnId="{AA4B5FFC-79CB-4890-BED9-E6FBA3A6B8E7}">
      <dgm:prSet/>
      <dgm:spPr/>
      <dgm:t>
        <a:bodyPr/>
        <a:lstStyle/>
        <a:p>
          <a:pPr algn="ctr"/>
          <a:endParaRPr lang="es-CO" sz="1600"/>
        </a:p>
      </dgm:t>
    </dgm:pt>
    <dgm:pt modelId="{E111224E-8473-42C8-B9A9-A595F27A290B}" type="sibTrans" cxnId="{AA4B5FFC-79CB-4890-BED9-E6FBA3A6B8E7}">
      <dgm:prSet/>
      <dgm:spPr/>
      <dgm:t>
        <a:bodyPr/>
        <a:lstStyle/>
        <a:p>
          <a:pPr algn="ctr"/>
          <a:endParaRPr lang="es-CO" sz="1600"/>
        </a:p>
      </dgm:t>
    </dgm:pt>
    <dgm:pt modelId="{832F0729-D7E1-48A7-B953-B5843F90428D}">
      <dgm:prSet phldrT="[Texto]" custT="1"/>
      <dgm:spPr/>
      <dgm:t>
        <a:bodyPr/>
        <a:lstStyle/>
        <a:p>
          <a:pPr algn="ctr"/>
          <a:r>
            <a:rPr lang="es-CO" sz="1600" b="1" dirty="0"/>
            <a:t>Inversión</a:t>
          </a:r>
          <a:endParaRPr lang="es-CO" sz="1600" b="0" i="0" dirty="0"/>
        </a:p>
      </dgm:t>
    </dgm:pt>
    <dgm:pt modelId="{AD2DA781-8EE7-4404-86AA-B54BB52EA049}" type="parTrans" cxnId="{F5AD3AF8-0AEA-41E1-8107-2DF007AC079C}">
      <dgm:prSet/>
      <dgm:spPr/>
      <dgm:t>
        <a:bodyPr/>
        <a:lstStyle/>
        <a:p>
          <a:pPr algn="ctr"/>
          <a:endParaRPr lang="es-CO" sz="1600"/>
        </a:p>
      </dgm:t>
    </dgm:pt>
    <dgm:pt modelId="{1485EC51-DEC9-4242-9D60-16E2AF238C34}" type="sibTrans" cxnId="{F5AD3AF8-0AEA-41E1-8107-2DF007AC079C}">
      <dgm:prSet/>
      <dgm:spPr/>
      <dgm:t>
        <a:bodyPr/>
        <a:lstStyle/>
        <a:p>
          <a:pPr algn="ctr"/>
          <a:endParaRPr lang="es-CO" sz="1600"/>
        </a:p>
      </dgm:t>
    </dgm:pt>
    <dgm:pt modelId="{0570990C-3C88-4B3E-8D29-69D36EF42A00}">
      <dgm:prSet phldrT="[Texto]" custT="1"/>
      <dgm:spPr/>
      <dgm:t>
        <a:bodyPr/>
        <a:lstStyle/>
        <a:p>
          <a:pPr algn="just"/>
          <a:r>
            <a:rPr lang="es-CO" sz="1600" b="0" i="0" dirty="0"/>
            <a:t>Avance de los indicadores de las metas producto del PDD.</a:t>
          </a:r>
          <a:endParaRPr lang="es-CO" sz="1600" b="0" dirty="0"/>
        </a:p>
      </dgm:t>
    </dgm:pt>
    <dgm:pt modelId="{9725C7B8-55AE-4BA3-A94D-6366F940BCCF}" type="parTrans" cxnId="{7A2707AA-6788-45EB-BD0F-73C6DCA021BB}">
      <dgm:prSet/>
      <dgm:spPr/>
      <dgm:t>
        <a:bodyPr/>
        <a:lstStyle/>
        <a:p>
          <a:pPr algn="ctr"/>
          <a:endParaRPr lang="es-CO" sz="1600"/>
        </a:p>
      </dgm:t>
    </dgm:pt>
    <dgm:pt modelId="{8DF157A8-B936-4DAF-ABAE-442254D359E1}" type="sibTrans" cxnId="{7A2707AA-6788-45EB-BD0F-73C6DCA021BB}">
      <dgm:prSet/>
      <dgm:spPr/>
      <dgm:t>
        <a:bodyPr/>
        <a:lstStyle/>
        <a:p>
          <a:pPr algn="ctr"/>
          <a:endParaRPr lang="es-CO" sz="1600"/>
        </a:p>
      </dgm:t>
    </dgm:pt>
    <dgm:pt modelId="{0AAB28B1-BAFF-4571-AA33-2991900A0114}">
      <dgm:prSet phldrT="[Texto]" custT="1"/>
      <dgm:spPr/>
      <dgm:t>
        <a:bodyPr/>
        <a:lstStyle/>
        <a:p>
          <a:pPr algn="ctr"/>
          <a:r>
            <a:rPr lang="es-CO" sz="1600" b="1" dirty="0"/>
            <a:t>Territorialización</a:t>
          </a:r>
          <a:endParaRPr lang="es-CO" sz="1600" b="0" i="0" dirty="0"/>
        </a:p>
      </dgm:t>
    </dgm:pt>
    <dgm:pt modelId="{510C7C68-B724-4F7F-A24E-E1D7074A8518}" type="parTrans" cxnId="{2E86D391-9C4F-4D76-928F-5B96DF83ABCB}">
      <dgm:prSet/>
      <dgm:spPr/>
      <dgm:t>
        <a:bodyPr/>
        <a:lstStyle/>
        <a:p>
          <a:pPr algn="ctr"/>
          <a:endParaRPr lang="es-CO" sz="1600"/>
        </a:p>
      </dgm:t>
    </dgm:pt>
    <dgm:pt modelId="{5A088970-D595-4E1C-80A2-E6F98571F9BD}" type="sibTrans" cxnId="{2E86D391-9C4F-4D76-928F-5B96DF83ABCB}">
      <dgm:prSet/>
      <dgm:spPr/>
      <dgm:t>
        <a:bodyPr/>
        <a:lstStyle/>
        <a:p>
          <a:pPr algn="ctr"/>
          <a:endParaRPr lang="es-CO" sz="1600"/>
        </a:p>
      </dgm:t>
    </dgm:pt>
    <dgm:pt modelId="{56C21D12-1FA3-4219-8AFA-3DFCCC0429E5}">
      <dgm:prSet phldrT="[Texto]" custT="1"/>
      <dgm:spPr/>
      <dgm:t>
        <a:bodyPr/>
        <a:lstStyle/>
        <a:p>
          <a:pPr algn="just"/>
          <a:r>
            <a:rPr lang="es-CO" sz="1600" b="0" dirty="0"/>
            <a:t> Avance físico de las metas de los proyectos de inversión y la población beneficiada. </a:t>
          </a:r>
        </a:p>
      </dgm:t>
    </dgm:pt>
    <dgm:pt modelId="{983954ED-818D-4AFC-A18F-F4E72F5E6B2A}" type="parTrans" cxnId="{1E340FD4-B261-432F-85B8-9552EEAEC8E1}">
      <dgm:prSet/>
      <dgm:spPr/>
      <dgm:t>
        <a:bodyPr/>
        <a:lstStyle/>
        <a:p>
          <a:pPr algn="ctr"/>
          <a:endParaRPr lang="es-CO" sz="1600"/>
        </a:p>
      </dgm:t>
    </dgm:pt>
    <dgm:pt modelId="{52F16EE7-A000-4684-81DB-353579DA6510}" type="sibTrans" cxnId="{1E340FD4-B261-432F-85B8-9552EEAEC8E1}">
      <dgm:prSet/>
      <dgm:spPr/>
      <dgm:t>
        <a:bodyPr/>
        <a:lstStyle/>
        <a:p>
          <a:pPr algn="ctr"/>
          <a:endParaRPr lang="es-CO" sz="1600"/>
        </a:p>
      </dgm:t>
    </dgm:pt>
    <dgm:pt modelId="{DD0DA72F-C764-4D44-9BA3-642E93DEBF0B}">
      <dgm:prSet phldrT="[Texto]" custT="1"/>
      <dgm:spPr/>
      <dgm:t>
        <a:bodyPr/>
        <a:lstStyle/>
        <a:p>
          <a:pPr algn="just"/>
          <a:r>
            <a:rPr lang="es-CO" sz="1600" b="0" dirty="0"/>
            <a:t>Avance de las inversiones ejecutadas en el territorio, y población beneficiada.</a:t>
          </a:r>
        </a:p>
      </dgm:t>
    </dgm:pt>
    <dgm:pt modelId="{0741E7FC-2CD5-4DC8-9157-FE76DE639D72}" type="parTrans" cxnId="{51084FBC-E4B7-40A7-AAF1-2587A6FD8F0F}">
      <dgm:prSet/>
      <dgm:spPr/>
      <dgm:t>
        <a:bodyPr/>
        <a:lstStyle/>
        <a:p>
          <a:pPr algn="ctr"/>
          <a:endParaRPr lang="es-CO" sz="1600"/>
        </a:p>
      </dgm:t>
    </dgm:pt>
    <dgm:pt modelId="{358A4405-2261-4C04-9DF3-B86A3CD58692}" type="sibTrans" cxnId="{51084FBC-E4B7-40A7-AAF1-2587A6FD8F0F}">
      <dgm:prSet/>
      <dgm:spPr/>
      <dgm:t>
        <a:bodyPr/>
        <a:lstStyle/>
        <a:p>
          <a:pPr algn="ctr"/>
          <a:endParaRPr lang="es-CO" sz="1600"/>
        </a:p>
      </dgm:t>
    </dgm:pt>
    <dgm:pt modelId="{49DBC438-C726-42F5-9F11-2254EEA5851B}">
      <dgm:prSet phldrT="[Texto]" custT="1"/>
      <dgm:spPr/>
      <dgm:t>
        <a:bodyPr/>
        <a:lstStyle/>
        <a:p>
          <a:pPr algn="just"/>
          <a:r>
            <a:rPr lang="es-CO" sz="1600" b="0" dirty="0"/>
            <a:t>Avance porcentual de las acciones realizadas para el cumplimiento de las metas de los proyectos de inversión.</a:t>
          </a:r>
        </a:p>
      </dgm:t>
    </dgm:pt>
    <dgm:pt modelId="{8E51880E-5A2E-4D3A-A59E-E48E14B8F001}" type="parTrans" cxnId="{F74DA599-DDD8-4C2E-9A60-868C340A5E83}">
      <dgm:prSet/>
      <dgm:spPr/>
      <dgm:t>
        <a:bodyPr/>
        <a:lstStyle/>
        <a:p>
          <a:pPr algn="ctr"/>
          <a:endParaRPr lang="es-CO" sz="1600"/>
        </a:p>
      </dgm:t>
    </dgm:pt>
    <dgm:pt modelId="{D296F7C0-15F9-4BA5-9180-F987F64B615E}" type="sibTrans" cxnId="{F74DA599-DDD8-4C2E-9A60-868C340A5E83}">
      <dgm:prSet/>
      <dgm:spPr/>
      <dgm:t>
        <a:bodyPr/>
        <a:lstStyle/>
        <a:p>
          <a:pPr algn="ctr"/>
          <a:endParaRPr lang="es-CO" sz="1600"/>
        </a:p>
      </dgm:t>
    </dgm:pt>
    <dgm:pt modelId="{8BCA5912-69B2-4270-B1FD-28868CE297EE}" type="pres">
      <dgm:prSet presAssocID="{35FC75DA-233E-4A56-A339-880E0FA590B3}" presName="Name0" presStyleCnt="0">
        <dgm:presLayoutVars>
          <dgm:dir/>
          <dgm:animLvl val="lvl"/>
          <dgm:resizeHandles val="exact"/>
        </dgm:presLayoutVars>
      </dgm:prSet>
      <dgm:spPr/>
    </dgm:pt>
    <dgm:pt modelId="{18ACEC36-6183-4E80-A671-9BB50817C4E8}" type="pres">
      <dgm:prSet presAssocID="{E1A42EF7-6EA5-41F1-843C-2D2C534D513F}" presName="linNode" presStyleCnt="0"/>
      <dgm:spPr/>
    </dgm:pt>
    <dgm:pt modelId="{3E37A248-405B-405D-A0FA-3D55E806DE1F}" type="pres">
      <dgm:prSet presAssocID="{E1A42EF7-6EA5-41F1-843C-2D2C534D513F}" presName="parentText" presStyleLbl="node1" presStyleIdx="0" presStyleCnt="4" custScaleX="84038" custLinFactNeighborX="320">
        <dgm:presLayoutVars>
          <dgm:chMax val="1"/>
          <dgm:bulletEnabled val="1"/>
        </dgm:presLayoutVars>
      </dgm:prSet>
      <dgm:spPr/>
    </dgm:pt>
    <dgm:pt modelId="{0D106413-C0D6-43E4-8011-49E8432D12FC}" type="pres">
      <dgm:prSet presAssocID="{E1A42EF7-6EA5-41F1-843C-2D2C534D513F}" presName="descendantText" presStyleLbl="alignAccFollowNode1" presStyleIdx="0" presStyleCnt="4">
        <dgm:presLayoutVars>
          <dgm:bulletEnabled val="1"/>
        </dgm:presLayoutVars>
      </dgm:prSet>
      <dgm:spPr/>
    </dgm:pt>
    <dgm:pt modelId="{F480E287-439E-4757-935F-6FC6824C30B4}" type="pres">
      <dgm:prSet presAssocID="{29EF252A-791B-47FF-B2C5-A3B46EC13436}" presName="sp" presStyleCnt="0"/>
      <dgm:spPr/>
    </dgm:pt>
    <dgm:pt modelId="{B52F8285-2108-456A-8E83-37C9FEBA0AFD}" type="pres">
      <dgm:prSet presAssocID="{832F0729-D7E1-48A7-B953-B5843F90428D}" presName="linNode" presStyleCnt="0"/>
      <dgm:spPr/>
    </dgm:pt>
    <dgm:pt modelId="{70E5AACA-8D50-4690-8511-8E1E707E89D6}" type="pres">
      <dgm:prSet presAssocID="{832F0729-D7E1-48A7-B953-B5843F90428D}" presName="parentText" presStyleLbl="node1" presStyleIdx="1" presStyleCnt="4" custScaleX="84038">
        <dgm:presLayoutVars>
          <dgm:chMax val="1"/>
          <dgm:bulletEnabled val="1"/>
        </dgm:presLayoutVars>
      </dgm:prSet>
      <dgm:spPr/>
    </dgm:pt>
    <dgm:pt modelId="{9E16F604-6AF8-4EBF-8B32-4A48BFE20054}" type="pres">
      <dgm:prSet presAssocID="{832F0729-D7E1-48A7-B953-B5843F90428D}" presName="descendantText" presStyleLbl="alignAccFollowNode1" presStyleIdx="1" presStyleCnt="4">
        <dgm:presLayoutVars>
          <dgm:bulletEnabled val="1"/>
        </dgm:presLayoutVars>
      </dgm:prSet>
      <dgm:spPr/>
    </dgm:pt>
    <dgm:pt modelId="{1CB6CD98-6F65-43B5-92DC-A5DB42A0E0B1}" type="pres">
      <dgm:prSet presAssocID="{1485EC51-DEC9-4242-9D60-16E2AF238C34}" presName="sp" presStyleCnt="0"/>
      <dgm:spPr/>
    </dgm:pt>
    <dgm:pt modelId="{2470DA3A-35EF-48DD-88B1-F00B5EDFBB5C}" type="pres">
      <dgm:prSet presAssocID="{0AAB28B1-BAFF-4571-AA33-2991900A0114}" presName="linNode" presStyleCnt="0"/>
      <dgm:spPr/>
    </dgm:pt>
    <dgm:pt modelId="{24A87B65-6FBE-4617-9A74-EA369BCAD800}" type="pres">
      <dgm:prSet presAssocID="{0AAB28B1-BAFF-4571-AA33-2991900A0114}" presName="parentText" presStyleLbl="node1" presStyleIdx="2" presStyleCnt="4" custScaleX="84038">
        <dgm:presLayoutVars>
          <dgm:chMax val="1"/>
          <dgm:bulletEnabled val="1"/>
        </dgm:presLayoutVars>
      </dgm:prSet>
      <dgm:spPr/>
    </dgm:pt>
    <dgm:pt modelId="{E2D018E9-CFC8-4B43-A4B4-D79737F87DA5}" type="pres">
      <dgm:prSet presAssocID="{0AAB28B1-BAFF-4571-AA33-2991900A0114}" presName="descendantText" presStyleLbl="alignAccFollowNode1" presStyleIdx="2" presStyleCnt="4">
        <dgm:presLayoutVars>
          <dgm:bulletEnabled val="1"/>
        </dgm:presLayoutVars>
      </dgm:prSet>
      <dgm:spPr/>
    </dgm:pt>
    <dgm:pt modelId="{5867A700-39F2-4BF9-BDBD-776FEC966EF8}" type="pres">
      <dgm:prSet presAssocID="{5A088970-D595-4E1C-80A2-E6F98571F9BD}" presName="sp" presStyleCnt="0"/>
      <dgm:spPr/>
    </dgm:pt>
    <dgm:pt modelId="{8CE61B2D-01B4-48BE-94D3-4DCEEBBAD8BE}" type="pres">
      <dgm:prSet presAssocID="{B9878E05-4340-494C-AC06-50691B00982F}" presName="linNode" presStyleCnt="0"/>
      <dgm:spPr/>
    </dgm:pt>
    <dgm:pt modelId="{41F7EE3C-07D6-43BC-B179-480A1ADCE123}" type="pres">
      <dgm:prSet presAssocID="{B9878E05-4340-494C-AC06-50691B00982F}" presName="parentText" presStyleLbl="node1" presStyleIdx="3" presStyleCnt="4" custScaleX="84038">
        <dgm:presLayoutVars>
          <dgm:chMax val="1"/>
          <dgm:bulletEnabled val="1"/>
        </dgm:presLayoutVars>
      </dgm:prSet>
      <dgm:spPr/>
    </dgm:pt>
    <dgm:pt modelId="{B483709E-238D-4F48-B234-54C8D25CF011}" type="pres">
      <dgm:prSet presAssocID="{B9878E05-4340-494C-AC06-50691B00982F}" presName="descendantText" presStyleLbl="alignAccFollowNode1" presStyleIdx="3" presStyleCnt="4">
        <dgm:presLayoutVars>
          <dgm:bulletEnabled val="1"/>
        </dgm:presLayoutVars>
      </dgm:prSet>
      <dgm:spPr/>
    </dgm:pt>
  </dgm:ptLst>
  <dgm:cxnLst>
    <dgm:cxn modelId="{27B01B00-C001-467F-B096-3E5388CC2BE2}" type="presOf" srcId="{DD0DA72F-C764-4D44-9BA3-642E93DEBF0B}" destId="{E2D018E9-CFC8-4B43-A4B4-D79737F87DA5}" srcOrd="0" destOrd="0" presId="urn:microsoft.com/office/officeart/2005/8/layout/vList5"/>
    <dgm:cxn modelId="{23E0FE66-0380-4A9D-9FCE-17A640F2EFC2}" type="presOf" srcId="{0AAB28B1-BAFF-4571-AA33-2991900A0114}" destId="{24A87B65-6FBE-4617-9A74-EA369BCAD800}" srcOrd="0" destOrd="0" presId="urn:microsoft.com/office/officeart/2005/8/layout/vList5"/>
    <dgm:cxn modelId="{DEACCF4E-78C7-4418-B64C-F9942F5F951D}" type="presOf" srcId="{56C21D12-1FA3-4219-8AFA-3DFCCC0429E5}" destId="{9E16F604-6AF8-4EBF-8B32-4A48BFE20054}" srcOrd="0" destOrd="0" presId="urn:microsoft.com/office/officeart/2005/8/layout/vList5"/>
    <dgm:cxn modelId="{5C9FD881-E5D2-4D8A-BB34-9D82669310D1}" type="presOf" srcId="{35FC75DA-233E-4A56-A339-880E0FA590B3}" destId="{8BCA5912-69B2-4270-B1FD-28868CE297EE}" srcOrd="0" destOrd="0" presId="urn:microsoft.com/office/officeart/2005/8/layout/vList5"/>
    <dgm:cxn modelId="{BE9BE181-F28D-4127-911E-4E0054BAF72E}" type="presOf" srcId="{B9878E05-4340-494C-AC06-50691B00982F}" destId="{41F7EE3C-07D6-43BC-B179-480A1ADCE123}" srcOrd="0" destOrd="0" presId="urn:microsoft.com/office/officeart/2005/8/layout/vList5"/>
    <dgm:cxn modelId="{2E86D391-9C4F-4D76-928F-5B96DF83ABCB}" srcId="{35FC75DA-233E-4A56-A339-880E0FA590B3}" destId="{0AAB28B1-BAFF-4571-AA33-2991900A0114}" srcOrd="2" destOrd="0" parTransId="{510C7C68-B724-4F7F-A24E-E1D7074A8518}" sibTransId="{5A088970-D595-4E1C-80A2-E6F98571F9BD}"/>
    <dgm:cxn modelId="{28EC4899-9BB9-43A0-A863-31EC14D77312}" type="presOf" srcId="{832F0729-D7E1-48A7-B953-B5843F90428D}" destId="{70E5AACA-8D50-4690-8511-8E1E707E89D6}" srcOrd="0" destOrd="0" presId="urn:microsoft.com/office/officeart/2005/8/layout/vList5"/>
    <dgm:cxn modelId="{F74DA599-DDD8-4C2E-9A60-868C340A5E83}" srcId="{B9878E05-4340-494C-AC06-50691B00982F}" destId="{49DBC438-C726-42F5-9F11-2254EEA5851B}" srcOrd="0" destOrd="0" parTransId="{8E51880E-5A2E-4D3A-A59E-E48E14B8F001}" sibTransId="{D296F7C0-15F9-4BA5-9180-F987F64B615E}"/>
    <dgm:cxn modelId="{7A2707AA-6788-45EB-BD0F-73C6DCA021BB}" srcId="{E1A42EF7-6EA5-41F1-843C-2D2C534D513F}" destId="{0570990C-3C88-4B3E-8D29-69D36EF42A00}" srcOrd="0" destOrd="0" parTransId="{9725C7B8-55AE-4BA3-A94D-6366F940BCCF}" sibTransId="{8DF157A8-B936-4DAF-ABAE-442254D359E1}"/>
    <dgm:cxn modelId="{6A3777B6-3039-4B0E-8760-454B915A3D7D}" srcId="{35FC75DA-233E-4A56-A339-880E0FA590B3}" destId="{E1A42EF7-6EA5-41F1-843C-2D2C534D513F}" srcOrd="0" destOrd="0" parTransId="{B49EE570-F929-4E9B-B380-E7EDE9EA0763}" sibTransId="{29EF252A-791B-47FF-B2C5-A3B46EC13436}"/>
    <dgm:cxn modelId="{51084FBC-E4B7-40A7-AAF1-2587A6FD8F0F}" srcId="{0AAB28B1-BAFF-4571-AA33-2991900A0114}" destId="{DD0DA72F-C764-4D44-9BA3-642E93DEBF0B}" srcOrd="0" destOrd="0" parTransId="{0741E7FC-2CD5-4DC8-9157-FE76DE639D72}" sibTransId="{358A4405-2261-4C04-9DF3-B86A3CD58692}"/>
    <dgm:cxn modelId="{31D4DDBC-BB59-4989-A706-6C95901CE1CB}" type="presOf" srcId="{0570990C-3C88-4B3E-8D29-69D36EF42A00}" destId="{0D106413-C0D6-43E4-8011-49E8432D12FC}" srcOrd="0" destOrd="0" presId="urn:microsoft.com/office/officeart/2005/8/layout/vList5"/>
    <dgm:cxn modelId="{1E340FD4-B261-432F-85B8-9552EEAEC8E1}" srcId="{832F0729-D7E1-48A7-B953-B5843F90428D}" destId="{56C21D12-1FA3-4219-8AFA-3DFCCC0429E5}" srcOrd="0" destOrd="0" parTransId="{983954ED-818D-4AFC-A18F-F4E72F5E6B2A}" sibTransId="{52F16EE7-A000-4684-81DB-353579DA6510}"/>
    <dgm:cxn modelId="{91223DD7-D035-4570-857F-A40EAB319C5E}" type="presOf" srcId="{E1A42EF7-6EA5-41F1-843C-2D2C534D513F}" destId="{3E37A248-405B-405D-A0FA-3D55E806DE1F}" srcOrd="0" destOrd="0" presId="urn:microsoft.com/office/officeart/2005/8/layout/vList5"/>
    <dgm:cxn modelId="{ED89B5DF-D21A-460B-A0A9-C086594CF087}" type="presOf" srcId="{49DBC438-C726-42F5-9F11-2254EEA5851B}" destId="{B483709E-238D-4F48-B234-54C8D25CF011}" srcOrd="0" destOrd="0" presId="urn:microsoft.com/office/officeart/2005/8/layout/vList5"/>
    <dgm:cxn modelId="{F5AD3AF8-0AEA-41E1-8107-2DF007AC079C}" srcId="{35FC75DA-233E-4A56-A339-880E0FA590B3}" destId="{832F0729-D7E1-48A7-B953-B5843F90428D}" srcOrd="1" destOrd="0" parTransId="{AD2DA781-8EE7-4404-86AA-B54BB52EA049}" sibTransId="{1485EC51-DEC9-4242-9D60-16E2AF238C34}"/>
    <dgm:cxn modelId="{AA4B5FFC-79CB-4890-BED9-E6FBA3A6B8E7}" srcId="{35FC75DA-233E-4A56-A339-880E0FA590B3}" destId="{B9878E05-4340-494C-AC06-50691B00982F}" srcOrd="3" destOrd="0" parTransId="{4414B7F5-8FC0-4EEC-B38B-1645A27C513A}" sibTransId="{E111224E-8473-42C8-B9A9-A595F27A290B}"/>
    <dgm:cxn modelId="{4DADCFA4-8503-4EE5-9FC8-072C4224E0C0}" type="presParOf" srcId="{8BCA5912-69B2-4270-B1FD-28868CE297EE}" destId="{18ACEC36-6183-4E80-A671-9BB50817C4E8}" srcOrd="0" destOrd="0" presId="urn:microsoft.com/office/officeart/2005/8/layout/vList5"/>
    <dgm:cxn modelId="{C433049B-B4D9-4F0D-ACF3-D24FCAABC63F}" type="presParOf" srcId="{18ACEC36-6183-4E80-A671-9BB50817C4E8}" destId="{3E37A248-405B-405D-A0FA-3D55E806DE1F}" srcOrd="0" destOrd="0" presId="urn:microsoft.com/office/officeart/2005/8/layout/vList5"/>
    <dgm:cxn modelId="{644DB4B0-6F95-47D1-B15B-660AC3E9CC7D}" type="presParOf" srcId="{18ACEC36-6183-4E80-A671-9BB50817C4E8}" destId="{0D106413-C0D6-43E4-8011-49E8432D12FC}" srcOrd="1" destOrd="0" presId="urn:microsoft.com/office/officeart/2005/8/layout/vList5"/>
    <dgm:cxn modelId="{2E6F1D53-CE55-4DFF-B8CE-AF0FAD8E5C13}" type="presParOf" srcId="{8BCA5912-69B2-4270-B1FD-28868CE297EE}" destId="{F480E287-439E-4757-935F-6FC6824C30B4}" srcOrd="1" destOrd="0" presId="urn:microsoft.com/office/officeart/2005/8/layout/vList5"/>
    <dgm:cxn modelId="{ADFE7EE9-322E-4F96-8682-B038BA76681C}" type="presParOf" srcId="{8BCA5912-69B2-4270-B1FD-28868CE297EE}" destId="{B52F8285-2108-456A-8E83-37C9FEBA0AFD}" srcOrd="2" destOrd="0" presId="urn:microsoft.com/office/officeart/2005/8/layout/vList5"/>
    <dgm:cxn modelId="{E1DD59ED-A700-4D77-B4F7-33F4498AACD7}" type="presParOf" srcId="{B52F8285-2108-456A-8E83-37C9FEBA0AFD}" destId="{70E5AACA-8D50-4690-8511-8E1E707E89D6}" srcOrd="0" destOrd="0" presId="urn:microsoft.com/office/officeart/2005/8/layout/vList5"/>
    <dgm:cxn modelId="{FD12222B-7C83-4911-952D-8A34EE4CEC3A}" type="presParOf" srcId="{B52F8285-2108-456A-8E83-37C9FEBA0AFD}" destId="{9E16F604-6AF8-4EBF-8B32-4A48BFE20054}" srcOrd="1" destOrd="0" presId="urn:microsoft.com/office/officeart/2005/8/layout/vList5"/>
    <dgm:cxn modelId="{49F55002-8D9B-4D54-AA8A-B7F5975E9736}" type="presParOf" srcId="{8BCA5912-69B2-4270-B1FD-28868CE297EE}" destId="{1CB6CD98-6F65-43B5-92DC-A5DB42A0E0B1}" srcOrd="3" destOrd="0" presId="urn:microsoft.com/office/officeart/2005/8/layout/vList5"/>
    <dgm:cxn modelId="{F3159AA2-ADB9-403F-9545-B111BCCE099C}" type="presParOf" srcId="{8BCA5912-69B2-4270-B1FD-28868CE297EE}" destId="{2470DA3A-35EF-48DD-88B1-F00B5EDFBB5C}" srcOrd="4" destOrd="0" presId="urn:microsoft.com/office/officeart/2005/8/layout/vList5"/>
    <dgm:cxn modelId="{247FDB50-E0D1-47CF-B8D6-A2898CE80F4B}" type="presParOf" srcId="{2470DA3A-35EF-48DD-88B1-F00B5EDFBB5C}" destId="{24A87B65-6FBE-4617-9A74-EA369BCAD800}" srcOrd="0" destOrd="0" presId="urn:microsoft.com/office/officeart/2005/8/layout/vList5"/>
    <dgm:cxn modelId="{CBEA5063-70D4-4551-9C0C-09E8DFD136CD}" type="presParOf" srcId="{2470DA3A-35EF-48DD-88B1-F00B5EDFBB5C}" destId="{E2D018E9-CFC8-4B43-A4B4-D79737F87DA5}" srcOrd="1" destOrd="0" presId="urn:microsoft.com/office/officeart/2005/8/layout/vList5"/>
    <dgm:cxn modelId="{35A87A6B-3808-48D5-8059-E1D2BB2E011E}" type="presParOf" srcId="{8BCA5912-69B2-4270-B1FD-28868CE297EE}" destId="{5867A700-39F2-4BF9-BDBD-776FEC966EF8}" srcOrd="5" destOrd="0" presId="urn:microsoft.com/office/officeart/2005/8/layout/vList5"/>
    <dgm:cxn modelId="{570C9D41-A099-4E32-8320-BBAC7D6B7FBD}" type="presParOf" srcId="{8BCA5912-69B2-4270-B1FD-28868CE297EE}" destId="{8CE61B2D-01B4-48BE-94D3-4DCEEBBAD8BE}" srcOrd="6" destOrd="0" presId="urn:microsoft.com/office/officeart/2005/8/layout/vList5"/>
    <dgm:cxn modelId="{44201545-6A69-42B0-BAD8-C4117A12F18B}" type="presParOf" srcId="{8CE61B2D-01B4-48BE-94D3-4DCEEBBAD8BE}" destId="{41F7EE3C-07D6-43BC-B179-480A1ADCE123}" srcOrd="0" destOrd="0" presId="urn:microsoft.com/office/officeart/2005/8/layout/vList5"/>
    <dgm:cxn modelId="{55ECADDE-14FC-4B0E-98E4-104E2CC0E1E6}" type="presParOf" srcId="{8CE61B2D-01B4-48BE-94D3-4DCEEBBAD8BE}" destId="{B483709E-238D-4F48-B234-54C8D25CF0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1A6D13-9AE9-499C-9F25-9F82ED58F76F}"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s-CO"/>
        </a:p>
      </dgm:t>
    </dgm:pt>
    <dgm:pt modelId="{74583543-3950-40C8-8BFD-4D43B85F4555}">
      <dgm:prSet phldrT="[Texto]" custT="1"/>
      <dgm:spPr/>
      <dgm:t>
        <a:bodyPr/>
        <a:lstStyle/>
        <a:p>
          <a:pPr algn="just"/>
          <a:r>
            <a:rPr lang="es-CO" sz="1600" b="1" dirty="0"/>
            <a:t>Señalar las metas que no se cumplieron o que no alcanzaron los resultados esperados, explicando las razones y la gestión adelantada para su manejo.</a:t>
          </a:r>
        </a:p>
      </dgm:t>
    </dgm:pt>
    <dgm:pt modelId="{E747FB7D-D72B-4857-B20A-FA4901903DB3}" type="parTrans" cxnId="{5B26A665-8542-4D07-8DC0-8BC858DADCB6}">
      <dgm:prSet/>
      <dgm:spPr/>
      <dgm:t>
        <a:bodyPr/>
        <a:lstStyle/>
        <a:p>
          <a:pPr algn="just"/>
          <a:endParaRPr lang="es-CO" sz="1600" b="1"/>
        </a:p>
      </dgm:t>
    </dgm:pt>
    <dgm:pt modelId="{FB006F86-4186-4A16-8E1A-2F0010DA18B1}" type="sibTrans" cxnId="{5B26A665-8542-4D07-8DC0-8BC858DADCB6}">
      <dgm:prSet custT="1"/>
      <dgm:spPr/>
      <dgm:t>
        <a:bodyPr/>
        <a:lstStyle/>
        <a:p>
          <a:pPr algn="just"/>
          <a:endParaRPr lang="es-CO" sz="1600" b="1"/>
        </a:p>
      </dgm:t>
    </dgm:pt>
    <dgm:pt modelId="{1EB9E1E9-7BAB-4A38-BCFD-4586A109E484}">
      <dgm:prSet phldrT="[Texto]" custT="1"/>
      <dgm:spPr/>
      <dgm:t>
        <a:bodyPr/>
        <a:lstStyle/>
        <a:p>
          <a:pPr algn="just"/>
          <a:r>
            <a:rPr lang="es-CO" sz="1600" b="1" dirty="0"/>
            <a:t>Destacar y analizar los principales logros obtenidos en el PDD BMPT.</a:t>
          </a:r>
        </a:p>
      </dgm:t>
    </dgm:pt>
    <dgm:pt modelId="{01A769C5-001B-4DFA-AAA9-079BD467AEAF}" type="parTrans" cxnId="{67BF9B8A-BBE5-44BC-8B01-248FC556F8B8}">
      <dgm:prSet/>
      <dgm:spPr/>
      <dgm:t>
        <a:bodyPr/>
        <a:lstStyle/>
        <a:p>
          <a:pPr algn="just"/>
          <a:endParaRPr lang="es-CO" sz="1600" b="1"/>
        </a:p>
      </dgm:t>
    </dgm:pt>
    <dgm:pt modelId="{6C1D82E7-538B-49E2-ABDA-435E7D3BA105}" type="sibTrans" cxnId="{67BF9B8A-BBE5-44BC-8B01-248FC556F8B8}">
      <dgm:prSet custT="1"/>
      <dgm:spPr/>
      <dgm:t>
        <a:bodyPr/>
        <a:lstStyle/>
        <a:p>
          <a:pPr algn="just"/>
          <a:endParaRPr lang="es-CO" sz="1600" b="1"/>
        </a:p>
      </dgm:t>
    </dgm:pt>
    <dgm:pt modelId="{47ABE4B2-D790-46C8-9090-2FD809098C82}">
      <dgm:prSet phldrT="[Texto]" custT="1"/>
      <dgm:spPr/>
      <dgm:t>
        <a:bodyPr/>
        <a:lstStyle/>
        <a:p>
          <a:pPr algn="just"/>
          <a:r>
            <a:rPr lang="es-CO" sz="1600" b="1" dirty="0"/>
            <a:t>Señalar la población atendida por cada uno de los proyectos.</a:t>
          </a:r>
        </a:p>
      </dgm:t>
    </dgm:pt>
    <dgm:pt modelId="{9FB18520-DCEF-4EE7-91A9-29A69F7188C6}" type="parTrans" cxnId="{15750136-B844-48B7-9F79-EEC9DF298BC2}">
      <dgm:prSet/>
      <dgm:spPr/>
      <dgm:t>
        <a:bodyPr/>
        <a:lstStyle/>
        <a:p>
          <a:pPr algn="just"/>
          <a:endParaRPr lang="es-CO" sz="1600" b="1"/>
        </a:p>
      </dgm:t>
    </dgm:pt>
    <dgm:pt modelId="{139FEC6B-F031-4241-8517-AB49634980EF}" type="sibTrans" cxnId="{15750136-B844-48B7-9F79-EEC9DF298BC2}">
      <dgm:prSet/>
      <dgm:spPr/>
      <dgm:t>
        <a:bodyPr/>
        <a:lstStyle/>
        <a:p>
          <a:pPr algn="just"/>
          <a:endParaRPr lang="es-CO" sz="1600" b="1"/>
        </a:p>
      </dgm:t>
    </dgm:pt>
    <dgm:pt modelId="{CD68D868-00D5-4780-8049-5587EBB189BF}" type="pres">
      <dgm:prSet presAssocID="{CD1A6D13-9AE9-499C-9F25-9F82ED58F76F}" presName="Name0" presStyleCnt="0">
        <dgm:presLayoutVars>
          <dgm:dir/>
          <dgm:animLvl val="lvl"/>
          <dgm:resizeHandles val="exact"/>
        </dgm:presLayoutVars>
      </dgm:prSet>
      <dgm:spPr/>
    </dgm:pt>
    <dgm:pt modelId="{648E52B9-FB6B-434E-AC6E-3D33314FB892}" type="pres">
      <dgm:prSet presAssocID="{47ABE4B2-D790-46C8-9090-2FD809098C82}" presName="boxAndChildren" presStyleCnt="0"/>
      <dgm:spPr/>
    </dgm:pt>
    <dgm:pt modelId="{29891D1A-594E-41D1-BC2C-269EA47BF18D}" type="pres">
      <dgm:prSet presAssocID="{47ABE4B2-D790-46C8-9090-2FD809098C82}" presName="parentTextBox" presStyleLbl="node1" presStyleIdx="0" presStyleCnt="3"/>
      <dgm:spPr/>
    </dgm:pt>
    <dgm:pt modelId="{24778E14-EC18-4685-863E-D02911FF1047}" type="pres">
      <dgm:prSet presAssocID="{6C1D82E7-538B-49E2-ABDA-435E7D3BA105}" presName="sp" presStyleCnt="0"/>
      <dgm:spPr/>
    </dgm:pt>
    <dgm:pt modelId="{0BBAC8AE-390D-42C4-994C-3413F2C6D7D2}" type="pres">
      <dgm:prSet presAssocID="{1EB9E1E9-7BAB-4A38-BCFD-4586A109E484}" presName="arrowAndChildren" presStyleCnt="0"/>
      <dgm:spPr/>
    </dgm:pt>
    <dgm:pt modelId="{DC8C1DF7-086C-4E6D-9F5D-FE9B7C02F3A9}" type="pres">
      <dgm:prSet presAssocID="{1EB9E1E9-7BAB-4A38-BCFD-4586A109E484}" presName="parentTextArrow" presStyleLbl="node1" presStyleIdx="1" presStyleCnt="3"/>
      <dgm:spPr/>
    </dgm:pt>
    <dgm:pt modelId="{57F86D88-ACCB-405D-8C04-624EE0D15788}" type="pres">
      <dgm:prSet presAssocID="{FB006F86-4186-4A16-8E1A-2F0010DA18B1}" presName="sp" presStyleCnt="0"/>
      <dgm:spPr/>
    </dgm:pt>
    <dgm:pt modelId="{94E5DAF9-EB4B-468F-98AC-C88AEA07451A}" type="pres">
      <dgm:prSet presAssocID="{74583543-3950-40C8-8BFD-4D43B85F4555}" presName="arrowAndChildren" presStyleCnt="0"/>
      <dgm:spPr/>
    </dgm:pt>
    <dgm:pt modelId="{9D287DCA-967D-42A4-8246-C909EB730A8A}" type="pres">
      <dgm:prSet presAssocID="{74583543-3950-40C8-8BFD-4D43B85F4555}" presName="parentTextArrow" presStyleLbl="node1" presStyleIdx="2" presStyleCnt="3" custLinFactNeighborX="17553" custLinFactNeighborY="-867"/>
      <dgm:spPr/>
    </dgm:pt>
  </dgm:ptLst>
  <dgm:cxnLst>
    <dgm:cxn modelId="{D3189433-12F7-46F9-96D5-B2D32145A5D0}" type="presOf" srcId="{47ABE4B2-D790-46C8-9090-2FD809098C82}" destId="{29891D1A-594E-41D1-BC2C-269EA47BF18D}" srcOrd="0" destOrd="0" presId="urn:microsoft.com/office/officeart/2005/8/layout/process4"/>
    <dgm:cxn modelId="{15750136-B844-48B7-9F79-EEC9DF298BC2}" srcId="{CD1A6D13-9AE9-499C-9F25-9F82ED58F76F}" destId="{47ABE4B2-D790-46C8-9090-2FD809098C82}" srcOrd="2" destOrd="0" parTransId="{9FB18520-DCEF-4EE7-91A9-29A69F7188C6}" sibTransId="{139FEC6B-F031-4241-8517-AB49634980EF}"/>
    <dgm:cxn modelId="{239E3E60-19D4-4D2F-859E-5EAD3FD669FC}" type="presOf" srcId="{CD1A6D13-9AE9-499C-9F25-9F82ED58F76F}" destId="{CD68D868-00D5-4780-8049-5587EBB189BF}" srcOrd="0" destOrd="0" presId="urn:microsoft.com/office/officeart/2005/8/layout/process4"/>
    <dgm:cxn modelId="{5B26A665-8542-4D07-8DC0-8BC858DADCB6}" srcId="{CD1A6D13-9AE9-499C-9F25-9F82ED58F76F}" destId="{74583543-3950-40C8-8BFD-4D43B85F4555}" srcOrd="0" destOrd="0" parTransId="{E747FB7D-D72B-4857-B20A-FA4901903DB3}" sibTransId="{FB006F86-4186-4A16-8E1A-2F0010DA18B1}"/>
    <dgm:cxn modelId="{67BF9B8A-BBE5-44BC-8B01-248FC556F8B8}" srcId="{CD1A6D13-9AE9-499C-9F25-9F82ED58F76F}" destId="{1EB9E1E9-7BAB-4A38-BCFD-4586A109E484}" srcOrd="1" destOrd="0" parTransId="{01A769C5-001B-4DFA-AAA9-079BD467AEAF}" sibTransId="{6C1D82E7-538B-49E2-ABDA-435E7D3BA105}"/>
    <dgm:cxn modelId="{CD6FF3A3-9F3D-49A5-9A33-79D096A15554}" type="presOf" srcId="{74583543-3950-40C8-8BFD-4D43B85F4555}" destId="{9D287DCA-967D-42A4-8246-C909EB730A8A}" srcOrd="0" destOrd="0" presId="urn:microsoft.com/office/officeart/2005/8/layout/process4"/>
    <dgm:cxn modelId="{2F0C27D6-D133-4815-8130-4FB25CD6F486}" type="presOf" srcId="{1EB9E1E9-7BAB-4A38-BCFD-4586A109E484}" destId="{DC8C1DF7-086C-4E6D-9F5D-FE9B7C02F3A9}" srcOrd="0" destOrd="0" presId="urn:microsoft.com/office/officeart/2005/8/layout/process4"/>
    <dgm:cxn modelId="{984F7478-63B0-42D2-9AA8-71C1A656B103}" type="presParOf" srcId="{CD68D868-00D5-4780-8049-5587EBB189BF}" destId="{648E52B9-FB6B-434E-AC6E-3D33314FB892}" srcOrd="0" destOrd="0" presId="urn:microsoft.com/office/officeart/2005/8/layout/process4"/>
    <dgm:cxn modelId="{270096DD-38EE-40F9-9E7B-83677E25FEFC}" type="presParOf" srcId="{648E52B9-FB6B-434E-AC6E-3D33314FB892}" destId="{29891D1A-594E-41D1-BC2C-269EA47BF18D}" srcOrd="0" destOrd="0" presId="urn:microsoft.com/office/officeart/2005/8/layout/process4"/>
    <dgm:cxn modelId="{BAA6D029-D18E-47FD-AFE6-6BF6D0FB3887}" type="presParOf" srcId="{CD68D868-00D5-4780-8049-5587EBB189BF}" destId="{24778E14-EC18-4685-863E-D02911FF1047}" srcOrd="1" destOrd="0" presId="urn:microsoft.com/office/officeart/2005/8/layout/process4"/>
    <dgm:cxn modelId="{5CECA3E2-4008-4C3A-A0A3-90D770536F77}" type="presParOf" srcId="{CD68D868-00D5-4780-8049-5587EBB189BF}" destId="{0BBAC8AE-390D-42C4-994C-3413F2C6D7D2}" srcOrd="2" destOrd="0" presId="urn:microsoft.com/office/officeart/2005/8/layout/process4"/>
    <dgm:cxn modelId="{C1D82102-E238-4A59-8BF2-3EDF90B7A42A}" type="presParOf" srcId="{0BBAC8AE-390D-42C4-994C-3413F2C6D7D2}" destId="{DC8C1DF7-086C-4E6D-9F5D-FE9B7C02F3A9}" srcOrd="0" destOrd="0" presId="urn:microsoft.com/office/officeart/2005/8/layout/process4"/>
    <dgm:cxn modelId="{C2380455-FC90-4689-A78F-E18DFE466D92}" type="presParOf" srcId="{CD68D868-00D5-4780-8049-5587EBB189BF}" destId="{57F86D88-ACCB-405D-8C04-624EE0D15788}" srcOrd="3" destOrd="0" presId="urn:microsoft.com/office/officeart/2005/8/layout/process4"/>
    <dgm:cxn modelId="{B1FFBCF2-F0E5-4131-9E25-D282BE4BAA70}" type="presParOf" srcId="{CD68D868-00D5-4780-8049-5587EBB189BF}" destId="{94E5DAF9-EB4B-468F-98AC-C88AEA07451A}" srcOrd="4" destOrd="0" presId="urn:microsoft.com/office/officeart/2005/8/layout/process4"/>
    <dgm:cxn modelId="{16D908E7-8BF0-4EF1-A0C7-B83A8079E59F}" type="presParOf" srcId="{94E5DAF9-EB4B-468F-98AC-C88AEA07451A}" destId="{9D287DCA-967D-42A4-8246-C909EB730A8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7DAEE-BCCD-4BD1-8F7D-4C67F38C386A}">
      <dsp:nvSpPr>
        <dsp:cNvPr id="0" name=""/>
        <dsp:cNvSpPr/>
      </dsp:nvSpPr>
      <dsp:spPr>
        <a:xfrm>
          <a:off x="3460034" y="3038530"/>
          <a:ext cx="2253684" cy="1987370"/>
        </a:xfrm>
        <a:prstGeom prst="hexagon">
          <a:avLst>
            <a:gd name="adj" fmla="val 25000"/>
            <a:gd name="vf" fmla="val 11547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latin typeface="Calibri" panose="020F0502020204030204" pitchFamily="34" charset="0"/>
              <a:cs typeface="Calibri" panose="020F0502020204030204" pitchFamily="34" charset="0"/>
            </a:rPr>
            <a:t>Cambio cultural y construcción del tejido social para la vida</a:t>
          </a:r>
        </a:p>
        <a:p>
          <a:pPr marL="0" lvl="0" indent="0" algn="ctr" defTabSz="533400">
            <a:lnSpc>
              <a:spcPct val="90000"/>
            </a:lnSpc>
            <a:spcBef>
              <a:spcPct val="0"/>
            </a:spcBef>
            <a:spcAft>
              <a:spcPct val="35000"/>
            </a:spcAft>
            <a:buNone/>
          </a:pPr>
          <a:r>
            <a:rPr lang="es-CO" sz="1050" kern="1200" dirty="0">
              <a:solidFill>
                <a:schemeClr val="tx1"/>
              </a:solidFill>
              <a:latin typeface="Calibri" panose="020F0502020204030204" pitchFamily="34" charset="0"/>
              <a:cs typeface="Calibri" panose="020F0502020204030204" pitchFamily="34" charset="0"/>
            </a:rPr>
            <a:t>FUGA:</a:t>
          </a:r>
          <a:r>
            <a:rPr lang="es-CO" sz="1050" kern="1200" baseline="0" dirty="0">
              <a:solidFill>
                <a:schemeClr val="tx1"/>
              </a:solidFill>
              <a:latin typeface="Calibri" panose="020F0502020204030204" pitchFamily="34" charset="0"/>
              <a:cs typeface="Calibri" panose="020F0502020204030204" pitchFamily="34" charset="0"/>
            </a:rPr>
            <a:t> 1</a:t>
          </a:r>
        </a:p>
        <a:p>
          <a:pPr marL="0" lvl="0" indent="0" algn="ctr" defTabSz="533400">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IDARTES: 1</a:t>
          </a:r>
        </a:p>
        <a:p>
          <a:pPr marL="0" lvl="0" indent="0" algn="ctr" defTabSz="533400">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IDPC: 1</a:t>
          </a:r>
        </a:p>
        <a:p>
          <a:pPr marL="0" lvl="0" indent="0" algn="ctr" defTabSz="533400">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IDRD: 1</a:t>
          </a:r>
        </a:p>
        <a:p>
          <a:pPr marL="0" lvl="0" indent="0" algn="ctr" defTabSz="533400">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OFB: 1</a:t>
          </a:r>
        </a:p>
        <a:p>
          <a:pPr marL="0" lvl="0" indent="0" algn="ctr" defTabSz="533400">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SCRD:7</a:t>
          </a:r>
        </a:p>
        <a:p>
          <a:pPr marL="0" lvl="0" indent="0" algn="ctr" defTabSz="533400">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CANAL: 1</a:t>
          </a:r>
          <a:endParaRPr lang="es-ES" sz="1200" kern="1200" dirty="0">
            <a:solidFill>
              <a:schemeClr val="tx1"/>
            </a:solidFill>
          </a:endParaRPr>
        </a:p>
      </dsp:txBody>
      <dsp:txXfrm>
        <a:off x="3813455" y="3350188"/>
        <a:ext cx="1546842" cy="1364054"/>
      </dsp:txXfrm>
    </dsp:sp>
    <dsp:sp modelId="{2A9849A6-4849-4DC0-B39D-45B92E26379E}">
      <dsp:nvSpPr>
        <dsp:cNvPr id="0" name=""/>
        <dsp:cNvSpPr/>
      </dsp:nvSpPr>
      <dsp:spPr>
        <a:xfrm>
          <a:off x="8817735" y="6334684"/>
          <a:ext cx="240030" cy="20698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41D2B9F-0B01-4F38-8977-A037684C0CF5}">
      <dsp:nvSpPr>
        <dsp:cNvPr id="0" name=""/>
        <dsp:cNvSpPr/>
      </dsp:nvSpPr>
      <dsp:spPr>
        <a:xfrm>
          <a:off x="1835080" y="2252274"/>
          <a:ext cx="2056112" cy="176493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6350" cap="flat" cmpd="sng" algn="ctr">
          <a:solidFill>
            <a:schemeClr val="accent3">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4C05FF2-98A8-4F9D-B6C8-8FEFB2CC4152}">
      <dsp:nvSpPr>
        <dsp:cNvPr id="0" name=""/>
        <dsp:cNvSpPr/>
      </dsp:nvSpPr>
      <dsp:spPr>
        <a:xfrm>
          <a:off x="8817735" y="6334684"/>
          <a:ext cx="240030" cy="20698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44561EA-C2B9-4A60-A3C1-5288884EA334}">
      <dsp:nvSpPr>
        <dsp:cNvPr id="0" name=""/>
        <dsp:cNvSpPr/>
      </dsp:nvSpPr>
      <dsp:spPr>
        <a:xfrm>
          <a:off x="5226343" y="2094560"/>
          <a:ext cx="2269290" cy="1973904"/>
        </a:xfrm>
        <a:prstGeom prst="hexagon">
          <a:avLst>
            <a:gd name="adj" fmla="val 25000"/>
            <a:gd name="vf" fmla="val 115470"/>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libri" panose="020F0502020204030204" pitchFamily="34" charset="0"/>
              <a:cs typeface="Calibri" panose="020F0502020204030204" pitchFamily="34" charset="0"/>
            </a:rPr>
            <a:t>  </a:t>
          </a:r>
          <a:r>
            <a:rPr lang="es-CO" sz="1200" kern="1200" dirty="0">
              <a:solidFill>
                <a:schemeClr val="tx1"/>
              </a:solidFill>
              <a:latin typeface="Calibri" panose="020F0502020204030204" pitchFamily="34" charset="0"/>
              <a:cs typeface="Calibri" panose="020F0502020204030204" pitchFamily="34" charset="0"/>
            </a:rPr>
            <a:t>Espacio público, derecho de todos</a:t>
          </a:r>
          <a:endParaRPr lang="es-CO" sz="1800" kern="1200" dirty="0">
            <a:solidFill>
              <a:schemeClr val="tx1"/>
            </a:solidFill>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s-CO" sz="1100" kern="1200" dirty="0">
              <a:solidFill>
                <a:schemeClr val="tx1"/>
              </a:solidFill>
              <a:latin typeface="Calibri" panose="020F0502020204030204" pitchFamily="34" charset="0"/>
              <a:cs typeface="Calibri" panose="020F0502020204030204" pitchFamily="34" charset="0"/>
            </a:rPr>
            <a:t>FUGA:</a:t>
          </a:r>
          <a:r>
            <a:rPr lang="es-CO" sz="1100" kern="1200" baseline="0" dirty="0">
              <a:solidFill>
                <a:schemeClr val="tx1"/>
              </a:solidFill>
              <a:latin typeface="Calibri" panose="020F0502020204030204" pitchFamily="34" charset="0"/>
              <a:cs typeface="Calibri" panose="020F0502020204030204" pitchFamily="34" charset="0"/>
            </a:rPr>
            <a:t> 1</a:t>
          </a:r>
        </a:p>
        <a:p>
          <a:pPr marL="0" lvl="0" indent="0" algn="ctr" defTabSz="800100">
            <a:lnSpc>
              <a:spcPct val="90000"/>
            </a:lnSpc>
            <a:spcBef>
              <a:spcPct val="0"/>
            </a:spcBef>
            <a:spcAft>
              <a:spcPct val="35000"/>
            </a:spcAft>
            <a:buNone/>
          </a:pPr>
          <a:r>
            <a:rPr lang="es-CO" sz="1100" kern="1200" baseline="0" dirty="0">
              <a:solidFill>
                <a:schemeClr val="tx1"/>
              </a:solidFill>
              <a:latin typeface="Calibri" panose="020F0502020204030204" pitchFamily="34" charset="0"/>
              <a:cs typeface="Calibri" panose="020F0502020204030204" pitchFamily="34" charset="0"/>
            </a:rPr>
            <a:t>IDARTES: 2</a:t>
          </a:r>
        </a:p>
        <a:p>
          <a:pPr marL="0" lvl="0" indent="0" algn="ctr" defTabSz="800100">
            <a:lnSpc>
              <a:spcPct val="90000"/>
            </a:lnSpc>
            <a:spcBef>
              <a:spcPct val="0"/>
            </a:spcBef>
            <a:spcAft>
              <a:spcPct val="35000"/>
            </a:spcAft>
            <a:buNone/>
          </a:pPr>
          <a:r>
            <a:rPr lang="es-CO" sz="1100" kern="1200" baseline="0" dirty="0">
              <a:solidFill>
                <a:schemeClr val="tx1"/>
              </a:solidFill>
              <a:latin typeface="Calibri" panose="020F0502020204030204" pitchFamily="34" charset="0"/>
              <a:cs typeface="Calibri" panose="020F0502020204030204" pitchFamily="34" charset="0"/>
            </a:rPr>
            <a:t>IDPC: 2</a:t>
          </a:r>
        </a:p>
        <a:p>
          <a:pPr marL="0" lvl="0" indent="0" algn="ctr" defTabSz="800100">
            <a:lnSpc>
              <a:spcPct val="90000"/>
            </a:lnSpc>
            <a:spcBef>
              <a:spcPct val="0"/>
            </a:spcBef>
            <a:spcAft>
              <a:spcPct val="35000"/>
            </a:spcAft>
            <a:buNone/>
          </a:pPr>
          <a:r>
            <a:rPr lang="es-CO" sz="1100" kern="1200" baseline="0" dirty="0">
              <a:solidFill>
                <a:schemeClr val="tx1"/>
              </a:solidFill>
              <a:latin typeface="Calibri" panose="020F0502020204030204" pitchFamily="34" charset="0"/>
              <a:cs typeface="Calibri" panose="020F0502020204030204" pitchFamily="34" charset="0"/>
            </a:rPr>
            <a:t>IDRD: 5</a:t>
          </a:r>
        </a:p>
        <a:p>
          <a:pPr marL="0" lvl="0" indent="0" algn="ctr" defTabSz="800100">
            <a:lnSpc>
              <a:spcPct val="90000"/>
            </a:lnSpc>
            <a:spcBef>
              <a:spcPct val="0"/>
            </a:spcBef>
            <a:spcAft>
              <a:spcPct val="35000"/>
            </a:spcAft>
            <a:buNone/>
          </a:pPr>
          <a:r>
            <a:rPr lang="es-CO" sz="1100" kern="1200" baseline="0" dirty="0">
              <a:solidFill>
                <a:schemeClr val="tx1"/>
              </a:solidFill>
              <a:latin typeface="Calibri" panose="020F0502020204030204" pitchFamily="34" charset="0"/>
              <a:cs typeface="Calibri" panose="020F0502020204030204" pitchFamily="34" charset="0"/>
            </a:rPr>
            <a:t>OFB: 1</a:t>
          </a:r>
        </a:p>
        <a:p>
          <a:pPr marL="0" lvl="0" indent="0" algn="ctr" defTabSz="800100">
            <a:lnSpc>
              <a:spcPct val="90000"/>
            </a:lnSpc>
            <a:spcBef>
              <a:spcPct val="0"/>
            </a:spcBef>
            <a:spcAft>
              <a:spcPct val="35000"/>
            </a:spcAft>
            <a:buNone/>
          </a:pPr>
          <a:r>
            <a:rPr lang="es-CO" sz="1100" kern="1200" baseline="0" dirty="0">
              <a:solidFill>
                <a:schemeClr val="tx1"/>
              </a:solidFill>
              <a:latin typeface="Calibri" panose="020F0502020204030204" pitchFamily="34" charset="0"/>
              <a:cs typeface="Calibri" panose="020F0502020204030204" pitchFamily="34" charset="0"/>
            </a:rPr>
            <a:t>SCRD:1</a:t>
          </a:r>
          <a:endParaRPr lang="es-ES" sz="1800" kern="1200" dirty="0">
            <a:solidFill>
              <a:schemeClr val="tx1"/>
            </a:solidFill>
          </a:endParaRPr>
        </a:p>
      </dsp:txBody>
      <dsp:txXfrm>
        <a:off x="5579943" y="2402133"/>
        <a:ext cx="1562091" cy="1358758"/>
      </dsp:txXfrm>
    </dsp:sp>
    <dsp:sp modelId="{DC4F3DD8-0F5C-4733-821C-539B64A856BE}">
      <dsp:nvSpPr>
        <dsp:cNvPr id="0" name=""/>
        <dsp:cNvSpPr/>
      </dsp:nvSpPr>
      <dsp:spPr>
        <a:xfrm>
          <a:off x="8817735" y="6334685"/>
          <a:ext cx="240030" cy="20698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CAD7C6F-C870-497E-9774-82DC86BDA73A}">
      <dsp:nvSpPr>
        <dsp:cNvPr id="0" name=""/>
        <dsp:cNvSpPr/>
      </dsp:nvSpPr>
      <dsp:spPr>
        <a:xfrm>
          <a:off x="3462523" y="1231677"/>
          <a:ext cx="2169425" cy="176493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6350" cap="flat" cmpd="sng" algn="ctr">
          <a:solidFill>
            <a:schemeClr val="accent3">
              <a:alpha val="90000"/>
              <a:hueOff val="0"/>
              <a:satOff val="0"/>
              <a:lumOff val="0"/>
              <a:alphaOff val="-13333"/>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EDEC226-3255-4F3E-BB71-EB67310A59E7}">
      <dsp:nvSpPr>
        <dsp:cNvPr id="0" name=""/>
        <dsp:cNvSpPr/>
      </dsp:nvSpPr>
      <dsp:spPr>
        <a:xfrm>
          <a:off x="8817735" y="6334685"/>
          <a:ext cx="240030" cy="20698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5D6CCD5-F040-4103-8338-D0B2F44B53F0}">
      <dsp:nvSpPr>
        <dsp:cNvPr id="0" name=""/>
        <dsp:cNvSpPr/>
      </dsp:nvSpPr>
      <dsp:spPr>
        <a:xfrm>
          <a:off x="0" y="3009234"/>
          <a:ext cx="2277350" cy="2015962"/>
        </a:xfrm>
        <a:prstGeom prst="hexagon">
          <a:avLst>
            <a:gd name="adj" fmla="val 25000"/>
            <a:gd name="vf" fmla="val 115470"/>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t" anchorCtr="0">
          <a:noAutofit/>
        </a:bodyPr>
        <a:lstStyle/>
        <a:p>
          <a:pPr marL="0" lvl="0" indent="0" algn="ctr" defTabSz="533400">
            <a:lnSpc>
              <a:spcPct val="90000"/>
            </a:lnSpc>
            <a:spcBef>
              <a:spcPct val="0"/>
            </a:spcBef>
            <a:spcAft>
              <a:spcPct val="35000"/>
            </a:spcAft>
            <a:buClrTx/>
            <a:buSzTx/>
            <a:buFontTx/>
            <a:buNone/>
          </a:pPr>
          <a:r>
            <a:rPr lang="es-CO" sz="1200" kern="1200" dirty="0">
              <a:solidFill>
                <a:schemeClr val="tx1"/>
              </a:solidFill>
              <a:latin typeface="Calibri" panose="020F0502020204030204" pitchFamily="34" charset="0"/>
              <a:ea typeface="+mn-ea"/>
              <a:cs typeface="Calibri" panose="020F0502020204030204" pitchFamily="34" charset="0"/>
            </a:rPr>
            <a:t>Mejores oportunidades para el desarrollo a través de la cultura, la recreación y el deporte</a:t>
          </a:r>
        </a:p>
        <a:p>
          <a:pPr marL="0" lvl="0" indent="0" algn="ctr" defTabSz="533400">
            <a:lnSpc>
              <a:spcPct val="90000"/>
            </a:lnSpc>
            <a:spcBef>
              <a:spcPct val="0"/>
            </a:spcBef>
            <a:spcAft>
              <a:spcPct val="35000"/>
            </a:spcAft>
            <a:buClrTx/>
            <a:buSzTx/>
            <a:buFontTx/>
            <a:buNone/>
          </a:pPr>
          <a:r>
            <a:rPr lang="es-CO" sz="1000" kern="1200" dirty="0">
              <a:solidFill>
                <a:schemeClr val="tx1"/>
              </a:solidFill>
              <a:latin typeface="Calibri" panose="020F0502020204030204" pitchFamily="34" charset="0"/>
              <a:cs typeface="Calibri" panose="020F0502020204030204" pitchFamily="34" charset="0"/>
            </a:rPr>
            <a:t>FUGA:</a:t>
          </a:r>
          <a:r>
            <a:rPr lang="es-CO" sz="1000" kern="1200" baseline="0" dirty="0">
              <a:solidFill>
                <a:schemeClr val="tx1"/>
              </a:solidFill>
              <a:latin typeface="Calibri" panose="020F0502020204030204" pitchFamily="34" charset="0"/>
              <a:cs typeface="Calibri" panose="020F0502020204030204" pitchFamily="34" charset="0"/>
            </a:rPr>
            <a:t> 1</a:t>
          </a:r>
        </a:p>
        <a:p>
          <a:pPr marL="0" lvl="0" indent="0" algn="ctr" defTabSz="533400">
            <a:lnSpc>
              <a:spcPct val="90000"/>
            </a:lnSpc>
            <a:spcBef>
              <a:spcPct val="0"/>
            </a:spcBef>
            <a:spcAft>
              <a:spcPct val="35000"/>
            </a:spcAft>
            <a:buClrTx/>
            <a:buSzTx/>
            <a:buFontTx/>
            <a:buNone/>
          </a:pPr>
          <a:r>
            <a:rPr lang="es-CO" sz="1000" kern="1200" baseline="0" dirty="0">
              <a:solidFill>
                <a:schemeClr val="tx1"/>
              </a:solidFill>
              <a:latin typeface="Calibri" panose="020F0502020204030204" pitchFamily="34" charset="0"/>
              <a:cs typeface="Calibri" panose="020F0502020204030204" pitchFamily="34" charset="0"/>
            </a:rPr>
            <a:t>IDARTES: 7</a:t>
          </a:r>
        </a:p>
        <a:p>
          <a:pPr marL="0" lvl="0" indent="0" algn="ctr" defTabSz="533400">
            <a:lnSpc>
              <a:spcPct val="90000"/>
            </a:lnSpc>
            <a:spcBef>
              <a:spcPct val="0"/>
            </a:spcBef>
            <a:spcAft>
              <a:spcPct val="35000"/>
            </a:spcAft>
            <a:buClrTx/>
            <a:buSzTx/>
            <a:buFontTx/>
            <a:buNone/>
          </a:pPr>
          <a:r>
            <a:rPr lang="es-CO" sz="1000" kern="1200" baseline="0" dirty="0">
              <a:solidFill>
                <a:schemeClr val="tx1"/>
              </a:solidFill>
              <a:latin typeface="Calibri" panose="020F0502020204030204" pitchFamily="34" charset="0"/>
              <a:cs typeface="Calibri" panose="020F0502020204030204" pitchFamily="34" charset="0"/>
            </a:rPr>
            <a:t>IDPC: 5</a:t>
          </a:r>
        </a:p>
        <a:p>
          <a:pPr marL="0" lvl="0" indent="0" algn="ctr" defTabSz="533400">
            <a:lnSpc>
              <a:spcPct val="90000"/>
            </a:lnSpc>
            <a:spcBef>
              <a:spcPct val="0"/>
            </a:spcBef>
            <a:spcAft>
              <a:spcPct val="35000"/>
            </a:spcAft>
            <a:buClrTx/>
            <a:buSzTx/>
            <a:buFontTx/>
            <a:buNone/>
          </a:pPr>
          <a:r>
            <a:rPr lang="es-CO" sz="1000" kern="1200" baseline="0" dirty="0">
              <a:solidFill>
                <a:schemeClr val="tx1"/>
              </a:solidFill>
              <a:latin typeface="Calibri" panose="020F0502020204030204" pitchFamily="34" charset="0"/>
              <a:cs typeface="Calibri" panose="020F0502020204030204" pitchFamily="34" charset="0"/>
            </a:rPr>
            <a:t>IDRD: 6</a:t>
          </a:r>
          <a:endParaRPr lang="es-ES" sz="1100" kern="1200" dirty="0">
            <a:solidFill>
              <a:schemeClr val="tx1"/>
            </a:solidFill>
          </a:endParaRPr>
        </a:p>
        <a:p>
          <a:pPr marL="57150" lvl="1" indent="-57150" algn="ctr" defTabSz="444500">
            <a:lnSpc>
              <a:spcPct val="90000"/>
            </a:lnSpc>
            <a:spcBef>
              <a:spcPct val="0"/>
            </a:spcBef>
            <a:spcAft>
              <a:spcPct val="15000"/>
            </a:spcAft>
            <a:buClrTx/>
            <a:buSzTx/>
            <a:buFontTx/>
            <a:buNone/>
          </a:pPr>
          <a:r>
            <a:rPr lang="es-CO" sz="1000" kern="1200" baseline="0" dirty="0">
              <a:solidFill>
                <a:schemeClr val="tx1"/>
              </a:solidFill>
              <a:latin typeface="Calibri" panose="020F0502020204030204" pitchFamily="34" charset="0"/>
              <a:cs typeface="Calibri" panose="020F0502020204030204" pitchFamily="34" charset="0"/>
            </a:rPr>
            <a:t>OFB: 6</a:t>
          </a:r>
        </a:p>
        <a:p>
          <a:pPr marL="57150" lvl="1" indent="-57150" algn="ctr" defTabSz="444500">
            <a:lnSpc>
              <a:spcPct val="90000"/>
            </a:lnSpc>
            <a:spcBef>
              <a:spcPct val="0"/>
            </a:spcBef>
            <a:spcAft>
              <a:spcPct val="15000"/>
            </a:spcAft>
            <a:buClrTx/>
            <a:buSzTx/>
            <a:buFontTx/>
            <a:buNone/>
          </a:pPr>
          <a:r>
            <a:rPr lang="es-CO" sz="1000" kern="1200" baseline="0" dirty="0">
              <a:solidFill>
                <a:schemeClr val="tx1"/>
              </a:solidFill>
              <a:latin typeface="Calibri" panose="020F0502020204030204" pitchFamily="34" charset="0"/>
              <a:cs typeface="Calibri" panose="020F0502020204030204" pitchFamily="34" charset="0"/>
            </a:rPr>
            <a:t>SCRD:16</a:t>
          </a:r>
          <a:endParaRPr lang="es-CO" sz="1000" kern="1200" dirty="0">
            <a:solidFill>
              <a:schemeClr val="tx1"/>
            </a:solidFill>
            <a:latin typeface="Calibri" panose="020F0502020204030204" pitchFamily="34" charset="0"/>
            <a:cs typeface="Calibri" panose="020F0502020204030204" pitchFamily="34" charset="0"/>
          </a:endParaRPr>
        </a:p>
      </dsp:txBody>
      <dsp:txXfrm>
        <a:off x="357776" y="3325945"/>
        <a:ext cx="1561798" cy="1382540"/>
      </dsp:txXfrm>
    </dsp:sp>
    <dsp:sp modelId="{6EE3856E-F6DE-4FBB-BE6F-9632E8568A98}">
      <dsp:nvSpPr>
        <dsp:cNvPr id="0" name=""/>
        <dsp:cNvSpPr/>
      </dsp:nvSpPr>
      <dsp:spPr>
        <a:xfrm>
          <a:off x="8817735" y="6334684"/>
          <a:ext cx="240030" cy="20698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871BEFD1-549E-411A-B577-4B77BDEEA91F}">
      <dsp:nvSpPr>
        <dsp:cNvPr id="0" name=""/>
        <dsp:cNvSpPr/>
      </dsp:nvSpPr>
      <dsp:spPr>
        <a:xfrm>
          <a:off x="1818243" y="4047252"/>
          <a:ext cx="2088003" cy="1946018"/>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w="6350" cap="flat" cmpd="sng" algn="ctr">
          <a:solidFill>
            <a:schemeClr val="accent3">
              <a:alpha val="90000"/>
              <a:hueOff val="0"/>
              <a:satOff val="0"/>
              <a:lumOff val="0"/>
              <a:alphaOff val="-26667"/>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1C8BAEB-4571-4C2B-98F0-27FF64B2DFB8}">
      <dsp:nvSpPr>
        <dsp:cNvPr id="0" name=""/>
        <dsp:cNvSpPr/>
      </dsp:nvSpPr>
      <dsp:spPr>
        <a:xfrm>
          <a:off x="8817735" y="6334685"/>
          <a:ext cx="240030" cy="20698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1B7DAAE-79CB-49DE-B42B-A84463C5809D}">
      <dsp:nvSpPr>
        <dsp:cNvPr id="0" name=""/>
        <dsp:cNvSpPr/>
      </dsp:nvSpPr>
      <dsp:spPr>
        <a:xfrm>
          <a:off x="7001653" y="3290883"/>
          <a:ext cx="2056112" cy="1764935"/>
        </a:xfrm>
        <a:prstGeom prst="hexagon">
          <a:avLst>
            <a:gd name="adj" fmla="val 25000"/>
            <a:gd name="vf" fmla="val 115470"/>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es-CO" sz="1050" kern="1200" dirty="0">
              <a:solidFill>
                <a:schemeClr val="tx1"/>
              </a:solidFill>
              <a:latin typeface="Calibri" panose="020F0502020204030204" pitchFamily="34" charset="0"/>
              <a:ea typeface="+mn-ea"/>
              <a:cs typeface="Calibri" panose="020F0502020204030204" pitchFamily="34" charset="0"/>
            </a:rPr>
            <a:t>Transparencia, gestión pública y servicio a la ciudadanía</a:t>
          </a:r>
        </a:p>
        <a:p>
          <a:pPr marL="0" lvl="0" indent="0" algn="ctr" defTabSz="466725">
            <a:lnSpc>
              <a:spcPct val="90000"/>
            </a:lnSpc>
            <a:spcBef>
              <a:spcPct val="0"/>
            </a:spcBef>
            <a:spcAft>
              <a:spcPct val="35000"/>
            </a:spcAft>
            <a:buNone/>
          </a:pPr>
          <a:r>
            <a:rPr lang="es-CO" sz="1050" kern="1200" dirty="0">
              <a:solidFill>
                <a:schemeClr val="tx1"/>
              </a:solidFill>
              <a:latin typeface="Calibri" panose="020F0502020204030204" pitchFamily="34" charset="0"/>
              <a:cs typeface="Calibri" panose="020F0502020204030204" pitchFamily="34" charset="0"/>
            </a:rPr>
            <a:t>FUGA:</a:t>
          </a:r>
          <a:r>
            <a:rPr lang="es-CO" sz="1050" kern="1200" baseline="0" dirty="0">
              <a:solidFill>
                <a:schemeClr val="tx1"/>
              </a:solidFill>
              <a:latin typeface="Calibri" panose="020F0502020204030204" pitchFamily="34" charset="0"/>
              <a:cs typeface="Calibri" panose="020F0502020204030204" pitchFamily="34" charset="0"/>
            </a:rPr>
            <a:t> 2</a:t>
          </a:r>
        </a:p>
        <a:p>
          <a:pPr marL="0" lvl="0" indent="0" algn="ctr" defTabSz="466725">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IDARTES: 1</a:t>
          </a:r>
        </a:p>
        <a:p>
          <a:pPr marL="0" lvl="0" indent="0" algn="ctr" defTabSz="466725">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IDPC: 1</a:t>
          </a:r>
        </a:p>
        <a:p>
          <a:pPr marL="0" lvl="0" indent="0" algn="ctr" defTabSz="466725">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IDRD: 3</a:t>
          </a:r>
        </a:p>
        <a:p>
          <a:pPr marL="0" lvl="0" indent="0" algn="ctr" defTabSz="466725">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OFB: 1</a:t>
          </a:r>
        </a:p>
        <a:p>
          <a:pPr marL="0" lvl="0" indent="0" algn="ctr" defTabSz="466725">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SCRD:4</a:t>
          </a:r>
        </a:p>
        <a:p>
          <a:pPr marL="0" lvl="0" indent="0" algn="ctr" defTabSz="466725">
            <a:lnSpc>
              <a:spcPct val="90000"/>
            </a:lnSpc>
            <a:spcBef>
              <a:spcPct val="0"/>
            </a:spcBef>
            <a:spcAft>
              <a:spcPct val="35000"/>
            </a:spcAft>
            <a:buNone/>
          </a:pPr>
          <a:r>
            <a:rPr lang="es-CO" sz="1050" kern="1200" baseline="0" dirty="0">
              <a:solidFill>
                <a:schemeClr val="tx1"/>
              </a:solidFill>
              <a:latin typeface="Calibri" panose="020F0502020204030204" pitchFamily="34" charset="0"/>
              <a:cs typeface="Calibri" panose="020F0502020204030204" pitchFamily="34" charset="0"/>
            </a:rPr>
            <a:t>CANAL: 3</a:t>
          </a:r>
          <a:endParaRPr lang="es-ES" sz="1050" kern="1200" dirty="0">
            <a:solidFill>
              <a:schemeClr val="tx1"/>
            </a:solidFill>
          </a:endParaRPr>
        </a:p>
      </dsp:txBody>
      <dsp:txXfrm>
        <a:off x="7320074" y="3564210"/>
        <a:ext cx="1419270" cy="1218281"/>
      </dsp:txXfrm>
    </dsp:sp>
    <dsp:sp modelId="{2C6D52E5-AF8E-4E3A-B019-D65A84F82CAE}">
      <dsp:nvSpPr>
        <dsp:cNvPr id="0" name=""/>
        <dsp:cNvSpPr/>
      </dsp:nvSpPr>
      <dsp:spPr>
        <a:xfrm>
          <a:off x="8817735" y="6334685"/>
          <a:ext cx="240030" cy="206981"/>
        </a:xfrm>
        <a:prstGeom prst="hexagon">
          <a:avLst>
            <a:gd name="adj" fmla="val 25000"/>
            <a:gd name="vf" fmla="val 115470"/>
          </a:avLst>
        </a:prstGeom>
        <a:noFill/>
        <a:ln w="6350" cap="flat" cmpd="sng" algn="ctr">
          <a:no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E76E213-6D7E-4B7D-B675-AB9CDA14F049}">
      <dsp:nvSpPr>
        <dsp:cNvPr id="0" name=""/>
        <dsp:cNvSpPr/>
      </dsp:nvSpPr>
      <dsp:spPr>
        <a:xfrm>
          <a:off x="5293126" y="4126168"/>
          <a:ext cx="2056112" cy="1764935"/>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6350" cap="flat" cmpd="sng" algn="ctr">
          <a:solidFill>
            <a:schemeClr val="accent3">
              <a:alpha val="90000"/>
              <a:hueOff val="0"/>
              <a:satOff val="0"/>
              <a:lumOff val="0"/>
              <a:alphaOff val="-4000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AE6BC05-1229-4531-B13D-E8CFA34467D8}">
      <dsp:nvSpPr>
        <dsp:cNvPr id="0" name=""/>
        <dsp:cNvSpPr/>
      </dsp:nvSpPr>
      <dsp:spPr>
        <a:xfrm>
          <a:off x="8147851" y="6303927"/>
          <a:ext cx="240030" cy="206981"/>
        </a:xfrm>
        <a:prstGeom prst="hexagon">
          <a:avLst>
            <a:gd name="adj" fmla="val 25000"/>
            <a:gd name="vf" fmla="val 115470"/>
          </a:avLst>
        </a:prstGeom>
        <a:noFill/>
        <a:ln w="6350" cap="flat" cmpd="sng" algn="ctr">
          <a:no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88AD-2267-034C-8FB0-7C717B6760C3}">
      <dsp:nvSpPr>
        <dsp:cNvPr id="0" name=""/>
        <dsp:cNvSpPr/>
      </dsp:nvSpPr>
      <dsp:spPr>
        <a:xfrm>
          <a:off x="0" y="11872"/>
          <a:ext cx="8788650" cy="641829"/>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889000">
            <a:lnSpc>
              <a:spcPct val="90000"/>
            </a:lnSpc>
            <a:spcBef>
              <a:spcPct val="0"/>
            </a:spcBef>
            <a:spcAft>
              <a:spcPct val="35000"/>
            </a:spcAft>
            <a:buNone/>
          </a:pPr>
          <a:r>
            <a:rPr lang="es-ES" sz="1600" b="1" kern="1200">
              <a:effectLst>
                <a:outerShdw blurRad="38100" dist="38100" dir="2700000" algn="tl">
                  <a:srgbClr val="000000">
                    <a:alpha val="43137"/>
                  </a:srgbClr>
                </a:outerShdw>
              </a:effectLst>
              <a:latin typeface="Calibri" panose="020F0502020204030204"/>
              <a:ea typeface="+mn-ea"/>
              <a:cs typeface="+mn-cs"/>
            </a:rPr>
            <a:t>SCRD</a:t>
          </a:r>
          <a:endParaRPr lang="es-ES" sz="1600" b="1" kern="1200" dirty="0">
            <a:effectLst>
              <a:outerShdw blurRad="38100" dist="38100" dir="2700000" algn="tl">
                <a:srgbClr val="000000">
                  <a:alpha val="43137"/>
                </a:srgbClr>
              </a:outerShdw>
            </a:effectLst>
            <a:latin typeface="Calibri" panose="020F0502020204030204"/>
            <a:ea typeface="+mn-ea"/>
            <a:cs typeface="+mn-cs"/>
          </a:endParaRPr>
        </a:p>
      </dsp:txBody>
      <dsp:txXfrm>
        <a:off x="31332" y="43204"/>
        <a:ext cx="8725986" cy="579165"/>
      </dsp:txXfrm>
    </dsp:sp>
    <dsp:sp modelId="{876F0411-BDCF-2E47-ADD5-8BCD102DCC25}">
      <dsp:nvSpPr>
        <dsp:cNvPr id="0" name=""/>
        <dsp:cNvSpPr/>
      </dsp:nvSpPr>
      <dsp:spPr>
        <a:xfrm>
          <a:off x="0" y="653702"/>
          <a:ext cx="878865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365 - Gestionar la construcción de 5 equipamientos culturales, recreativos y deportivos </a:t>
          </a:r>
          <a:r>
            <a:rPr lang="es-ES" sz="1800" b="1" kern="1200" dirty="0"/>
            <a:t>(60%)</a:t>
          </a:r>
        </a:p>
      </dsp:txBody>
      <dsp:txXfrm>
        <a:off x="0" y="653702"/>
        <a:ext cx="8788650" cy="844560"/>
      </dsp:txXfrm>
    </dsp:sp>
    <dsp:sp modelId="{058B2D69-211A-46C7-A7E8-3EDBD398280C}">
      <dsp:nvSpPr>
        <dsp:cNvPr id="0" name=""/>
        <dsp:cNvSpPr/>
      </dsp:nvSpPr>
      <dsp:spPr>
        <a:xfrm>
          <a:off x="0" y="1380285"/>
          <a:ext cx="8788650" cy="614161"/>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b="1" kern="1200">
              <a:effectLst>
                <a:outerShdw blurRad="38100" dist="38100" dir="2700000" algn="tl">
                  <a:srgbClr val="000000">
                    <a:alpha val="43137"/>
                  </a:srgbClr>
                </a:outerShdw>
              </a:effectLst>
              <a:latin typeface="Calibri" panose="020F0502020204030204"/>
              <a:ea typeface="+mn-ea"/>
              <a:cs typeface="+mn-cs"/>
            </a:rPr>
            <a:t>OFB</a:t>
          </a:r>
          <a:endParaRPr lang="es-CO" sz="1800" b="1" kern="1200" dirty="0">
            <a:effectLst>
              <a:outerShdw blurRad="38100" dist="38100" dir="2700000" algn="tl">
                <a:srgbClr val="000000">
                  <a:alpha val="43137"/>
                </a:srgbClr>
              </a:outerShdw>
            </a:effectLst>
            <a:latin typeface="Calibri" panose="020F0502020204030204"/>
            <a:ea typeface="+mn-ea"/>
            <a:cs typeface="+mn-cs"/>
          </a:endParaRPr>
        </a:p>
      </dsp:txBody>
      <dsp:txXfrm>
        <a:off x="29981" y="1410266"/>
        <a:ext cx="8728688" cy="554199"/>
      </dsp:txXfrm>
    </dsp:sp>
    <dsp:sp modelId="{0E7824F4-C4CF-4E39-8A89-80A41565D90F}">
      <dsp:nvSpPr>
        <dsp:cNvPr id="0" name=""/>
        <dsp:cNvSpPr/>
      </dsp:nvSpPr>
      <dsp:spPr>
        <a:xfrm>
          <a:off x="0" y="2112424"/>
          <a:ext cx="878865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kern="1200">
              <a:latin typeface="Calibri" panose="020F0502020204030204"/>
              <a:ea typeface="+mn-ea"/>
              <a:cs typeface="+mn-cs"/>
            </a:rPr>
            <a:t>119 - Número de centros orquestales creados </a:t>
          </a:r>
          <a:r>
            <a:rPr lang="es-ES" sz="1800" b="1" kern="1200">
              <a:effectLst>
                <a:outerShdw blurRad="38100" dist="38100" dir="2700000" algn="tl">
                  <a:srgbClr val="000000">
                    <a:alpha val="43137"/>
                  </a:srgbClr>
                </a:outerShdw>
              </a:effectLst>
            </a:rPr>
            <a:t>(71,43%)</a:t>
          </a:r>
          <a:endParaRPr lang="es-CO" sz="1800" b="1" kern="1200" dirty="0">
            <a:effectLst>
              <a:outerShdw blurRad="38100" dist="38100" dir="2700000" algn="tl">
                <a:srgbClr val="000000">
                  <a:alpha val="43137"/>
                </a:srgbClr>
              </a:outerShdw>
            </a:effectLst>
          </a:endParaRPr>
        </a:p>
      </dsp:txBody>
      <dsp:txXfrm>
        <a:off x="0" y="2112424"/>
        <a:ext cx="8788650" cy="844560"/>
      </dsp:txXfrm>
    </dsp:sp>
    <dsp:sp modelId="{85FE6B4E-2CFD-8C40-8443-70091DD441BC}">
      <dsp:nvSpPr>
        <dsp:cNvPr id="0" name=""/>
        <dsp:cNvSpPr/>
      </dsp:nvSpPr>
      <dsp:spPr>
        <a:xfrm>
          <a:off x="0" y="2625711"/>
          <a:ext cx="8788650" cy="647577"/>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outerShdw blurRad="38100" dist="38100" dir="2700000" algn="tl">
                  <a:srgbClr val="000000">
                    <a:alpha val="43137"/>
                  </a:srgbClr>
                </a:outerShdw>
              </a:effectLst>
            </a:rPr>
            <a:t>CANAL</a:t>
          </a:r>
        </a:p>
      </dsp:txBody>
      <dsp:txXfrm>
        <a:off x="31612" y="2657323"/>
        <a:ext cx="8725426" cy="584353"/>
      </dsp:txXfrm>
    </dsp:sp>
    <dsp:sp modelId="{8EEC16A1-BB4E-4346-B141-2695FC3395C4}">
      <dsp:nvSpPr>
        <dsp:cNvPr id="0" name=""/>
        <dsp:cNvSpPr/>
      </dsp:nvSpPr>
      <dsp:spPr>
        <a:xfrm>
          <a:off x="0" y="3297828"/>
          <a:ext cx="878865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kern="1200">
              <a:latin typeface="Calibri" panose="020F0502020204030204"/>
              <a:ea typeface="+mn-ea"/>
              <a:cs typeface="+mn-cs"/>
            </a:rPr>
            <a:t>379 - Desarrollar el 100% de actividades de intervención para el mejoramiento de la infraestructura física y dotación de sedes administrativas </a:t>
          </a:r>
          <a:r>
            <a:rPr lang="es-ES" sz="1800" b="1" kern="1200">
              <a:effectLst>
                <a:outerShdw blurRad="38100" dist="38100" dir="2700000" algn="tl">
                  <a:srgbClr val="000000">
                    <a:alpha val="43137"/>
                  </a:srgbClr>
                </a:outerShdw>
              </a:effectLst>
            </a:rPr>
            <a:t>(62%)</a:t>
          </a:r>
          <a:endParaRPr lang="es-CO" sz="1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20000"/>
            </a:spcAft>
            <a:buChar char="•"/>
          </a:pPr>
          <a:r>
            <a:rPr lang="es-ES" sz="1800" kern="1200">
              <a:latin typeface="Calibri" panose="020F0502020204030204"/>
              <a:ea typeface="+mn-ea"/>
              <a:cs typeface="+mn-cs"/>
            </a:rPr>
            <a:t>380 - Realizar el 100% de las acciones programadas para la construcción de un Gobierno de Tecnologías de la Información – TI y para el fortalecimiento de  la arquitectura empresarial</a:t>
          </a:r>
          <a:r>
            <a:rPr lang="es-ES" sz="1800" b="0" kern="1200">
              <a:effectLst>
                <a:outerShdw blurRad="38100" dist="38100" dir="2700000" algn="tl">
                  <a:srgbClr val="000000">
                    <a:alpha val="43137"/>
                  </a:srgbClr>
                </a:outerShdw>
              </a:effectLst>
            </a:rPr>
            <a:t>. </a:t>
          </a:r>
          <a:r>
            <a:rPr lang="es-ES" sz="1800" b="1" kern="1200">
              <a:effectLst>
                <a:outerShdw blurRad="38100" dist="38100" dir="2700000" algn="tl">
                  <a:srgbClr val="000000">
                    <a:alpha val="43137"/>
                  </a:srgbClr>
                </a:outerShdw>
              </a:effectLst>
            </a:rPr>
            <a:t>(44%)</a:t>
          </a:r>
          <a:endParaRPr lang="es-CO" sz="1800" b="1" kern="1200" dirty="0">
            <a:effectLst>
              <a:outerShdw blurRad="38100" dist="38100" dir="2700000" algn="tl">
                <a:srgbClr val="000000">
                  <a:alpha val="43137"/>
                </a:srgbClr>
              </a:outerShdw>
            </a:effectLst>
          </a:endParaRPr>
        </a:p>
      </dsp:txBody>
      <dsp:txXfrm>
        <a:off x="0" y="3297828"/>
        <a:ext cx="8788650" cy="1372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88AD-2267-034C-8FB0-7C717B6760C3}">
      <dsp:nvSpPr>
        <dsp:cNvPr id="0" name=""/>
        <dsp:cNvSpPr/>
      </dsp:nvSpPr>
      <dsp:spPr>
        <a:xfrm>
          <a:off x="0" y="456723"/>
          <a:ext cx="8388476" cy="818018"/>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latin typeface="Calibri" panose="020F0502020204030204"/>
              <a:ea typeface="+mn-ea"/>
              <a:cs typeface="+mn-cs"/>
            </a:rPr>
            <a:t>TODAS LAS ENTIDADES DEL SECTOR</a:t>
          </a:r>
          <a:endParaRPr lang="es-ES" sz="2000" b="1" kern="1200" dirty="0">
            <a:effectLst>
              <a:outerShdw blurRad="38100" dist="38100" dir="2700000" algn="tl">
                <a:srgbClr val="000000">
                  <a:alpha val="43137"/>
                </a:srgbClr>
              </a:outerShdw>
            </a:effectLst>
            <a:latin typeface="Calibri" panose="020F0502020204030204"/>
            <a:ea typeface="+mn-ea"/>
            <a:cs typeface="+mn-cs"/>
          </a:endParaRPr>
        </a:p>
      </dsp:txBody>
      <dsp:txXfrm>
        <a:off x="39932" y="496655"/>
        <a:ext cx="8308612" cy="738154"/>
      </dsp:txXfrm>
    </dsp:sp>
    <dsp:sp modelId="{876F0411-BDCF-2E47-ADD5-8BCD102DCC25}">
      <dsp:nvSpPr>
        <dsp:cNvPr id="0" name=""/>
        <dsp:cNvSpPr/>
      </dsp:nvSpPr>
      <dsp:spPr>
        <a:xfrm>
          <a:off x="0" y="1274742"/>
          <a:ext cx="8388476" cy="34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34" tIns="25400" rIns="142240" bIns="25400" numCol="1" spcCol="1270" anchor="t" anchorCtr="0">
          <a:noAutofit/>
        </a:bodyPr>
        <a:lstStyle/>
        <a:p>
          <a:pPr marL="228600" lvl="1" indent="-228600" algn="l" defTabSz="889000">
            <a:lnSpc>
              <a:spcPct val="90000"/>
            </a:lnSpc>
            <a:spcBef>
              <a:spcPct val="0"/>
            </a:spcBef>
            <a:spcAft>
              <a:spcPct val="20000"/>
            </a:spcAft>
            <a:buNone/>
          </a:pPr>
          <a:endParaRPr lang="es-ES" sz="2000" b="1" kern="1200" dirty="0"/>
        </a:p>
        <a:p>
          <a:pPr marL="228600" lvl="1" indent="-228600" algn="l" defTabSz="889000">
            <a:lnSpc>
              <a:spcPct val="90000"/>
            </a:lnSpc>
            <a:spcBef>
              <a:spcPct val="0"/>
            </a:spcBef>
            <a:spcAft>
              <a:spcPct val="20000"/>
            </a:spcAft>
            <a:buNone/>
          </a:pPr>
          <a:r>
            <a:rPr lang="es-ES" sz="2000" kern="1200" dirty="0"/>
            <a:t>71 - Incrementar a un 90% la sostenibilidad del SIG en el Gobierno Distrital</a:t>
          </a:r>
          <a:endParaRPr lang="es-ES" sz="2000" b="1" kern="1200" dirty="0"/>
        </a:p>
        <a:p>
          <a:pPr marL="228600" lvl="1" indent="-228600" algn="l" defTabSz="889000">
            <a:lnSpc>
              <a:spcPct val="90000"/>
            </a:lnSpc>
            <a:spcBef>
              <a:spcPct val="0"/>
            </a:spcBef>
            <a:spcAft>
              <a:spcPct val="20000"/>
            </a:spcAft>
            <a:buNone/>
          </a:pPr>
          <a:endParaRPr lang="es-ES" sz="2000" b="1" kern="1200" dirty="0"/>
        </a:p>
        <a:p>
          <a:pPr marL="228600" lvl="1" indent="-228600" algn="l" defTabSz="889000">
            <a:lnSpc>
              <a:spcPct val="90000"/>
            </a:lnSpc>
            <a:spcBef>
              <a:spcPct val="0"/>
            </a:spcBef>
            <a:spcAft>
              <a:spcPct val="20000"/>
            </a:spcAft>
            <a:buNone/>
          </a:pPr>
          <a:r>
            <a:rPr lang="es-ES" sz="2000" b="1" kern="1200" dirty="0"/>
            <a:t>SCRD 		(50%)</a:t>
          </a:r>
        </a:p>
        <a:p>
          <a:pPr marL="228600" lvl="1" indent="-228600" algn="l" defTabSz="889000">
            <a:lnSpc>
              <a:spcPct val="90000"/>
            </a:lnSpc>
            <a:spcBef>
              <a:spcPct val="0"/>
            </a:spcBef>
            <a:spcAft>
              <a:spcPct val="20000"/>
            </a:spcAft>
            <a:buNone/>
          </a:pPr>
          <a:r>
            <a:rPr lang="es-ES" sz="2000" b="1" kern="1200" dirty="0"/>
            <a:t>IDRD 		(50%)</a:t>
          </a:r>
        </a:p>
        <a:p>
          <a:pPr marL="228600" lvl="1" indent="-228600" algn="l" defTabSz="889000">
            <a:lnSpc>
              <a:spcPct val="90000"/>
            </a:lnSpc>
            <a:spcBef>
              <a:spcPct val="0"/>
            </a:spcBef>
            <a:spcAft>
              <a:spcPct val="20000"/>
            </a:spcAft>
            <a:buNone/>
          </a:pPr>
          <a:r>
            <a:rPr lang="es-ES" sz="2000" b="1" kern="1200" dirty="0"/>
            <a:t>IDARTES 	(41,6%)</a:t>
          </a:r>
        </a:p>
        <a:p>
          <a:pPr marL="228600" lvl="1" indent="-228600" algn="l" defTabSz="889000">
            <a:lnSpc>
              <a:spcPct val="90000"/>
            </a:lnSpc>
            <a:spcBef>
              <a:spcPct val="0"/>
            </a:spcBef>
            <a:spcAft>
              <a:spcPct val="20000"/>
            </a:spcAft>
            <a:buNone/>
          </a:pPr>
          <a:r>
            <a:rPr lang="es-ES" sz="2000" b="1" kern="1200" dirty="0"/>
            <a:t>IDPC 		(50%)</a:t>
          </a:r>
        </a:p>
        <a:p>
          <a:pPr marL="228600" lvl="1" indent="-228600" algn="l" defTabSz="889000">
            <a:lnSpc>
              <a:spcPct val="90000"/>
            </a:lnSpc>
            <a:spcBef>
              <a:spcPct val="0"/>
            </a:spcBef>
            <a:spcAft>
              <a:spcPct val="20000"/>
            </a:spcAft>
            <a:buNone/>
          </a:pPr>
          <a:r>
            <a:rPr lang="es-ES" sz="2000" b="1" kern="1200" dirty="0"/>
            <a:t>OFB 		(50%)</a:t>
          </a:r>
        </a:p>
        <a:p>
          <a:pPr marL="228600" lvl="1" indent="-228600" algn="l" defTabSz="889000">
            <a:lnSpc>
              <a:spcPct val="90000"/>
            </a:lnSpc>
            <a:spcBef>
              <a:spcPct val="0"/>
            </a:spcBef>
            <a:spcAft>
              <a:spcPct val="20000"/>
            </a:spcAft>
            <a:buNone/>
          </a:pPr>
          <a:r>
            <a:rPr lang="es-ES" sz="2000" b="1" kern="1200" dirty="0"/>
            <a:t>FUGA 		(42,3%)</a:t>
          </a:r>
        </a:p>
        <a:p>
          <a:pPr marL="228600" lvl="1" indent="-228600" algn="l" defTabSz="889000">
            <a:lnSpc>
              <a:spcPct val="90000"/>
            </a:lnSpc>
            <a:spcBef>
              <a:spcPct val="0"/>
            </a:spcBef>
            <a:spcAft>
              <a:spcPct val="20000"/>
            </a:spcAft>
            <a:buNone/>
          </a:pPr>
          <a:r>
            <a:rPr lang="es-ES" sz="2000" b="1" kern="1200" dirty="0"/>
            <a:t>CANAL 	(44,38%)</a:t>
          </a:r>
        </a:p>
      </dsp:txBody>
      <dsp:txXfrm>
        <a:off x="0" y="1274742"/>
        <a:ext cx="8388476" cy="3431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3F38A-8E90-43B2-BF38-440ABA359684}">
      <dsp:nvSpPr>
        <dsp:cNvPr id="0" name=""/>
        <dsp:cNvSpPr/>
      </dsp:nvSpPr>
      <dsp:spPr>
        <a:xfrm>
          <a:off x="0" y="826301"/>
          <a:ext cx="8337884" cy="1101735"/>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1F528-77E7-4A2C-8316-F4CC8D263E84}">
      <dsp:nvSpPr>
        <dsp:cNvPr id="0" name=""/>
        <dsp:cNvSpPr/>
      </dsp:nvSpPr>
      <dsp:spPr>
        <a:xfrm>
          <a:off x="3664" y="0"/>
          <a:ext cx="2418312" cy="11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s-CO" sz="1600" b="1" kern="1200" dirty="0"/>
            <a:t>Reporte responsables de proyecto a OAP con seguimiento al cierre del PDD BMPT</a:t>
          </a:r>
        </a:p>
        <a:p>
          <a:pPr marL="0" lvl="0" indent="0" algn="ctr" defTabSz="711200">
            <a:lnSpc>
              <a:spcPct val="90000"/>
            </a:lnSpc>
            <a:spcBef>
              <a:spcPct val="0"/>
            </a:spcBef>
            <a:spcAft>
              <a:spcPct val="35000"/>
            </a:spcAft>
            <a:buNone/>
          </a:pPr>
          <a:r>
            <a:rPr lang="es-CO" sz="1600" kern="1200" dirty="0"/>
            <a:t>Máx. 5 de junio</a:t>
          </a:r>
        </a:p>
      </dsp:txBody>
      <dsp:txXfrm>
        <a:off x="3664" y="0"/>
        <a:ext cx="2418312" cy="1101735"/>
      </dsp:txXfrm>
    </dsp:sp>
    <dsp:sp modelId="{ABC93E17-115D-4EF5-B1B3-81937B845EF0}">
      <dsp:nvSpPr>
        <dsp:cNvPr id="0" name=""/>
        <dsp:cNvSpPr/>
      </dsp:nvSpPr>
      <dsp:spPr>
        <a:xfrm>
          <a:off x="1075103" y="1239452"/>
          <a:ext cx="275433" cy="2754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1C05E-06F2-4504-9E77-19ED067AB908}">
      <dsp:nvSpPr>
        <dsp:cNvPr id="0" name=""/>
        <dsp:cNvSpPr/>
      </dsp:nvSpPr>
      <dsp:spPr>
        <a:xfrm>
          <a:off x="2542891" y="1652603"/>
          <a:ext cx="2418312" cy="11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CO" sz="1600" b="0" kern="1200" dirty="0"/>
            <a:t>Entre el 8 y el 12 de junio</a:t>
          </a:r>
        </a:p>
        <a:p>
          <a:pPr marL="0" lvl="0" indent="0" algn="ctr" defTabSz="711200">
            <a:lnSpc>
              <a:spcPct val="90000"/>
            </a:lnSpc>
            <a:spcBef>
              <a:spcPct val="0"/>
            </a:spcBef>
            <a:spcAft>
              <a:spcPct val="35000"/>
            </a:spcAft>
            <a:buNone/>
          </a:pPr>
          <a:r>
            <a:rPr lang="es-CO" sz="1600" b="1" kern="1200" dirty="0"/>
            <a:t>Revisión, retroalimentación y ajustes del seguimiento al cierre PDD BMPT</a:t>
          </a:r>
        </a:p>
      </dsp:txBody>
      <dsp:txXfrm>
        <a:off x="2542891" y="1652603"/>
        <a:ext cx="2418312" cy="1101735"/>
      </dsp:txXfrm>
    </dsp:sp>
    <dsp:sp modelId="{F996311D-B481-4C9B-974F-4DBF6BCAE8B0}">
      <dsp:nvSpPr>
        <dsp:cNvPr id="0" name=""/>
        <dsp:cNvSpPr/>
      </dsp:nvSpPr>
      <dsp:spPr>
        <a:xfrm>
          <a:off x="3614330" y="1239452"/>
          <a:ext cx="275433" cy="27543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AA2D-E4AE-4818-AC4B-8106AB1127B6}">
      <dsp:nvSpPr>
        <dsp:cNvPr id="0" name=""/>
        <dsp:cNvSpPr/>
      </dsp:nvSpPr>
      <dsp:spPr>
        <a:xfrm>
          <a:off x="5082119" y="0"/>
          <a:ext cx="2418312" cy="11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s-CO" sz="1600" b="1" kern="1200" dirty="0"/>
            <a:t>Registro en SEGPLAN del seguimiento al cierre PDD BMPT</a:t>
          </a:r>
        </a:p>
        <a:p>
          <a:pPr marL="0" lvl="0" indent="0" algn="ctr" defTabSz="711200">
            <a:lnSpc>
              <a:spcPct val="90000"/>
            </a:lnSpc>
            <a:spcBef>
              <a:spcPct val="0"/>
            </a:spcBef>
            <a:spcAft>
              <a:spcPct val="35000"/>
            </a:spcAft>
            <a:buNone/>
          </a:pPr>
          <a:r>
            <a:rPr lang="es-CO" sz="1600" b="0" kern="1200" dirty="0"/>
            <a:t>Máx. al 30 de junio</a:t>
          </a:r>
          <a:endParaRPr lang="es-CO" sz="1400" b="0" kern="1200" dirty="0"/>
        </a:p>
      </dsp:txBody>
      <dsp:txXfrm>
        <a:off x="5082119" y="0"/>
        <a:ext cx="2418312" cy="1101735"/>
      </dsp:txXfrm>
    </dsp:sp>
    <dsp:sp modelId="{0D895639-95FD-4757-8737-4006BF713568}">
      <dsp:nvSpPr>
        <dsp:cNvPr id="0" name=""/>
        <dsp:cNvSpPr/>
      </dsp:nvSpPr>
      <dsp:spPr>
        <a:xfrm>
          <a:off x="6153558" y="1239452"/>
          <a:ext cx="275433" cy="27543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6413-C0D6-43E4-8011-49E8432D12FC}">
      <dsp:nvSpPr>
        <dsp:cNvPr id="0" name=""/>
        <dsp:cNvSpPr/>
      </dsp:nvSpPr>
      <dsp:spPr>
        <a:xfrm rot="5400000">
          <a:off x="3652274" y="-1502515"/>
          <a:ext cx="764616" cy="396477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0" i="0" kern="1200" dirty="0"/>
            <a:t>Avance de los indicadores de las metas producto del PDD.</a:t>
          </a:r>
          <a:endParaRPr lang="es-CO" sz="1600" b="0" kern="1200" dirty="0"/>
        </a:p>
      </dsp:txBody>
      <dsp:txXfrm rot="-5400000">
        <a:off x="2052195" y="134889"/>
        <a:ext cx="3927450" cy="689966"/>
      </dsp:txXfrm>
    </dsp:sp>
    <dsp:sp modelId="{3E37A248-405B-405D-A0FA-3D55E806DE1F}">
      <dsp:nvSpPr>
        <dsp:cNvPr id="0" name=""/>
        <dsp:cNvSpPr/>
      </dsp:nvSpPr>
      <dsp:spPr>
        <a:xfrm>
          <a:off x="190678" y="1987"/>
          <a:ext cx="1874203" cy="955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i="0" kern="1200" dirty="0"/>
            <a:t>Gestión</a:t>
          </a:r>
          <a:endParaRPr lang="es-CO" sz="1600" b="0" i="0" kern="1200" dirty="0"/>
        </a:p>
      </dsp:txBody>
      <dsp:txXfrm>
        <a:off x="237335" y="48644"/>
        <a:ext cx="1780889" cy="862456"/>
      </dsp:txXfrm>
    </dsp:sp>
    <dsp:sp modelId="{9E16F604-6AF8-4EBF-8B32-4A48BFE20054}">
      <dsp:nvSpPr>
        <dsp:cNvPr id="0" name=""/>
        <dsp:cNvSpPr/>
      </dsp:nvSpPr>
      <dsp:spPr>
        <a:xfrm rot="5400000">
          <a:off x="3652274" y="-498956"/>
          <a:ext cx="764616" cy="3964775"/>
        </a:xfrm>
        <a:prstGeom prst="round2Same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0" kern="1200" dirty="0"/>
            <a:t> Avance físico de las metas de los proyectos de inversión y la población beneficiada. </a:t>
          </a:r>
        </a:p>
      </dsp:txBody>
      <dsp:txXfrm rot="-5400000">
        <a:off x="2052195" y="1138448"/>
        <a:ext cx="3927450" cy="689966"/>
      </dsp:txXfrm>
    </dsp:sp>
    <dsp:sp modelId="{70E5AACA-8D50-4690-8511-8E1E707E89D6}">
      <dsp:nvSpPr>
        <dsp:cNvPr id="0" name=""/>
        <dsp:cNvSpPr/>
      </dsp:nvSpPr>
      <dsp:spPr>
        <a:xfrm>
          <a:off x="177991" y="1005545"/>
          <a:ext cx="1874203" cy="95577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t>Inversión</a:t>
          </a:r>
          <a:endParaRPr lang="es-CO" sz="1600" b="0" i="0" kern="1200" dirty="0"/>
        </a:p>
      </dsp:txBody>
      <dsp:txXfrm>
        <a:off x="224648" y="1052202"/>
        <a:ext cx="1780889" cy="862456"/>
      </dsp:txXfrm>
    </dsp:sp>
    <dsp:sp modelId="{E2D018E9-CFC8-4B43-A4B4-D79737F87DA5}">
      <dsp:nvSpPr>
        <dsp:cNvPr id="0" name=""/>
        <dsp:cNvSpPr/>
      </dsp:nvSpPr>
      <dsp:spPr>
        <a:xfrm rot="5400000">
          <a:off x="3652274" y="504602"/>
          <a:ext cx="764616" cy="3964775"/>
        </a:xfrm>
        <a:prstGeom prst="round2Same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0" kern="1200" dirty="0"/>
            <a:t>Avance de las inversiones ejecutadas en el territorio, y población beneficiada.</a:t>
          </a:r>
        </a:p>
      </dsp:txBody>
      <dsp:txXfrm rot="-5400000">
        <a:off x="2052195" y="2142007"/>
        <a:ext cx="3927450" cy="689966"/>
      </dsp:txXfrm>
    </dsp:sp>
    <dsp:sp modelId="{24A87B65-6FBE-4617-9A74-EA369BCAD800}">
      <dsp:nvSpPr>
        <dsp:cNvPr id="0" name=""/>
        <dsp:cNvSpPr/>
      </dsp:nvSpPr>
      <dsp:spPr>
        <a:xfrm>
          <a:off x="177991" y="2009104"/>
          <a:ext cx="1874203" cy="95577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t>Territorialización</a:t>
          </a:r>
          <a:endParaRPr lang="es-CO" sz="1600" b="0" i="0" kern="1200" dirty="0"/>
        </a:p>
      </dsp:txBody>
      <dsp:txXfrm>
        <a:off x="224648" y="2055761"/>
        <a:ext cx="1780889" cy="862456"/>
      </dsp:txXfrm>
    </dsp:sp>
    <dsp:sp modelId="{B483709E-238D-4F48-B234-54C8D25CF011}">
      <dsp:nvSpPr>
        <dsp:cNvPr id="0" name=""/>
        <dsp:cNvSpPr/>
      </dsp:nvSpPr>
      <dsp:spPr>
        <a:xfrm rot="5400000">
          <a:off x="3652274" y="1508161"/>
          <a:ext cx="764616" cy="3964775"/>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b="0" kern="1200" dirty="0"/>
            <a:t>Avance porcentual de las acciones realizadas para el cumplimiento de las metas de los proyectos de inversión.</a:t>
          </a:r>
        </a:p>
      </dsp:txBody>
      <dsp:txXfrm rot="-5400000">
        <a:off x="2052195" y="3145566"/>
        <a:ext cx="3927450" cy="689966"/>
      </dsp:txXfrm>
    </dsp:sp>
    <dsp:sp modelId="{41F7EE3C-07D6-43BC-B179-480A1ADCE123}">
      <dsp:nvSpPr>
        <dsp:cNvPr id="0" name=""/>
        <dsp:cNvSpPr/>
      </dsp:nvSpPr>
      <dsp:spPr>
        <a:xfrm>
          <a:off x="177991" y="3012663"/>
          <a:ext cx="1874203" cy="95577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t>Actividades</a:t>
          </a:r>
          <a:endParaRPr lang="es-CO" sz="1600" kern="1200" dirty="0"/>
        </a:p>
      </dsp:txBody>
      <dsp:txXfrm>
        <a:off x="224648" y="3059320"/>
        <a:ext cx="1780889" cy="862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91D1A-594E-41D1-BC2C-269EA47BF18D}">
      <dsp:nvSpPr>
        <dsp:cNvPr id="0" name=""/>
        <dsp:cNvSpPr/>
      </dsp:nvSpPr>
      <dsp:spPr>
        <a:xfrm>
          <a:off x="0" y="2748154"/>
          <a:ext cx="6100616" cy="9020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CO" sz="1600" b="1" kern="1200" dirty="0"/>
            <a:t>Señalar la población atendida por cada uno de los proyectos.</a:t>
          </a:r>
        </a:p>
      </dsp:txBody>
      <dsp:txXfrm>
        <a:off x="0" y="2748154"/>
        <a:ext cx="6100616" cy="902005"/>
      </dsp:txXfrm>
    </dsp:sp>
    <dsp:sp modelId="{DC8C1DF7-086C-4E6D-9F5D-FE9B7C02F3A9}">
      <dsp:nvSpPr>
        <dsp:cNvPr id="0" name=""/>
        <dsp:cNvSpPr/>
      </dsp:nvSpPr>
      <dsp:spPr>
        <a:xfrm rot="10800000">
          <a:off x="0" y="1374399"/>
          <a:ext cx="6100616" cy="1387284"/>
        </a:xfrm>
        <a:prstGeom prst="upArrowCallou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CO" sz="1600" b="1" kern="1200" dirty="0"/>
            <a:t>Destacar y analizar los principales logros obtenidos en el PDD BMPT.</a:t>
          </a:r>
        </a:p>
      </dsp:txBody>
      <dsp:txXfrm rot="10800000">
        <a:off x="0" y="1374399"/>
        <a:ext cx="6100616" cy="901416"/>
      </dsp:txXfrm>
    </dsp:sp>
    <dsp:sp modelId="{9D287DCA-967D-42A4-8246-C909EB730A8A}">
      <dsp:nvSpPr>
        <dsp:cNvPr id="0" name=""/>
        <dsp:cNvSpPr/>
      </dsp:nvSpPr>
      <dsp:spPr>
        <a:xfrm rot="10800000">
          <a:off x="0" y="0"/>
          <a:ext cx="6100616" cy="1387284"/>
        </a:xfrm>
        <a:prstGeom prst="upArrowCallou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CO" sz="1600" b="1" kern="1200" dirty="0"/>
            <a:t>Señalar las metas que no se cumplieron o que no alcanzaron los resultados esperados, explicando las razones y la gestión adelantada para su manejo.</a:t>
          </a:r>
        </a:p>
      </dsp:txBody>
      <dsp:txXfrm rot="10800000">
        <a:off x="0" y="0"/>
        <a:ext cx="6100616" cy="901416"/>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6A184-99F8-42FF-B3C5-037C93CEC821}" type="datetimeFigureOut">
              <a:rPr lang="es-CO" smtClean="0"/>
              <a:t>29/05/2020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22E48-80CB-46B2-87F2-BA8E5F3D418B}" type="slidenum">
              <a:rPr lang="es-CO" smtClean="0"/>
              <a:t>‹Nº›</a:t>
            </a:fld>
            <a:endParaRPr lang="es-CO"/>
          </a:p>
        </p:txBody>
      </p:sp>
    </p:spTree>
    <p:extLst>
      <p:ext uri="{BB962C8B-B14F-4D97-AF65-F5344CB8AC3E}">
        <p14:creationId xmlns:p14="http://schemas.microsoft.com/office/powerpoint/2010/main" val="197128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9A6D7-F36B-4B3C-BACB-3F921554E7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65A57B0-5972-4061-B5E9-9B357524F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A3EC145-76F1-4001-8347-0E231D58D575}"/>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5" name="Marcador de pie de página 4">
            <a:extLst>
              <a:ext uri="{FF2B5EF4-FFF2-40B4-BE49-F238E27FC236}">
                <a16:creationId xmlns:a16="http://schemas.microsoft.com/office/drawing/2014/main" id="{2E642367-551E-4D0E-BA5C-0665E4879C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900F3B-0179-40C7-979B-A294335FE7F3}"/>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392380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642A7-12B6-4BE4-864E-1D3A424BF74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31EAE9-2A3C-4775-B91A-814EE10673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495982-DF9D-4E05-B951-161AD7A98368}"/>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5" name="Marcador de pie de página 4">
            <a:extLst>
              <a:ext uri="{FF2B5EF4-FFF2-40B4-BE49-F238E27FC236}">
                <a16:creationId xmlns:a16="http://schemas.microsoft.com/office/drawing/2014/main" id="{9C1AF4B8-EE7A-42F1-9E73-1DEB6C2B24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01D34F-12E9-4F46-9FDB-09A654605F30}"/>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42194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5B862D-0E5B-4013-BE03-81F9584B7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F9CE809-2CB5-4BAD-B70F-E4585279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43409D7-DD2D-4D4D-9352-F4AC743A8F3E}"/>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5" name="Marcador de pie de página 4">
            <a:extLst>
              <a:ext uri="{FF2B5EF4-FFF2-40B4-BE49-F238E27FC236}">
                <a16:creationId xmlns:a16="http://schemas.microsoft.com/office/drawing/2014/main" id="{F6A4AE25-4E59-432F-B77D-5A7D6E7752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2E222A-5ABC-407B-8D32-4E87FFF77F8B}"/>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305540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329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0719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4944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13756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2679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89721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4713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2166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743A3-00C5-4ED5-9872-D751E91704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50649DE-0AE1-4E96-A280-25BD1F5E08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42F8678-4BBA-4115-8F91-B6143FC1B775}"/>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5" name="Marcador de pie de página 4">
            <a:extLst>
              <a:ext uri="{FF2B5EF4-FFF2-40B4-BE49-F238E27FC236}">
                <a16:creationId xmlns:a16="http://schemas.microsoft.com/office/drawing/2014/main" id="{284B7563-56A0-4B97-8699-02F84A0289C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00404D-7DAB-4CFD-BBD4-A2E6560B91FF}"/>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4160693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178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54202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92725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9A6D7-F36B-4B3C-BACB-3F921554E7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65A57B0-5972-4061-B5E9-9B357524F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A3EC145-76F1-4001-8347-0E231D58D575}"/>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2E642367-551E-4D0E-BA5C-0665E4879C21}"/>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1E900F3B-0179-40C7-979B-A294335FE7F3}"/>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53869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743A3-00C5-4ED5-9872-D751E91704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50649DE-0AE1-4E96-A280-25BD1F5E08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42F8678-4BBA-4115-8F91-B6143FC1B775}"/>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284B7563-56A0-4B97-8699-02F84A0289C2}"/>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8100404D-7DAB-4CFD-BBD4-A2E6560B91FF}"/>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37415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508D8-3C53-4DBC-A28D-202C02E2FF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9DFD20D-F7D4-4107-B850-F2520C8E8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13ED33-D3C9-497C-AC06-E2A26030C4A4}"/>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BC4BFB2B-ED01-4ED5-84CD-98100AFED7A1}"/>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B0A40675-19ED-47C5-9627-AA44049259B8}"/>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48180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B9E06-88C8-4986-9967-E637A3E58D9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EECA6A3-41DB-440D-82EF-FF0708F973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F711878-7C49-4235-BD65-414655E203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9484A5C-37BF-4C91-B774-9377EE929605}"/>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AD2BD3BA-EF1F-466F-A450-4EE5CF72EE91}"/>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0FB3B612-D4EA-4032-AA2A-6E309DF31AC3}"/>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43406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523B6-1AC1-4AEA-B666-3DBA3E1D48E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7D6A2ED-00F3-428C-A979-4F9FF6046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F692AB-179A-4694-9796-EC970B2B5F2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FC020E5-B95B-4856-AFF0-29B483D3C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77A610D-CDEA-4F1F-B98C-F43FF5500A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4415655-929E-48FC-B5DB-6C899F10B8BD}"/>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id="{B5192A30-6717-4B69-A5C6-6FCB5BAA1B06}"/>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id="{0C1FAC8D-3C9A-4477-B48E-6458AFDCED34}"/>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27904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6C590-4706-4115-823F-2DF467C1AD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007FBB5-9856-483B-8F0D-D77019400A3B}"/>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id="{3253B81A-EFFC-4214-B26F-07EFBA9237C7}"/>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id="{71E33E74-56D3-48BA-AE63-7A1EBACADA33}"/>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5257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8D8B176-637B-4AB0-A71E-C116B74C611D}"/>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id="{AE9BECC4-5F32-417C-8B52-A6D213396F67}"/>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id="{091C3987-A011-43EA-8102-45D1686892E4}"/>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258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508D8-3C53-4DBC-A28D-202C02E2FF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9DFD20D-F7D4-4107-B850-F2520C8E8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13ED33-D3C9-497C-AC06-E2A26030C4A4}"/>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5" name="Marcador de pie de página 4">
            <a:extLst>
              <a:ext uri="{FF2B5EF4-FFF2-40B4-BE49-F238E27FC236}">
                <a16:creationId xmlns:a16="http://schemas.microsoft.com/office/drawing/2014/main" id="{BC4BFB2B-ED01-4ED5-84CD-98100AFED7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A40675-19ED-47C5-9627-AA44049259B8}"/>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3065410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1538F-FC6F-4775-8B18-F84A05D964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34C31C-5456-4C1F-BD5F-EBB2901C6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CC11FA4-82FA-448F-9527-3B996D421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BC4958-6D36-4926-ABC9-BC4FE4BD6E4C}"/>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FE95D5ED-C3EF-45FB-86BC-4F2812EF1EDF}"/>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D44691D7-289D-4523-A121-5F741A87869C}"/>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38142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6283E-4D98-4E83-B7C7-B6D435F04C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8245804-31E9-45D7-87BD-F601C8674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59F6141-07E3-446A-9E5D-692E5FB9A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A1A074-8136-48FE-B74A-3864939029A8}"/>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3F4F08EC-98CC-4C43-8059-C0378F5509F9}"/>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FE929AFE-9B7C-42D0-B42C-2247E5B59493}"/>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5724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642A7-12B6-4BE4-864E-1D3A424BF74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31EAE9-2A3C-4775-B91A-814EE10673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495982-DF9D-4E05-B951-161AD7A98368}"/>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9C1AF4B8-EE7A-42F1-9E73-1DEB6C2B247B}"/>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5801D34F-12E9-4F46-9FDB-09A654605F30}"/>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06572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5B862D-0E5B-4013-BE03-81F9584B7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F9CE809-2CB5-4BAD-B70F-E4585279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43409D7-DD2D-4D4D-9352-F4AC743A8F3E}"/>
              </a:ext>
            </a:extLst>
          </p:cNvPr>
          <p:cNvSpPr>
            <a:spLocks noGrp="1"/>
          </p:cNvSpPr>
          <p:nvPr>
            <p:ph type="dt" sz="half" idx="10"/>
          </p:nvPr>
        </p:nvSpPr>
        <p:spPr/>
        <p:txBody>
          <a:body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F6A4AE25-4E59-432F-B77D-5A7D6E775247}"/>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BF2E222A-5ABC-407B-8D32-4E87FFF77F8B}"/>
              </a:ext>
            </a:extLst>
          </p:cNvPr>
          <p:cNvSpPr>
            <a:spLocks noGrp="1"/>
          </p:cNvSpPr>
          <p:nvPr>
            <p:ph type="sldNum" sz="quarter" idx="12"/>
          </p:nvPr>
        </p:nvSpPr>
        <p:spPr/>
        <p:txBody>
          <a:body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1217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B9E06-88C8-4986-9967-E637A3E58D9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EECA6A3-41DB-440D-82EF-FF0708F973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F711878-7C49-4235-BD65-414655E203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9484A5C-37BF-4C91-B774-9377EE929605}"/>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6" name="Marcador de pie de página 5">
            <a:extLst>
              <a:ext uri="{FF2B5EF4-FFF2-40B4-BE49-F238E27FC236}">
                <a16:creationId xmlns:a16="http://schemas.microsoft.com/office/drawing/2014/main" id="{AD2BD3BA-EF1F-466F-A450-4EE5CF72EE9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FB3B612-D4EA-4032-AA2A-6E309DF31AC3}"/>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262120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523B6-1AC1-4AEA-B666-3DBA3E1D48E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7D6A2ED-00F3-428C-A979-4F9FF6046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F692AB-179A-4694-9796-EC970B2B5F2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FC020E5-B95B-4856-AFF0-29B483D3C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77A610D-CDEA-4F1F-B98C-F43FF5500A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4415655-929E-48FC-B5DB-6C899F10B8BD}"/>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8" name="Marcador de pie de página 7">
            <a:extLst>
              <a:ext uri="{FF2B5EF4-FFF2-40B4-BE49-F238E27FC236}">
                <a16:creationId xmlns:a16="http://schemas.microsoft.com/office/drawing/2014/main" id="{B5192A30-6717-4B69-A5C6-6FCB5BAA1B0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C1FAC8D-3C9A-4477-B48E-6458AFDCED34}"/>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50768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6C590-4706-4115-823F-2DF467C1AD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007FBB5-9856-483B-8F0D-D77019400A3B}"/>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4" name="Marcador de pie de página 3">
            <a:extLst>
              <a:ext uri="{FF2B5EF4-FFF2-40B4-BE49-F238E27FC236}">
                <a16:creationId xmlns:a16="http://schemas.microsoft.com/office/drawing/2014/main" id="{3253B81A-EFFC-4214-B26F-07EFBA9237C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1E33E74-56D3-48BA-AE63-7A1EBACADA33}"/>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24416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8D8B176-637B-4AB0-A71E-C116B74C611D}"/>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3" name="Marcador de pie de página 2">
            <a:extLst>
              <a:ext uri="{FF2B5EF4-FFF2-40B4-BE49-F238E27FC236}">
                <a16:creationId xmlns:a16="http://schemas.microsoft.com/office/drawing/2014/main" id="{AE9BECC4-5F32-417C-8B52-A6D213396F6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91C3987-A011-43EA-8102-45D1686892E4}"/>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164250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1538F-FC6F-4775-8B18-F84A05D964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34C31C-5456-4C1F-BD5F-EBB2901C6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CC11FA4-82FA-448F-9527-3B996D421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BC4958-6D36-4926-ABC9-BC4FE4BD6E4C}"/>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6" name="Marcador de pie de página 5">
            <a:extLst>
              <a:ext uri="{FF2B5EF4-FFF2-40B4-BE49-F238E27FC236}">
                <a16:creationId xmlns:a16="http://schemas.microsoft.com/office/drawing/2014/main" id="{FE95D5ED-C3EF-45FB-86BC-4F2812EF1ED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44691D7-289D-4523-A121-5F741A87869C}"/>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178061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6283E-4D98-4E83-B7C7-B6D435F04C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8245804-31E9-45D7-87BD-F601C8674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59F6141-07E3-446A-9E5D-692E5FB9A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A1A074-8136-48FE-B74A-3864939029A8}"/>
              </a:ext>
            </a:extLst>
          </p:cNvPr>
          <p:cNvSpPr>
            <a:spLocks noGrp="1"/>
          </p:cNvSpPr>
          <p:nvPr>
            <p:ph type="dt" sz="half" idx="10"/>
          </p:nvPr>
        </p:nvSpPr>
        <p:spPr/>
        <p:txBody>
          <a:bodyPr/>
          <a:lstStyle/>
          <a:p>
            <a:fld id="{43ECF62F-E7CC-4986-AA6E-67E9F56DCBC2}" type="datetimeFigureOut">
              <a:rPr lang="es-CO" smtClean="0"/>
              <a:t>29/05/2020</a:t>
            </a:fld>
            <a:endParaRPr lang="es-CO"/>
          </a:p>
        </p:txBody>
      </p:sp>
      <p:sp>
        <p:nvSpPr>
          <p:cNvPr id="6" name="Marcador de pie de página 5">
            <a:extLst>
              <a:ext uri="{FF2B5EF4-FFF2-40B4-BE49-F238E27FC236}">
                <a16:creationId xmlns:a16="http://schemas.microsoft.com/office/drawing/2014/main" id="{3F4F08EC-98CC-4C43-8059-C0378F5509F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E929AFE-9B7C-42D0-B42C-2247E5B59493}"/>
              </a:ext>
            </a:extLst>
          </p:cNvPr>
          <p:cNvSpPr>
            <a:spLocks noGrp="1"/>
          </p:cNvSpPr>
          <p:nvPr>
            <p:ph type="sldNum" sz="quarter" idx="12"/>
          </p:nvPr>
        </p:nvSpPr>
        <p:spPr/>
        <p:txBody>
          <a:bodyPr/>
          <a:lstStyle/>
          <a:p>
            <a:fld id="{05BD2F5B-B59A-478E-A21D-7C726AD60F8B}" type="slidenum">
              <a:rPr lang="es-CO" smtClean="0"/>
              <a:t>‹Nº›</a:t>
            </a:fld>
            <a:endParaRPr lang="es-CO"/>
          </a:p>
        </p:txBody>
      </p:sp>
    </p:spTree>
    <p:extLst>
      <p:ext uri="{BB962C8B-B14F-4D97-AF65-F5344CB8AC3E}">
        <p14:creationId xmlns:p14="http://schemas.microsoft.com/office/powerpoint/2010/main" val="338956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65D33-CA27-4426-B5A7-C20C514AD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0D1CE4-147C-45A4-BC9A-0607703B8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F946FC-130B-4181-B099-44EE56337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CF62F-E7CC-4986-AA6E-67E9F56DCBC2}" type="datetimeFigureOut">
              <a:rPr lang="es-CO" smtClean="0"/>
              <a:t>29/05/2020</a:t>
            </a:fld>
            <a:endParaRPr lang="es-CO"/>
          </a:p>
        </p:txBody>
      </p:sp>
      <p:sp>
        <p:nvSpPr>
          <p:cNvPr id="5" name="Marcador de pie de página 4">
            <a:extLst>
              <a:ext uri="{FF2B5EF4-FFF2-40B4-BE49-F238E27FC236}">
                <a16:creationId xmlns:a16="http://schemas.microsoft.com/office/drawing/2014/main" id="{2B8B34CC-21EB-43EF-9AA5-67C3EA23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AE8DE53-B0E4-4D24-B268-AB3FBDBC8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2F5B-B59A-478E-A21D-7C726AD60F8B}" type="slidenum">
              <a:rPr lang="es-CO" smtClean="0"/>
              <a:t>‹Nº›</a:t>
            </a:fld>
            <a:endParaRPr lang="es-CO"/>
          </a:p>
        </p:txBody>
      </p:sp>
    </p:spTree>
    <p:extLst>
      <p:ext uri="{BB962C8B-B14F-4D97-AF65-F5344CB8AC3E}">
        <p14:creationId xmlns:p14="http://schemas.microsoft.com/office/powerpoint/2010/main" val="75485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88102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65D33-CA27-4426-B5A7-C20C514AD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0D1CE4-147C-45A4-BC9A-0607703B8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F946FC-130B-4181-B099-44EE56337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CF62F-E7CC-4986-AA6E-67E9F56DCBC2}" type="datetimeFigureOut">
              <a:rPr lang="es-CO" smtClean="0">
                <a:solidFill>
                  <a:prstClr val="black">
                    <a:tint val="75000"/>
                  </a:prstClr>
                </a:solidFill>
              </a:rPr>
              <a:pPr/>
              <a:t>29/05/2020</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2B8B34CC-21EB-43EF-9AA5-67C3EA23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1AE8DE53-B0E4-4D24-B268-AB3FBDBC8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2F5B-B59A-478E-A21D-7C726AD60F8B}"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24843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xlsx"/><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64E452B-A436-4FC1-9028-64C3C1C78AB4}"/>
              </a:ext>
            </a:extLst>
          </p:cNvPr>
          <p:cNvSpPr txBox="1"/>
          <p:nvPr/>
        </p:nvSpPr>
        <p:spPr>
          <a:xfrm>
            <a:off x="1596481" y="1251308"/>
            <a:ext cx="9214192" cy="3724096"/>
          </a:xfrm>
          <a:prstGeom prst="rect">
            <a:avLst/>
          </a:prstGeom>
          <a:noFill/>
        </p:spPr>
        <p:txBody>
          <a:bodyPr wrap="square" rtlCol="0">
            <a:spAutoFit/>
          </a:bodyPr>
          <a:lstStyle/>
          <a:p>
            <a:pPr algn="ctr"/>
            <a:r>
              <a:rPr lang="es-ES" sz="3600" b="1" dirty="0">
                <a:solidFill>
                  <a:srgbClr val="4472C4">
                    <a:lumMod val="50000"/>
                  </a:srgbClr>
                </a:solidFill>
              </a:rPr>
              <a:t>SECRETARÍA DISTRITAL DE CULTURA, RECREACIÓN Y DEPORTE</a:t>
            </a:r>
          </a:p>
          <a:p>
            <a:pPr algn="ctr"/>
            <a:endParaRPr lang="es-ES" sz="3600" b="1" dirty="0">
              <a:solidFill>
                <a:srgbClr val="4472C4">
                  <a:lumMod val="50000"/>
                </a:srgbClr>
              </a:solidFill>
            </a:endParaRPr>
          </a:p>
          <a:p>
            <a:pPr algn="ctr"/>
            <a:endParaRPr lang="es-ES" sz="3600" b="1" dirty="0">
              <a:solidFill>
                <a:srgbClr val="4472C4">
                  <a:lumMod val="50000"/>
                </a:srgbClr>
              </a:solidFill>
            </a:endParaRPr>
          </a:p>
          <a:p>
            <a:pPr algn="ctr" fontAlgn="ctr"/>
            <a:r>
              <a:rPr lang="es-ES" sz="2800" b="1" dirty="0">
                <a:solidFill>
                  <a:srgbClr val="4472C4">
                    <a:lumMod val="50000"/>
                  </a:srgbClr>
                </a:solidFill>
              </a:rPr>
              <a:t>COMITÉ SECTORIAL DE </a:t>
            </a:r>
          </a:p>
          <a:p>
            <a:pPr algn="ctr" fontAlgn="ctr"/>
            <a:r>
              <a:rPr lang="es-ES" sz="2800" b="1" dirty="0">
                <a:solidFill>
                  <a:srgbClr val="4472C4">
                    <a:lumMod val="50000"/>
                  </a:srgbClr>
                </a:solidFill>
              </a:rPr>
              <a:t>DESARROLLO ADMINISTRATIVO </a:t>
            </a:r>
            <a:endParaRPr lang="es-CO" sz="2800" b="1" dirty="0">
              <a:solidFill>
                <a:srgbClr val="4472C4">
                  <a:lumMod val="50000"/>
                </a:srgbClr>
              </a:solidFill>
            </a:endParaRPr>
          </a:p>
          <a:p>
            <a:pPr algn="ctr" fontAlgn="ctr"/>
            <a:endParaRPr lang="es-ES" sz="3600" b="1" dirty="0">
              <a:solidFill>
                <a:srgbClr val="4472C4">
                  <a:lumMod val="50000"/>
                </a:srgbClr>
              </a:solidFill>
            </a:endParaRPr>
          </a:p>
        </p:txBody>
      </p:sp>
      <p:sp>
        <p:nvSpPr>
          <p:cNvPr id="7" name="CuadroTexto 6">
            <a:extLst>
              <a:ext uri="{FF2B5EF4-FFF2-40B4-BE49-F238E27FC236}">
                <a16:creationId xmlns:a16="http://schemas.microsoft.com/office/drawing/2014/main" id="{26A845CC-4DAC-4772-A9C1-88D9D5437C7F}"/>
              </a:ext>
            </a:extLst>
          </p:cNvPr>
          <p:cNvSpPr txBox="1"/>
          <p:nvPr/>
        </p:nvSpPr>
        <p:spPr>
          <a:xfrm>
            <a:off x="4944371" y="5559031"/>
            <a:ext cx="2303255" cy="707886"/>
          </a:xfrm>
          <a:prstGeom prst="rect">
            <a:avLst/>
          </a:prstGeom>
          <a:noFill/>
        </p:spPr>
        <p:txBody>
          <a:bodyPr wrap="square" rtlCol="0">
            <a:spAutoFit/>
          </a:bodyPr>
          <a:lstStyle/>
          <a:p>
            <a:pPr algn="ctr"/>
            <a:r>
              <a:rPr lang="es-CO" sz="2000" b="1" dirty="0">
                <a:solidFill>
                  <a:srgbClr val="4472C4">
                    <a:lumMod val="50000"/>
                  </a:srgbClr>
                </a:solidFill>
              </a:rPr>
              <a:t>Bogotá D.C.</a:t>
            </a:r>
          </a:p>
          <a:p>
            <a:pPr algn="ctr"/>
            <a:r>
              <a:rPr lang="es-CO" sz="2000" b="1" dirty="0">
                <a:solidFill>
                  <a:srgbClr val="4472C4">
                    <a:lumMod val="50000"/>
                  </a:srgbClr>
                </a:solidFill>
              </a:rPr>
              <a:t>Mayo 29 de 2020</a:t>
            </a:r>
          </a:p>
        </p:txBody>
      </p:sp>
    </p:spTree>
    <p:extLst>
      <p:ext uri="{BB962C8B-B14F-4D97-AF65-F5344CB8AC3E}">
        <p14:creationId xmlns:p14="http://schemas.microsoft.com/office/powerpoint/2010/main" val="411385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364317" y="103232"/>
            <a:ext cx="11465169" cy="1200329"/>
          </a:xfrm>
          <a:prstGeom prst="rect">
            <a:avLst/>
          </a:prstGeom>
          <a:noFill/>
        </p:spPr>
        <p:txBody>
          <a:bodyPr wrap="square" rtlCol="0">
            <a:spAutoFit/>
          </a:bodyPr>
          <a:lstStyle/>
          <a:p>
            <a:pPr algn="ctr"/>
            <a:r>
              <a:rPr lang="es-CO" sz="3600" b="1" dirty="0">
                <a:solidFill>
                  <a:srgbClr val="002060"/>
                </a:solidFill>
              </a:rPr>
              <a:t>SECRETARÍA DE CULTURA, RECREACIÓN Y DEPORTE</a:t>
            </a:r>
          </a:p>
          <a:p>
            <a:pPr algn="ctr"/>
            <a:r>
              <a:rPr lang="es-CO" sz="3600" b="1" dirty="0">
                <a:solidFill>
                  <a:srgbClr val="002060"/>
                </a:solidFill>
              </a:rPr>
              <a:t>Ejecución a Mayo 27 de  2020 </a:t>
            </a:r>
          </a:p>
        </p:txBody>
      </p:sp>
      <p:graphicFrame>
        <p:nvGraphicFramePr>
          <p:cNvPr id="6" name="5 Tabla"/>
          <p:cNvGraphicFramePr>
            <a:graphicFrameLocks noGrp="1"/>
          </p:cNvGraphicFramePr>
          <p:nvPr>
            <p:extLst/>
          </p:nvPr>
        </p:nvGraphicFramePr>
        <p:xfrm>
          <a:off x="1641230" y="1512276"/>
          <a:ext cx="8499232" cy="4359885"/>
        </p:xfrm>
        <a:graphic>
          <a:graphicData uri="http://schemas.openxmlformats.org/drawingml/2006/table">
            <a:tbl>
              <a:tblPr/>
              <a:tblGrid>
                <a:gridCol w="371842">
                  <a:extLst>
                    <a:ext uri="{9D8B030D-6E8A-4147-A177-3AD203B41FA5}">
                      <a16:colId xmlns:a16="http://schemas.microsoft.com/office/drawing/2014/main" val="20000"/>
                    </a:ext>
                  </a:extLst>
                </a:gridCol>
                <a:gridCol w="3814693">
                  <a:extLst>
                    <a:ext uri="{9D8B030D-6E8A-4147-A177-3AD203B41FA5}">
                      <a16:colId xmlns:a16="http://schemas.microsoft.com/office/drawing/2014/main" val="20001"/>
                    </a:ext>
                  </a:extLst>
                </a:gridCol>
                <a:gridCol w="1105563">
                  <a:extLst>
                    <a:ext uri="{9D8B030D-6E8A-4147-A177-3AD203B41FA5}">
                      <a16:colId xmlns:a16="http://schemas.microsoft.com/office/drawing/2014/main" val="20002"/>
                    </a:ext>
                  </a:extLst>
                </a:gridCol>
                <a:gridCol w="796804">
                  <a:extLst>
                    <a:ext uri="{9D8B030D-6E8A-4147-A177-3AD203B41FA5}">
                      <a16:colId xmlns:a16="http://schemas.microsoft.com/office/drawing/2014/main" val="20003"/>
                    </a:ext>
                  </a:extLst>
                </a:gridCol>
                <a:gridCol w="796804">
                  <a:extLst>
                    <a:ext uri="{9D8B030D-6E8A-4147-A177-3AD203B41FA5}">
                      <a16:colId xmlns:a16="http://schemas.microsoft.com/office/drawing/2014/main" val="20004"/>
                    </a:ext>
                  </a:extLst>
                </a:gridCol>
                <a:gridCol w="816722">
                  <a:extLst>
                    <a:ext uri="{9D8B030D-6E8A-4147-A177-3AD203B41FA5}">
                      <a16:colId xmlns:a16="http://schemas.microsoft.com/office/drawing/2014/main" val="20005"/>
                    </a:ext>
                  </a:extLst>
                </a:gridCol>
                <a:gridCol w="796804">
                  <a:extLst>
                    <a:ext uri="{9D8B030D-6E8A-4147-A177-3AD203B41FA5}">
                      <a16:colId xmlns:a16="http://schemas.microsoft.com/office/drawing/2014/main" val="20006"/>
                    </a:ext>
                  </a:extLst>
                </a:gridCol>
              </a:tblGrid>
              <a:tr h="253330">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s-CO" sz="800" b="0" i="0" u="none" strike="noStrike">
                          <a:solidFill>
                            <a:srgbClr val="000000"/>
                          </a:solidFill>
                          <a:effectLst/>
                          <a:latin typeface="Arial"/>
                        </a:rPr>
                        <a:t>              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414541">
                <a:tc>
                  <a:txBody>
                    <a:bodyPr/>
                    <a:lstStyle/>
                    <a:p>
                      <a:pPr algn="ctr" fontAlgn="ctr"/>
                      <a:r>
                        <a:rPr lang="es-CO" sz="900" b="1" i="0" u="none" strike="noStrike">
                          <a:solidFill>
                            <a:srgbClr val="FFFFFF"/>
                          </a:solidFill>
                          <a:effectLst/>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900" b="1" i="0" u="none" strike="noStrike">
                          <a:solidFill>
                            <a:srgbClr val="FFFFFF"/>
                          </a:solidFill>
                          <a:effectLst/>
                          <a:latin typeface="Arial"/>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900" b="1" i="0" u="none" strike="noStrike">
                          <a:solidFill>
                            <a:srgbClr val="FFFFFF"/>
                          </a:solidFill>
                          <a:effectLst/>
                          <a:latin typeface="Arial"/>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900" b="1" i="0" u="none" strike="noStrike">
                          <a:solidFill>
                            <a:srgbClr val="FFFFFF"/>
                          </a:solidFill>
                          <a:effectLst/>
                          <a:latin typeface="Arial"/>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900" b="1" i="0" u="none" strike="noStrike">
                          <a:solidFill>
                            <a:srgbClr val="FFFFFF"/>
                          </a:solidFill>
                          <a:effectLst/>
                          <a:latin typeface="Arial"/>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287876">
                <a:tc>
                  <a:txBody>
                    <a:bodyPr/>
                    <a:lstStyle/>
                    <a:p>
                      <a:pPr algn="ctr" fontAlgn="ctr"/>
                      <a:r>
                        <a:rPr lang="es-CO" sz="8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0997. Fortalecimiento de los procesos y de agentes de formación del 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56,52%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301">
                <a:tc>
                  <a:txBody>
                    <a:bodyPr/>
                    <a:lstStyle/>
                    <a:p>
                      <a:pPr algn="ctr" fontAlgn="ctr"/>
                      <a:r>
                        <a:rPr lang="es-CO" sz="8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1008. Fomento y gestión para el desarrollo cultural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$ 15.260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$ 2.635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17,27%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328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301">
                <a:tc>
                  <a:txBody>
                    <a:bodyPr/>
                    <a:lstStyle/>
                    <a:p>
                      <a:pPr algn="ctr" fontAlgn="ctr"/>
                      <a:r>
                        <a:rPr lang="es-CO" sz="8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1011. Lectura, escritura y redes de conocimiento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$ 36.589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$ 15.386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42,05%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14.513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39,67%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301">
                <a:tc>
                  <a:txBody>
                    <a:bodyPr/>
                    <a:lstStyle/>
                    <a:p>
                      <a:pPr algn="ctr" fontAlgn="ctr"/>
                      <a:r>
                        <a:rPr lang="es-CO" sz="8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0992. Patrimonio e Infraestructura cultural fortalecida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$ 30.755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7876">
                <a:tc>
                  <a:txBody>
                    <a:bodyPr/>
                    <a:lstStyle/>
                    <a:p>
                      <a:pPr algn="ctr" fontAlgn="ctr"/>
                      <a:r>
                        <a:rPr lang="es-CO" sz="8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0987. Saberes sociales para la cultura ciudadana y la transformación cultural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61,61%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157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301">
                <a:tc>
                  <a:txBody>
                    <a:bodyPr/>
                    <a:lstStyle/>
                    <a:p>
                      <a:pPr algn="ctr" fontAlgn="ctr"/>
                      <a:r>
                        <a:rPr lang="es-CO" sz="8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1016. Poblaciones diversas e interculturales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$ 21.260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$ 6.324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6.280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301">
                <a:tc>
                  <a:txBody>
                    <a:bodyPr/>
                    <a:lstStyle/>
                    <a:p>
                      <a:pPr algn="ctr" fontAlgn="ctr"/>
                      <a:r>
                        <a:rPr lang="es-CO" sz="8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1137. Comunidades culturales para la paz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301">
                <a:tc>
                  <a:txBody>
                    <a:bodyPr/>
                    <a:lstStyle/>
                    <a:p>
                      <a:pPr algn="ctr" fontAlgn="ctr"/>
                      <a:r>
                        <a:rPr lang="es-CO" sz="8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1009. Transparencia y gestión pública para todos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$ 3.120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34,33%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5,75%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301">
                <a:tc>
                  <a:txBody>
                    <a:bodyPr/>
                    <a:lstStyle/>
                    <a:p>
                      <a:pPr algn="ctr" fontAlgn="ctr"/>
                      <a:r>
                        <a:rPr lang="es-CO" sz="8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1012. Fortalecimiento a la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$ 1.726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$ 943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54,67%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11,58%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301">
                <a:tc>
                  <a:txBody>
                    <a:bodyPr/>
                    <a:lstStyle/>
                    <a:p>
                      <a:pPr algn="ctr" fontAlgn="ctr"/>
                      <a:r>
                        <a:rPr lang="es-CO" sz="8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1007. Información y ciudadanía digital para todos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38,60%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5073">
                <a:tc>
                  <a:txBody>
                    <a:bodyPr/>
                    <a:lstStyle/>
                    <a:p>
                      <a:pPr algn="ctr" fontAlgn="ctr"/>
                      <a:r>
                        <a:rPr lang="es-CO" sz="8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1018. Participación para la democracia cultural, recreativa y deportiva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$ 2.977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$ 1.374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46,17%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0" i="0" u="none" strike="noStrike">
                          <a:solidFill>
                            <a:srgbClr val="000000"/>
                          </a:solidFill>
                          <a:effectLst/>
                          <a:latin typeface="Arial"/>
                        </a:rPr>
                        <a:t>             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301">
                <a:tc>
                  <a:txBody>
                    <a:bodyPr/>
                    <a:lstStyle/>
                    <a:p>
                      <a:pPr algn="l" fontAlgn="b"/>
                      <a:r>
                        <a:rPr lang="es-CO"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900" b="1" i="0" u="none" strike="noStrike">
                          <a:solidFill>
                            <a:srgbClr val="FFFFFF"/>
                          </a:solidFill>
                          <a:effectLst/>
                          <a:latin typeface="Arial"/>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900" b="1" i="0" u="none" strike="noStrike">
                          <a:solidFill>
                            <a:srgbClr val="FFFFFF"/>
                          </a:solidFill>
                          <a:effectLst/>
                          <a:latin typeface="Arial"/>
                        </a:rPr>
                        <a:t>$ 116.480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900" b="1" i="0" u="none" strike="noStrike">
                          <a:solidFill>
                            <a:srgbClr val="FFFFFF"/>
                          </a:solidFill>
                          <a:effectLst/>
                          <a:latin typeface="Arial"/>
                        </a:rPr>
                        <a:t>$ 31.402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900" b="1" i="0" u="none" strike="noStrike">
                          <a:solidFill>
                            <a:srgbClr val="000000"/>
                          </a:solidFill>
                          <a:effectLst/>
                          <a:latin typeface="Arial"/>
                        </a:rPr>
                        <a:t>26,96%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900" b="1" i="0" u="none" strike="noStrike">
                          <a:solidFill>
                            <a:srgbClr val="FFFFFF"/>
                          </a:solidFill>
                          <a:effectLst/>
                          <a:latin typeface="Arial"/>
                        </a:rPr>
                        <a:t>     22.065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900" b="1" i="0" u="none" strike="noStrike">
                          <a:solidFill>
                            <a:srgbClr val="FFFFFF"/>
                          </a:solidFill>
                          <a:effectLst/>
                          <a:latin typeface="Arial"/>
                        </a:rPr>
                        <a:t>18,94%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3"/>
                  </a:ext>
                </a:extLst>
              </a:tr>
              <a:tr h="230301">
                <a:tc>
                  <a:txBody>
                    <a:bodyPr/>
                    <a:lstStyle/>
                    <a:p>
                      <a:pPr algn="l" fontAlgn="b"/>
                      <a:r>
                        <a:rPr lang="es-CO"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900" b="0" i="0" u="none" strike="noStrike">
                          <a:solidFill>
                            <a:srgbClr val="000000"/>
                          </a:solidFill>
                          <a:effectLst/>
                          <a:latin typeface="Arial"/>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$ 24.224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a:solidFill>
                            <a:srgbClr val="000000"/>
                          </a:solidFill>
                          <a:effectLst/>
                          <a:latin typeface="Arial"/>
                        </a:rPr>
                        <a:t>$ 8.138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33,59%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a:rPr>
                        <a:t>       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a:rPr>
                        <a:t>26,42%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301">
                <a:tc>
                  <a:txBody>
                    <a:bodyPr/>
                    <a:lstStyle/>
                    <a:p>
                      <a:pPr algn="l" fontAlgn="b"/>
                      <a:r>
                        <a:rPr lang="es-CO" sz="8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900" b="1" i="0" u="none" strike="noStrike">
                          <a:solidFill>
                            <a:srgbClr val="FFFFFF"/>
                          </a:solidFill>
                          <a:effectLst/>
                          <a:latin typeface="Arial"/>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900" b="1" i="0" u="none" strike="noStrike">
                          <a:solidFill>
                            <a:srgbClr val="FFFFFF"/>
                          </a:solidFill>
                          <a:effectLst/>
                          <a:latin typeface="Arial"/>
                        </a:rPr>
                        <a:t>$ 140.704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900" b="1" i="0" u="none" strike="noStrike">
                          <a:solidFill>
                            <a:srgbClr val="FFFFFF"/>
                          </a:solidFill>
                          <a:effectLst/>
                          <a:latin typeface="Arial"/>
                        </a:rPr>
                        <a:t>$ 39.540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900" b="1" i="0" u="none" strike="noStrike">
                          <a:solidFill>
                            <a:srgbClr val="FFFFFF"/>
                          </a:solidFill>
                          <a:effectLst/>
                          <a:latin typeface="Arial"/>
                        </a:rPr>
                        <a:t>28,10%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s-CO" sz="900" b="1" i="0" u="none" strike="noStrike">
                          <a:solidFill>
                            <a:srgbClr val="FFFFFF"/>
                          </a:solidFill>
                          <a:effectLst/>
                          <a:latin typeface="Arial"/>
                        </a:rPr>
                        <a:t>     28.465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900" b="1" i="0" u="none" strike="noStrike">
                          <a:solidFill>
                            <a:srgbClr val="FFFFFF"/>
                          </a:solidFill>
                          <a:effectLst/>
                          <a:latin typeface="Arial"/>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5"/>
                  </a:ext>
                </a:extLst>
              </a:tr>
              <a:tr h="143939">
                <a:tc>
                  <a:txBody>
                    <a:bodyPr/>
                    <a:lstStyle/>
                    <a:p>
                      <a:pPr algn="l" fontAlgn="b"/>
                      <a:endParaRPr lang="es-CO" sz="800" b="0"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ctr"/>
                      <a:r>
                        <a:rPr lang="es-CO" sz="600" b="0" i="0" u="none" strike="noStrike">
                          <a:solidFill>
                            <a:srgbClr val="000000"/>
                          </a:solidFill>
                          <a:effectLst/>
                          <a:latin typeface="Arial"/>
                        </a:rPr>
                        <a:t>Fuente: SDH-PREDIS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6"/>
                  </a:ext>
                </a:extLst>
              </a:tr>
              <a:tr h="143939">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ctr"/>
                      <a:r>
                        <a:rPr lang="es-CO" sz="6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8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800" b="0" i="0" u="none" strike="noStrike" dirty="0">
                          <a:solidFill>
                            <a:srgbClr val="000000"/>
                          </a:solidFill>
                          <a:effectLst/>
                          <a:latin typeface="Arial"/>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28049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INSTITUTO DISTRITAL DE RECREACIÓN Y DEPORTE</a:t>
            </a:r>
          </a:p>
          <a:p>
            <a:pPr algn="ctr"/>
            <a:r>
              <a:rPr lang="es-CO" sz="3600" b="1" dirty="0">
                <a:solidFill>
                  <a:srgbClr val="002060"/>
                </a:solidFill>
              </a:rPr>
              <a:t>Ejecución a Mayo 27 de  2020</a:t>
            </a:r>
            <a:endParaRPr lang="es-CO" sz="3600" dirty="0">
              <a:solidFill>
                <a:prstClr val="black"/>
              </a:solidFill>
            </a:endParaRPr>
          </a:p>
        </p:txBody>
      </p:sp>
      <p:graphicFrame>
        <p:nvGraphicFramePr>
          <p:cNvPr id="6" name="5 Tabla"/>
          <p:cNvGraphicFramePr>
            <a:graphicFrameLocks noGrp="1"/>
          </p:cNvGraphicFramePr>
          <p:nvPr>
            <p:extLst/>
          </p:nvPr>
        </p:nvGraphicFramePr>
        <p:xfrm>
          <a:off x="1547447" y="1491087"/>
          <a:ext cx="9261229" cy="4487681"/>
        </p:xfrm>
        <a:graphic>
          <a:graphicData uri="http://schemas.openxmlformats.org/drawingml/2006/table">
            <a:tbl>
              <a:tblPr/>
              <a:tblGrid>
                <a:gridCol w="405178">
                  <a:extLst>
                    <a:ext uri="{9D8B030D-6E8A-4147-A177-3AD203B41FA5}">
                      <a16:colId xmlns:a16="http://schemas.microsoft.com/office/drawing/2014/main" val="20000"/>
                    </a:ext>
                  </a:extLst>
                </a:gridCol>
                <a:gridCol w="4156701">
                  <a:extLst>
                    <a:ext uri="{9D8B030D-6E8A-4147-A177-3AD203B41FA5}">
                      <a16:colId xmlns:a16="http://schemas.microsoft.com/office/drawing/2014/main" val="20001"/>
                    </a:ext>
                  </a:extLst>
                </a:gridCol>
                <a:gridCol w="1204683">
                  <a:extLst>
                    <a:ext uri="{9D8B030D-6E8A-4147-A177-3AD203B41FA5}">
                      <a16:colId xmlns:a16="http://schemas.microsoft.com/office/drawing/2014/main" val="20002"/>
                    </a:ext>
                  </a:extLst>
                </a:gridCol>
                <a:gridCol w="868240">
                  <a:extLst>
                    <a:ext uri="{9D8B030D-6E8A-4147-A177-3AD203B41FA5}">
                      <a16:colId xmlns:a16="http://schemas.microsoft.com/office/drawing/2014/main" val="20003"/>
                    </a:ext>
                  </a:extLst>
                </a:gridCol>
                <a:gridCol w="868240">
                  <a:extLst>
                    <a:ext uri="{9D8B030D-6E8A-4147-A177-3AD203B41FA5}">
                      <a16:colId xmlns:a16="http://schemas.microsoft.com/office/drawing/2014/main" val="20004"/>
                    </a:ext>
                  </a:extLst>
                </a:gridCol>
                <a:gridCol w="889947">
                  <a:extLst>
                    <a:ext uri="{9D8B030D-6E8A-4147-A177-3AD203B41FA5}">
                      <a16:colId xmlns:a16="http://schemas.microsoft.com/office/drawing/2014/main" val="20005"/>
                    </a:ext>
                  </a:extLst>
                </a:gridCol>
                <a:gridCol w="868240">
                  <a:extLst>
                    <a:ext uri="{9D8B030D-6E8A-4147-A177-3AD203B41FA5}">
                      <a16:colId xmlns:a16="http://schemas.microsoft.com/office/drawing/2014/main" val="20006"/>
                    </a:ext>
                  </a:extLst>
                </a:gridCol>
              </a:tblGrid>
              <a:tr h="205857">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Arial"/>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648449">
                <a:tc>
                  <a:txBody>
                    <a:bodyPr/>
                    <a:lstStyle/>
                    <a:p>
                      <a:pPr algn="ctr" fontAlgn="ctr"/>
                      <a:r>
                        <a:rPr lang="es-CO" sz="1200" b="1" i="0" u="none" strike="noStrike">
                          <a:solidFill>
                            <a:srgbClr val="FFFFFF"/>
                          </a:solidFill>
                          <a:effectLst/>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1200" b="1" i="0" u="none" strike="noStrike">
                          <a:solidFill>
                            <a:srgbClr val="FFFFFF"/>
                          </a:solidFill>
                          <a:effectLst/>
                          <a:latin typeface="Arial"/>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1200" b="1" i="0" u="none" strike="noStrike">
                          <a:solidFill>
                            <a:srgbClr val="FFFFFF"/>
                          </a:solidFill>
                          <a:effectLst/>
                          <a:latin typeface="Arial"/>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205857">
                <a:tc>
                  <a:txBody>
                    <a:bodyPr/>
                    <a:lstStyle/>
                    <a:p>
                      <a:pPr algn="ctr" fontAlgn="ctr"/>
                      <a:r>
                        <a:rPr lang="es-CO"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1076. Rendimiento deportivo al 100 x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Arial"/>
                        </a:rPr>
                        <a:t>14.607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Arial"/>
                        </a:rPr>
                        <a:t>8.086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Arial"/>
                        </a:rPr>
                        <a:t>2.153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857">
                <a:tc>
                  <a:txBody>
                    <a:bodyPr/>
                    <a:lstStyle/>
                    <a:p>
                      <a:pPr algn="ctr" fontAlgn="ctr"/>
                      <a:r>
                        <a:rPr lang="es-CO" sz="11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1077. Tiempo escolar complementario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$ 21.088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857">
                <a:tc>
                  <a:txBody>
                    <a:bodyPr/>
                    <a:lstStyle/>
                    <a:p>
                      <a:pPr algn="ctr" fontAlgn="ctr"/>
                      <a:r>
                        <a:rPr lang="es-CO" sz="11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1147. Deporte mejor para todos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128">
                <a:tc>
                  <a:txBody>
                    <a:bodyPr/>
                    <a:lstStyle/>
                    <a:p>
                      <a:pPr algn="ctr" fontAlgn="ctr"/>
                      <a:r>
                        <a:rPr lang="es-CO" sz="11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1082. Construcción y adecuación de parques y equipamientos para todos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$ 39.924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128">
                <a:tc>
                  <a:txBody>
                    <a:bodyPr/>
                    <a:lstStyle/>
                    <a:p>
                      <a:pPr algn="ctr" fontAlgn="ctr"/>
                      <a:r>
                        <a:rPr lang="es-CO" sz="11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1145. Sostenibilidad y mejoramiento de parques, espacios de vida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$ 101.346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$ 8.389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$ 1.493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857">
                <a:tc>
                  <a:txBody>
                    <a:bodyPr/>
                    <a:lstStyle/>
                    <a:p>
                      <a:pPr algn="ctr" fontAlgn="ctr"/>
                      <a:r>
                        <a:rPr lang="es-CO"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1146. Recreación activa 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$ 8.308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1128">
                <a:tc>
                  <a:txBody>
                    <a:bodyPr/>
                    <a:lstStyle/>
                    <a:p>
                      <a:pPr algn="ctr" fontAlgn="ctr"/>
                      <a:r>
                        <a:rPr lang="es-CO" sz="11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1148. Fortalecimiento de la gestión institucional de cara a la ciudadaníal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857">
                <a:tc>
                  <a:txBody>
                    <a:bodyPr/>
                    <a:lstStyle/>
                    <a:p>
                      <a:pPr algn="ctr" fontAlgn="ctr"/>
                      <a:r>
                        <a:rPr lang="es-CO" sz="11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1155.Modernización institucional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1128">
                <a:tc>
                  <a:txBody>
                    <a:bodyPr/>
                    <a:lstStyle/>
                    <a:p>
                      <a:pPr algn="ctr" fontAlgn="ctr"/>
                      <a:r>
                        <a:rPr lang="es-CO" sz="11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1200. Mejoramiento de las tecnologías de la información orientado a la eficiencia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94,24%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6150">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200" b="1" i="0" u="none" strike="noStrike">
                          <a:solidFill>
                            <a:srgbClr val="FFFFFF"/>
                          </a:solidFill>
                          <a:effectLst/>
                          <a:latin typeface="Arial"/>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$ 215.425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$ 41.807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000000"/>
                          </a:solidFill>
                          <a:effectLst/>
                          <a:latin typeface="Arial"/>
                        </a:rPr>
                        <a:t>19,41%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1" i="0" u="none" strike="noStrike">
                          <a:solidFill>
                            <a:srgbClr val="FFFFFF"/>
                          </a:solidFill>
                          <a:effectLst/>
                          <a:latin typeface="Arial"/>
                        </a:rPr>
                        <a:t>     11.216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1"/>
                  </a:ext>
                </a:extLst>
              </a:tr>
              <a:tr h="205857">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0" i="0" u="none" strike="noStrike">
                          <a:solidFill>
                            <a:srgbClr val="000000"/>
                          </a:solidFill>
                          <a:effectLst/>
                          <a:latin typeface="Arial"/>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$ 36.334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$ 11.327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$ 9.765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5857">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100" b="1" i="0" u="none" strike="noStrike">
                          <a:solidFill>
                            <a:srgbClr val="FFFFFF"/>
                          </a:solidFill>
                          <a:effectLst/>
                          <a:latin typeface="Arial"/>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100" b="1" i="0" u="none" strike="noStrike">
                          <a:solidFill>
                            <a:srgbClr val="FFFFFF"/>
                          </a:solidFill>
                          <a:effectLst/>
                          <a:latin typeface="Arial"/>
                        </a:rPr>
                        <a:t>$ 251.759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100" b="1" i="0" u="none" strike="noStrike">
                          <a:solidFill>
                            <a:srgbClr val="FFFFFF"/>
                          </a:solidFill>
                          <a:effectLst/>
                          <a:latin typeface="Arial"/>
                        </a:rPr>
                        <a:t>$ 53.134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21,11%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s-CO" sz="1100" b="1" i="0" u="none" strike="noStrike">
                          <a:solidFill>
                            <a:srgbClr val="FFFFFF"/>
                          </a:solidFill>
                          <a:effectLst/>
                          <a:latin typeface="Arial"/>
                        </a:rPr>
                        <a:t>       20.981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3"/>
                  </a:ext>
                </a:extLst>
              </a:tr>
              <a:tr h="205857">
                <a:tc gridSpan="2">
                  <a:txBody>
                    <a:bodyPr/>
                    <a:lstStyle/>
                    <a:p>
                      <a:pPr algn="l" fontAlgn="ctr"/>
                      <a:r>
                        <a:rPr lang="es-CO" sz="800" b="0" i="0" u="none" strike="noStrike">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4"/>
                  </a:ext>
                </a:extLst>
              </a:tr>
              <a:tr h="205857">
                <a:tc gridSpan="2">
                  <a:txBody>
                    <a:bodyPr/>
                    <a:lstStyle/>
                    <a:p>
                      <a:pPr algn="l" fontAlgn="ctr"/>
                      <a:r>
                        <a:rPr lang="es-CO" sz="8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8096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67" y="0"/>
            <a:ext cx="12188389" cy="6858000"/>
          </a:xfrm>
          <a:prstGeom prst="rect">
            <a:avLst/>
          </a:prstGeom>
        </p:spPr>
      </p:pic>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INSTITUTO DISTRITAL DE LAS ARTES</a:t>
            </a:r>
          </a:p>
          <a:p>
            <a:pPr algn="ctr"/>
            <a:r>
              <a:rPr lang="es-CO" sz="3600" b="1" dirty="0">
                <a:solidFill>
                  <a:srgbClr val="002060"/>
                </a:solidFill>
              </a:rPr>
              <a:t>Ejecución a Mayo 27 de  2020</a:t>
            </a:r>
            <a:endParaRPr lang="es-CO" sz="3600" dirty="0">
              <a:solidFill>
                <a:prstClr val="black"/>
              </a:solidFill>
            </a:endParaRPr>
          </a:p>
        </p:txBody>
      </p:sp>
      <p:graphicFrame>
        <p:nvGraphicFramePr>
          <p:cNvPr id="4" name="3 Tabla"/>
          <p:cNvGraphicFramePr>
            <a:graphicFrameLocks noGrp="1"/>
          </p:cNvGraphicFramePr>
          <p:nvPr>
            <p:extLst/>
          </p:nvPr>
        </p:nvGraphicFramePr>
        <p:xfrm>
          <a:off x="1453663" y="1269887"/>
          <a:ext cx="9413628" cy="4813292"/>
        </p:xfrm>
        <a:graphic>
          <a:graphicData uri="http://schemas.openxmlformats.org/drawingml/2006/table">
            <a:tbl>
              <a:tblPr/>
              <a:tblGrid>
                <a:gridCol w="411846">
                  <a:extLst>
                    <a:ext uri="{9D8B030D-6E8A-4147-A177-3AD203B41FA5}">
                      <a16:colId xmlns:a16="http://schemas.microsoft.com/office/drawing/2014/main" val="20000"/>
                    </a:ext>
                  </a:extLst>
                </a:gridCol>
                <a:gridCol w="4225102">
                  <a:extLst>
                    <a:ext uri="{9D8B030D-6E8A-4147-A177-3AD203B41FA5}">
                      <a16:colId xmlns:a16="http://schemas.microsoft.com/office/drawing/2014/main" val="20001"/>
                    </a:ext>
                  </a:extLst>
                </a:gridCol>
                <a:gridCol w="1224508">
                  <a:extLst>
                    <a:ext uri="{9D8B030D-6E8A-4147-A177-3AD203B41FA5}">
                      <a16:colId xmlns:a16="http://schemas.microsoft.com/office/drawing/2014/main" val="20002"/>
                    </a:ext>
                  </a:extLst>
                </a:gridCol>
                <a:gridCol w="882527">
                  <a:extLst>
                    <a:ext uri="{9D8B030D-6E8A-4147-A177-3AD203B41FA5}">
                      <a16:colId xmlns:a16="http://schemas.microsoft.com/office/drawing/2014/main" val="20003"/>
                    </a:ext>
                  </a:extLst>
                </a:gridCol>
                <a:gridCol w="882527">
                  <a:extLst>
                    <a:ext uri="{9D8B030D-6E8A-4147-A177-3AD203B41FA5}">
                      <a16:colId xmlns:a16="http://schemas.microsoft.com/office/drawing/2014/main" val="20004"/>
                    </a:ext>
                  </a:extLst>
                </a:gridCol>
                <a:gridCol w="904591">
                  <a:extLst>
                    <a:ext uri="{9D8B030D-6E8A-4147-A177-3AD203B41FA5}">
                      <a16:colId xmlns:a16="http://schemas.microsoft.com/office/drawing/2014/main" val="20005"/>
                    </a:ext>
                  </a:extLst>
                </a:gridCol>
                <a:gridCol w="882527">
                  <a:extLst>
                    <a:ext uri="{9D8B030D-6E8A-4147-A177-3AD203B41FA5}">
                      <a16:colId xmlns:a16="http://schemas.microsoft.com/office/drawing/2014/main" val="20006"/>
                    </a:ext>
                  </a:extLst>
                </a:gridCol>
              </a:tblGrid>
              <a:tr h="188387">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000" b="0" i="0" u="none" strike="noStrike">
                          <a:solidFill>
                            <a:srgbClr val="000000"/>
                          </a:solidFill>
                          <a:effectLst/>
                          <a:latin typeface="Arial"/>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593419">
                <a:tc>
                  <a:txBody>
                    <a:bodyPr/>
                    <a:lstStyle/>
                    <a:p>
                      <a:pPr algn="ctr" fontAlgn="ctr"/>
                      <a:r>
                        <a:rPr lang="es-CO" sz="1100" b="1" i="0" u="none" strike="noStrike">
                          <a:solidFill>
                            <a:srgbClr val="FFFFFF"/>
                          </a:solidFill>
                          <a:effectLst/>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1100" b="1" i="0" u="none" strike="noStrike">
                          <a:solidFill>
                            <a:srgbClr val="FFFFFF"/>
                          </a:solidFill>
                          <a:effectLst/>
                          <a:latin typeface="Arial"/>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1100" b="1" i="0" u="none" strike="noStrike">
                          <a:solidFill>
                            <a:srgbClr val="FFFFFF"/>
                          </a:solidFill>
                          <a:effectLst/>
                          <a:latin typeface="Arial"/>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188387">
                <a:tc>
                  <a:txBody>
                    <a:bodyPr/>
                    <a:lstStyle/>
                    <a:p>
                      <a:pPr algn="ctr" fontAlgn="ctr"/>
                      <a:r>
                        <a:rPr lang="es-CO" sz="10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0982. Formación artística en la escuela y la ciudad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$ 27.000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$ 14.915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55,24%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$ 6.320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23,41%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387">
                <a:tc>
                  <a:txBody>
                    <a:bodyPr/>
                    <a:lstStyle/>
                    <a:p>
                      <a:pPr algn="ctr" fontAlgn="ctr"/>
                      <a:r>
                        <a:rPr lang="es-CO" sz="10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0985. Emprendimiento artístico y empleo del artista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13,29%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100" b="0" i="0" u="none" strike="noStrike">
                          <a:solidFill>
                            <a:srgbClr val="000000"/>
                          </a:solidFill>
                          <a:effectLst/>
                          <a:latin typeface="Arial"/>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87">
                <a:tc>
                  <a:txBody>
                    <a:bodyPr/>
                    <a:lstStyle/>
                    <a:p>
                      <a:pPr algn="ctr" fontAlgn="ctr"/>
                      <a:r>
                        <a:rPr lang="es-CO" sz="10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0993. Experiencia artística para la impremara infancia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$ 7.800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$ 4.379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56,14%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$ 2.055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26,34%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7936">
                <a:tc>
                  <a:txBody>
                    <a:bodyPr/>
                    <a:lstStyle/>
                    <a:p>
                      <a:pPr algn="ctr" fontAlgn="ctr"/>
                      <a:r>
                        <a:rPr lang="es-CO" sz="10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1000. Fomento a las prácticas artísticas en todas sus dimensiones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$ 12.891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$ 3.323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25,78%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6903">
                <a:tc>
                  <a:txBody>
                    <a:bodyPr/>
                    <a:lstStyle/>
                    <a:p>
                      <a:pPr algn="ctr" fontAlgn="ctr"/>
                      <a:r>
                        <a:rPr lang="es-CO" sz="10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0999. Gestión, aprovechamiento económico, sostenibilidad y mejoamiento de equipamientos culturales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$ 27.280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$ 3.020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11,07%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$ 2.142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7936">
                <a:tc>
                  <a:txBody>
                    <a:bodyPr/>
                    <a:lstStyle/>
                    <a:p>
                      <a:pPr algn="ctr" fontAlgn="ctr"/>
                      <a:r>
                        <a:rPr lang="es-CO" sz="10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1010. Construcción y sostenimiento dela infraestructura para las Artes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$ 10.370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$ 4.441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42,83%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7936">
                <a:tc>
                  <a:txBody>
                    <a:bodyPr/>
                    <a:lstStyle/>
                    <a:p>
                      <a:pPr algn="ctr" fontAlgn="ctr"/>
                      <a:r>
                        <a:rPr lang="es-CO" sz="10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0996. Integración entre el arte, la cultura centifica, la tecnología y la ciudad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$ 6.860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21,37%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36903">
                <a:tc>
                  <a:txBody>
                    <a:bodyPr/>
                    <a:lstStyle/>
                    <a:p>
                      <a:pPr algn="ctr" fontAlgn="ctr"/>
                      <a:r>
                        <a:rPr lang="es-CO" sz="10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1017.Arte para la transformación social: Prácticas artísticas incluyentes, descentralizads y al servicio de la comunidad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$ 27.889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$ 6.816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24,44%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$ 2.189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7936">
                <a:tc>
                  <a:txBody>
                    <a:bodyPr/>
                    <a:lstStyle/>
                    <a:p>
                      <a:pPr algn="ctr" fontAlgn="ctr"/>
                      <a:r>
                        <a:rPr lang="es-CO" sz="10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a:rPr>
                        <a:t>0998. Fortalecimiento de la gestión institucional, comunicaciones y servicio al ciudadano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$ 7.600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$ 6.324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83,21%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100" b="0" i="0" u="none" strike="noStrike">
                          <a:solidFill>
                            <a:srgbClr val="000000"/>
                          </a:solidFill>
                          <a:effectLst/>
                          <a:latin typeface="Arial"/>
                        </a:rPr>
                        <a:t>$ 1.866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24,55%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7807">
                <a:tc>
                  <a:txBody>
                    <a:bodyPr/>
                    <a:lstStyle/>
                    <a:p>
                      <a:pPr algn="l" fontAlgn="b"/>
                      <a:r>
                        <a:rPr lang="es-CO" sz="10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100" b="1" i="0" u="none" strike="noStrike">
                          <a:solidFill>
                            <a:srgbClr val="FFFFFF"/>
                          </a:solidFill>
                          <a:effectLst/>
                          <a:latin typeface="Arial"/>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100" b="1" i="0" u="none" strike="noStrike">
                          <a:solidFill>
                            <a:srgbClr val="FFFFFF"/>
                          </a:solidFill>
                          <a:effectLst/>
                          <a:latin typeface="Arial"/>
                        </a:rPr>
                        <a:t>$ 128.890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100" b="1" i="0" u="none" strike="noStrike">
                          <a:solidFill>
                            <a:srgbClr val="FFFFFF"/>
                          </a:solidFill>
                          <a:effectLst/>
                          <a:latin typeface="Arial"/>
                        </a:rPr>
                        <a:t>$ 44.845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000000"/>
                          </a:solidFill>
                          <a:effectLst/>
                          <a:latin typeface="Arial"/>
                        </a:rPr>
                        <a:t>34,79%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100" b="1" i="0" u="none" strike="noStrike">
                          <a:solidFill>
                            <a:srgbClr val="FFFFFF"/>
                          </a:solidFill>
                          <a:effectLst/>
                          <a:latin typeface="Arial"/>
                        </a:rPr>
                        <a:t>     16.256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12,61%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1"/>
                  </a:ext>
                </a:extLst>
              </a:tr>
              <a:tr h="188387">
                <a:tc>
                  <a:txBody>
                    <a:bodyPr/>
                    <a:lstStyle/>
                    <a:p>
                      <a:pPr algn="l" fontAlgn="b"/>
                      <a:r>
                        <a:rPr lang="es-CO" sz="10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100" b="0" i="0" u="none" strike="noStrike">
                          <a:solidFill>
                            <a:srgbClr val="000000"/>
                          </a:solidFill>
                          <a:effectLst/>
                          <a:latin typeface="Arial"/>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$ 13.299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$ 6.441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48,43%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Arial"/>
                        </a:rPr>
                        <a:t>$ 4.448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a:rPr>
                        <a:t>33,44%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7807">
                <a:tc>
                  <a:txBody>
                    <a:bodyPr/>
                    <a:lstStyle/>
                    <a:p>
                      <a:pPr algn="l" fontAlgn="b"/>
                      <a:r>
                        <a:rPr lang="es-CO" sz="10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100" b="1" i="0" u="none" strike="noStrike">
                          <a:solidFill>
                            <a:srgbClr val="FFFFFF"/>
                          </a:solidFill>
                          <a:effectLst/>
                          <a:latin typeface="Arial"/>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100" b="1" i="0" u="none" strike="noStrike">
                          <a:solidFill>
                            <a:srgbClr val="FFFFFF"/>
                          </a:solidFill>
                          <a:effectLst/>
                          <a:latin typeface="Arial"/>
                        </a:rPr>
                        <a:t>$ 142.189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100" b="1" i="0" u="none" strike="noStrike">
                          <a:solidFill>
                            <a:srgbClr val="FFFFFF"/>
                          </a:solidFill>
                          <a:effectLst/>
                          <a:latin typeface="Arial"/>
                        </a:rPr>
                        <a:t>$ 51.285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36,07%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s-CO" sz="1100" b="1" i="0" u="none" strike="noStrike">
                          <a:solidFill>
                            <a:srgbClr val="FFFFFF"/>
                          </a:solidFill>
                          <a:effectLst/>
                          <a:latin typeface="Arial"/>
                        </a:rPr>
                        <a:t>     20.703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100" b="1" i="0" u="none" strike="noStrike">
                          <a:solidFill>
                            <a:srgbClr val="FFFFFF"/>
                          </a:solidFill>
                          <a:effectLst/>
                          <a:latin typeface="Arial"/>
                        </a:rPr>
                        <a:t>14,56%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3"/>
                  </a:ext>
                </a:extLst>
              </a:tr>
              <a:tr h="188387">
                <a:tc gridSpan="2">
                  <a:txBody>
                    <a:bodyPr/>
                    <a:lstStyle/>
                    <a:p>
                      <a:pPr algn="l" fontAlgn="ctr"/>
                      <a:r>
                        <a:rPr lang="es-CO" sz="700" b="0" i="0" u="none" strike="noStrike">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4"/>
                  </a:ext>
                </a:extLst>
              </a:tr>
              <a:tr h="188387">
                <a:tc gridSpan="2">
                  <a:txBody>
                    <a:bodyPr/>
                    <a:lstStyle/>
                    <a:p>
                      <a:pPr algn="l" fontAlgn="ctr"/>
                      <a:r>
                        <a:rPr lang="es-CO" sz="7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0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000" b="0" i="0" u="none" strike="noStrike" dirty="0">
                          <a:solidFill>
                            <a:srgbClr val="000000"/>
                          </a:solidFill>
                          <a:effectLst/>
                          <a:latin typeface="Arial"/>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4671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INSTITUTO DISTRITAL DE PATRIMONIO CULTURAL</a:t>
            </a:r>
          </a:p>
          <a:p>
            <a:pPr algn="ctr"/>
            <a:r>
              <a:rPr lang="es-CO" sz="3600" b="1" dirty="0">
                <a:solidFill>
                  <a:srgbClr val="002060"/>
                </a:solidFill>
              </a:rPr>
              <a:t>Ejecución a Mayo 27 de  2020</a:t>
            </a:r>
            <a:endParaRPr lang="es-CO" sz="3600" dirty="0">
              <a:solidFill>
                <a:prstClr val="black"/>
              </a:solidFill>
            </a:endParaRPr>
          </a:p>
        </p:txBody>
      </p:sp>
      <p:graphicFrame>
        <p:nvGraphicFramePr>
          <p:cNvPr id="4" name="3 Tabla"/>
          <p:cNvGraphicFramePr>
            <a:graphicFrameLocks noGrp="1"/>
          </p:cNvGraphicFramePr>
          <p:nvPr>
            <p:extLst/>
          </p:nvPr>
        </p:nvGraphicFramePr>
        <p:xfrm>
          <a:off x="1594339" y="1603863"/>
          <a:ext cx="9226060" cy="4023212"/>
        </p:xfrm>
        <a:graphic>
          <a:graphicData uri="http://schemas.openxmlformats.org/drawingml/2006/table">
            <a:tbl>
              <a:tblPr/>
              <a:tblGrid>
                <a:gridCol w="403641">
                  <a:extLst>
                    <a:ext uri="{9D8B030D-6E8A-4147-A177-3AD203B41FA5}">
                      <a16:colId xmlns:a16="http://schemas.microsoft.com/office/drawing/2014/main" val="20000"/>
                    </a:ext>
                  </a:extLst>
                </a:gridCol>
                <a:gridCol w="4140915">
                  <a:extLst>
                    <a:ext uri="{9D8B030D-6E8A-4147-A177-3AD203B41FA5}">
                      <a16:colId xmlns:a16="http://schemas.microsoft.com/office/drawing/2014/main" val="20001"/>
                    </a:ext>
                  </a:extLst>
                </a:gridCol>
                <a:gridCol w="1200109">
                  <a:extLst>
                    <a:ext uri="{9D8B030D-6E8A-4147-A177-3AD203B41FA5}">
                      <a16:colId xmlns:a16="http://schemas.microsoft.com/office/drawing/2014/main" val="20002"/>
                    </a:ext>
                  </a:extLst>
                </a:gridCol>
                <a:gridCol w="864943">
                  <a:extLst>
                    <a:ext uri="{9D8B030D-6E8A-4147-A177-3AD203B41FA5}">
                      <a16:colId xmlns:a16="http://schemas.microsoft.com/office/drawing/2014/main" val="20003"/>
                    </a:ext>
                  </a:extLst>
                </a:gridCol>
                <a:gridCol w="864943">
                  <a:extLst>
                    <a:ext uri="{9D8B030D-6E8A-4147-A177-3AD203B41FA5}">
                      <a16:colId xmlns:a16="http://schemas.microsoft.com/office/drawing/2014/main" val="20004"/>
                    </a:ext>
                  </a:extLst>
                </a:gridCol>
                <a:gridCol w="886566">
                  <a:extLst>
                    <a:ext uri="{9D8B030D-6E8A-4147-A177-3AD203B41FA5}">
                      <a16:colId xmlns:a16="http://schemas.microsoft.com/office/drawing/2014/main" val="20005"/>
                    </a:ext>
                  </a:extLst>
                </a:gridCol>
                <a:gridCol w="864943">
                  <a:extLst>
                    <a:ext uri="{9D8B030D-6E8A-4147-A177-3AD203B41FA5}">
                      <a16:colId xmlns:a16="http://schemas.microsoft.com/office/drawing/2014/main" val="20006"/>
                    </a:ext>
                  </a:extLst>
                </a:gridCol>
              </a:tblGrid>
              <a:tr h="219847">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Calibri"/>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461680">
                <a:tc>
                  <a:txBody>
                    <a:bodyPr/>
                    <a:lstStyle/>
                    <a:p>
                      <a:pPr algn="ctr" fontAlgn="ctr"/>
                      <a:r>
                        <a:rPr lang="es-CO" sz="1200" b="1" i="0" u="none" strike="noStrike">
                          <a:solidFill>
                            <a:srgbClr val="FFFFFF"/>
                          </a:solidFill>
                          <a:effectLst/>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1200" b="1" i="0" u="none" strike="noStrike">
                          <a:solidFill>
                            <a:srgbClr val="FFFFFF"/>
                          </a:solidFill>
                          <a:effectLst/>
                          <a:latin typeface="Calibri"/>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1200" b="1" i="0" u="none" strike="noStrike">
                          <a:solidFill>
                            <a:srgbClr val="FFFFFF"/>
                          </a:solidFill>
                          <a:effectLst/>
                          <a:latin typeface="Calibri"/>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230840">
                <a:tc>
                  <a:txBody>
                    <a:bodyPr/>
                    <a:lstStyle/>
                    <a:p>
                      <a:pPr algn="ctr" fontAlgn="ctr"/>
                      <a:r>
                        <a:rPr lang="es-CO" sz="11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1024. Formación en patrimonio cultural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35,06%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Calibri"/>
                        </a:rPr>
                        <a:t>            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17,28%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9696">
                <a:tc>
                  <a:txBody>
                    <a:bodyPr/>
                    <a:lstStyle/>
                    <a:p>
                      <a:pPr algn="ctr" fontAlgn="ctr"/>
                      <a:r>
                        <a:rPr lang="es-CO" sz="11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1112. Instrumentos de planeación y gestión para la preservación y sostenibilidad del patrimonio cultural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41,22%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a:rPr>
                        <a:t>                 531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9543">
                <a:tc>
                  <a:txBody>
                    <a:bodyPr/>
                    <a:lstStyle/>
                    <a:p>
                      <a:pPr algn="ctr" fontAlgn="ctr"/>
                      <a:r>
                        <a:rPr lang="es-CO" sz="1100" b="0"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1114. Intervención y conservación de los bienes muebles e inmuebles en sectoes de interés cultural del Distrito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$ 14.686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11,88%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Calibri"/>
                        </a:rPr>
                        <a:t>$ 1.022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9696">
                <a:tc>
                  <a:txBody>
                    <a:bodyPr/>
                    <a:lstStyle/>
                    <a:p>
                      <a:pPr algn="ctr" fontAlgn="ctr"/>
                      <a:r>
                        <a:rPr lang="es-CO" sz="11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1107. Divulgación y apropición del patrimonio cultural del Distrito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$ 6.850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31,52%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Calibri"/>
                        </a:rPr>
                        <a:t>            634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9696">
                <a:tc>
                  <a:txBody>
                    <a:bodyPr/>
                    <a:lstStyle/>
                    <a:p>
                      <a:pPr algn="ctr" fontAlgn="ctr"/>
                      <a:r>
                        <a:rPr lang="es-CO" sz="11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1110. Fortalecimiento y desarrollo de la gestión institucional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$ 5.475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$ 2.852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52,10%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Calibri"/>
                        </a:rPr>
                        <a:t>         1.234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840">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200" b="1" i="0" u="none" strike="noStrike">
                          <a:solidFill>
                            <a:srgbClr val="FFFFFF"/>
                          </a:solidFill>
                          <a:effectLst/>
                          <a:latin typeface="Calibri"/>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$ 30.196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$ 8.026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000000"/>
                          </a:solidFill>
                          <a:effectLst/>
                          <a:latin typeface="Calibri"/>
                        </a:rPr>
                        <a:t>26,58%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1" i="0" u="none" strike="noStrike">
                          <a:solidFill>
                            <a:srgbClr val="FFFFFF"/>
                          </a:solidFill>
                          <a:effectLst/>
                          <a:latin typeface="Calibri"/>
                        </a:rPr>
                        <a:t>         3.541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11,73%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7"/>
                  </a:ext>
                </a:extLst>
              </a:tr>
              <a:tr h="230840">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0" i="0" u="none" strike="noStrike">
                          <a:solidFill>
                            <a:srgbClr val="000000"/>
                          </a:solidFill>
                          <a:effectLst/>
                          <a:latin typeface="Calibri"/>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$ 6.705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35,98%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a:rPr>
                        <a:t>1769,511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840">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1" i="0" u="none" strike="noStrike">
                          <a:solidFill>
                            <a:srgbClr val="FFFFFF"/>
                          </a:solidFill>
                          <a:effectLst/>
                          <a:latin typeface="Calibri"/>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$ 36.901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$ 10.438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28,29%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s-CO" sz="1200" b="1" i="0" u="none" strike="noStrike">
                          <a:solidFill>
                            <a:srgbClr val="FFFFFF"/>
                          </a:solidFill>
                          <a:effectLst/>
                          <a:latin typeface="Calibri"/>
                        </a:rPr>
                        <a:t>         5.310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14,39%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9"/>
                  </a:ext>
                </a:extLst>
              </a:tr>
              <a:tr h="219847">
                <a:tc gridSpan="2">
                  <a:txBody>
                    <a:bodyPr/>
                    <a:lstStyle/>
                    <a:p>
                      <a:pPr algn="l" fontAlgn="ctr"/>
                      <a:r>
                        <a:rPr lang="es-CO" sz="800" b="0" i="0" u="none" strike="noStrike">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219847">
                <a:tc gridSpan="2">
                  <a:txBody>
                    <a:bodyPr/>
                    <a:lstStyle/>
                    <a:p>
                      <a:pPr algn="l" fontAlgn="ctr"/>
                      <a:r>
                        <a:rPr lang="es-CO" sz="8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4510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67" y="0"/>
            <a:ext cx="12188389" cy="6858000"/>
          </a:xfrm>
          <a:prstGeom prst="rect">
            <a:avLst/>
          </a:prstGeom>
        </p:spPr>
      </p:pic>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ORQUESTA FILARMÓNICA DE BOGOTÁ</a:t>
            </a:r>
          </a:p>
          <a:p>
            <a:pPr algn="ctr"/>
            <a:r>
              <a:rPr lang="es-CO" sz="3600" b="1" dirty="0">
                <a:solidFill>
                  <a:srgbClr val="002060"/>
                </a:solidFill>
              </a:rPr>
              <a:t>Ejecución a Mayo 27 de  2020</a:t>
            </a:r>
            <a:endParaRPr lang="es-CO" sz="3600" dirty="0">
              <a:solidFill>
                <a:prstClr val="black"/>
              </a:solidFill>
            </a:endParaRPr>
          </a:p>
        </p:txBody>
      </p:sp>
      <p:graphicFrame>
        <p:nvGraphicFramePr>
          <p:cNvPr id="2" name="1 Tabla"/>
          <p:cNvGraphicFramePr>
            <a:graphicFrameLocks noGrp="1"/>
          </p:cNvGraphicFramePr>
          <p:nvPr>
            <p:extLst/>
          </p:nvPr>
        </p:nvGraphicFramePr>
        <p:xfrm>
          <a:off x="1524000" y="1617788"/>
          <a:ext cx="10034954" cy="3634150"/>
        </p:xfrm>
        <a:graphic>
          <a:graphicData uri="http://schemas.openxmlformats.org/drawingml/2006/table">
            <a:tbl>
              <a:tblPr/>
              <a:tblGrid>
                <a:gridCol w="439029">
                  <a:extLst>
                    <a:ext uri="{9D8B030D-6E8A-4147-A177-3AD203B41FA5}">
                      <a16:colId xmlns:a16="http://schemas.microsoft.com/office/drawing/2014/main" val="20000"/>
                    </a:ext>
                  </a:extLst>
                </a:gridCol>
                <a:gridCol w="4503969">
                  <a:extLst>
                    <a:ext uri="{9D8B030D-6E8A-4147-A177-3AD203B41FA5}">
                      <a16:colId xmlns:a16="http://schemas.microsoft.com/office/drawing/2014/main" val="20001"/>
                    </a:ext>
                  </a:extLst>
                </a:gridCol>
                <a:gridCol w="1305328">
                  <a:extLst>
                    <a:ext uri="{9D8B030D-6E8A-4147-A177-3AD203B41FA5}">
                      <a16:colId xmlns:a16="http://schemas.microsoft.com/office/drawing/2014/main" val="20002"/>
                    </a:ext>
                  </a:extLst>
                </a:gridCol>
                <a:gridCol w="940777">
                  <a:extLst>
                    <a:ext uri="{9D8B030D-6E8A-4147-A177-3AD203B41FA5}">
                      <a16:colId xmlns:a16="http://schemas.microsoft.com/office/drawing/2014/main" val="20003"/>
                    </a:ext>
                  </a:extLst>
                </a:gridCol>
                <a:gridCol w="940777">
                  <a:extLst>
                    <a:ext uri="{9D8B030D-6E8A-4147-A177-3AD203B41FA5}">
                      <a16:colId xmlns:a16="http://schemas.microsoft.com/office/drawing/2014/main" val="20004"/>
                    </a:ext>
                  </a:extLst>
                </a:gridCol>
                <a:gridCol w="964297">
                  <a:extLst>
                    <a:ext uri="{9D8B030D-6E8A-4147-A177-3AD203B41FA5}">
                      <a16:colId xmlns:a16="http://schemas.microsoft.com/office/drawing/2014/main" val="20005"/>
                    </a:ext>
                  </a:extLst>
                </a:gridCol>
                <a:gridCol w="940777">
                  <a:extLst>
                    <a:ext uri="{9D8B030D-6E8A-4147-A177-3AD203B41FA5}">
                      <a16:colId xmlns:a16="http://schemas.microsoft.com/office/drawing/2014/main" val="20006"/>
                    </a:ext>
                  </a:extLst>
                </a:gridCol>
              </a:tblGrid>
              <a:tr h="269197">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Calibri"/>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565311">
                <a:tc>
                  <a:txBody>
                    <a:bodyPr/>
                    <a:lstStyle/>
                    <a:p>
                      <a:pPr algn="ctr" fontAlgn="ctr"/>
                      <a:r>
                        <a:rPr lang="es-CO" sz="1200" b="1" i="0" u="none" strike="noStrike">
                          <a:solidFill>
                            <a:srgbClr val="FFFFFF"/>
                          </a:solidFill>
                          <a:effectLst/>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1200" b="1" i="0" u="none" strike="noStrike">
                          <a:solidFill>
                            <a:srgbClr val="FFFFFF"/>
                          </a:solidFill>
                          <a:effectLst/>
                          <a:latin typeface="Calibri"/>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1200" b="1" i="0" u="none" strike="noStrike">
                          <a:solidFill>
                            <a:srgbClr val="FFFFFF"/>
                          </a:solidFill>
                          <a:effectLst/>
                          <a:latin typeface="Calibri"/>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282656">
                <a:tc>
                  <a:txBody>
                    <a:bodyPr/>
                    <a:lstStyle/>
                    <a:p>
                      <a:pPr algn="ctr" fontAlgn="ctr"/>
                      <a:r>
                        <a:rPr lang="es-CO" sz="11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1001. Programa de estímulos para a OFB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a:rPr>
                        <a:t>17,309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2656">
                <a:tc>
                  <a:txBody>
                    <a:bodyPr/>
                    <a:lstStyle/>
                    <a:p>
                      <a:pPr algn="ctr" fontAlgn="ctr"/>
                      <a:r>
                        <a:rPr lang="es-CO" sz="11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1003. La filarmónica en a escuela y la ciudad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$ 19.517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$ 6.139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31,46%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Calibri"/>
                        </a:rPr>
                        <a:t>$ 3.324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17,03%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656">
                <a:tc>
                  <a:txBody>
                    <a:bodyPr/>
                    <a:lstStyle/>
                    <a:p>
                      <a:pPr algn="ctr" fontAlgn="ctr"/>
                      <a:r>
                        <a:rPr lang="es-CO" sz="1100" b="0"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1034. Gestionar y mantener la infraestructura de la OFB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61,04%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Calibri"/>
                        </a:rPr>
                        <a:t>$ 9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656">
                <a:tc>
                  <a:txBody>
                    <a:bodyPr/>
                    <a:lstStyle/>
                    <a:p>
                      <a:pPr algn="ctr" fontAlgn="ctr"/>
                      <a:r>
                        <a:rPr lang="es-CO" sz="11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1006. La filamónica para todos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$ 14.940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13,07%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Calibri"/>
                        </a:rPr>
                        <a:t>$ 691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2656">
                <a:tc>
                  <a:txBody>
                    <a:bodyPr/>
                    <a:lstStyle/>
                    <a:p>
                      <a:pPr algn="ctr" fontAlgn="ctr"/>
                      <a:r>
                        <a:rPr lang="es-CO" sz="11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1015. Consolidación Institucional en la OFB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$ 1.019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41,16%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Calibri"/>
                        </a:rPr>
                        <a:t>$ 638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2656">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200" b="1" i="0" u="none" strike="noStrike">
                          <a:solidFill>
                            <a:srgbClr val="FFFFFF"/>
                          </a:solidFill>
                          <a:effectLst/>
                          <a:latin typeface="Calibri"/>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$ 38.233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$ 9.363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000000"/>
                          </a:solidFill>
                          <a:effectLst/>
                          <a:latin typeface="Calibri"/>
                        </a:rPr>
                        <a:t>24,49%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1" i="0" u="none" strike="noStrike">
                          <a:solidFill>
                            <a:srgbClr val="FFFFFF"/>
                          </a:solidFill>
                          <a:effectLst/>
                          <a:latin typeface="Calibri"/>
                        </a:rPr>
                        <a:t>         4.678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12,24%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7"/>
                  </a:ext>
                </a:extLst>
              </a:tr>
              <a:tr h="282656">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0" i="0" u="none" strike="noStrike">
                          <a:solidFill>
                            <a:srgbClr val="000000"/>
                          </a:solidFill>
                          <a:effectLst/>
                          <a:latin typeface="Calibri"/>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$ 27.956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Calibri"/>
                        </a:rPr>
                        <a:t>$ 8.214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a:rPr>
                        <a:t>7539,789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a:rPr>
                        <a:t>26,97%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2656">
                <a:tc>
                  <a:txBody>
                    <a:bodyPr/>
                    <a:lstStyle/>
                    <a:p>
                      <a:pPr algn="l" fontAlgn="b"/>
                      <a:r>
                        <a:rPr lang="es-CO" sz="1100" b="0" i="0" u="none" strike="noStrike">
                          <a:solidFill>
                            <a:srgbClr val="000000"/>
                          </a:solidFill>
                          <a:effectLst/>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1" i="0" u="none" strike="noStrike">
                          <a:solidFill>
                            <a:srgbClr val="FFFFFF"/>
                          </a:solidFill>
                          <a:effectLst/>
                          <a:latin typeface="Calibri"/>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$ 66.189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Calibri"/>
                        </a:rPr>
                        <a:t>$ 17.578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26,56%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s-CO" sz="1200" b="1" i="0" u="none" strike="noStrike">
                          <a:solidFill>
                            <a:srgbClr val="FFFFFF"/>
                          </a:solidFill>
                          <a:effectLst/>
                          <a:latin typeface="Calibri"/>
                        </a:rPr>
                        <a:t>       12.218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Calibri"/>
                        </a:rPr>
                        <a:t>18,46%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9"/>
                  </a:ext>
                </a:extLst>
              </a:tr>
              <a:tr h="269197">
                <a:tc gridSpan="2">
                  <a:txBody>
                    <a:bodyPr/>
                    <a:lstStyle/>
                    <a:p>
                      <a:pPr algn="l" fontAlgn="ctr"/>
                      <a:r>
                        <a:rPr lang="es-CO" sz="800" b="0" i="0" u="none" strike="noStrike" dirty="0">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269197">
                <a:tc gridSpan="2">
                  <a:txBody>
                    <a:bodyPr/>
                    <a:lstStyle/>
                    <a:p>
                      <a:pPr algn="l" fontAlgn="ctr"/>
                      <a:r>
                        <a:rPr lang="es-CO" sz="800" b="0" i="0" u="none" strike="noStrike" dirty="0">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3091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67" y="0"/>
            <a:ext cx="12188389" cy="6858000"/>
          </a:xfrm>
          <a:prstGeom prst="rect">
            <a:avLst/>
          </a:prstGeom>
        </p:spPr>
      </p:pic>
      <p:sp>
        <p:nvSpPr>
          <p:cNvPr id="3" name="2 Rectángulo"/>
          <p:cNvSpPr/>
          <p:nvPr/>
        </p:nvSpPr>
        <p:spPr>
          <a:xfrm>
            <a:off x="304800" y="163343"/>
            <a:ext cx="11711354" cy="954107"/>
          </a:xfrm>
          <a:prstGeom prst="rect">
            <a:avLst/>
          </a:prstGeom>
        </p:spPr>
        <p:txBody>
          <a:bodyPr wrap="square">
            <a:spAutoFit/>
          </a:bodyPr>
          <a:lstStyle/>
          <a:p>
            <a:pPr algn="ctr"/>
            <a:r>
              <a:rPr lang="es-CO" sz="2800" b="1" dirty="0">
                <a:solidFill>
                  <a:srgbClr val="002060"/>
                </a:solidFill>
              </a:rPr>
              <a:t>ORQUESTA FILARMONICA DE BOGOTÁ</a:t>
            </a:r>
          </a:p>
          <a:p>
            <a:pPr algn="ctr"/>
            <a:r>
              <a:rPr lang="es-CO" sz="2800" b="1" dirty="0">
                <a:solidFill>
                  <a:srgbClr val="002060"/>
                </a:solidFill>
              </a:rPr>
              <a:t>Justificación de baja ejecución a Mayo 27 de  2020</a:t>
            </a:r>
            <a:endParaRPr lang="es-CO" sz="2800" dirty="0">
              <a:solidFill>
                <a:prstClr val="black"/>
              </a:solidFill>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1045021"/>
            <a:ext cx="13316606" cy="524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33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FUNDACIÓN GILBERTO ALZATE AVENDAÑO</a:t>
            </a:r>
          </a:p>
          <a:p>
            <a:pPr algn="ctr"/>
            <a:r>
              <a:rPr lang="es-CO" sz="3600" b="1" dirty="0">
                <a:solidFill>
                  <a:srgbClr val="002060"/>
                </a:solidFill>
              </a:rPr>
              <a:t>Ejecución a Mayo 27 de  2020</a:t>
            </a:r>
            <a:endParaRPr lang="es-CO" sz="3600" dirty="0">
              <a:solidFill>
                <a:prstClr val="black"/>
              </a:solidFill>
            </a:endParaRPr>
          </a:p>
        </p:txBody>
      </p:sp>
      <p:graphicFrame>
        <p:nvGraphicFramePr>
          <p:cNvPr id="2" name="1 Tabla"/>
          <p:cNvGraphicFramePr>
            <a:graphicFrameLocks noGrp="1"/>
          </p:cNvGraphicFramePr>
          <p:nvPr>
            <p:extLst/>
          </p:nvPr>
        </p:nvGraphicFramePr>
        <p:xfrm>
          <a:off x="1336429" y="1570889"/>
          <a:ext cx="9343293" cy="4314098"/>
        </p:xfrm>
        <a:graphic>
          <a:graphicData uri="http://schemas.openxmlformats.org/drawingml/2006/table">
            <a:tbl>
              <a:tblPr/>
              <a:tblGrid>
                <a:gridCol w="408769">
                  <a:extLst>
                    <a:ext uri="{9D8B030D-6E8A-4147-A177-3AD203B41FA5}">
                      <a16:colId xmlns:a16="http://schemas.microsoft.com/office/drawing/2014/main" val="20000"/>
                    </a:ext>
                  </a:extLst>
                </a:gridCol>
                <a:gridCol w="4193532">
                  <a:extLst>
                    <a:ext uri="{9D8B030D-6E8A-4147-A177-3AD203B41FA5}">
                      <a16:colId xmlns:a16="http://schemas.microsoft.com/office/drawing/2014/main" val="20001"/>
                    </a:ext>
                  </a:extLst>
                </a:gridCol>
                <a:gridCol w="1215358">
                  <a:extLst>
                    <a:ext uri="{9D8B030D-6E8A-4147-A177-3AD203B41FA5}">
                      <a16:colId xmlns:a16="http://schemas.microsoft.com/office/drawing/2014/main" val="20002"/>
                    </a:ext>
                  </a:extLst>
                </a:gridCol>
                <a:gridCol w="875934">
                  <a:extLst>
                    <a:ext uri="{9D8B030D-6E8A-4147-A177-3AD203B41FA5}">
                      <a16:colId xmlns:a16="http://schemas.microsoft.com/office/drawing/2014/main" val="20003"/>
                    </a:ext>
                  </a:extLst>
                </a:gridCol>
                <a:gridCol w="875934">
                  <a:extLst>
                    <a:ext uri="{9D8B030D-6E8A-4147-A177-3AD203B41FA5}">
                      <a16:colId xmlns:a16="http://schemas.microsoft.com/office/drawing/2014/main" val="20004"/>
                    </a:ext>
                  </a:extLst>
                </a:gridCol>
                <a:gridCol w="897832">
                  <a:extLst>
                    <a:ext uri="{9D8B030D-6E8A-4147-A177-3AD203B41FA5}">
                      <a16:colId xmlns:a16="http://schemas.microsoft.com/office/drawing/2014/main" val="20005"/>
                    </a:ext>
                  </a:extLst>
                </a:gridCol>
                <a:gridCol w="875934">
                  <a:extLst>
                    <a:ext uri="{9D8B030D-6E8A-4147-A177-3AD203B41FA5}">
                      <a16:colId xmlns:a16="http://schemas.microsoft.com/office/drawing/2014/main" val="20006"/>
                    </a:ext>
                  </a:extLst>
                </a:gridCol>
              </a:tblGrid>
              <a:tr h="216246">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Arial"/>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681172">
                <a:tc>
                  <a:txBody>
                    <a:bodyPr/>
                    <a:lstStyle/>
                    <a:p>
                      <a:pPr algn="ctr" fontAlgn="ctr"/>
                      <a:r>
                        <a:rPr lang="es-CO" sz="1200" b="1" i="0" u="none" strike="noStrike">
                          <a:solidFill>
                            <a:srgbClr val="FFFFFF"/>
                          </a:solidFill>
                          <a:effectLst/>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1200" b="1" i="0" u="none" strike="noStrike">
                          <a:solidFill>
                            <a:srgbClr val="FFFFFF"/>
                          </a:solidFill>
                          <a:effectLst/>
                          <a:latin typeface="Arial"/>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1200" b="1" i="0" u="none" strike="noStrike">
                          <a:solidFill>
                            <a:srgbClr val="FFFFFF"/>
                          </a:solidFill>
                          <a:effectLst/>
                          <a:latin typeface="Arial"/>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216246">
                <a:tc>
                  <a:txBody>
                    <a:bodyPr/>
                    <a:lstStyle/>
                    <a:p>
                      <a:pPr algn="ctr" fontAlgn="ctr"/>
                      <a:r>
                        <a:rPr lang="es-CO"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1115. Fomentos para las artes y 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246">
                <a:tc>
                  <a:txBody>
                    <a:bodyPr/>
                    <a:lstStyle/>
                    <a:p>
                      <a:pPr algn="ctr" fontAlgn="ctr"/>
                      <a:r>
                        <a:rPr lang="es-CO" sz="11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1162. Fortalecimiento del equiamiento misional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0866">
                <a:tc>
                  <a:txBody>
                    <a:bodyPr/>
                    <a:lstStyle/>
                    <a:p>
                      <a:pPr algn="ctr" fontAlgn="ctr"/>
                      <a:r>
                        <a:rPr lang="es-CO" sz="11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7537. Fortalecimiento de la infraestructura cultural del Bronx Distrito creativo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$ 685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303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0866">
                <a:tc>
                  <a:txBody>
                    <a:bodyPr/>
                    <a:lstStyle/>
                    <a:p>
                      <a:pPr algn="ctr" fontAlgn="ctr"/>
                      <a:r>
                        <a:rPr lang="es-CO" sz="11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1164. Intervención cultural para la transformación del centro de Bogotá Distrito creativo cultural centro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305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246">
                <a:tc>
                  <a:txBody>
                    <a:bodyPr/>
                    <a:lstStyle/>
                    <a:p>
                      <a:pPr algn="ctr" fontAlgn="ctr"/>
                      <a:r>
                        <a:rPr lang="es-CO" sz="11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7528. Distrito creativo cultural centro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246">
                <a:tc>
                  <a:txBody>
                    <a:bodyPr/>
                    <a:lstStyle/>
                    <a:p>
                      <a:pPr algn="ctr" fontAlgn="ctr"/>
                      <a:r>
                        <a:rPr lang="es-CO"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7529. Desarrollo biblioteca - FUGA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246">
                <a:tc>
                  <a:txBody>
                    <a:bodyPr/>
                    <a:lstStyle/>
                    <a:p>
                      <a:pPr algn="ctr" fontAlgn="ctr"/>
                      <a:r>
                        <a:rPr lang="es-CO" sz="11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0475. Fortalecimiento Instituional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214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0866">
                <a:tc>
                  <a:txBody>
                    <a:bodyPr/>
                    <a:lstStyle/>
                    <a:p>
                      <a:pPr algn="ctr" fontAlgn="ctr"/>
                      <a:r>
                        <a:rPr lang="es-CO" sz="11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7032. Dotación, adecuación y mantenimiento de la infraestructura física, técnica e informática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7057">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200" b="1" i="0" u="none" strike="noStrike">
                          <a:solidFill>
                            <a:srgbClr val="FFFFFF"/>
                          </a:solidFill>
                          <a:effectLst/>
                          <a:latin typeface="Arial"/>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$ 10.678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$ 3.132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000000"/>
                          </a:solidFill>
                          <a:effectLst/>
                          <a:latin typeface="Arial"/>
                        </a:rPr>
                        <a:t>29,33%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1" i="0" u="none" strike="noStrike">
                          <a:solidFill>
                            <a:srgbClr val="FFFFFF"/>
                          </a:solidFill>
                          <a:effectLst/>
                          <a:latin typeface="Arial"/>
                        </a:rPr>
                        <a:t>       1.016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0"/>
                  </a:ext>
                </a:extLst>
              </a:tr>
              <a:tr h="216246">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0" i="0" u="none" strike="noStrike">
                          <a:solidFill>
                            <a:srgbClr val="000000"/>
                          </a:solidFill>
                          <a:effectLst/>
                          <a:latin typeface="Arial"/>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$ 5.146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a:rPr>
                        <a:t> $     2.214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a:rPr>
                        <a:t> $      1.649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7057">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1" i="0" u="none" strike="noStrike">
                          <a:solidFill>
                            <a:srgbClr val="FFFFFF"/>
                          </a:solidFill>
                          <a:effectLst/>
                          <a:latin typeface="Arial"/>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$ 15.824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$ 5.346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dirty="0">
                          <a:solidFill>
                            <a:srgbClr val="FFFFFF"/>
                          </a:solidFill>
                          <a:effectLst/>
                          <a:latin typeface="Arial"/>
                        </a:rPr>
                        <a:t>33,78%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s-CO" sz="1200" b="1" i="0" u="none" strike="noStrike">
                          <a:solidFill>
                            <a:srgbClr val="FFFFFF"/>
                          </a:solidFill>
                          <a:effectLst/>
                          <a:latin typeface="Arial"/>
                        </a:rPr>
                        <a:t>       2.665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16,84%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2"/>
                  </a:ext>
                </a:extLst>
              </a:tr>
              <a:tr h="216246">
                <a:tc gridSpan="2">
                  <a:txBody>
                    <a:bodyPr/>
                    <a:lstStyle/>
                    <a:p>
                      <a:pPr algn="l" fontAlgn="ctr"/>
                      <a:r>
                        <a:rPr lang="es-CO" sz="800" b="0" i="0" u="none" strike="noStrike">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3"/>
                  </a:ext>
                </a:extLst>
              </a:tr>
              <a:tr h="216246">
                <a:tc gridSpan="2">
                  <a:txBody>
                    <a:bodyPr/>
                    <a:lstStyle/>
                    <a:p>
                      <a:pPr algn="l" fontAlgn="ctr"/>
                      <a:r>
                        <a:rPr lang="es-CO" sz="8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6793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CANAL CAPITAL</a:t>
            </a:r>
          </a:p>
          <a:p>
            <a:pPr algn="ctr"/>
            <a:r>
              <a:rPr lang="es-CO" sz="3600" b="1" dirty="0">
                <a:solidFill>
                  <a:srgbClr val="002060"/>
                </a:solidFill>
              </a:rPr>
              <a:t>Ejecución a Mayo 27 de  2020</a:t>
            </a:r>
            <a:endParaRPr lang="es-CO" sz="3600" dirty="0">
              <a:solidFill>
                <a:prstClr val="black"/>
              </a:solidFill>
            </a:endParaRPr>
          </a:p>
        </p:txBody>
      </p:sp>
      <p:graphicFrame>
        <p:nvGraphicFramePr>
          <p:cNvPr id="6" name="5 Tabla"/>
          <p:cNvGraphicFramePr>
            <a:graphicFrameLocks noGrp="1"/>
          </p:cNvGraphicFramePr>
          <p:nvPr>
            <p:extLst/>
          </p:nvPr>
        </p:nvGraphicFramePr>
        <p:xfrm>
          <a:off x="1523999" y="1742403"/>
          <a:ext cx="9507416" cy="2876550"/>
        </p:xfrm>
        <a:graphic>
          <a:graphicData uri="http://schemas.openxmlformats.org/drawingml/2006/table">
            <a:tbl>
              <a:tblPr/>
              <a:tblGrid>
                <a:gridCol w="415949">
                  <a:extLst>
                    <a:ext uri="{9D8B030D-6E8A-4147-A177-3AD203B41FA5}">
                      <a16:colId xmlns:a16="http://schemas.microsoft.com/office/drawing/2014/main" val="20000"/>
                    </a:ext>
                  </a:extLst>
                </a:gridCol>
                <a:gridCol w="4267195">
                  <a:extLst>
                    <a:ext uri="{9D8B030D-6E8A-4147-A177-3AD203B41FA5}">
                      <a16:colId xmlns:a16="http://schemas.microsoft.com/office/drawing/2014/main" val="20001"/>
                    </a:ext>
                  </a:extLst>
                </a:gridCol>
                <a:gridCol w="1236706">
                  <a:extLst>
                    <a:ext uri="{9D8B030D-6E8A-4147-A177-3AD203B41FA5}">
                      <a16:colId xmlns:a16="http://schemas.microsoft.com/office/drawing/2014/main" val="20002"/>
                    </a:ext>
                  </a:extLst>
                </a:gridCol>
                <a:gridCol w="891321">
                  <a:extLst>
                    <a:ext uri="{9D8B030D-6E8A-4147-A177-3AD203B41FA5}">
                      <a16:colId xmlns:a16="http://schemas.microsoft.com/office/drawing/2014/main" val="20003"/>
                    </a:ext>
                  </a:extLst>
                </a:gridCol>
                <a:gridCol w="891321">
                  <a:extLst>
                    <a:ext uri="{9D8B030D-6E8A-4147-A177-3AD203B41FA5}">
                      <a16:colId xmlns:a16="http://schemas.microsoft.com/office/drawing/2014/main" val="20004"/>
                    </a:ext>
                  </a:extLst>
                </a:gridCol>
                <a:gridCol w="913603">
                  <a:extLst>
                    <a:ext uri="{9D8B030D-6E8A-4147-A177-3AD203B41FA5}">
                      <a16:colId xmlns:a16="http://schemas.microsoft.com/office/drawing/2014/main" val="20005"/>
                    </a:ext>
                  </a:extLst>
                </a:gridCol>
                <a:gridCol w="891321">
                  <a:extLst>
                    <a:ext uri="{9D8B030D-6E8A-4147-A177-3AD203B41FA5}">
                      <a16:colId xmlns:a16="http://schemas.microsoft.com/office/drawing/2014/main" val="20006"/>
                    </a:ext>
                  </a:extLst>
                </a:gridCol>
              </a:tblGrid>
              <a:tr h="190500">
                <a:tc>
                  <a:txBody>
                    <a:bodyPr/>
                    <a:lstStyle/>
                    <a:p>
                      <a:pPr algn="l" fontAlgn="b"/>
                      <a:r>
                        <a:rPr lang="es-CO" sz="1100" b="0" i="0" u="none" strike="noStrike" dirty="0">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Arial"/>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600075">
                <a:tc>
                  <a:txBody>
                    <a:bodyPr/>
                    <a:lstStyle/>
                    <a:p>
                      <a:pPr algn="ctr" fontAlgn="ctr"/>
                      <a:r>
                        <a:rPr lang="es-CO" sz="1200" b="1" i="0" u="none" strike="noStrike">
                          <a:solidFill>
                            <a:srgbClr val="FFFFFF"/>
                          </a:solidFill>
                          <a:effectLst/>
                          <a:latin typeface="Arial"/>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PROYECTO DE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PRESUPUESTO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ctr"/>
                      <a:r>
                        <a:rPr lang="es-CO" sz="1200" b="1" i="0" u="none" strike="noStrike">
                          <a:solidFill>
                            <a:srgbClr val="FFFFFF"/>
                          </a:solidFill>
                          <a:effectLst/>
                          <a:latin typeface="Arial"/>
                        </a:rPr>
                        <a:t>COMPROMISOS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gridSpan="2">
                  <a:txBody>
                    <a:bodyPr/>
                    <a:lstStyle/>
                    <a:p>
                      <a:pPr algn="ctr" fontAlgn="ctr"/>
                      <a:r>
                        <a:rPr lang="es-CO" sz="1200" b="1" i="0" u="none" strike="noStrike">
                          <a:solidFill>
                            <a:srgbClr val="FFFFFF"/>
                          </a:solidFill>
                          <a:effectLst/>
                          <a:latin typeface="Arial"/>
                        </a:rPr>
                        <a:t>GIROS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extLst>
                  <a:ext uri="{0D108BD9-81ED-4DB2-BD59-A6C34878D82A}">
                    <a16:rowId xmlns:a16="http://schemas.microsoft.com/office/drawing/2014/main" val="10001"/>
                  </a:ext>
                </a:extLst>
              </a:tr>
              <a:tr h="190500">
                <a:tc>
                  <a:txBody>
                    <a:bodyPr/>
                    <a:lstStyle/>
                    <a:p>
                      <a:pPr algn="ctr" fontAlgn="ctr"/>
                      <a:r>
                        <a:rPr lang="es-CO"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0010. Televisión pública para la cultura ciudadana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$ 9.220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ctr"/>
                      <a:r>
                        <a:rPr lang="es-CO" sz="11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0080. Modernización Institucional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200" b="0" i="0" u="none" strike="noStrike">
                          <a:solidFill>
                            <a:srgbClr val="000000"/>
                          </a:solidFill>
                          <a:effectLst/>
                          <a:latin typeface="Arial"/>
                        </a:rPr>
                        <a:t>$ 119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ctr"/>
                      <a:r>
                        <a:rPr lang="es-CO" sz="11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a:rPr>
                        <a:t>0085. Modernización 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925">
                <a:tc>
                  <a:txBody>
                    <a:bodyPr/>
                    <a:lstStyle/>
                    <a:p>
                      <a:pPr algn="ctr" fontAlgn="ctr"/>
                      <a:r>
                        <a:rPr lang="es-CO" sz="11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Arial"/>
                        </a:rPr>
                        <a:t>0079. Desarrollo de la infraestructura técnica, plataforma tecnológica OTT, digitalización y memoria digital audiovisual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0"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025">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200" b="1" i="0" u="none" strike="noStrike">
                          <a:solidFill>
                            <a:srgbClr val="FFFFFF"/>
                          </a:solidFill>
                          <a:effectLst/>
                          <a:latin typeface="Arial"/>
                        </a:rPr>
                        <a:t> TOTAL INVERSIÓN DIRECTA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$ 10.355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$ 1.138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000000"/>
                          </a:solidFill>
                          <a:effectLst/>
                          <a:latin typeface="Arial"/>
                        </a:rPr>
                        <a:t>10,99%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s-CO" sz="1200" b="1" i="0" u="none" strike="noStrike">
                          <a:solidFill>
                            <a:srgbClr val="FFFFFF"/>
                          </a:solidFill>
                          <a:effectLst/>
                          <a:latin typeface="Arial"/>
                        </a:rPr>
                        <a:t>           264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6"/>
                  </a:ext>
                </a:extLst>
              </a:tr>
              <a:tr h="190500">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0" i="0" u="none" strike="noStrike">
                          <a:solidFill>
                            <a:srgbClr val="000000"/>
                          </a:solidFill>
                          <a:effectLst/>
                          <a:latin typeface="Arial"/>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$ 33.843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$ 13.917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025">
                <a:tc>
                  <a:txBody>
                    <a:bodyPr/>
                    <a:lstStyle/>
                    <a:p>
                      <a:pPr algn="l" fontAlgn="b"/>
                      <a:r>
                        <a:rPr lang="es-CO" sz="1100" b="0" i="0" u="none" strike="noStrike">
                          <a:solidFill>
                            <a:srgbClr val="000000"/>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200" b="1" i="0" u="none" strike="noStrike">
                          <a:solidFill>
                            <a:srgbClr val="FFFFFF"/>
                          </a:solidFill>
                          <a:effectLst/>
                          <a:latin typeface="Arial"/>
                        </a:rPr>
                        <a:t>TOTAL 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$ 44.198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$ 15.054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34,06%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r" fontAlgn="ctr"/>
                      <a:r>
                        <a:rPr lang="es-CO" sz="1200" b="1" i="0" u="none" strike="noStrike">
                          <a:solidFill>
                            <a:srgbClr val="FFFFFF"/>
                          </a:solidFill>
                          <a:effectLst/>
                          <a:latin typeface="Arial"/>
                        </a:rPr>
                        <a:t>$ 7.520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200" b="1" i="0" u="none" strike="noStrike">
                          <a:solidFill>
                            <a:srgbClr val="FFFFFF"/>
                          </a:solidFill>
                          <a:effectLst/>
                          <a:latin typeface="Arial"/>
                        </a:rPr>
                        <a:t>17,02%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8"/>
                  </a:ext>
                </a:extLst>
              </a:tr>
              <a:tr h="190500">
                <a:tc gridSpan="2">
                  <a:txBody>
                    <a:bodyPr/>
                    <a:lstStyle/>
                    <a:p>
                      <a:pPr algn="l" fontAlgn="ctr"/>
                      <a:r>
                        <a:rPr lang="es-CO" sz="800" b="0" i="0" u="none" strike="noStrike">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190500">
                <a:tc gridSpan="2">
                  <a:txBody>
                    <a:bodyPr/>
                    <a:lstStyle/>
                    <a:p>
                      <a:pPr algn="l" fontAlgn="ctr"/>
                      <a:r>
                        <a:rPr lang="es-CO" sz="8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hMerge="1">
                  <a:txBody>
                    <a:bodyPr/>
                    <a:lstStyle/>
                    <a:p>
                      <a:endParaRPr lang="es-CO"/>
                    </a:p>
                  </a:txBody>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7555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04800" y="163343"/>
            <a:ext cx="11711354" cy="1200329"/>
          </a:xfrm>
          <a:prstGeom prst="rect">
            <a:avLst/>
          </a:prstGeom>
        </p:spPr>
        <p:txBody>
          <a:bodyPr wrap="square">
            <a:spAutoFit/>
          </a:bodyPr>
          <a:lstStyle/>
          <a:p>
            <a:pPr algn="ctr"/>
            <a:r>
              <a:rPr lang="es-CO" sz="3600" b="1" dirty="0">
                <a:solidFill>
                  <a:srgbClr val="002060"/>
                </a:solidFill>
              </a:rPr>
              <a:t>CANAL CAPITAL</a:t>
            </a:r>
          </a:p>
          <a:p>
            <a:pPr algn="ctr"/>
            <a:r>
              <a:rPr lang="es-CO" sz="3600" b="1" dirty="0">
                <a:solidFill>
                  <a:srgbClr val="002060"/>
                </a:solidFill>
              </a:rPr>
              <a:t>Justificación de la baja ejecución a Mayo 27 de  2020</a:t>
            </a:r>
            <a:endParaRPr lang="es-CO" sz="3600" dirty="0">
              <a:solidFill>
                <a:prstClr val="black"/>
              </a:solidFill>
            </a:endParaRPr>
          </a:p>
        </p:txBody>
      </p:sp>
      <p:sp>
        <p:nvSpPr>
          <p:cNvPr id="2" name="1 Rectángulo"/>
          <p:cNvSpPr/>
          <p:nvPr/>
        </p:nvSpPr>
        <p:spPr>
          <a:xfrm>
            <a:off x="1040524" y="1582341"/>
            <a:ext cx="10310648" cy="2862322"/>
          </a:xfrm>
          <a:prstGeom prst="rect">
            <a:avLst/>
          </a:prstGeom>
        </p:spPr>
        <p:txBody>
          <a:bodyPr wrap="square">
            <a:spAutoFit/>
          </a:bodyPr>
          <a:lstStyle/>
          <a:p>
            <a:pPr algn="just"/>
            <a:r>
              <a:rPr lang="es-CO" dirty="0">
                <a:solidFill>
                  <a:prstClr val="black"/>
                </a:solidFill>
                <a:latin typeface="Arial" pitchFamily="34" charset="0"/>
                <a:cs typeface="Arial" pitchFamily="34" charset="0"/>
              </a:rPr>
              <a:t>1.Actualmente se tiene en </a:t>
            </a:r>
            <a:r>
              <a:rPr lang="es-CO" dirty="0" err="1">
                <a:solidFill>
                  <a:prstClr val="black"/>
                </a:solidFill>
                <a:latin typeface="Arial" pitchFamily="34" charset="0"/>
                <a:cs typeface="Arial" pitchFamily="34" charset="0"/>
              </a:rPr>
              <a:t>prepliegos</a:t>
            </a:r>
            <a:r>
              <a:rPr lang="es-CO" dirty="0">
                <a:solidFill>
                  <a:prstClr val="black"/>
                </a:solidFill>
                <a:latin typeface="Arial" pitchFamily="34" charset="0"/>
                <a:cs typeface="Arial" pitchFamily="34" charset="0"/>
              </a:rPr>
              <a:t> para comentarios de los ciudadanos una convocatoria pública por valor de $3.674 millones, una vez esto se adjudique el nivel de ejecución se incrementará.</a:t>
            </a:r>
          </a:p>
          <a:p>
            <a:pPr algn="just"/>
            <a:endParaRPr lang="es-CO" dirty="0">
              <a:solidFill>
                <a:prstClr val="black"/>
              </a:solidFill>
              <a:latin typeface="Arial" pitchFamily="34" charset="0"/>
              <a:cs typeface="Arial" pitchFamily="34" charset="0"/>
            </a:endParaRPr>
          </a:p>
          <a:p>
            <a:pPr algn="just"/>
            <a:r>
              <a:rPr lang="es-CO" dirty="0">
                <a:solidFill>
                  <a:prstClr val="black"/>
                </a:solidFill>
                <a:latin typeface="Arial" pitchFamily="34" charset="0"/>
                <a:cs typeface="Arial" pitchFamily="34" charset="0"/>
              </a:rPr>
              <a:t>2. La fuente de financiación del proyecto de Tv pública es el Ministerio de Tecnologías de la   Información y las Comunicaciones, los ingresos provenientes de ellos aún no llegan al valor proyectado en el anteproyecto de presupuesto, por lo que no es posible hasta la fecha apropiar más allá del cupo desembolsado por el </a:t>
            </a:r>
            <a:r>
              <a:rPr lang="es-CO" dirty="0" err="1">
                <a:solidFill>
                  <a:prstClr val="black"/>
                </a:solidFill>
                <a:latin typeface="Arial" pitchFamily="34" charset="0"/>
                <a:cs typeface="Arial" pitchFamily="34" charset="0"/>
              </a:rPr>
              <a:t>Mintic</a:t>
            </a:r>
            <a:r>
              <a:rPr lang="es-CO" dirty="0">
                <a:solidFill>
                  <a:prstClr val="black"/>
                </a:solidFill>
                <a:latin typeface="Arial" pitchFamily="34" charset="0"/>
                <a:cs typeface="Arial" pitchFamily="34" charset="0"/>
              </a:rPr>
              <a:t>. El día de ayer se anunció la entrega de nuevos recursos que completarán el cupo de ingresos de este proyecto de inversión y a partir de ello la ejecución.</a:t>
            </a:r>
          </a:p>
          <a:p>
            <a:endParaRPr lang="es-CO" dirty="0">
              <a:solidFill>
                <a:prstClr val="black"/>
              </a:solidFill>
            </a:endParaRPr>
          </a:p>
        </p:txBody>
      </p:sp>
    </p:spTree>
    <p:extLst>
      <p:ext uri="{BB962C8B-B14F-4D97-AF65-F5344CB8AC3E}">
        <p14:creationId xmlns:p14="http://schemas.microsoft.com/office/powerpoint/2010/main" val="190939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363414" y="923847"/>
            <a:ext cx="11465169" cy="1754326"/>
          </a:xfrm>
          <a:prstGeom prst="rect">
            <a:avLst/>
          </a:prstGeom>
          <a:noFill/>
        </p:spPr>
        <p:txBody>
          <a:bodyPr wrap="square" rtlCol="0">
            <a:spAutoFit/>
          </a:bodyPr>
          <a:lstStyle/>
          <a:p>
            <a:pPr algn="ctr"/>
            <a:r>
              <a:rPr lang="es-CO" sz="5400" b="1" dirty="0">
                <a:solidFill>
                  <a:srgbClr val="002060"/>
                </a:solidFill>
              </a:rPr>
              <a:t>SECTOR CULTURA RECREACIÓN Y DEPORTE</a:t>
            </a:r>
          </a:p>
        </p:txBody>
      </p:sp>
      <p:sp>
        <p:nvSpPr>
          <p:cNvPr id="5" name="CuadroTexto 2">
            <a:extLst>
              <a:ext uri="{FF2B5EF4-FFF2-40B4-BE49-F238E27FC236}">
                <a16:creationId xmlns:a16="http://schemas.microsoft.com/office/drawing/2014/main" id="{F4CBEE24-CD96-431C-8283-C57AE5C9934E}"/>
              </a:ext>
            </a:extLst>
          </p:cNvPr>
          <p:cNvSpPr txBox="1"/>
          <p:nvPr/>
        </p:nvSpPr>
        <p:spPr>
          <a:xfrm>
            <a:off x="1805" y="3514618"/>
            <a:ext cx="12190195" cy="769441"/>
          </a:xfrm>
          <a:prstGeom prst="rect">
            <a:avLst/>
          </a:prstGeom>
          <a:solidFill>
            <a:srgbClr val="002060"/>
          </a:solid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4400" b="1" dirty="0">
                <a:solidFill>
                  <a:prstClr val="white"/>
                </a:solidFill>
              </a:rPr>
              <a:t>Recursos Suspendidos</a:t>
            </a:r>
          </a:p>
        </p:txBody>
      </p:sp>
    </p:spTree>
    <p:extLst>
      <p:ext uri="{BB962C8B-B14F-4D97-AF65-F5344CB8AC3E}">
        <p14:creationId xmlns:p14="http://schemas.microsoft.com/office/powerpoint/2010/main" val="22540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44113A9-DCDB-4073-AC7D-6CB1B460AB2C}"/>
              </a:ext>
            </a:extLst>
          </p:cNvPr>
          <p:cNvSpPr txBox="1">
            <a:spLocks/>
          </p:cNvSpPr>
          <p:nvPr/>
        </p:nvSpPr>
        <p:spPr>
          <a:xfrm>
            <a:off x="2561105" y="-22732"/>
            <a:ext cx="8229240" cy="81822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CO" sz="2400" b="1" dirty="0">
                <a:solidFill>
                  <a:srgbClr val="4472C4">
                    <a:lumMod val="50000"/>
                  </a:srgbClr>
                </a:solidFill>
                <a:latin typeface="Arial" panose="020B0604020202020204" pitchFamily="34" charset="0"/>
                <a:cs typeface="Arial" panose="020B0604020202020204" pitchFamily="34" charset="0"/>
              </a:rPr>
              <a:t>ORDEN DEL DÍA - SESIÓN DEL 29 DE MAYO 2020</a:t>
            </a:r>
            <a:endParaRPr lang="es-CO" sz="2800" b="1" dirty="0">
              <a:solidFill>
                <a:srgbClr val="7030A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439120586"/>
              </p:ext>
            </p:extLst>
          </p:nvPr>
        </p:nvGraphicFramePr>
        <p:xfrm>
          <a:off x="1238250" y="1044891"/>
          <a:ext cx="10172699" cy="4662737"/>
        </p:xfrm>
        <a:graphic>
          <a:graphicData uri="http://schemas.openxmlformats.org/drawingml/2006/table">
            <a:tbl>
              <a:tblPr firstRow="1" firstCol="1" bandRow="1">
                <a:tableStyleId>{0505E3EF-67EA-436B-97B2-0124C06EBD24}</a:tableStyleId>
              </a:tblPr>
              <a:tblGrid>
                <a:gridCol w="5398157">
                  <a:extLst>
                    <a:ext uri="{9D8B030D-6E8A-4147-A177-3AD203B41FA5}">
                      <a16:colId xmlns:a16="http://schemas.microsoft.com/office/drawing/2014/main" val="20000"/>
                    </a:ext>
                  </a:extLst>
                </a:gridCol>
                <a:gridCol w="3079093">
                  <a:extLst>
                    <a:ext uri="{9D8B030D-6E8A-4147-A177-3AD203B41FA5}">
                      <a16:colId xmlns:a16="http://schemas.microsoft.com/office/drawing/2014/main" val="20001"/>
                    </a:ext>
                  </a:extLst>
                </a:gridCol>
                <a:gridCol w="1695449">
                  <a:extLst>
                    <a:ext uri="{9D8B030D-6E8A-4147-A177-3AD203B41FA5}">
                      <a16:colId xmlns:a16="http://schemas.microsoft.com/office/drawing/2014/main" val="20002"/>
                    </a:ext>
                  </a:extLst>
                </a:gridCol>
              </a:tblGrid>
              <a:tr h="341481">
                <a:tc>
                  <a:txBody>
                    <a:bodyPr/>
                    <a:lstStyle/>
                    <a:p>
                      <a:pPr algn="ctr">
                        <a:lnSpc>
                          <a:spcPct val="107000"/>
                        </a:lnSpc>
                        <a:spcAft>
                          <a:spcPts val="0"/>
                        </a:spcAft>
                      </a:pPr>
                      <a:r>
                        <a:rPr lang="es-CO" sz="1600" dirty="0">
                          <a:effectLst/>
                        </a:rPr>
                        <a:t>TEMAS</a:t>
                      </a:r>
                      <a:r>
                        <a:rPr lang="es-CO" sz="1600" baseline="0" dirty="0">
                          <a:effectLst/>
                        </a:rPr>
                        <a:t> DEL COMITÉ</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tc>
                <a:tc>
                  <a:txBody>
                    <a:bodyPr/>
                    <a:lstStyle/>
                    <a:p>
                      <a:pPr algn="ctr">
                        <a:lnSpc>
                          <a:spcPct val="107000"/>
                        </a:lnSpc>
                        <a:spcAft>
                          <a:spcPts val="0"/>
                        </a:spcAft>
                      </a:pPr>
                      <a:r>
                        <a:rPr lang="es-CO" sz="1600" dirty="0">
                          <a:effectLst/>
                        </a:rPr>
                        <a:t>RESPONSABLE</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tc>
                <a:tc>
                  <a:txBody>
                    <a:bodyPr/>
                    <a:lstStyle/>
                    <a:p>
                      <a:pPr algn="ctr">
                        <a:lnSpc>
                          <a:spcPct val="107000"/>
                        </a:lnSpc>
                        <a:spcAft>
                          <a:spcPts val="0"/>
                        </a:spcAft>
                      </a:pPr>
                      <a:r>
                        <a:rPr lang="es-CO" sz="1600" dirty="0">
                          <a:effectLst/>
                        </a:rPr>
                        <a:t>TIEMPO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tc>
                <a:extLst>
                  <a:ext uri="{0D108BD9-81ED-4DB2-BD59-A6C34878D82A}">
                    <a16:rowId xmlns:a16="http://schemas.microsoft.com/office/drawing/2014/main" val="10000"/>
                  </a:ext>
                </a:extLst>
              </a:tr>
              <a:tr h="543456">
                <a:tc>
                  <a:txBody>
                    <a:bodyPr/>
                    <a:lstStyle/>
                    <a:p>
                      <a:pPr>
                        <a:lnSpc>
                          <a:spcPct val="107000"/>
                        </a:lnSpc>
                        <a:spcAft>
                          <a:spcPts val="0"/>
                        </a:spcAft>
                      </a:pPr>
                      <a:r>
                        <a:rPr lang="es-CO" sz="1600" dirty="0">
                          <a:effectLst/>
                        </a:rPr>
                        <a:t>1. Verificación</a:t>
                      </a:r>
                      <a:r>
                        <a:rPr lang="es-CO" sz="1600" baseline="0" dirty="0">
                          <a:effectLst/>
                        </a:rPr>
                        <a:t> del</a:t>
                      </a:r>
                      <a:r>
                        <a:rPr lang="es-CO" sz="1600" dirty="0">
                          <a:effectLst/>
                        </a:rPr>
                        <a:t> quorum</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nSpc>
                          <a:spcPct val="107000"/>
                        </a:lnSpc>
                        <a:spcAft>
                          <a:spcPts val="0"/>
                        </a:spcAft>
                      </a:pPr>
                      <a:r>
                        <a:rPr lang="es-CO" sz="1600" dirty="0">
                          <a:effectLst/>
                        </a:rPr>
                        <a:t>Dirección de Planeación  SCRD</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marL="0" lvl="0" indent="0" algn="ctr">
                        <a:lnSpc>
                          <a:spcPct val="107000"/>
                        </a:lnSpc>
                        <a:spcAft>
                          <a:spcPts val="0"/>
                        </a:spcAft>
                        <a:buFont typeface="+mj-lt"/>
                        <a:buNone/>
                      </a:pPr>
                      <a:r>
                        <a:rPr lang="es-CO" sz="1600" dirty="0">
                          <a:effectLst/>
                        </a:rPr>
                        <a:t>5 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1"/>
                  </a:ext>
                </a:extLst>
              </a:tr>
              <a:tr h="584069">
                <a:tc>
                  <a:txBody>
                    <a:bodyPr/>
                    <a:lstStyle/>
                    <a:p>
                      <a:pPr>
                        <a:lnSpc>
                          <a:spcPct val="107000"/>
                        </a:lnSpc>
                        <a:spcAft>
                          <a:spcPts val="0"/>
                        </a:spcAft>
                      </a:pPr>
                      <a:r>
                        <a:rPr lang="es-CO" sz="1600" dirty="0">
                          <a:effectLst/>
                        </a:rPr>
                        <a:t>2. Aprobación Acta Anterior 29 de abril de 2020 </a:t>
                      </a:r>
                      <a:endParaRPr lang="es-CO" sz="1600" b="1" kern="1200" dirty="0">
                        <a:solidFill>
                          <a:schemeClr val="dk1"/>
                        </a:solidFill>
                        <a:effectLst/>
                        <a:latin typeface="+mn-lt"/>
                        <a:ea typeface="+mn-ea"/>
                        <a:cs typeface="+mn-cs"/>
                      </a:endParaRPr>
                    </a:p>
                  </a:txBody>
                  <a:tcPr marL="66083" marR="66083"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600" dirty="0">
                          <a:effectLst/>
                        </a:rPr>
                        <a:t>Dirección de Planeación SCRD</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gn="ctr">
                        <a:lnSpc>
                          <a:spcPct val="107000"/>
                        </a:lnSpc>
                        <a:spcAft>
                          <a:spcPts val="0"/>
                        </a:spcAft>
                      </a:pPr>
                      <a:r>
                        <a:rPr lang="es-CO" sz="1600" dirty="0">
                          <a:effectLst/>
                        </a:rPr>
                        <a:t>5 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2"/>
                  </a:ext>
                </a:extLst>
              </a:tr>
              <a:tr h="584069">
                <a:tc>
                  <a:txBody>
                    <a:bodyPr/>
                    <a:lstStyle/>
                    <a:p>
                      <a:pPr>
                        <a:lnSpc>
                          <a:spcPct val="107000"/>
                        </a:lnSpc>
                        <a:spcAft>
                          <a:spcPts val="0"/>
                        </a:spcAft>
                      </a:pPr>
                      <a:r>
                        <a:rPr lang="es-CO" sz="1600" dirty="0">
                          <a:effectLst/>
                        </a:rPr>
                        <a:t>3. Seguimiento a Ejecución</a:t>
                      </a:r>
                      <a:r>
                        <a:rPr lang="es-CO" sz="1600" baseline="0" dirty="0">
                          <a:effectLst/>
                        </a:rPr>
                        <a:t> presupuestal  </a:t>
                      </a:r>
                      <a:r>
                        <a:rPr lang="es-CO" sz="1600" dirty="0">
                          <a:latin typeface="Arial" panose="020B0604020202020204" pitchFamily="34" charset="0"/>
                          <a:ea typeface="Times New Roman" panose="02020603050405020304" pitchFamily="18" charset="0"/>
                          <a:cs typeface="Arial" panose="020B0604020202020204" pitchFamily="34" charset="0"/>
                        </a:rPr>
                        <a:t>con corte </a:t>
                      </a:r>
                      <a:r>
                        <a:rPr lang="es-CO" sz="1600" b="1" kern="1200" dirty="0">
                          <a:solidFill>
                            <a:schemeClr val="dk1"/>
                          </a:solidFill>
                          <a:effectLst/>
                          <a:latin typeface="+mn-lt"/>
                          <a:ea typeface="+mn-ea"/>
                          <a:cs typeface="+mn-cs"/>
                        </a:rPr>
                        <a:t>a Mayo 27 de 2020 </a:t>
                      </a:r>
                      <a:r>
                        <a:rPr lang="es-CO" sz="1600" baseline="0" dirty="0">
                          <a:effectLst/>
                        </a:rPr>
                        <a:t>-Boletín presupuestal</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600" dirty="0">
                          <a:effectLst/>
                        </a:rPr>
                        <a:t>Dirección de Planeación SCRD</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s-CO" sz="1600" dirty="0">
                          <a:effectLst/>
                        </a:rPr>
                        <a:t>5 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3"/>
                  </a:ext>
                </a:extLst>
              </a:tr>
              <a:tr h="793053">
                <a:tc>
                  <a:txBody>
                    <a:bodyPr/>
                    <a:lstStyle/>
                    <a:p>
                      <a:pPr>
                        <a:lnSpc>
                          <a:spcPct val="107000"/>
                        </a:lnSpc>
                        <a:spcAft>
                          <a:spcPts val="0"/>
                        </a:spcAft>
                      </a:pPr>
                      <a:r>
                        <a:rPr lang="es-CO" sz="1600" dirty="0">
                          <a:effectLst/>
                        </a:rPr>
                        <a:t>4. Lineamientos</a:t>
                      </a:r>
                      <a:r>
                        <a:rPr lang="es-CO" sz="1600" baseline="0" dirty="0">
                          <a:effectLst/>
                        </a:rPr>
                        <a:t> de Armonización-Circular Conjunta SDP-SDH 007 de mayo 8 de 2020</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nSpc>
                          <a:spcPct val="107000"/>
                        </a:lnSpc>
                        <a:spcAft>
                          <a:spcPts val="0"/>
                        </a:spcAft>
                      </a:pPr>
                      <a:r>
                        <a:rPr lang="es-CO" sz="1600" dirty="0">
                          <a:effectLst/>
                        </a:rPr>
                        <a:t>Dirección de Planeación SCRD</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gn="ctr">
                        <a:lnSpc>
                          <a:spcPct val="107000"/>
                        </a:lnSpc>
                        <a:spcAft>
                          <a:spcPts val="0"/>
                        </a:spcAft>
                      </a:pPr>
                      <a:r>
                        <a:rPr lang="es-CO" sz="1600" dirty="0">
                          <a:effectLst/>
                        </a:rPr>
                        <a:t>10 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4"/>
                  </a:ext>
                </a:extLst>
              </a:tr>
              <a:tr h="793053">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600" dirty="0">
                          <a:effectLst/>
                        </a:rPr>
                        <a:t>5. Cierre</a:t>
                      </a:r>
                      <a:r>
                        <a:rPr lang="es-CO" sz="1600" baseline="0" dirty="0">
                          <a:effectLst/>
                        </a:rPr>
                        <a:t> Plan de Desarrollo </a:t>
                      </a:r>
                      <a:r>
                        <a:rPr lang="es-CO" sz="1600" dirty="0">
                          <a:effectLst/>
                        </a:rPr>
                        <a:t>Bogotá</a:t>
                      </a:r>
                      <a:r>
                        <a:rPr lang="es-CO" sz="1600" baseline="0" dirty="0">
                          <a:effectLst/>
                        </a:rPr>
                        <a:t> Mejor para Todos -       2016-2020</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600" dirty="0">
                          <a:effectLst/>
                        </a:rPr>
                        <a:t>Dirección de Planeación SCRD</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gn="ctr">
                        <a:lnSpc>
                          <a:spcPct val="107000"/>
                        </a:lnSpc>
                        <a:spcAft>
                          <a:spcPts val="0"/>
                        </a:spcAft>
                      </a:pPr>
                      <a:r>
                        <a:rPr lang="es-CO" sz="1600" dirty="0">
                          <a:effectLst/>
                        </a:rPr>
                        <a:t>5 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5"/>
                  </a:ext>
                </a:extLst>
              </a:tr>
              <a:tr h="53721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600" dirty="0">
                          <a:effectLst/>
                        </a:rPr>
                        <a:t>6.</a:t>
                      </a:r>
                      <a:r>
                        <a:rPr lang="es-CO" sz="1600" baseline="0" dirty="0">
                          <a:effectLst/>
                        </a:rPr>
                        <a:t> Avances Plan de Desarrollo 2020-2024</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600" baseline="0" dirty="0">
                          <a:effectLst/>
                        </a:rPr>
                        <a:t>Todos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gn="ctr">
                        <a:lnSpc>
                          <a:spcPct val="107000"/>
                        </a:lnSpc>
                        <a:spcAft>
                          <a:spcPts val="0"/>
                        </a:spcAft>
                      </a:pPr>
                      <a:r>
                        <a:rPr lang="es-CO" sz="1600" dirty="0">
                          <a:effectLst/>
                        </a:rPr>
                        <a:t>55</a:t>
                      </a:r>
                      <a:r>
                        <a:rPr lang="es-CO" sz="1600" baseline="0" dirty="0">
                          <a:effectLst/>
                        </a:rPr>
                        <a:t> </a:t>
                      </a:r>
                      <a:r>
                        <a:rPr lang="es-CO" sz="1600" dirty="0">
                          <a:effectLst/>
                        </a:rPr>
                        <a:t>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6"/>
                  </a:ext>
                </a:extLst>
              </a:tr>
              <a:tr h="486345">
                <a:tc>
                  <a:txBody>
                    <a:bodyPr/>
                    <a:lstStyle/>
                    <a:p>
                      <a:pPr>
                        <a:lnSpc>
                          <a:spcPct val="107000"/>
                        </a:lnSpc>
                        <a:spcAft>
                          <a:spcPts val="0"/>
                        </a:spcAft>
                      </a:pPr>
                      <a:r>
                        <a:rPr lang="es-CO" sz="1600" dirty="0">
                          <a:effectLst/>
                        </a:rPr>
                        <a:t>7.Proposiciones y varios</a:t>
                      </a:r>
                    </a:p>
                    <a:p>
                      <a:pPr>
                        <a:lnSpc>
                          <a:spcPct val="107000"/>
                        </a:lnSpc>
                        <a:spcAft>
                          <a:spcPts val="0"/>
                        </a:spcAft>
                      </a:pPr>
                      <a:r>
                        <a:rPr lang="es-CO"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Mitigación</a:t>
                      </a:r>
                      <a:r>
                        <a:rPr lang="es-CO" sz="14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reactivación – Subsecretaria de Gobernanza SCRD</a:t>
                      </a:r>
                      <a:endParaRPr lang="es-CO"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600" baseline="0" dirty="0">
                          <a:effectLst/>
                        </a:rPr>
                        <a:t>Todos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tc>
                  <a:txBody>
                    <a:bodyPr/>
                    <a:lstStyle/>
                    <a:p>
                      <a:pPr algn="ctr">
                        <a:lnSpc>
                          <a:spcPct val="107000"/>
                        </a:lnSpc>
                        <a:spcAft>
                          <a:spcPts val="0"/>
                        </a:spcAft>
                      </a:pPr>
                      <a:r>
                        <a:rPr lang="es-CO" sz="1600" dirty="0">
                          <a:effectLst/>
                        </a:rPr>
                        <a:t>5 minutos</a:t>
                      </a:r>
                      <a:endParaRPr lang="es-C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tc>
                <a:extLst>
                  <a:ext uri="{0D108BD9-81ED-4DB2-BD59-A6C34878D82A}">
                    <a16:rowId xmlns:a16="http://schemas.microsoft.com/office/drawing/2014/main" val="10007"/>
                  </a:ext>
                </a:extLst>
              </a:tr>
            </a:tbl>
          </a:graphicData>
        </a:graphic>
      </p:graphicFrame>
      <p:sp>
        <p:nvSpPr>
          <p:cNvPr id="7" name="Título 1"/>
          <p:cNvSpPr txBox="1">
            <a:spLocks/>
          </p:cNvSpPr>
          <p:nvPr/>
        </p:nvSpPr>
        <p:spPr>
          <a:xfrm>
            <a:off x="3558581" y="6438482"/>
            <a:ext cx="2746351" cy="2759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800" b="1" dirty="0">
                <a:solidFill>
                  <a:prstClr val="black"/>
                </a:solidFill>
                <a:latin typeface="Arial Narrow"/>
                <a:cs typeface="Arial Narrow"/>
              </a:rPr>
              <a:t>2020</a:t>
            </a:r>
          </a:p>
        </p:txBody>
      </p:sp>
    </p:spTree>
    <p:extLst>
      <p:ext uri="{BB962C8B-B14F-4D97-AF65-F5344CB8AC3E}">
        <p14:creationId xmlns:p14="http://schemas.microsoft.com/office/powerpoint/2010/main" val="1213085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23446"/>
            <a:ext cx="12188389" cy="6858000"/>
          </a:xfrm>
          <a:prstGeom prst="rect">
            <a:avLst/>
          </a:prstGeom>
        </p:spPr>
      </p:pic>
      <p:sp>
        <p:nvSpPr>
          <p:cNvPr id="2" name="1 Rectángulo"/>
          <p:cNvSpPr/>
          <p:nvPr/>
        </p:nvSpPr>
        <p:spPr>
          <a:xfrm>
            <a:off x="937845" y="137719"/>
            <a:ext cx="10199077" cy="523220"/>
          </a:xfrm>
          <a:prstGeom prst="rect">
            <a:avLst/>
          </a:prstGeom>
        </p:spPr>
        <p:txBody>
          <a:bodyPr wrap="square">
            <a:spAutoFit/>
          </a:bodyPr>
          <a:lstStyle/>
          <a:p>
            <a:pPr algn="ctr"/>
            <a:r>
              <a:rPr lang="es-CO" sz="2800" b="1" dirty="0">
                <a:solidFill>
                  <a:srgbClr val="002060"/>
                </a:solidFill>
                <a:latin typeface="Arial" pitchFamily="34" charset="0"/>
                <a:cs typeface="Arial" pitchFamily="34" charset="0"/>
              </a:rPr>
              <a:t>SECTOR CULTURA, RECREACIÓN Y DEPORTE</a:t>
            </a:r>
          </a:p>
        </p:txBody>
      </p:sp>
      <p:graphicFrame>
        <p:nvGraphicFramePr>
          <p:cNvPr id="4" name="3 Tabla"/>
          <p:cNvGraphicFramePr>
            <a:graphicFrameLocks noGrp="1"/>
          </p:cNvGraphicFramePr>
          <p:nvPr>
            <p:extLst>
              <p:ext uri="{D42A27DB-BD31-4B8C-83A1-F6EECF244321}">
                <p14:modId xmlns:p14="http://schemas.microsoft.com/office/powerpoint/2010/main" val="120883283"/>
              </p:ext>
            </p:extLst>
          </p:nvPr>
        </p:nvGraphicFramePr>
        <p:xfrm>
          <a:off x="1983037" y="1112697"/>
          <a:ext cx="8163498" cy="5130369"/>
        </p:xfrm>
        <a:graphic>
          <a:graphicData uri="http://schemas.openxmlformats.org/drawingml/2006/table">
            <a:tbl>
              <a:tblPr/>
              <a:tblGrid>
                <a:gridCol w="3839396">
                  <a:extLst>
                    <a:ext uri="{9D8B030D-6E8A-4147-A177-3AD203B41FA5}">
                      <a16:colId xmlns:a16="http://schemas.microsoft.com/office/drawing/2014/main" val="20000"/>
                    </a:ext>
                  </a:extLst>
                </a:gridCol>
                <a:gridCol w="1632699">
                  <a:extLst>
                    <a:ext uri="{9D8B030D-6E8A-4147-A177-3AD203B41FA5}">
                      <a16:colId xmlns:a16="http://schemas.microsoft.com/office/drawing/2014/main" val="20001"/>
                    </a:ext>
                  </a:extLst>
                </a:gridCol>
                <a:gridCol w="1301058">
                  <a:extLst>
                    <a:ext uri="{9D8B030D-6E8A-4147-A177-3AD203B41FA5}">
                      <a16:colId xmlns:a16="http://schemas.microsoft.com/office/drawing/2014/main" val="20002"/>
                    </a:ext>
                  </a:extLst>
                </a:gridCol>
                <a:gridCol w="1390345">
                  <a:extLst>
                    <a:ext uri="{9D8B030D-6E8A-4147-A177-3AD203B41FA5}">
                      <a16:colId xmlns:a16="http://schemas.microsoft.com/office/drawing/2014/main" val="20003"/>
                    </a:ext>
                  </a:extLst>
                </a:gridCol>
              </a:tblGrid>
              <a:tr h="488315">
                <a:tc>
                  <a:txBody>
                    <a:bodyPr/>
                    <a:lstStyle/>
                    <a:p>
                      <a:pPr algn="ctr" fontAlgn="ctr"/>
                      <a:r>
                        <a:rPr lang="es-CO" sz="800" b="1" i="0" u="none" strike="noStrike">
                          <a:solidFill>
                            <a:srgbClr val="FFFFFF"/>
                          </a:solidFill>
                          <a:effectLst/>
                          <a:latin typeface="Arial"/>
                        </a:rPr>
                        <a:t>ENTIDAD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800" b="1" i="0" u="none" strike="noStrike">
                          <a:solidFill>
                            <a:srgbClr val="FFFFFF"/>
                          </a:solidFill>
                          <a:effectLst/>
                          <a:latin typeface="Arial"/>
                        </a:rPr>
                        <a:t>Total Asignación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800" b="1" i="0" u="none" strike="noStrike">
                          <a:solidFill>
                            <a:srgbClr val="FFFFFF"/>
                          </a:solidFill>
                          <a:effectLst/>
                          <a:latin typeface="Arial"/>
                        </a:rPr>
                        <a:t>Suspensión Preventiva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800" b="1" i="0" u="none" strike="noStrike">
                          <a:solidFill>
                            <a:srgbClr val="FFFFFF"/>
                          </a:solidFill>
                          <a:effectLst/>
                          <a:latin typeface="Arial"/>
                        </a:rPr>
                        <a:t>Total recursos BMPT 2020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0"/>
                  </a:ext>
                </a:extLst>
              </a:tr>
              <a:tr h="305197">
                <a:tc>
                  <a:txBody>
                    <a:bodyPr/>
                    <a:lstStyle/>
                    <a:p>
                      <a:pPr algn="l" fontAlgn="ctr"/>
                      <a:r>
                        <a:rPr lang="es-CO" sz="700" b="0" i="0" u="none" strike="noStrike">
                          <a:solidFill>
                            <a:srgbClr val="000000"/>
                          </a:solidFill>
                          <a:effectLst/>
                          <a:latin typeface="Arial"/>
                        </a:rPr>
                        <a:t>SECRETARÍA DISTRITAL DE CULTURA, RECREACIÓN Y DEPORTE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Calibri"/>
                        </a:rPr>
                        <a:t>                      116.479.945.906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31.880.636.600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84.599.309.306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8574">
                <a:tc>
                  <a:txBody>
                    <a:bodyPr/>
                    <a:lstStyle/>
                    <a:p>
                      <a:pPr algn="l" fontAlgn="ctr"/>
                      <a:r>
                        <a:rPr lang="es-CO" sz="700" b="0" i="0" u="none" strike="noStrike">
                          <a:solidFill>
                            <a:srgbClr val="000000"/>
                          </a:solidFill>
                          <a:effectLst/>
                          <a:latin typeface="Arial"/>
                        </a:rPr>
                        <a:t>INSTITUTO DISTRITAL DE RECREACIÓN Y DEPORTE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Calibri"/>
                        </a:rPr>
                        <a:t>                      215.425.697.000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21.392.591.136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194.033.105.864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574">
                <a:tc>
                  <a:txBody>
                    <a:bodyPr/>
                    <a:lstStyle/>
                    <a:p>
                      <a:pPr algn="l" fontAlgn="ctr"/>
                      <a:r>
                        <a:rPr lang="es-CO" sz="700" b="0" i="0" u="none" strike="noStrike">
                          <a:solidFill>
                            <a:srgbClr val="000000"/>
                          </a:solidFill>
                          <a:effectLst/>
                          <a:latin typeface="Arial"/>
                        </a:rPr>
                        <a:t>INSTITUTO DISTRITAL DE LAS ARTES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Calibri"/>
                        </a:rPr>
                        <a:t>                      128.890.734.000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3.000.000.000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125.890.734.000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8574">
                <a:tc>
                  <a:txBody>
                    <a:bodyPr/>
                    <a:lstStyle/>
                    <a:p>
                      <a:pPr algn="l" fontAlgn="ctr"/>
                      <a:r>
                        <a:rPr lang="es-CO" sz="700" b="0" i="0" u="none" strike="noStrike">
                          <a:solidFill>
                            <a:srgbClr val="000000"/>
                          </a:solidFill>
                          <a:effectLst/>
                          <a:latin typeface="Arial"/>
                        </a:rPr>
                        <a:t>ORQUESTA FILARMÓNICA DE BOGOTÁ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700" b="0" i="0" u="none" strike="noStrike">
                          <a:solidFill>
                            <a:srgbClr val="000000"/>
                          </a:solidFill>
                          <a:effectLst/>
                          <a:latin typeface="Calibri"/>
                        </a:rPr>
                        <a:t>                        38.232.503.000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700" b="0" i="0" u="none" strike="noStrike">
                          <a:solidFill>
                            <a:srgbClr val="000000"/>
                          </a:solidFill>
                          <a:effectLst/>
                          <a:latin typeface="Calibri"/>
                        </a:rPr>
                        <a:t>               8.965.476.478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700" b="0" i="0" u="none" strike="noStrike">
                          <a:solidFill>
                            <a:srgbClr val="000000"/>
                          </a:solidFill>
                          <a:effectLst/>
                          <a:latin typeface="Calibri"/>
                        </a:rPr>
                        <a:t>                29.267.026.522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574">
                <a:tc>
                  <a:txBody>
                    <a:bodyPr/>
                    <a:lstStyle/>
                    <a:p>
                      <a:pPr algn="l" fontAlgn="ctr"/>
                      <a:r>
                        <a:rPr lang="es-CO" sz="700" b="0" i="0" u="none" strike="noStrike">
                          <a:solidFill>
                            <a:srgbClr val="000000"/>
                          </a:solidFill>
                          <a:effectLst/>
                          <a:latin typeface="Arial"/>
                        </a:rPr>
                        <a:t>INSTITUTO DISTRITA DE PATRIMONIO CULTURAL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Calibri"/>
                        </a:rPr>
                        <a:t>                        30.196.335.000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4.956.183.507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25.240.151.493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8574">
                <a:tc>
                  <a:txBody>
                    <a:bodyPr/>
                    <a:lstStyle/>
                    <a:p>
                      <a:pPr algn="l" fontAlgn="ctr"/>
                      <a:r>
                        <a:rPr lang="es-CO" sz="700" b="0" i="0" u="none" strike="noStrike">
                          <a:solidFill>
                            <a:srgbClr val="000000"/>
                          </a:solidFill>
                          <a:effectLst/>
                          <a:latin typeface="Arial"/>
                        </a:rPr>
                        <a:t>FUNDACIÓN GILBERTO ALZATE AVENDAÑO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Calibri"/>
                        </a:rPr>
                        <a:t>                        10.677.892.000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3.068.950.460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7.608.941.540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574">
                <a:tc>
                  <a:txBody>
                    <a:bodyPr/>
                    <a:lstStyle/>
                    <a:p>
                      <a:pPr algn="l" fontAlgn="ctr"/>
                      <a:r>
                        <a:rPr lang="es-CO" sz="700" b="0" i="0" u="none" strike="noStrike">
                          <a:solidFill>
                            <a:srgbClr val="000000"/>
                          </a:solidFill>
                          <a:effectLst/>
                          <a:latin typeface="Arial"/>
                        </a:rPr>
                        <a:t>CANAL CAPITAL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Calibri"/>
                        </a:rPr>
                        <a:t>                        10.354.765.011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10.354.765.011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7859">
                <a:tc>
                  <a:txBody>
                    <a:bodyPr/>
                    <a:lstStyle/>
                    <a:p>
                      <a:pPr algn="l" fontAlgn="b"/>
                      <a:r>
                        <a:rPr lang="es-CO" sz="800" b="1" i="0" u="none" strike="noStrike">
                          <a:solidFill>
                            <a:srgbClr val="FFFFFF"/>
                          </a:solidFill>
                          <a:effectLst/>
                          <a:latin typeface="Arial"/>
                        </a:rPr>
                        <a:t>TOTAL INVERSIÓN DIRECTA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550.257.871.917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73.263.838.181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dirty="0">
                          <a:solidFill>
                            <a:srgbClr val="FFFFFF"/>
                          </a:solidFill>
                          <a:effectLst/>
                          <a:latin typeface="Arial"/>
                        </a:rPr>
                        <a:t>   476.994.033.736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8"/>
                  </a:ext>
                </a:extLst>
              </a:tr>
              <a:tr h="160228">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9936">
                <a:tc>
                  <a:txBody>
                    <a:bodyPr/>
                    <a:lstStyle/>
                    <a:p>
                      <a:pPr algn="l" fontAlgn="ctr"/>
                      <a:r>
                        <a:rPr lang="es-CO" sz="700" b="0" i="0" u="none" strike="noStrike">
                          <a:solidFill>
                            <a:srgbClr val="000000"/>
                          </a:solidFill>
                          <a:effectLst/>
                          <a:latin typeface="Arial"/>
                        </a:rPr>
                        <a:t>SECRETARÍA DISTRITAL DE CULTURA, RECREACIÓN Y DEPORTE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24.224.442.000,00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24.224.442.000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8574">
                <a:tc>
                  <a:txBody>
                    <a:bodyPr/>
                    <a:lstStyle/>
                    <a:p>
                      <a:pPr algn="l" fontAlgn="ctr"/>
                      <a:r>
                        <a:rPr lang="es-CO" sz="700" b="0" i="0" u="none" strike="noStrike">
                          <a:solidFill>
                            <a:srgbClr val="000000"/>
                          </a:solidFill>
                          <a:effectLst/>
                          <a:latin typeface="Arial"/>
                        </a:rPr>
                        <a:t>INSTITUTO DISTRITAL DE RECREACIÓN Y DEPORTE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36.334.476.000,00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36.334.476.000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8574">
                <a:tc>
                  <a:txBody>
                    <a:bodyPr/>
                    <a:lstStyle/>
                    <a:p>
                      <a:pPr algn="l" fontAlgn="ctr"/>
                      <a:r>
                        <a:rPr lang="es-CO" sz="700" b="0" i="0" u="none" strike="noStrike">
                          <a:solidFill>
                            <a:srgbClr val="000000"/>
                          </a:solidFill>
                          <a:effectLst/>
                          <a:latin typeface="Arial"/>
                        </a:rPr>
                        <a:t>INSTITUTO DISTRITAL DE LAS ARTES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24.224.442.000,00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24.224.442.000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8574">
                <a:tc>
                  <a:txBody>
                    <a:bodyPr/>
                    <a:lstStyle/>
                    <a:p>
                      <a:pPr algn="l" fontAlgn="ctr"/>
                      <a:r>
                        <a:rPr lang="es-CO" sz="700" b="0" i="0" u="none" strike="noStrike">
                          <a:solidFill>
                            <a:srgbClr val="000000"/>
                          </a:solidFill>
                          <a:effectLst/>
                          <a:latin typeface="Arial"/>
                        </a:rPr>
                        <a:t>ORQUESTA FILARMÓNICA DE BOGOTÁ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27.956.131.000,00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27.956.131.000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8574">
                <a:tc>
                  <a:txBody>
                    <a:bodyPr/>
                    <a:lstStyle/>
                    <a:p>
                      <a:pPr algn="l" fontAlgn="ctr"/>
                      <a:r>
                        <a:rPr lang="es-CO" sz="700" b="0" i="0" u="none" strike="noStrike">
                          <a:solidFill>
                            <a:srgbClr val="000000"/>
                          </a:solidFill>
                          <a:effectLst/>
                          <a:latin typeface="Arial"/>
                        </a:rPr>
                        <a:t>INSTITUTO DISTRITA DE PATRIMONIO CULTURAL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6.704.530.000,00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100.000.000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6.604.530.000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8574">
                <a:tc>
                  <a:txBody>
                    <a:bodyPr/>
                    <a:lstStyle/>
                    <a:p>
                      <a:pPr algn="l" fontAlgn="ctr"/>
                      <a:r>
                        <a:rPr lang="es-CO" sz="700" b="0" i="0" u="none" strike="noStrike">
                          <a:solidFill>
                            <a:srgbClr val="000000"/>
                          </a:solidFill>
                          <a:effectLst/>
                          <a:latin typeface="Arial"/>
                        </a:rPr>
                        <a:t>FUNDACIÓN GILBERTO ALZATE AVENDAÑO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5.146.497.000,00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5.146.497.000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8574">
                <a:tc>
                  <a:txBody>
                    <a:bodyPr/>
                    <a:lstStyle/>
                    <a:p>
                      <a:pPr algn="l" fontAlgn="ctr"/>
                      <a:r>
                        <a:rPr lang="es-CO" sz="700" b="0" i="0" u="none" strike="noStrike">
                          <a:solidFill>
                            <a:srgbClr val="000000"/>
                          </a:solidFill>
                          <a:effectLst/>
                          <a:latin typeface="Arial"/>
                        </a:rPr>
                        <a:t>CANAL CAPITAL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Calibri"/>
                        </a:rPr>
                        <a:t>                  33.843.809.000,00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Calibri"/>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Calibri"/>
                        </a:rPr>
                        <a:t>                33.843.809.000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7859">
                <a:tc>
                  <a:txBody>
                    <a:bodyPr/>
                    <a:lstStyle/>
                    <a:p>
                      <a:pPr algn="l" fontAlgn="b"/>
                      <a:r>
                        <a:rPr lang="es-CO" sz="800" b="1" i="0" u="none" strike="noStrike">
                          <a:solidFill>
                            <a:srgbClr val="FFFFFF"/>
                          </a:solidFill>
                          <a:effectLst/>
                          <a:latin typeface="Arial"/>
                        </a:rPr>
                        <a:t>GASTOS DE FUNCIONAMIENTO</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158.434.327.000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100.000.000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158.334.327.000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7"/>
                  </a:ext>
                </a:extLst>
              </a:tr>
              <a:tr h="160228">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7859">
                <a:tc>
                  <a:txBody>
                    <a:bodyPr/>
                    <a:lstStyle/>
                    <a:p>
                      <a:pPr algn="l" fontAlgn="b"/>
                      <a:r>
                        <a:rPr lang="es-CO" sz="800" b="1" i="0" u="none" strike="noStrike">
                          <a:solidFill>
                            <a:srgbClr val="FFFFFF"/>
                          </a:solidFill>
                          <a:effectLst/>
                          <a:latin typeface="Arial"/>
                        </a:rPr>
                        <a:t>TOTAL SECTOR</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708.692.198.917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a:solidFill>
                            <a:srgbClr val="FFFFFF"/>
                          </a:solidFill>
                          <a:effectLst/>
                          <a:latin typeface="Arial"/>
                        </a:rPr>
                        <a:t>   73.363.838.181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l" fontAlgn="b"/>
                      <a:r>
                        <a:rPr lang="es-CO" sz="800" b="1" i="0" u="none" strike="noStrike" dirty="0">
                          <a:solidFill>
                            <a:srgbClr val="FFFFFF"/>
                          </a:solidFill>
                          <a:effectLst/>
                          <a:latin typeface="Arial"/>
                        </a:rPr>
                        <a:t>   635.328.360.736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25532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363414" y="923847"/>
            <a:ext cx="11465169" cy="1754326"/>
          </a:xfrm>
          <a:prstGeom prst="rect">
            <a:avLst/>
          </a:prstGeom>
          <a:noFill/>
        </p:spPr>
        <p:txBody>
          <a:bodyPr wrap="square" rtlCol="0">
            <a:spAutoFit/>
          </a:bodyPr>
          <a:lstStyle/>
          <a:p>
            <a:pPr algn="ctr"/>
            <a:r>
              <a:rPr lang="es-CO" sz="5400" b="1" dirty="0">
                <a:solidFill>
                  <a:srgbClr val="002060"/>
                </a:solidFill>
              </a:rPr>
              <a:t>SECTOR CULTURA RECREACIÓN Y DEPORTE</a:t>
            </a:r>
          </a:p>
        </p:txBody>
      </p:sp>
      <p:sp>
        <p:nvSpPr>
          <p:cNvPr id="5" name="CuadroTexto 2">
            <a:extLst>
              <a:ext uri="{FF2B5EF4-FFF2-40B4-BE49-F238E27FC236}">
                <a16:creationId xmlns:a16="http://schemas.microsoft.com/office/drawing/2014/main" id="{F4CBEE24-CD96-431C-8283-C57AE5C9934E}"/>
              </a:ext>
            </a:extLst>
          </p:cNvPr>
          <p:cNvSpPr txBox="1"/>
          <p:nvPr/>
        </p:nvSpPr>
        <p:spPr>
          <a:xfrm>
            <a:off x="1805" y="3514618"/>
            <a:ext cx="12190195" cy="769441"/>
          </a:xfrm>
          <a:prstGeom prst="rect">
            <a:avLst/>
          </a:prstGeom>
          <a:solidFill>
            <a:srgbClr val="002060"/>
          </a:solid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4400" b="1" dirty="0">
                <a:solidFill>
                  <a:prstClr val="white"/>
                </a:solidFill>
              </a:rPr>
              <a:t>Ejecución de Reservas a Mayo 27 de 2020</a:t>
            </a:r>
          </a:p>
        </p:txBody>
      </p:sp>
    </p:spTree>
    <p:extLst>
      <p:ext uri="{BB962C8B-B14F-4D97-AF65-F5344CB8AC3E}">
        <p14:creationId xmlns:p14="http://schemas.microsoft.com/office/powerpoint/2010/main" val="411194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11723"/>
            <a:ext cx="12188389" cy="6858000"/>
          </a:xfrm>
          <a:prstGeom prst="rect">
            <a:avLst/>
          </a:prstGeom>
        </p:spPr>
      </p:pic>
      <p:sp>
        <p:nvSpPr>
          <p:cNvPr id="4" name="3 Rectángulo"/>
          <p:cNvSpPr/>
          <p:nvPr/>
        </p:nvSpPr>
        <p:spPr>
          <a:xfrm>
            <a:off x="1442218" y="453838"/>
            <a:ext cx="8456226" cy="646331"/>
          </a:xfrm>
          <a:prstGeom prst="rect">
            <a:avLst/>
          </a:prstGeom>
        </p:spPr>
        <p:txBody>
          <a:bodyPr wrap="none">
            <a:spAutoFit/>
          </a:bodyPr>
          <a:lstStyle/>
          <a:p>
            <a:pPr algn="ctr"/>
            <a:r>
              <a:rPr lang="es-CO" sz="3600" b="1" dirty="0">
                <a:solidFill>
                  <a:srgbClr val="002060"/>
                </a:solidFill>
              </a:rPr>
              <a:t>SECTOR CULTURA, RECREACIÓN Y DEPORTE</a:t>
            </a:r>
          </a:p>
        </p:txBody>
      </p:sp>
      <p:graphicFrame>
        <p:nvGraphicFramePr>
          <p:cNvPr id="5" name="4 Tabla"/>
          <p:cNvGraphicFramePr>
            <a:graphicFrameLocks noGrp="1"/>
          </p:cNvGraphicFramePr>
          <p:nvPr>
            <p:extLst>
              <p:ext uri="{D42A27DB-BD31-4B8C-83A1-F6EECF244321}">
                <p14:modId xmlns:p14="http://schemas.microsoft.com/office/powerpoint/2010/main" val="2566900986"/>
              </p:ext>
            </p:extLst>
          </p:nvPr>
        </p:nvGraphicFramePr>
        <p:xfrm>
          <a:off x="1442218" y="1292776"/>
          <a:ext cx="9246802" cy="4602663"/>
        </p:xfrm>
        <a:graphic>
          <a:graphicData uri="http://schemas.openxmlformats.org/drawingml/2006/table">
            <a:tbl>
              <a:tblPr/>
              <a:tblGrid>
                <a:gridCol w="5637818">
                  <a:extLst>
                    <a:ext uri="{9D8B030D-6E8A-4147-A177-3AD203B41FA5}">
                      <a16:colId xmlns:a16="http://schemas.microsoft.com/office/drawing/2014/main" val="20000"/>
                    </a:ext>
                  </a:extLst>
                </a:gridCol>
                <a:gridCol w="1580150">
                  <a:extLst>
                    <a:ext uri="{9D8B030D-6E8A-4147-A177-3AD203B41FA5}">
                      <a16:colId xmlns:a16="http://schemas.microsoft.com/office/drawing/2014/main" val="20001"/>
                    </a:ext>
                  </a:extLst>
                </a:gridCol>
                <a:gridCol w="1092449">
                  <a:extLst>
                    <a:ext uri="{9D8B030D-6E8A-4147-A177-3AD203B41FA5}">
                      <a16:colId xmlns:a16="http://schemas.microsoft.com/office/drawing/2014/main" val="20002"/>
                    </a:ext>
                  </a:extLst>
                </a:gridCol>
                <a:gridCol w="936385">
                  <a:extLst>
                    <a:ext uri="{9D8B030D-6E8A-4147-A177-3AD203B41FA5}">
                      <a16:colId xmlns:a16="http://schemas.microsoft.com/office/drawing/2014/main" val="20003"/>
                    </a:ext>
                  </a:extLst>
                </a:gridCol>
              </a:tblGrid>
              <a:tr h="300188">
                <a:tc>
                  <a:txBody>
                    <a:bodyPr/>
                    <a:lstStyle/>
                    <a:p>
                      <a:pPr algn="l" fontAlgn="b"/>
                      <a:r>
                        <a:rPr lang="es-CO" sz="11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Calibri"/>
                        </a:rPr>
                        <a:t>Millones de pesos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986113">
                <a:tc>
                  <a:txBody>
                    <a:bodyPr/>
                    <a:lstStyle/>
                    <a:p>
                      <a:pPr algn="ctr" fontAlgn="ctr"/>
                      <a:r>
                        <a:rPr lang="es-CO" sz="1200" b="1" i="0" u="none" strike="noStrike" dirty="0">
                          <a:solidFill>
                            <a:srgbClr val="FFFFFF"/>
                          </a:solidFill>
                          <a:effectLst/>
                          <a:latin typeface="Arial"/>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864"/>
                    </a:solidFill>
                  </a:tcPr>
                </a:tc>
                <a:tc>
                  <a:txBody>
                    <a:bodyPr/>
                    <a:lstStyle/>
                    <a:p>
                      <a:pPr algn="ctr" fontAlgn="ctr"/>
                      <a:r>
                        <a:rPr lang="es-CO" sz="1200" b="1" i="0" u="none" strike="noStrike" dirty="0">
                          <a:solidFill>
                            <a:srgbClr val="FFFFFF"/>
                          </a:solidFill>
                          <a:effectLst/>
                          <a:latin typeface="Arial"/>
                        </a:rPr>
                        <a:t>Reserva Definitiva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864"/>
                    </a:solidFill>
                  </a:tcPr>
                </a:tc>
                <a:tc gridSpan="2">
                  <a:txBody>
                    <a:bodyPr/>
                    <a:lstStyle/>
                    <a:p>
                      <a:pPr algn="ctr" fontAlgn="ctr"/>
                      <a:r>
                        <a:rPr lang="it-IT" sz="1200" b="1" i="0" u="none" strike="noStrike" dirty="0">
                          <a:solidFill>
                            <a:srgbClr val="FFFFFF"/>
                          </a:solidFill>
                          <a:effectLst/>
                          <a:latin typeface="Arial"/>
                        </a:rPr>
                        <a:t>Giro </a:t>
                      </a:r>
                      <a:br>
                        <a:rPr lang="it-IT" sz="1200" b="1" i="0" u="none" strike="noStrike" dirty="0">
                          <a:solidFill>
                            <a:srgbClr val="FFFFFF"/>
                          </a:solidFill>
                          <a:effectLst/>
                          <a:latin typeface="Arial"/>
                        </a:rPr>
                      </a:br>
                      <a:r>
                        <a:rPr lang="it-IT" sz="1200" b="1" i="0" u="none" strike="noStrike" dirty="0">
                          <a:solidFill>
                            <a:srgbClr val="FFFFFF"/>
                          </a:solidFill>
                          <a:effectLst/>
                          <a:latin typeface="Arial"/>
                        </a:rPr>
                        <a:t>Marzo 31 de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864"/>
                    </a:solidFill>
                  </a:tcPr>
                </a:tc>
                <a:tc hMerge="1">
                  <a:txBody>
                    <a:bodyPr/>
                    <a:lstStyle/>
                    <a:p>
                      <a:endParaRPr lang="es-CO"/>
                    </a:p>
                  </a:txBody>
                  <a:tcPr/>
                </a:tc>
                <a:extLst>
                  <a:ext uri="{0D108BD9-81ED-4DB2-BD59-A6C34878D82A}">
                    <a16:rowId xmlns:a16="http://schemas.microsoft.com/office/drawing/2014/main" val="10001"/>
                  </a:ext>
                </a:extLst>
              </a:tr>
              <a:tr h="671850">
                <a:tc>
                  <a:txBody>
                    <a:bodyPr/>
                    <a:lstStyle/>
                    <a:p>
                      <a:pPr algn="l" fontAlgn="ctr"/>
                      <a:r>
                        <a:rPr lang="es-CO" sz="1200" b="0" i="0" u="none" strike="noStrike" dirty="0">
                          <a:solidFill>
                            <a:srgbClr val="000000"/>
                          </a:solidFill>
                          <a:effectLst/>
                          <a:latin typeface="Arial"/>
                        </a:rPr>
                        <a:t>SECRETARÍA DISTRITAL DE CULTURA, RECREACIÓN Y DEPORTE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a:solidFill>
                            <a:srgbClr val="000000"/>
                          </a:solidFill>
                          <a:effectLst/>
                          <a:latin typeface="Arial"/>
                        </a:rPr>
                        <a:t>             96.753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3.001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8778">
                <a:tc>
                  <a:txBody>
                    <a:bodyPr/>
                    <a:lstStyle/>
                    <a:p>
                      <a:pPr algn="l" fontAlgn="ctr"/>
                      <a:r>
                        <a:rPr lang="es-CO" sz="1200" b="0" i="0" u="none" strike="noStrike">
                          <a:solidFill>
                            <a:srgbClr val="000000"/>
                          </a:solidFill>
                          <a:effectLst/>
                          <a:latin typeface="Arial"/>
                        </a:rPr>
                        <a:t>INSTITUTO DISTRITAL DE RECREACIÓN Y DEPORTE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333.159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93.558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5893">
                <a:tc>
                  <a:txBody>
                    <a:bodyPr/>
                    <a:lstStyle/>
                    <a:p>
                      <a:pPr algn="l" fontAlgn="ctr"/>
                      <a:r>
                        <a:rPr lang="es-CO" sz="1200" b="0" i="0" u="none" strike="noStrike">
                          <a:solidFill>
                            <a:srgbClr val="000000"/>
                          </a:solidFill>
                          <a:effectLst/>
                          <a:latin typeface="Arial"/>
                        </a:rPr>
                        <a:t>INSTITUTO DISTRITAL DE LAS ARTES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9.714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6.785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5893">
                <a:tc>
                  <a:txBody>
                    <a:bodyPr/>
                    <a:lstStyle/>
                    <a:p>
                      <a:pPr algn="l" fontAlgn="ctr"/>
                      <a:r>
                        <a:rPr lang="es-CO" sz="1200" b="0" i="0" u="none" strike="noStrike">
                          <a:solidFill>
                            <a:srgbClr val="000000"/>
                          </a:solidFill>
                          <a:effectLst/>
                          <a:latin typeface="Arial"/>
                        </a:rPr>
                        <a:t>ORQUESTA FILARMÓNICA DE BOGOTÁ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4.024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       3.564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88,56%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893">
                <a:tc>
                  <a:txBody>
                    <a:bodyPr/>
                    <a:lstStyle/>
                    <a:p>
                      <a:pPr algn="l" fontAlgn="ctr"/>
                      <a:r>
                        <a:rPr lang="es-CO" sz="1200" b="0" i="0" u="none" strike="noStrike">
                          <a:solidFill>
                            <a:srgbClr val="000000"/>
                          </a:solidFill>
                          <a:effectLst/>
                          <a:latin typeface="Arial"/>
                        </a:rPr>
                        <a:t>INSTITUTO DISTRITAL DE PATRIMONIO CULTURAL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10.917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5.815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53,26%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5893">
                <a:tc>
                  <a:txBody>
                    <a:bodyPr/>
                    <a:lstStyle/>
                    <a:p>
                      <a:pPr algn="l" fontAlgn="ctr"/>
                      <a:r>
                        <a:rPr lang="es-CO" sz="1200" b="0" i="0" u="none" strike="noStrike" dirty="0">
                          <a:solidFill>
                            <a:srgbClr val="000000"/>
                          </a:solidFill>
                          <a:effectLst/>
                          <a:latin typeface="Arial"/>
                        </a:rPr>
                        <a:t>FUNDACIÓN GILBERTO ALZATE AVENDAÑO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2.459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390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0188">
                <a:tc>
                  <a:txBody>
                    <a:bodyPr/>
                    <a:lstStyle/>
                    <a:p>
                      <a:pPr algn="l" fontAlgn="ctr"/>
                      <a:r>
                        <a:rPr lang="es-CO" sz="1200" b="0" i="0" u="none" strike="noStrike">
                          <a:solidFill>
                            <a:srgbClr val="000000"/>
                          </a:solidFill>
                          <a:effectLst/>
                          <a:latin typeface="Arial"/>
                        </a:rPr>
                        <a:t>CANAL CAPITAL (Cuentas por Pagar)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344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85,42%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0188">
                <a:tc>
                  <a:txBody>
                    <a:bodyPr/>
                    <a:lstStyle/>
                    <a:p>
                      <a:pPr algn="l" fontAlgn="ctr"/>
                      <a:r>
                        <a:rPr lang="es-CO" sz="1200" b="1" i="0" u="none" strike="noStrike">
                          <a:solidFill>
                            <a:srgbClr val="000000"/>
                          </a:solidFill>
                          <a:effectLst/>
                          <a:latin typeface="Arial"/>
                        </a:rPr>
                        <a:t>TOTAL 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fontAlgn="ctr"/>
                      <a:r>
                        <a:rPr lang="es-CO" sz="1200" b="1" i="0" u="none" strike="noStrike">
                          <a:solidFill>
                            <a:srgbClr val="000000"/>
                          </a:solidFill>
                          <a:effectLst/>
                          <a:latin typeface="Arial"/>
                        </a:rPr>
                        <a:t>           457.370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fontAlgn="ctr"/>
                      <a:r>
                        <a:rPr lang="es-CO" sz="1200" b="1" i="0" u="none" strike="noStrike">
                          <a:solidFill>
                            <a:srgbClr val="000000"/>
                          </a:solidFill>
                          <a:effectLst/>
                          <a:latin typeface="Arial"/>
                        </a:rPr>
                        <a:t>   113.406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ctr"/>
                      <a:r>
                        <a:rPr lang="es-CO" sz="1200" b="1" i="0" u="none" strike="noStrike" dirty="0">
                          <a:solidFill>
                            <a:srgbClr val="000000"/>
                          </a:solidFill>
                          <a:effectLst/>
                          <a:latin typeface="Arial"/>
                        </a:rPr>
                        <a:t>24,80%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r h="285893">
                <a:tc>
                  <a:txBody>
                    <a:bodyPr/>
                    <a:lstStyle/>
                    <a:p>
                      <a:pPr algn="l" fontAlgn="ctr"/>
                      <a:r>
                        <a:rPr lang="es-CO" sz="800" b="0" i="0" u="none" strike="noStrike">
                          <a:solidFill>
                            <a:srgbClr val="000000"/>
                          </a:solidFill>
                          <a:effectLst/>
                          <a:latin typeface="Arial"/>
                        </a:rPr>
                        <a:t>Fuente: SDH-PREDIS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dirty="0">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285893">
                <a:tc>
                  <a:txBody>
                    <a:bodyPr/>
                    <a:lstStyle/>
                    <a:p>
                      <a:pPr algn="l" fontAlgn="ctr"/>
                      <a:r>
                        <a:rPr lang="es-CO" sz="8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Arial"/>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4779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95451" y="2273941"/>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ES" sz="3200" b="1" dirty="0">
                <a:solidFill>
                  <a:srgbClr val="4472C4">
                    <a:lumMod val="50000"/>
                  </a:srgbClr>
                </a:solidFill>
                <a:latin typeface="Arial" panose="020B0604020202020204" pitchFamily="34" charset="0"/>
                <a:cs typeface="Arial" panose="020B0604020202020204" pitchFamily="34" charset="0"/>
              </a:rPr>
              <a:t>4. </a:t>
            </a:r>
            <a:r>
              <a:rPr lang="es-CO" sz="3200" b="1" dirty="0">
                <a:solidFill>
                  <a:srgbClr val="4472C4">
                    <a:lumMod val="50000"/>
                  </a:srgbClr>
                </a:solidFill>
                <a:latin typeface="Arial" panose="020B0604020202020204" pitchFamily="34" charset="0"/>
                <a:cs typeface="Arial" panose="020B0604020202020204" pitchFamily="34" charset="0"/>
              </a:rPr>
              <a:t>LINEAMIENTOS DE ARMONIZACIÓN PRESUPUESTAL  </a:t>
            </a:r>
          </a:p>
          <a:p>
            <a:pPr fontAlgn="ctr">
              <a:lnSpc>
                <a:spcPct val="107000"/>
              </a:lnSpc>
              <a:defRPr/>
            </a:pPr>
            <a:endParaRPr lang="es-CO" sz="3200" b="1" dirty="0">
              <a:solidFill>
                <a:srgbClr val="4472C4">
                  <a:lumMod val="50000"/>
                </a:srgbClr>
              </a:solidFill>
              <a:latin typeface="Arial" panose="020B0604020202020204" pitchFamily="34" charset="0"/>
              <a:cs typeface="Arial" panose="020B0604020202020204" pitchFamily="34" charset="0"/>
            </a:endParaRPr>
          </a:p>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CIRCULAR CONJUNTA SDP-SDH 007 DE MAYO 8 DE 2020</a:t>
            </a:r>
          </a:p>
        </p:txBody>
      </p:sp>
    </p:spTree>
    <p:extLst>
      <p:ext uri="{BB962C8B-B14F-4D97-AF65-F5344CB8AC3E}">
        <p14:creationId xmlns:p14="http://schemas.microsoft.com/office/powerpoint/2010/main" val="75113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2553393" y="168896"/>
            <a:ext cx="6896952" cy="954107"/>
          </a:xfrm>
          <a:prstGeom prst="rect">
            <a:avLst/>
          </a:prstGeom>
        </p:spPr>
        <p:txBody>
          <a:bodyPr wrap="none">
            <a:spAutoFit/>
          </a:bodyPr>
          <a:lstStyle/>
          <a:p>
            <a:pPr algn="ctr"/>
            <a:r>
              <a:rPr lang="es-CO" sz="2800" b="1" dirty="0">
                <a:solidFill>
                  <a:srgbClr val="4472C4">
                    <a:lumMod val="50000"/>
                  </a:srgbClr>
                </a:solidFill>
                <a:latin typeface="Arial" panose="020B0604020202020204" pitchFamily="34" charset="0"/>
                <a:cs typeface="Arial" panose="020B0604020202020204" pitchFamily="34" charset="0"/>
              </a:rPr>
              <a:t>ARMONIZACIÓN PRESUPUESTAL 2020</a:t>
            </a:r>
          </a:p>
          <a:p>
            <a:pPr algn="ctr"/>
            <a:endParaRPr lang="es-CO" sz="2800" dirty="0">
              <a:solidFill>
                <a:srgbClr val="4472C4">
                  <a:lumMod val="50000"/>
                </a:srgbClr>
              </a:solidFill>
              <a:latin typeface="Arial" panose="020B0604020202020204" pitchFamily="34" charset="0"/>
              <a:cs typeface="Arial" panose="020B0604020202020204" pitchFamily="34" charset="0"/>
            </a:endParaRPr>
          </a:p>
        </p:txBody>
      </p:sp>
      <p:sp>
        <p:nvSpPr>
          <p:cNvPr id="6" name="CuadroTexto 5"/>
          <p:cNvSpPr txBox="1"/>
          <p:nvPr/>
        </p:nvSpPr>
        <p:spPr>
          <a:xfrm>
            <a:off x="336176" y="4128246"/>
            <a:ext cx="1156447"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a:solidFill>
                  <a:srgbClr val="C00000"/>
                </a:solidFill>
              </a:rPr>
              <a:t>Formulación Proyectos en MGA </a:t>
            </a:r>
          </a:p>
          <a:p>
            <a:pPr algn="ctr"/>
            <a:endParaRPr lang="es-CO" sz="1400" dirty="0">
              <a:solidFill>
                <a:srgbClr val="C00000"/>
              </a:solidFill>
            </a:endParaRPr>
          </a:p>
          <a:p>
            <a:pPr algn="ctr"/>
            <a:r>
              <a:rPr lang="es-CO" sz="1400" dirty="0">
                <a:solidFill>
                  <a:srgbClr val="C00000"/>
                </a:solidFill>
              </a:rPr>
              <a:t>21 de Mayo</a:t>
            </a:r>
          </a:p>
        </p:txBody>
      </p:sp>
      <p:pic>
        <p:nvPicPr>
          <p:cNvPr id="7" name="Imagen 6"/>
          <p:cNvPicPr>
            <a:picLocks noChangeAspect="1"/>
          </p:cNvPicPr>
          <p:nvPr/>
        </p:nvPicPr>
        <p:blipFill>
          <a:blip r:embed="rId3"/>
          <a:stretch>
            <a:fillRect/>
          </a:stretch>
        </p:blipFill>
        <p:spPr>
          <a:xfrm>
            <a:off x="1906073" y="728238"/>
            <a:ext cx="9105364" cy="5401524"/>
          </a:xfrm>
          <a:prstGeom prst="rect">
            <a:avLst/>
          </a:prstGeom>
        </p:spPr>
      </p:pic>
    </p:spTree>
    <p:extLst>
      <p:ext uri="{BB962C8B-B14F-4D97-AF65-F5344CB8AC3E}">
        <p14:creationId xmlns:p14="http://schemas.microsoft.com/office/powerpoint/2010/main" val="24856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2553393" y="168896"/>
            <a:ext cx="6896952" cy="954107"/>
          </a:xfrm>
          <a:prstGeom prst="rect">
            <a:avLst/>
          </a:prstGeom>
        </p:spPr>
        <p:txBody>
          <a:bodyPr wrap="none">
            <a:spAutoFit/>
          </a:bodyPr>
          <a:lstStyle/>
          <a:p>
            <a:pPr algn="ctr"/>
            <a:r>
              <a:rPr lang="es-CO" sz="2800" b="1" dirty="0">
                <a:solidFill>
                  <a:srgbClr val="4472C4">
                    <a:lumMod val="50000"/>
                  </a:srgbClr>
                </a:solidFill>
                <a:latin typeface="Arial" panose="020B0604020202020204" pitchFamily="34" charset="0"/>
                <a:cs typeface="Arial" panose="020B0604020202020204" pitchFamily="34" charset="0"/>
              </a:rPr>
              <a:t>ARMONIZACIÓN PRESUPUESTAL 2020</a:t>
            </a:r>
          </a:p>
          <a:p>
            <a:pPr algn="ctr"/>
            <a:endParaRPr lang="es-CO" sz="2800" dirty="0">
              <a:solidFill>
                <a:srgbClr val="4472C4">
                  <a:lumMod val="50000"/>
                </a:srgb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3"/>
          <a:stretch>
            <a:fillRect/>
          </a:stretch>
        </p:blipFill>
        <p:spPr>
          <a:xfrm>
            <a:off x="901522" y="901989"/>
            <a:ext cx="9337182" cy="5054022"/>
          </a:xfrm>
          <a:prstGeom prst="rect">
            <a:avLst/>
          </a:prstGeom>
        </p:spPr>
      </p:pic>
    </p:spTree>
    <p:extLst>
      <p:ext uri="{BB962C8B-B14F-4D97-AF65-F5344CB8AC3E}">
        <p14:creationId xmlns:p14="http://schemas.microsoft.com/office/powerpoint/2010/main" val="3795329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584775"/>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Criterios de Priorización  Armonización Presupuestal</a:t>
            </a:r>
          </a:p>
        </p:txBody>
      </p:sp>
      <p:sp>
        <p:nvSpPr>
          <p:cNvPr id="5" name="Rectángulo 4"/>
          <p:cNvSpPr/>
          <p:nvPr/>
        </p:nvSpPr>
        <p:spPr>
          <a:xfrm>
            <a:off x="3678369" y="1361119"/>
            <a:ext cx="7688688" cy="4524315"/>
          </a:xfrm>
          <a:prstGeom prst="rect">
            <a:avLst/>
          </a:prstGeom>
        </p:spPr>
        <p:txBody>
          <a:bodyPr wrap="square">
            <a:spAutoFit/>
          </a:bodyPr>
          <a:lstStyle/>
          <a:p>
            <a:pPr marL="457200" indent="-457200" algn="just">
              <a:buFont typeface="+mj-lt"/>
              <a:buAutoNum type="arabicPeriod"/>
              <a:defRPr/>
            </a:pPr>
            <a:r>
              <a:rPr lang="es-CO" dirty="0">
                <a:solidFill>
                  <a:srgbClr val="222222"/>
                </a:solidFill>
                <a:latin typeface="Arial" panose="020B0604020202020204" pitchFamily="34" charset="0"/>
              </a:rPr>
              <a:t>Proyectos con metas donde se homologan las acciones de Recursos programados como Procesos de Contratación en Curso  PCC.</a:t>
            </a:r>
          </a:p>
          <a:p>
            <a:pPr marL="457200" indent="-457200" algn="just">
              <a:buFont typeface="+mj-lt"/>
              <a:buAutoNum type="arabicPeriod"/>
              <a:defRPr/>
            </a:pPr>
            <a:endParaRPr lang="es-CO" dirty="0">
              <a:solidFill>
                <a:srgbClr val="222222"/>
              </a:solidFill>
              <a:latin typeface="Arial" panose="020B0604020202020204" pitchFamily="34" charset="0"/>
            </a:endParaRPr>
          </a:p>
          <a:p>
            <a:pPr marL="457200" indent="-457200" algn="just">
              <a:buFont typeface="+mj-lt"/>
              <a:buAutoNum type="arabicPeriod"/>
              <a:defRPr/>
            </a:pPr>
            <a:r>
              <a:rPr lang="es-CO" dirty="0">
                <a:solidFill>
                  <a:srgbClr val="222222"/>
                </a:solidFill>
                <a:latin typeface="Arial" panose="020B0604020202020204" pitchFamily="34" charset="0"/>
              </a:rPr>
              <a:t>Proyectos con metas donde se ejecutan las Fuentes de Destinación Específica, tales como: LEP, Sistema General de Participación SGP, Estampilla </a:t>
            </a:r>
            <a:r>
              <a:rPr lang="es-CO" dirty="0" err="1">
                <a:solidFill>
                  <a:srgbClr val="222222"/>
                </a:solidFill>
                <a:latin typeface="Arial" panose="020B0604020202020204" pitchFamily="34" charset="0"/>
              </a:rPr>
              <a:t>Procultura</a:t>
            </a:r>
            <a:r>
              <a:rPr lang="es-CO" dirty="0">
                <a:solidFill>
                  <a:srgbClr val="222222"/>
                </a:solidFill>
                <a:latin typeface="Arial" panose="020B0604020202020204" pitchFamily="34" charset="0"/>
              </a:rPr>
              <a:t>, Impuesto Nacional al Consumo - INC, Otros Convenios,</a:t>
            </a:r>
            <a:r>
              <a:rPr lang="es-ES" dirty="0">
                <a:solidFill>
                  <a:srgbClr val="222222"/>
                </a:solidFill>
                <a:latin typeface="Arial" panose="020B0604020202020204" pitchFamily="34" charset="0"/>
              </a:rPr>
              <a:t> Valorización</a:t>
            </a:r>
            <a:r>
              <a:rPr lang="es-CO" dirty="0">
                <a:solidFill>
                  <a:srgbClr val="222222"/>
                </a:solidFill>
                <a:latin typeface="Arial" panose="020B0604020202020204" pitchFamily="34" charset="0"/>
              </a:rPr>
              <a:t>, entre otros.   </a:t>
            </a:r>
          </a:p>
          <a:p>
            <a:pPr marL="457200" indent="-457200">
              <a:buFont typeface="+mj-lt"/>
              <a:buAutoNum type="arabicPeriod"/>
              <a:defRPr/>
            </a:pPr>
            <a:endParaRPr lang="es-CO" dirty="0">
              <a:solidFill>
                <a:srgbClr val="222222"/>
              </a:solidFill>
              <a:latin typeface="Arial" panose="020B0604020202020204" pitchFamily="34" charset="0"/>
            </a:endParaRPr>
          </a:p>
          <a:p>
            <a:pPr marL="457200" indent="-457200">
              <a:buFont typeface="+mj-lt"/>
              <a:buAutoNum type="arabicPeriod"/>
              <a:defRPr/>
            </a:pPr>
            <a:r>
              <a:rPr lang="es-CO" dirty="0">
                <a:solidFill>
                  <a:srgbClr val="222222"/>
                </a:solidFill>
                <a:latin typeface="Arial" panose="020B0604020202020204" pitchFamily="34" charset="0"/>
              </a:rPr>
              <a:t>Proyectos con metas orientadas a la activación, la reactivación y sostenibilidad económica y social.</a:t>
            </a:r>
          </a:p>
          <a:p>
            <a:pPr marL="457200" indent="-457200">
              <a:buFont typeface="+mj-lt"/>
              <a:buAutoNum type="arabicPeriod"/>
              <a:defRPr/>
            </a:pPr>
            <a:endParaRPr lang="es-CO" dirty="0">
              <a:solidFill>
                <a:srgbClr val="222222"/>
              </a:solidFill>
              <a:latin typeface="Arial" panose="020B0604020202020204" pitchFamily="34" charset="0"/>
            </a:endParaRPr>
          </a:p>
          <a:p>
            <a:pPr marL="457200" indent="-457200">
              <a:buFont typeface="+mj-lt"/>
              <a:buAutoNum type="arabicPeriod"/>
              <a:defRPr/>
            </a:pPr>
            <a:r>
              <a:rPr lang="es-CO" dirty="0">
                <a:solidFill>
                  <a:srgbClr val="222222"/>
                </a:solidFill>
                <a:latin typeface="Arial" panose="020B0604020202020204" pitchFamily="34" charset="0"/>
              </a:rPr>
              <a:t>Proyecto de Cultura Ciudadana, metas con enfoque transversal de cultura ciudadana.</a:t>
            </a:r>
          </a:p>
          <a:p>
            <a:pPr marL="457200" indent="-457200">
              <a:buFont typeface="+mj-lt"/>
              <a:buAutoNum type="arabicPeriod"/>
              <a:defRPr/>
            </a:pPr>
            <a:endParaRPr lang="es-ES" dirty="0">
              <a:solidFill>
                <a:srgbClr val="222222"/>
              </a:solidFill>
              <a:latin typeface="Arial" panose="020B0604020202020204" pitchFamily="34" charset="0"/>
            </a:endParaRPr>
          </a:p>
          <a:p>
            <a:pPr marL="457200" indent="-457200">
              <a:buFont typeface="+mj-lt"/>
              <a:buAutoNum type="arabicPeriod"/>
              <a:defRPr/>
            </a:pPr>
            <a:r>
              <a:rPr lang="es-ES" dirty="0">
                <a:solidFill>
                  <a:srgbClr val="222222"/>
                </a:solidFill>
                <a:latin typeface="Arial" panose="020B0604020202020204" pitchFamily="34" charset="0"/>
              </a:rPr>
              <a:t>Metas para la ejecución de inicio del nuevo Plan de Desarrollo  “Un Nuevo Contrato Social y Ambiental para la Bogotá del Siglo XXI”.</a:t>
            </a:r>
            <a:endParaRPr lang="es-CO" dirty="0">
              <a:solidFill>
                <a:srgbClr val="222222"/>
              </a:solidFill>
              <a:latin typeface="Arial" panose="020B0604020202020204" pitchFamily="34" charset="0"/>
            </a:endParaRPr>
          </a:p>
        </p:txBody>
      </p:sp>
      <p:pic>
        <p:nvPicPr>
          <p:cNvPr id="6" name="Picture 2" descr="CIUDADANÍA MENÉNDEZ 15/16: CRITERIOS DE EVALU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9788" y="2066959"/>
            <a:ext cx="2499813" cy="2666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3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Sector Cultura, Recreación y Deporte</a:t>
            </a:r>
          </a:p>
        </p:txBody>
      </p:sp>
      <p:graphicFrame>
        <p:nvGraphicFramePr>
          <p:cNvPr id="5" name="4 Tabla"/>
          <p:cNvGraphicFramePr>
            <a:graphicFrameLocks noGrp="1"/>
          </p:cNvGraphicFramePr>
          <p:nvPr>
            <p:extLst>
              <p:ext uri="{D42A27DB-BD31-4B8C-83A1-F6EECF244321}">
                <p14:modId xmlns:p14="http://schemas.microsoft.com/office/powerpoint/2010/main" val="1153952724"/>
              </p:ext>
            </p:extLst>
          </p:nvPr>
        </p:nvGraphicFramePr>
        <p:xfrm>
          <a:off x="2170323" y="1652531"/>
          <a:ext cx="8031296" cy="3401276"/>
        </p:xfrm>
        <a:graphic>
          <a:graphicData uri="http://schemas.openxmlformats.org/drawingml/2006/table">
            <a:tbl>
              <a:tblPr/>
              <a:tblGrid>
                <a:gridCol w="5025253">
                  <a:extLst>
                    <a:ext uri="{9D8B030D-6E8A-4147-A177-3AD203B41FA5}">
                      <a16:colId xmlns:a16="http://schemas.microsoft.com/office/drawing/2014/main" val="20000"/>
                    </a:ext>
                  </a:extLst>
                </a:gridCol>
                <a:gridCol w="2095121">
                  <a:extLst>
                    <a:ext uri="{9D8B030D-6E8A-4147-A177-3AD203B41FA5}">
                      <a16:colId xmlns:a16="http://schemas.microsoft.com/office/drawing/2014/main" val="20001"/>
                    </a:ext>
                  </a:extLst>
                </a:gridCol>
                <a:gridCol w="910922">
                  <a:extLst>
                    <a:ext uri="{9D8B030D-6E8A-4147-A177-3AD203B41FA5}">
                      <a16:colId xmlns:a16="http://schemas.microsoft.com/office/drawing/2014/main" val="20002"/>
                    </a:ext>
                  </a:extLst>
                </a:gridCol>
              </a:tblGrid>
              <a:tr h="430931">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a:solidFill>
                            <a:srgbClr val="00B0F0"/>
                          </a:solidFill>
                          <a:effectLst/>
                          <a:latin typeface="Arial"/>
                        </a:rPr>
                        <a:t> $ 550.257.871.917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t"/>
                      <a:r>
                        <a:rPr lang="es-CO" sz="18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369369">
                <a:tc>
                  <a:txBody>
                    <a:bodyPr/>
                    <a:lstStyle/>
                    <a:p>
                      <a:pPr algn="l" fontAlgn="t"/>
                      <a:r>
                        <a:rPr lang="es-CO" sz="1800" b="1" i="0" u="none" strike="noStrike" dirty="0">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s-CO" sz="1800" b="1" i="0" u="none" strike="noStrike">
                          <a:solidFill>
                            <a:srgbClr val="000000"/>
                          </a:solidFill>
                          <a:effectLst/>
                          <a:latin typeface="Arial"/>
                        </a:rPr>
                        <a:t> $ 139.712.679.049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es-CO" sz="1800" b="1" i="0" u="none" strike="noStrike">
                          <a:solidFill>
                            <a:srgbClr val="000000"/>
                          </a:solidFill>
                          <a:effectLst/>
                          <a:latin typeface="Arial"/>
                        </a:rPr>
                        <a:t>25,37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38739">
                <a:tc>
                  <a:txBody>
                    <a:bodyPr/>
                    <a:lstStyle/>
                    <a:p>
                      <a:pPr algn="l" fontAlgn="t"/>
                      <a:r>
                        <a:rPr lang="es-CO" sz="1800" b="1" i="0" u="none" strike="noStrike" dirty="0">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20.532.289.985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3,73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108108">
                <a:tc>
                  <a:txBody>
                    <a:bodyPr/>
                    <a:lstStyle/>
                    <a:p>
                      <a:pPr algn="l" fontAlgn="t"/>
                      <a:r>
                        <a:rPr lang="es-CO" sz="1800" b="1" i="0" u="none" strike="noStrike" dirty="0">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43.455.468.433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7,89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754129">
                <a:tc>
                  <a:txBody>
                    <a:bodyPr/>
                    <a:lstStyle/>
                    <a:p>
                      <a:pPr algn="l" fontAlgn="t"/>
                      <a:r>
                        <a:rPr lang="es-CO" sz="1800" b="1" i="0" u="none" strike="noStrike" dirty="0">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800" b="1" i="0" u="none" strike="noStrike" dirty="0">
                          <a:solidFill>
                            <a:srgbClr val="000000"/>
                          </a:solidFill>
                          <a:effectLst/>
                          <a:latin typeface="Arial"/>
                        </a:rPr>
                        <a:t> $ 346.557.434.450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800" b="1" i="0" u="none" strike="noStrike" dirty="0">
                          <a:solidFill>
                            <a:srgbClr val="000000"/>
                          </a:solidFill>
                          <a:effectLst/>
                          <a:latin typeface="Arial"/>
                        </a:rPr>
                        <a:t>63,00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320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Secretaría de Cultura, Recreación y Deporte</a:t>
            </a:r>
          </a:p>
        </p:txBody>
      </p:sp>
      <p:graphicFrame>
        <p:nvGraphicFramePr>
          <p:cNvPr id="2" name="1 Tabla"/>
          <p:cNvGraphicFramePr>
            <a:graphicFrameLocks noGrp="1"/>
          </p:cNvGraphicFramePr>
          <p:nvPr>
            <p:extLst>
              <p:ext uri="{D42A27DB-BD31-4B8C-83A1-F6EECF244321}">
                <p14:modId xmlns:p14="http://schemas.microsoft.com/office/powerpoint/2010/main" val="3872833555"/>
              </p:ext>
            </p:extLst>
          </p:nvPr>
        </p:nvGraphicFramePr>
        <p:xfrm>
          <a:off x="2274277" y="1758462"/>
          <a:ext cx="8288215" cy="3704493"/>
        </p:xfrm>
        <a:graphic>
          <a:graphicData uri="http://schemas.openxmlformats.org/drawingml/2006/table">
            <a:tbl>
              <a:tblPr/>
              <a:tblGrid>
                <a:gridCol w="5186010">
                  <a:extLst>
                    <a:ext uri="{9D8B030D-6E8A-4147-A177-3AD203B41FA5}">
                      <a16:colId xmlns:a16="http://schemas.microsoft.com/office/drawing/2014/main" val="20000"/>
                    </a:ext>
                  </a:extLst>
                </a:gridCol>
                <a:gridCol w="2162143">
                  <a:extLst>
                    <a:ext uri="{9D8B030D-6E8A-4147-A177-3AD203B41FA5}">
                      <a16:colId xmlns:a16="http://schemas.microsoft.com/office/drawing/2014/main" val="20001"/>
                    </a:ext>
                  </a:extLst>
                </a:gridCol>
                <a:gridCol w="940062">
                  <a:extLst>
                    <a:ext uri="{9D8B030D-6E8A-4147-A177-3AD203B41FA5}">
                      <a16:colId xmlns:a16="http://schemas.microsoft.com/office/drawing/2014/main" val="20002"/>
                    </a:ext>
                  </a:extLst>
                </a:gridCol>
              </a:tblGrid>
              <a:tr h="428619">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a:solidFill>
                            <a:srgbClr val="00B0F0"/>
                          </a:solidFill>
                          <a:effectLst/>
                          <a:latin typeface="Arial"/>
                        </a:rPr>
                        <a:t> $ 116.479.945.906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t"/>
                      <a:r>
                        <a:rPr lang="es-CO" sz="18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566389">
                <a:tc>
                  <a:txBody>
                    <a:bodyPr/>
                    <a:lstStyle/>
                    <a:p>
                      <a:pPr algn="l" fontAlgn="t"/>
                      <a:r>
                        <a:rPr lang="es-CO" sz="1800" b="1" i="0" u="none" strike="noStrike" dirty="0">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s-CO" sz="1800" b="1" i="0" u="none" strike="noStrike">
                          <a:solidFill>
                            <a:srgbClr val="000000"/>
                          </a:solidFill>
                          <a:effectLst/>
                          <a:latin typeface="Arial"/>
                        </a:rPr>
                        <a:t> $    31.402.363.455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es-CO" sz="1800" b="1" i="0" u="none" strike="noStrike">
                          <a:solidFill>
                            <a:srgbClr val="000000"/>
                          </a:solidFill>
                          <a:effectLst/>
                          <a:latin typeface="Arial"/>
                        </a:rPr>
                        <a:t>26,96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26623">
                <a:tc>
                  <a:txBody>
                    <a:bodyPr/>
                    <a:lstStyle/>
                    <a:p>
                      <a:pPr algn="l" fontAlgn="t"/>
                      <a:r>
                        <a:rPr lang="es-CO" sz="1800" b="1" i="0" u="none" strike="noStrike" dirty="0">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s-CO" sz="1800" b="1" i="0" u="none" strike="noStrike">
                          <a:solidFill>
                            <a:srgbClr val="000000"/>
                          </a:solidFill>
                          <a:effectLst/>
                          <a:latin typeface="Arial"/>
                        </a:rPr>
                        <a:t> $      7.364.101.494 </a:t>
                      </a:r>
                    </a:p>
                  </a:txBody>
                  <a:tcPr marL="0" marR="0" marT="0" marB="0">
                    <a:lnL>
                      <a:noFill/>
                    </a:lnL>
                    <a:lnR>
                      <a:noFill/>
                    </a:lnR>
                    <a:lnT>
                      <a:noFill/>
                    </a:lnT>
                    <a:lnB>
                      <a:noFill/>
                    </a:lnB>
                  </a:tcPr>
                </a:tc>
                <a:tc>
                  <a:txBody>
                    <a:bodyPr/>
                    <a:lstStyle/>
                    <a:p>
                      <a:pPr algn="r" fontAlgn="t"/>
                      <a:r>
                        <a:rPr lang="es-CO" sz="1800" b="1" i="0" u="none" strike="noStrike">
                          <a:solidFill>
                            <a:srgbClr val="000000"/>
                          </a:solidFill>
                          <a:effectLst/>
                          <a:latin typeface="Arial"/>
                        </a:rPr>
                        <a:t>6,32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86855">
                <a:tc>
                  <a:txBody>
                    <a:bodyPr/>
                    <a:lstStyle/>
                    <a:p>
                      <a:pPr algn="l" fontAlgn="t"/>
                      <a:r>
                        <a:rPr lang="es-CO" sz="1800" b="1" i="0" u="none" strike="noStrike" dirty="0">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s-CO" sz="1800" b="1" i="0" u="none" strike="noStrike">
                          <a:solidFill>
                            <a:srgbClr val="000000"/>
                          </a:solidFill>
                          <a:effectLst/>
                          <a:latin typeface="Arial"/>
                        </a:rPr>
                        <a:t> $    22.712.962.783 </a:t>
                      </a:r>
                    </a:p>
                  </a:txBody>
                  <a:tcPr marL="0" marR="0" marT="0" marB="0">
                    <a:lnL>
                      <a:noFill/>
                    </a:lnL>
                    <a:lnR>
                      <a:noFill/>
                    </a:lnR>
                    <a:lnT>
                      <a:noFill/>
                    </a:lnT>
                    <a:lnB>
                      <a:noFill/>
                    </a:lnB>
                  </a:tcPr>
                </a:tc>
                <a:tc>
                  <a:txBody>
                    <a:bodyPr/>
                    <a:lstStyle/>
                    <a:p>
                      <a:pPr algn="r" fontAlgn="t"/>
                      <a:r>
                        <a:rPr lang="es-CO" sz="1800" b="1" i="0" u="none" strike="noStrike">
                          <a:solidFill>
                            <a:srgbClr val="000000"/>
                          </a:solidFill>
                          <a:effectLst/>
                          <a:latin typeface="Arial"/>
                        </a:rPr>
                        <a:t>19,50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796007">
                <a:tc>
                  <a:txBody>
                    <a:bodyPr/>
                    <a:lstStyle/>
                    <a:p>
                      <a:pPr algn="l" fontAlgn="t"/>
                      <a:r>
                        <a:rPr lang="es-CO" sz="1800" b="1" i="0" u="none" strike="noStrike" dirty="0">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s-CO" sz="1800" b="1" i="0" u="none" strike="noStrike" dirty="0">
                          <a:solidFill>
                            <a:srgbClr val="000000"/>
                          </a:solidFill>
                          <a:effectLst/>
                          <a:latin typeface="Arial"/>
                        </a:rPr>
                        <a:t> $    55.000.518.174 </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es-CO" sz="1800" b="1" i="0" u="none" strike="noStrike" dirty="0">
                          <a:solidFill>
                            <a:srgbClr val="000000"/>
                          </a:solidFill>
                          <a:effectLst/>
                          <a:latin typeface="Arial"/>
                        </a:rPr>
                        <a:t>47,22 </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466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Instituto Distrital de Recreación y Deporte</a:t>
            </a:r>
          </a:p>
        </p:txBody>
      </p:sp>
      <p:graphicFrame>
        <p:nvGraphicFramePr>
          <p:cNvPr id="2" name="1 Tabla"/>
          <p:cNvGraphicFramePr>
            <a:graphicFrameLocks noGrp="1"/>
          </p:cNvGraphicFramePr>
          <p:nvPr>
            <p:extLst>
              <p:ext uri="{D42A27DB-BD31-4B8C-83A1-F6EECF244321}">
                <p14:modId xmlns:p14="http://schemas.microsoft.com/office/powerpoint/2010/main" val="936588060"/>
              </p:ext>
            </p:extLst>
          </p:nvPr>
        </p:nvGraphicFramePr>
        <p:xfrm>
          <a:off x="2098431" y="1735015"/>
          <a:ext cx="8358553" cy="3716216"/>
        </p:xfrm>
        <a:graphic>
          <a:graphicData uri="http://schemas.openxmlformats.org/drawingml/2006/table">
            <a:tbl>
              <a:tblPr/>
              <a:tblGrid>
                <a:gridCol w="5230021">
                  <a:extLst>
                    <a:ext uri="{9D8B030D-6E8A-4147-A177-3AD203B41FA5}">
                      <a16:colId xmlns:a16="http://schemas.microsoft.com/office/drawing/2014/main" val="20000"/>
                    </a:ext>
                  </a:extLst>
                </a:gridCol>
                <a:gridCol w="2180492">
                  <a:extLst>
                    <a:ext uri="{9D8B030D-6E8A-4147-A177-3AD203B41FA5}">
                      <a16:colId xmlns:a16="http://schemas.microsoft.com/office/drawing/2014/main" val="20001"/>
                    </a:ext>
                  </a:extLst>
                </a:gridCol>
                <a:gridCol w="948040">
                  <a:extLst>
                    <a:ext uri="{9D8B030D-6E8A-4147-A177-3AD203B41FA5}">
                      <a16:colId xmlns:a16="http://schemas.microsoft.com/office/drawing/2014/main" val="20002"/>
                    </a:ext>
                  </a:extLst>
                </a:gridCol>
              </a:tblGrid>
              <a:tr h="470832">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dirty="0">
                          <a:solidFill>
                            <a:srgbClr val="00B0F0"/>
                          </a:solidFill>
                          <a:effectLst/>
                          <a:latin typeface="Arial"/>
                        </a:rPr>
                        <a:t> $ 215.425.697.000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t"/>
                      <a:r>
                        <a:rPr lang="es-CO" sz="1800" b="1" i="0" u="none" strike="noStrike" dirty="0">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403571">
                <a:tc>
                  <a:txBody>
                    <a:bodyPr/>
                    <a:lstStyle/>
                    <a:p>
                      <a:pPr algn="l" fontAlgn="t"/>
                      <a:r>
                        <a:rPr lang="es-CO" sz="1800" b="1" i="0" u="none" strike="noStrike">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s-CO" sz="1800" b="1" i="0" u="none" strike="noStrike">
                          <a:solidFill>
                            <a:srgbClr val="000000"/>
                          </a:solidFill>
                          <a:effectLst/>
                          <a:latin typeface="Arial"/>
                        </a:rPr>
                        <a:t> $    41.806.932.831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es-CO" sz="1800" b="1" i="0" u="none" strike="noStrike" dirty="0">
                          <a:solidFill>
                            <a:srgbClr val="000000"/>
                          </a:solidFill>
                          <a:effectLst/>
                          <a:latin typeface="Arial"/>
                        </a:rPr>
                        <a:t>19,41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07142">
                <a:tc>
                  <a:txBody>
                    <a:bodyPr/>
                    <a:lstStyle/>
                    <a:p>
                      <a:pPr algn="l" fontAlgn="t"/>
                      <a:r>
                        <a:rPr lang="es-CO" sz="1800" b="1" i="0" u="none" strike="noStrike">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5.317.367.062 </a:t>
                      </a:r>
                    </a:p>
                  </a:txBody>
                  <a:tcPr marL="0" marR="0" marT="0" marB="0" anchor="ctr">
                    <a:lnL>
                      <a:noFill/>
                    </a:lnL>
                    <a:lnR>
                      <a:noFill/>
                    </a:lnR>
                    <a:lnT>
                      <a:noFill/>
                    </a:lnT>
                    <a:lnB>
                      <a:noFill/>
                    </a:lnB>
                  </a:tcPr>
                </a:tc>
                <a:tc>
                  <a:txBody>
                    <a:bodyPr/>
                    <a:lstStyle/>
                    <a:p>
                      <a:pPr algn="r" fontAlgn="ctr"/>
                      <a:r>
                        <a:rPr lang="es-CO" sz="1800" b="1" i="0" u="none" strike="noStrike" dirty="0">
                          <a:solidFill>
                            <a:srgbClr val="000000"/>
                          </a:solidFill>
                          <a:effectLst/>
                          <a:latin typeface="Arial"/>
                        </a:rPr>
                        <a:t>2,47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210713">
                <a:tc>
                  <a:txBody>
                    <a:bodyPr/>
                    <a:lstStyle/>
                    <a:p>
                      <a:pPr algn="l" fontAlgn="t"/>
                      <a:r>
                        <a:rPr lang="es-CO" sz="1800" b="1" i="0" u="none" strike="noStrike">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13.000.000.000 </a:t>
                      </a:r>
                    </a:p>
                  </a:txBody>
                  <a:tcPr marL="0" marR="0" marT="0" marB="0" anchor="ctr">
                    <a:lnL>
                      <a:noFill/>
                    </a:lnL>
                    <a:lnR>
                      <a:noFill/>
                    </a:lnR>
                    <a:lnT>
                      <a:noFill/>
                    </a:lnT>
                    <a:lnB>
                      <a:noFill/>
                    </a:lnB>
                  </a:tcPr>
                </a:tc>
                <a:tc>
                  <a:txBody>
                    <a:bodyPr/>
                    <a:lstStyle/>
                    <a:p>
                      <a:pPr algn="r" fontAlgn="ctr"/>
                      <a:r>
                        <a:rPr lang="es-CO" sz="1800" b="1" i="0" u="none" strike="noStrike" dirty="0">
                          <a:solidFill>
                            <a:srgbClr val="000000"/>
                          </a:solidFill>
                          <a:effectLst/>
                          <a:latin typeface="Arial"/>
                        </a:rPr>
                        <a:t>6,03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823958">
                <a:tc>
                  <a:txBody>
                    <a:bodyPr/>
                    <a:lstStyle/>
                    <a:p>
                      <a:pPr algn="l" fontAlgn="t"/>
                      <a:r>
                        <a:rPr lang="es-CO" sz="1800" b="1" i="0" u="none" strike="noStrike">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800" b="1" i="0" u="none" strike="noStrike">
                          <a:solidFill>
                            <a:srgbClr val="000000"/>
                          </a:solidFill>
                          <a:effectLst/>
                          <a:latin typeface="Arial"/>
                        </a:rPr>
                        <a:t> $ 155.301.397.107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800" b="1" i="0" u="none" strike="noStrike" dirty="0">
                          <a:solidFill>
                            <a:srgbClr val="000000"/>
                          </a:solidFill>
                          <a:effectLst/>
                          <a:latin typeface="Arial"/>
                        </a:rPr>
                        <a:t>72,09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4480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95451" y="2273941"/>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ES" sz="3200" b="1" dirty="0">
                <a:solidFill>
                  <a:srgbClr val="4472C4">
                    <a:lumMod val="50000"/>
                  </a:srgbClr>
                </a:solidFill>
                <a:latin typeface="Arial" panose="020B0604020202020204" pitchFamily="34" charset="0"/>
                <a:cs typeface="Arial" panose="020B0604020202020204" pitchFamily="34" charset="0"/>
              </a:rPr>
              <a:t>1.VERIFICACIÓN DEL QUORUM</a:t>
            </a:r>
            <a:endParaRPr lang="es-CO" sz="3200" b="1" dirty="0">
              <a:solidFill>
                <a:srgbClr val="4472C4">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751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Instituto Distrital de las Artes</a:t>
            </a:r>
          </a:p>
        </p:txBody>
      </p:sp>
      <p:graphicFrame>
        <p:nvGraphicFramePr>
          <p:cNvPr id="2" name="1 Tabla"/>
          <p:cNvGraphicFramePr>
            <a:graphicFrameLocks noGrp="1"/>
          </p:cNvGraphicFramePr>
          <p:nvPr>
            <p:extLst>
              <p:ext uri="{D42A27DB-BD31-4B8C-83A1-F6EECF244321}">
                <p14:modId xmlns:p14="http://schemas.microsoft.com/office/powerpoint/2010/main" val="2730014556"/>
              </p:ext>
            </p:extLst>
          </p:nvPr>
        </p:nvGraphicFramePr>
        <p:xfrm>
          <a:off x="2098431" y="1992924"/>
          <a:ext cx="8217877" cy="3657599"/>
        </p:xfrm>
        <a:graphic>
          <a:graphicData uri="http://schemas.openxmlformats.org/drawingml/2006/table">
            <a:tbl>
              <a:tblPr/>
              <a:tblGrid>
                <a:gridCol w="5141999">
                  <a:extLst>
                    <a:ext uri="{9D8B030D-6E8A-4147-A177-3AD203B41FA5}">
                      <a16:colId xmlns:a16="http://schemas.microsoft.com/office/drawing/2014/main" val="20000"/>
                    </a:ext>
                  </a:extLst>
                </a:gridCol>
                <a:gridCol w="2143794">
                  <a:extLst>
                    <a:ext uri="{9D8B030D-6E8A-4147-A177-3AD203B41FA5}">
                      <a16:colId xmlns:a16="http://schemas.microsoft.com/office/drawing/2014/main" val="20001"/>
                    </a:ext>
                  </a:extLst>
                </a:gridCol>
                <a:gridCol w="932084">
                  <a:extLst>
                    <a:ext uri="{9D8B030D-6E8A-4147-A177-3AD203B41FA5}">
                      <a16:colId xmlns:a16="http://schemas.microsoft.com/office/drawing/2014/main" val="20002"/>
                    </a:ext>
                  </a:extLst>
                </a:gridCol>
              </a:tblGrid>
              <a:tr h="463406">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a:solidFill>
                            <a:srgbClr val="00B0F0"/>
                          </a:solidFill>
                          <a:effectLst/>
                          <a:latin typeface="Arial"/>
                        </a:rPr>
                        <a:t> $ 128.890.734.000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s-CO" sz="18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397205">
                <a:tc>
                  <a:txBody>
                    <a:bodyPr/>
                    <a:lstStyle/>
                    <a:p>
                      <a:pPr algn="l" fontAlgn="t"/>
                      <a:r>
                        <a:rPr lang="es-CO" sz="1800" b="1" i="0" u="none" strike="noStrike" dirty="0">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CO" sz="1800" b="1" i="0" u="none" strike="noStrike">
                          <a:solidFill>
                            <a:srgbClr val="000000"/>
                          </a:solidFill>
                          <a:effectLst/>
                          <a:latin typeface="Arial"/>
                        </a:rPr>
                        <a:t> $    44.844.549.372 </a:t>
                      </a:r>
                    </a:p>
                  </a:txBody>
                  <a:tcPr marL="0" marR="0" marT="0" marB="0" anchor="ctr">
                    <a:lnL>
                      <a:noFill/>
                    </a:lnL>
                    <a:lnR>
                      <a:noFill/>
                    </a:lnR>
                    <a:lnT>
                      <a:noFill/>
                    </a:lnT>
                    <a:lnB>
                      <a:noFill/>
                    </a:lnB>
                  </a:tcPr>
                </a:tc>
                <a:tc>
                  <a:txBody>
                    <a:bodyPr/>
                    <a:lstStyle/>
                    <a:p>
                      <a:pPr algn="r" fontAlgn="t"/>
                      <a:r>
                        <a:rPr lang="es-CO" sz="1800" b="1" i="0" u="none" strike="noStrike">
                          <a:solidFill>
                            <a:srgbClr val="000000"/>
                          </a:solidFill>
                          <a:effectLst/>
                          <a:latin typeface="Arial"/>
                        </a:rPr>
                        <a:t>34,79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94411">
                <a:tc>
                  <a:txBody>
                    <a:bodyPr/>
                    <a:lstStyle/>
                    <a:p>
                      <a:pPr algn="l" fontAlgn="t"/>
                      <a:r>
                        <a:rPr lang="es-CO" sz="1800" b="1" i="0" u="none" strike="noStrike" dirty="0">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2.419.732.702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1,88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191616">
                <a:tc>
                  <a:txBody>
                    <a:bodyPr/>
                    <a:lstStyle/>
                    <a:p>
                      <a:pPr algn="l" fontAlgn="t"/>
                      <a:r>
                        <a:rPr lang="es-CO" sz="1800" b="1" i="0" u="none" strike="noStrike" dirty="0">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3.000.000.000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2,33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810961">
                <a:tc>
                  <a:txBody>
                    <a:bodyPr/>
                    <a:lstStyle/>
                    <a:p>
                      <a:pPr algn="l" fontAlgn="t"/>
                      <a:r>
                        <a:rPr lang="es-CO" sz="1800" b="1" i="0" u="none" strike="noStrike" dirty="0">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800" b="1" i="0" u="none" strike="noStrike" dirty="0">
                          <a:solidFill>
                            <a:srgbClr val="000000"/>
                          </a:solidFill>
                          <a:effectLst/>
                          <a:latin typeface="Arial"/>
                        </a:rPr>
                        <a:t> $    78.626.451.926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800" b="1" i="0" u="none" strike="noStrike" dirty="0">
                          <a:solidFill>
                            <a:srgbClr val="000000"/>
                          </a:solidFill>
                          <a:effectLst/>
                          <a:latin typeface="Arial"/>
                        </a:rPr>
                        <a:t>61,00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004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Instituto Distrital de Cultura Patrimonial</a:t>
            </a:r>
          </a:p>
        </p:txBody>
      </p:sp>
      <p:graphicFrame>
        <p:nvGraphicFramePr>
          <p:cNvPr id="2" name="1 Tabla"/>
          <p:cNvGraphicFramePr>
            <a:graphicFrameLocks noGrp="1"/>
          </p:cNvGraphicFramePr>
          <p:nvPr>
            <p:extLst>
              <p:ext uri="{D42A27DB-BD31-4B8C-83A1-F6EECF244321}">
                <p14:modId xmlns:p14="http://schemas.microsoft.com/office/powerpoint/2010/main" val="3868951917"/>
              </p:ext>
            </p:extLst>
          </p:nvPr>
        </p:nvGraphicFramePr>
        <p:xfrm>
          <a:off x="1922585" y="1570893"/>
          <a:ext cx="8593015" cy="3856892"/>
        </p:xfrm>
        <a:graphic>
          <a:graphicData uri="http://schemas.openxmlformats.org/drawingml/2006/table">
            <a:tbl>
              <a:tblPr/>
              <a:tblGrid>
                <a:gridCol w="5376726">
                  <a:extLst>
                    <a:ext uri="{9D8B030D-6E8A-4147-A177-3AD203B41FA5}">
                      <a16:colId xmlns:a16="http://schemas.microsoft.com/office/drawing/2014/main" val="20000"/>
                    </a:ext>
                  </a:extLst>
                </a:gridCol>
                <a:gridCol w="2241656">
                  <a:extLst>
                    <a:ext uri="{9D8B030D-6E8A-4147-A177-3AD203B41FA5}">
                      <a16:colId xmlns:a16="http://schemas.microsoft.com/office/drawing/2014/main" val="20001"/>
                    </a:ext>
                  </a:extLst>
                </a:gridCol>
                <a:gridCol w="974633">
                  <a:extLst>
                    <a:ext uri="{9D8B030D-6E8A-4147-A177-3AD203B41FA5}">
                      <a16:colId xmlns:a16="http://schemas.microsoft.com/office/drawing/2014/main" val="20002"/>
                    </a:ext>
                  </a:extLst>
                </a:gridCol>
              </a:tblGrid>
              <a:tr h="488656">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a:solidFill>
                            <a:srgbClr val="00B0F0"/>
                          </a:solidFill>
                          <a:effectLst/>
                          <a:latin typeface="Arial"/>
                        </a:rPr>
                        <a:t> $    30.196.335.000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s-CO" sz="18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418848">
                <a:tc>
                  <a:txBody>
                    <a:bodyPr/>
                    <a:lstStyle/>
                    <a:p>
                      <a:pPr algn="l" fontAlgn="t"/>
                      <a:r>
                        <a:rPr lang="es-CO" sz="1800" b="1" i="0" u="none" strike="noStrike" dirty="0">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s-CO" sz="1800" b="1" i="0" u="none" strike="noStrike">
                          <a:solidFill>
                            <a:srgbClr val="000000"/>
                          </a:solidFill>
                          <a:effectLst/>
                          <a:latin typeface="Arial"/>
                        </a:rPr>
                        <a:t> $      8.026.258.396 </a:t>
                      </a:r>
                    </a:p>
                  </a:txBody>
                  <a:tcPr marL="0" marR="0" marT="0" marB="0">
                    <a:lnL>
                      <a:noFill/>
                    </a:lnL>
                    <a:lnR>
                      <a:noFill/>
                    </a:lnR>
                    <a:lnT>
                      <a:noFill/>
                    </a:lnT>
                    <a:lnB>
                      <a:noFill/>
                    </a:lnB>
                  </a:tcPr>
                </a:tc>
                <a:tc>
                  <a:txBody>
                    <a:bodyPr/>
                    <a:lstStyle/>
                    <a:p>
                      <a:pPr algn="r" fontAlgn="ctr"/>
                      <a:r>
                        <a:rPr lang="es-CO" sz="1800" b="1" i="0" u="none" strike="noStrike">
                          <a:solidFill>
                            <a:srgbClr val="000000"/>
                          </a:solidFill>
                          <a:effectLst/>
                          <a:latin typeface="Arial"/>
                        </a:rPr>
                        <a:t>26,58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37696">
                <a:tc>
                  <a:txBody>
                    <a:bodyPr/>
                    <a:lstStyle/>
                    <a:p>
                      <a:pPr algn="l" fontAlgn="t"/>
                      <a:r>
                        <a:rPr lang="es-CO" sz="1800" b="1" i="0" u="none" strike="noStrike" dirty="0">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800" b="1" i="0" u="none" strike="noStrike">
                          <a:solidFill>
                            <a:srgbClr val="000000"/>
                          </a:solidFill>
                          <a:effectLst/>
                          <a:latin typeface="Arial"/>
                        </a:rPr>
                        <a:t> $         186.961.051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0,62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256544">
                <a:tc>
                  <a:txBody>
                    <a:bodyPr/>
                    <a:lstStyle/>
                    <a:p>
                      <a:pPr algn="l" fontAlgn="t"/>
                      <a:r>
                        <a:rPr lang="es-CO" sz="1800" b="1" i="0" u="none" strike="noStrike" dirty="0">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1.500.000.000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4,97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855148">
                <a:tc>
                  <a:txBody>
                    <a:bodyPr/>
                    <a:lstStyle/>
                    <a:p>
                      <a:pPr algn="l" fontAlgn="t"/>
                      <a:r>
                        <a:rPr lang="es-CO" sz="1800" b="1" i="0" u="none" strike="noStrike" dirty="0">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s-CO" sz="1800" b="1" i="0" u="none" strike="noStrike" dirty="0">
                          <a:solidFill>
                            <a:srgbClr val="000000"/>
                          </a:solidFill>
                          <a:effectLst/>
                          <a:latin typeface="Arial"/>
                        </a:rPr>
                        <a:t> $    20.483.115.553 </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800" b="1" i="0" u="none" strike="noStrike" dirty="0">
                          <a:solidFill>
                            <a:srgbClr val="000000"/>
                          </a:solidFill>
                          <a:effectLst/>
                          <a:latin typeface="Arial"/>
                        </a:rPr>
                        <a:t>67,83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262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Orquesta Filarmónica de Bogotá</a:t>
            </a:r>
          </a:p>
        </p:txBody>
      </p:sp>
      <p:graphicFrame>
        <p:nvGraphicFramePr>
          <p:cNvPr id="3" name="2 Tabla"/>
          <p:cNvGraphicFramePr>
            <a:graphicFrameLocks noGrp="1"/>
          </p:cNvGraphicFramePr>
          <p:nvPr>
            <p:extLst>
              <p:ext uri="{D42A27DB-BD31-4B8C-83A1-F6EECF244321}">
                <p14:modId xmlns:p14="http://schemas.microsoft.com/office/powerpoint/2010/main" val="2164383482"/>
              </p:ext>
            </p:extLst>
          </p:nvPr>
        </p:nvGraphicFramePr>
        <p:xfrm>
          <a:off x="1840523" y="1770185"/>
          <a:ext cx="8968154" cy="3833446"/>
        </p:xfrm>
        <a:graphic>
          <a:graphicData uri="http://schemas.openxmlformats.org/drawingml/2006/table">
            <a:tbl>
              <a:tblPr/>
              <a:tblGrid>
                <a:gridCol w="5611454">
                  <a:extLst>
                    <a:ext uri="{9D8B030D-6E8A-4147-A177-3AD203B41FA5}">
                      <a16:colId xmlns:a16="http://schemas.microsoft.com/office/drawing/2014/main" val="20000"/>
                    </a:ext>
                  </a:extLst>
                </a:gridCol>
                <a:gridCol w="2339518">
                  <a:extLst>
                    <a:ext uri="{9D8B030D-6E8A-4147-A177-3AD203B41FA5}">
                      <a16:colId xmlns:a16="http://schemas.microsoft.com/office/drawing/2014/main" val="20001"/>
                    </a:ext>
                  </a:extLst>
                </a:gridCol>
                <a:gridCol w="1017182">
                  <a:extLst>
                    <a:ext uri="{9D8B030D-6E8A-4147-A177-3AD203B41FA5}">
                      <a16:colId xmlns:a16="http://schemas.microsoft.com/office/drawing/2014/main" val="20002"/>
                    </a:ext>
                  </a:extLst>
                </a:gridCol>
              </a:tblGrid>
              <a:tr h="485685">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a:solidFill>
                            <a:srgbClr val="00B0F0"/>
                          </a:solidFill>
                          <a:effectLst/>
                          <a:latin typeface="Arial"/>
                        </a:rPr>
                        <a:t> $    38.232.503.000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s-CO" sz="18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416301">
                <a:tc>
                  <a:txBody>
                    <a:bodyPr/>
                    <a:lstStyle/>
                    <a:p>
                      <a:pPr algn="l" fontAlgn="t"/>
                      <a:r>
                        <a:rPr lang="es-CO" sz="1800" b="1" i="0" u="none" strike="noStrike" dirty="0">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s-CO" sz="1800" b="1" i="0" u="none" strike="noStrike">
                          <a:solidFill>
                            <a:srgbClr val="000000"/>
                          </a:solidFill>
                          <a:effectLst/>
                          <a:latin typeface="Arial"/>
                        </a:rPr>
                        <a:t> $      9.363.368.834 </a:t>
                      </a:r>
                    </a:p>
                  </a:txBody>
                  <a:tcPr marL="0" marR="0" marT="0" marB="0">
                    <a:lnL>
                      <a:noFill/>
                    </a:lnL>
                    <a:lnR>
                      <a:noFill/>
                    </a:lnR>
                    <a:lnT>
                      <a:noFill/>
                    </a:lnT>
                    <a:lnB>
                      <a:noFill/>
                    </a:lnB>
                  </a:tcPr>
                </a:tc>
                <a:tc>
                  <a:txBody>
                    <a:bodyPr/>
                    <a:lstStyle/>
                    <a:p>
                      <a:pPr algn="r" fontAlgn="ctr"/>
                      <a:r>
                        <a:rPr lang="es-CO" sz="1800" b="1" i="0" u="none" strike="noStrike">
                          <a:solidFill>
                            <a:srgbClr val="000000"/>
                          </a:solidFill>
                          <a:effectLst/>
                          <a:latin typeface="Arial"/>
                        </a:rPr>
                        <a:t>24,49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32604">
                <a:tc>
                  <a:txBody>
                    <a:bodyPr/>
                    <a:lstStyle/>
                    <a:p>
                      <a:pPr algn="l" fontAlgn="t"/>
                      <a:r>
                        <a:rPr lang="es-CO" sz="1800" b="1" i="0" u="none" strike="noStrike" dirty="0">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988.900.777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2,59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248906">
                <a:tc>
                  <a:txBody>
                    <a:bodyPr/>
                    <a:lstStyle/>
                    <a:p>
                      <a:pPr algn="l" fontAlgn="t"/>
                      <a:r>
                        <a:rPr lang="es-CO" sz="1800" b="1" i="0" u="none" strike="noStrike" dirty="0">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2.042.505.650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5,34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849950">
                <a:tc>
                  <a:txBody>
                    <a:bodyPr/>
                    <a:lstStyle/>
                    <a:p>
                      <a:pPr algn="l" fontAlgn="t"/>
                      <a:r>
                        <a:rPr lang="es-CO" sz="1800" b="1" i="0" u="none" strike="noStrike" dirty="0">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s-CO" sz="1800" b="1" i="0" u="none" strike="noStrike" dirty="0">
                          <a:solidFill>
                            <a:srgbClr val="000000"/>
                          </a:solidFill>
                          <a:effectLst/>
                          <a:latin typeface="Arial"/>
                        </a:rPr>
                        <a:t> $    25.837.727.739 </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800" b="1" i="0" u="none" strike="noStrike" dirty="0">
                          <a:solidFill>
                            <a:srgbClr val="000000"/>
                          </a:solidFill>
                          <a:effectLst/>
                          <a:latin typeface="Arial"/>
                        </a:rPr>
                        <a:t>67,58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74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Fundación Gilberto Alzate Avendaño</a:t>
            </a:r>
          </a:p>
        </p:txBody>
      </p:sp>
      <p:graphicFrame>
        <p:nvGraphicFramePr>
          <p:cNvPr id="5" name="4 Tabla"/>
          <p:cNvGraphicFramePr>
            <a:graphicFrameLocks noGrp="1"/>
          </p:cNvGraphicFramePr>
          <p:nvPr>
            <p:extLst>
              <p:ext uri="{D42A27DB-BD31-4B8C-83A1-F6EECF244321}">
                <p14:modId xmlns:p14="http://schemas.microsoft.com/office/powerpoint/2010/main" val="998981507"/>
              </p:ext>
            </p:extLst>
          </p:nvPr>
        </p:nvGraphicFramePr>
        <p:xfrm>
          <a:off x="2063262" y="1957753"/>
          <a:ext cx="8628184" cy="3774830"/>
        </p:xfrm>
        <a:graphic>
          <a:graphicData uri="http://schemas.openxmlformats.org/drawingml/2006/table">
            <a:tbl>
              <a:tblPr/>
              <a:tblGrid>
                <a:gridCol w="5398731">
                  <a:extLst>
                    <a:ext uri="{9D8B030D-6E8A-4147-A177-3AD203B41FA5}">
                      <a16:colId xmlns:a16="http://schemas.microsoft.com/office/drawing/2014/main" val="20000"/>
                    </a:ext>
                  </a:extLst>
                </a:gridCol>
                <a:gridCol w="2250831">
                  <a:extLst>
                    <a:ext uri="{9D8B030D-6E8A-4147-A177-3AD203B41FA5}">
                      <a16:colId xmlns:a16="http://schemas.microsoft.com/office/drawing/2014/main" val="20001"/>
                    </a:ext>
                  </a:extLst>
                </a:gridCol>
                <a:gridCol w="978622">
                  <a:extLst>
                    <a:ext uri="{9D8B030D-6E8A-4147-A177-3AD203B41FA5}">
                      <a16:colId xmlns:a16="http://schemas.microsoft.com/office/drawing/2014/main" val="20002"/>
                    </a:ext>
                  </a:extLst>
                </a:gridCol>
              </a:tblGrid>
              <a:tr h="427070">
                <a:tc>
                  <a:txBody>
                    <a:bodyPr/>
                    <a:lstStyle/>
                    <a:p>
                      <a:pPr algn="l" fontAlgn="t"/>
                      <a:r>
                        <a:rPr lang="es-CO" sz="1800" b="1" i="0" u="none" strike="noStrike" dirty="0">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800" b="1" i="0" u="none" strike="noStrike">
                          <a:solidFill>
                            <a:srgbClr val="00B0F0"/>
                          </a:solidFill>
                          <a:effectLst/>
                          <a:latin typeface="Arial"/>
                        </a:rPr>
                        <a:t> $    10.677.892.000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s-CO" sz="18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416301">
                <a:tc>
                  <a:txBody>
                    <a:bodyPr/>
                    <a:lstStyle/>
                    <a:p>
                      <a:pPr algn="l" fontAlgn="t"/>
                      <a:r>
                        <a:rPr lang="es-CO" sz="1800" b="1" i="0" u="none" strike="noStrike" dirty="0">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CO" sz="1800" b="1" i="0" u="none" strike="noStrike">
                          <a:solidFill>
                            <a:srgbClr val="000000"/>
                          </a:solidFill>
                          <a:effectLst/>
                          <a:latin typeface="Arial"/>
                        </a:rPr>
                        <a:t> $      3.131.660.400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29,33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832604">
                <a:tc>
                  <a:txBody>
                    <a:bodyPr/>
                    <a:lstStyle/>
                    <a:p>
                      <a:pPr algn="l" fontAlgn="t"/>
                      <a:r>
                        <a:rPr lang="es-CO" sz="1800" b="1" i="0" u="none" strike="noStrike" dirty="0">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800" b="1" i="0" u="none" strike="noStrike">
                          <a:solidFill>
                            <a:srgbClr val="000000"/>
                          </a:solidFill>
                          <a:effectLst/>
                          <a:latin typeface="Arial"/>
                        </a:rPr>
                        <a:t> $         581.226.899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5,44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248906">
                <a:tc>
                  <a:txBody>
                    <a:bodyPr/>
                    <a:lstStyle/>
                    <a:p>
                      <a:pPr algn="l" fontAlgn="t"/>
                      <a:r>
                        <a:rPr lang="es-CO" sz="1800" b="1" i="0" u="none" strike="noStrike" dirty="0">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1800" b="1" i="0" u="none" strike="noStrike">
                          <a:solidFill>
                            <a:srgbClr val="000000"/>
                          </a:solidFill>
                          <a:effectLst/>
                          <a:latin typeface="Arial"/>
                        </a:rPr>
                        <a:t> $      1.200.000.000 </a:t>
                      </a:r>
                    </a:p>
                  </a:txBody>
                  <a:tcPr marL="0" marR="0" marT="0" marB="0" anchor="ctr">
                    <a:lnL>
                      <a:noFill/>
                    </a:lnL>
                    <a:lnR>
                      <a:noFill/>
                    </a:lnR>
                    <a:lnT>
                      <a:noFill/>
                    </a:lnT>
                    <a:lnB>
                      <a:noFill/>
                    </a:lnB>
                  </a:tcPr>
                </a:tc>
                <a:tc>
                  <a:txBody>
                    <a:bodyPr/>
                    <a:lstStyle/>
                    <a:p>
                      <a:pPr algn="r" fontAlgn="ctr"/>
                      <a:r>
                        <a:rPr lang="es-CO" sz="1800" b="1" i="0" u="none" strike="noStrike">
                          <a:solidFill>
                            <a:srgbClr val="000000"/>
                          </a:solidFill>
                          <a:effectLst/>
                          <a:latin typeface="Arial"/>
                        </a:rPr>
                        <a:t>11,24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849949">
                <a:tc>
                  <a:txBody>
                    <a:bodyPr/>
                    <a:lstStyle/>
                    <a:p>
                      <a:pPr algn="l" fontAlgn="t"/>
                      <a:r>
                        <a:rPr lang="es-CO" sz="1800" b="1" i="0" u="none" strike="noStrike" dirty="0">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800" b="1" i="0" u="none" strike="noStrike" dirty="0">
                          <a:solidFill>
                            <a:srgbClr val="000000"/>
                          </a:solidFill>
                          <a:effectLst/>
                          <a:latin typeface="Arial"/>
                        </a:rPr>
                        <a:t> $      5.765.004.701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800" b="1" i="0" u="none" strike="noStrike" dirty="0">
                          <a:solidFill>
                            <a:srgbClr val="000000"/>
                          </a:solidFill>
                          <a:effectLst/>
                          <a:latin typeface="Arial"/>
                        </a:rPr>
                        <a:t>53,99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2889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36717" y="271907"/>
            <a:ext cx="11855283" cy="1077218"/>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Proyección Armonización Presupuestal 2020</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Canal Capital</a:t>
            </a:r>
          </a:p>
        </p:txBody>
      </p:sp>
      <p:graphicFrame>
        <p:nvGraphicFramePr>
          <p:cNvPr id="2" name="1 Tabla"/>
          <p:cNvGraphicFramePr>
            <a:graphicFrameLocks noGrp="1"/>
          </p:cNvGraphicFramePr>
          <p:nvPr/>
        </p:nvGraphicFramePr>
        <p:xfrm>
          <a:off x="2736850" y="2948781"/>
          <a:ext cx="6718300" cy="2105025"/>
        </p:xfrm>
        <a:graphic>
          <a:graphicData uri="http://schemas.openxmlformats.org/drawingml/2006/table">
            <a:tbl>
              <a:tblPr/>
              <a:tblGrid>
                <a:gridCol w="42037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266700">
                <a:tc>
                  <a:txBody>
                    <a:bodyPr/>
                    <a:lstStyle/>
                    <a:p>
                      <a:pPr algn="l" fontAlgn="t"/>
                      <a:r>
                        <a:rPr lang="es-CO" sz="1600" b="1" i="0" u="none" strike="noStrike">
                          <a:solidFill>
                            <a:srgbClr val="000000"/>
                          </a:solidFill>
                          <a:effectLst/>
                          <a:latin typeface="Arial"/>
                        </a:rPr>
                        <a:t>APROPIACIÓN 2020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t"/>
                      <a:r>
                        <a:rPr lang="es-CO" sz="1400" b="1" i="0" u="none" strike="noStrike">
                          <a:solidFill>
                            <a:srgbClr val="00B0F0"/>
                          </a:solidFill>
                          <a:effectLst/>
                          <a:latin typeface="Arial"/>
                        </a:rPr>
                        <a:t> $    10.354.765.011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t"/>
                      <a:r>
                        <a:rPr lang="es-CO" sz="1400" b="1" i="0" u="none" strike="noStrike">
                          <a:solidFill>
                            <a:srgbClr val="000000"/>
                          </a:solidFill>
                          <a:effectLst/>
                          <a:latin typeface="Arial"/>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228600">
                <a:tc>
                  <a:txBody>
                    <a:bodyPr/>
                    <a:lstStyle/>
                    <a:p>
                      <a:pPr algn="l" fontAlgn="t"/>
                      <a:r>
                        <a:rPr lang="es-CO" sz="1400" b="1" i="0" u="none" strike="noStrike">
                          <a:solidFill>
                            <a:srgbClr val="000000"/>
                          </a:solidFill>
                          <a:effectLst/>
                          <a:latin typeface="Arial"/>
                        </a:rPr>
                        <a:t>COMPROMETIDO A MAYO 27 DE 2020</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CO" sz="1400" b="1" i="0" u="none" strike="noStrike">
                          <a:solidFill>
                            <a:srgbClr val="000000"/>
                          </a:solidFill>
                          <a:effectLst/>
                          <a:latin typeface="Arial"/>
                        </a:rPr>
                        <a:t> $      1.137.545.761 </a:t>
                      </a:r>
                    </a:p>
                  </a:txBody>
                  <a:tcPr marL="0" marR="0" marT="0" marB="0" anchor="ctr">
                    <a:lnL>
                      <a:noFill/>
                    </a:lnL>
                    <a:lnR>
                      <a:noFill/>
                    </a:lnR>
                    <a:lnT>
                      <a:noFill/>
                    </a:lnT>
                    <a:lnB>
                      <a:noFill/>
                    </a:lnB>
                  </a:tcPr>
                </a:tc>
                <a:tc>
                  <a:txBody>
                    <a:bodyPr/>
                    <a:lstStyle/>
                    <a:p>
                      <a:pPr algn="r" fontAlgn="t"/>
                      <a:r>
                        <a:rPr lang="es-CO" sz="1200" b="1" i="0" u="none" strike="noStrike">
                          <a:solidFill>
                            <a:srgbClr val="000000"/>
                          </a:solidFill>
                          <a:effectLst/>
                          <a:latin typeface="Arial"/>
                        </a:rPr>
                        <a:t>10,63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57200">
                <a:tc>
                  <a:txBody>
                    <a:bodyPr/>
                    <a:lstStyle/>
                    <a:p>
                      <a:pPr algn="l" fontAlgn="t"/>
                      <a:r>
                        <a:rPr lang="es-CO" sz="1400" b="1" i="0" u="none" strike="noStrike">
                          <a:solidFill>
                            <a:srgbClr val="000000"/>
                          </a:solidFill>
                          <a:effectLst/>
                          <a:latin typeface="Arial"/>
                        </a:rPr>
                        <a:t>PROYECCCIÓN A COMPROMETER CDP A 31 DE MAYO </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400" b="1" i="0" u="none" strike="noStrike">
                          <a:solidFill>
                            <a:srgbClr val="000000"/>
                          </a:solidFill>
                          <a:effectLst/>
                          <a:latin typeface="Arial"/>
                        </a:rPr>
                        <a:t> $      3.674.000.000 </a:t>
                      </a:r>
                    </a:p>
                  </a:txBody>
                  <a:tcPr marL="0" marR="0" marT="0" marB="0" anchor="ctr">
                    <a:lnL>
                      <a:noFill/>
                    </a:lnL>
                    <a:lnR>
                      <a:noFill/>
                    </a:lnR>
                    <a:lnT>
                      <a:noFill/>
                    </a:lnT>
                    <a:lnB>
                      <a:noFill/>
                    </a:lnB>
                  </a:tcPr>
                </a:tc>
                <a:tc>
                  <a:txBody>
                    <a:bodyPr/>
                    <a:lstStyle/>
                    <a:p>
                      <a:pPr algn="r" fontAlgn="t"/>
                      <a:r>
                        <a:rPr lang="es-CO" sz="1200" b="1" i="0" u="none" strike="noStrike">
                          <a:solidFill>
                            <a:srgbClr val="000000"/>
                          </a:solidFill>
                          <a:effectLst/>
                          <a:latin typeface="Arial"/>
                        </a:rPr>
                        <a:t>34,34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685800">
                <a:tc>
                  <a:txBody>
                    <a:bodyPr/>
                    <a:lstStyle/>
                    <a:p>
                      <a:pPr algn="l" fontAlgn="t"/>
                      <a:r>
                        <a:rPr lang="es-CO" sz="1400" b="1" i="0" u="none" strike="noStrike">
                          <a:solidFill>
                            <a:srgbClr val="000000"/>
                          </a:solidFill>
                          <a:effectLst/>
                          <a:latin typeface="Arial"/>
                        </a:rPr>
                        <a:t>REDUCCIÓN PRESUPUESTAL (Cumplimiento Circular 007 Atención Emergencia Sanitaria COVID -19)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1400" b="1" i="0" u="none" strike="noStrike">
                          <a:solidFill>
                            <a:srgbClr val="000000"/>
                          </a:solidFill>
                          <a:effectLst/>
                          <a:latin typeface="Arial"/>
                        </a:rPr>
                        <a:t> $                              - </a:t>
                      </a:r>
                    </a:p>
                  </a:txBody>
                  <a:tcPr marL="0" marR="0" marT="0" marB="0" anchor="ctr">
                    <a:lnL>
                      <a:noFill/>
                    </a:lnL>
                    <a:lnR>
                      <a:noFill/>
                    </a:lnR>
                    <a:lnT>
                      <a:noFill/>
                    </a:lnT>
                    <a:lnB>
                      <a:noFill/>
                    </a:lnB>
                  </a:tcPr>
                </a:tc>
                <a:tc>
                  <a:txBody>
                    <a:bodyPr/>
                    <a:lstStyle/>
                    <a:p>
                      <a:pPr algn="r" fontAlgn="t"/>
                      <a:r>
                        <a:rPr lang="es-CO" sz="1200" b="1" i="0" u="none" strike="noStrike">
                          <a:solidFill>
                            <a:srgbClr val="000000"/>
                          </a:solidFill>
                          <a:effectLst/>
                          <a:latin typeface="Arial"/>
                        </a:rPr>
                        <a:t>0,00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66725">
                <a:tc>
                  <a:txBody>
                    <a:bodyPr/>
                    <a:lstStyle/>
                    <a:p>
                      <a:pPr algn="l" fontAlgn="t"/>
                      <a:r>
                        <a:rPr lang="es-CO" sz="1400" b="1" i="0" u="none" strike="noStrike">
                          <a:solidFill>
                            <a:srgbClr val="000000"/>
                          </a:solidFill>
                          <a:effectLst/>
                          <a:latin typeface="Arial"/>
                        </a:rPr>
                        <a:t>RECURSOS ESTIMADOS A ARMONIZAR EN EL NUEVO PDD</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400" b="1" i="0" u="none" strike="noStrike">
                          <a:solidFill>
                            <a:srgbClr val="000000"/>
                          </a:solidFill>
                          <a:effectLst/>
                          <a:latin typeface="Arial"/>
                        </a:rPr>
                        <a:t> $      5.543.219.250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s-CO" sz="1200" b="1" i="0" u="none" strike="noStrike" dirty="0">
                          <a:solidFill>
                            <a:srgbClr val="000000"/>
                          </a:solidFill>
                          <a:effectLst/>
                          <a:latin typeface="Arial"/>
                        </a:rPr>
                        <a:t>55,03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15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95451" y="2273941"/>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5. CIERRE PLAN DE DESARROLLO BOGOTÁ MEJOR PARA TODOS </a:t>
            </a:r>
          </a:p>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BMPT - 2016-2020</a:t>
            </a:r>
          </a:p>
        </p:txBody>
      </p:sp>
    </p:spTree>
    <p:extLst>
      <p:ext uri="{BB962C8B-B14F-4D97-AF65-F5344CB8AC3E}">
        <p14:creationId xmlns:p14="http://schemas.microsoft.com/office/powerpoint/2010/main" val="116770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98474"/>
            <a:ext cx="4900904" cy="2062103"/>
          </a:xfrm>
          <a:prstGeom prst="rect">
            <a:avLst/>
          </a:prstGeom>
        </p:spPr>
        <p:txBody>
          <a:bodyPr wrap="square">
            <a:spAutoFit/>
          </a:bodyPr>
          <a:lstStyle/>
          <a:p>
            <a:pPr algn="ctr">
              <a:defRPr/>
            </a:pPr>
            <a:r>
              <a:rPr lang="es-CO" sz="3200" b="1" dirty="0">
                <a:solidFill>
                  <a:srgbClr val="4472C4">
                    <a:lumMod val="50000"/>
                  </a:srgbClr>
                </a:solidFill>
                <a:latin typeface="Arial" panose="020B0604020202020204" pitchFamily="34" charset="0"/>
                <a:cs typeface="Arial" panose="020B0604020202020204" pitchFamily="34" charset="0"/>
              </a:rPr>
              <a:t>Plan de Desarrollo Bogotá Mejor Para Todos</a:t>
            </a:r>
          </a:p>
          <a:p>
            <a:pPr algn="ctr">
              <a:defRPr/>
            </a:pPr>
            <a:r>
              <a:rPr lang="es-CO" sz="3200" b="1" dirty="0">
                <a:solidFill>
                  <a:srgbClr val="4472C4">
                    <a:lumMod val="50000"/>
                  </a:srgbClr>
                </a:solidFill>
                <a:latin typeface="Arial" panose="020B0604020202020204" pitchFamily="34" charset="0"/>
                <a:cs typeface="Arial" panose="020B0604020202020204" pitchFamily="34" charset="0"/>
              </a:rPr>
              <a:t>2016-2020</a:t>
            </a:r>
          </a:p>
        </p:txBody>
      </p:sp>
      <p:graphicFrame>
        <p:nvGraphicFramePr>
          <p:cNvPr id="3" name="Diagrama 2">
            <a:extLst>
              <a:ext uri="{FF2B5EF4-FFF2-40B4-BE49-F238E27FC236}">
                <a16:creationId xmlns:a16="http://schemas.microsoft.com/office/drawing/2014/main" id="{B6CDD3FA-CCFE-4E71-935D-15C1C5F2976A}"/>
              </a:ext>
            </a:extLst>
          </p:cNvPr>
          <p:cNvGraphicFramePr/>
          <p:nvPr>
            <p:extLst>
              <p:ext uri="{D42A27DB-BD31-4B8C-83A1-F6EECF244321}">
                <p14:modId xmlns:p14="http://schemas.microsoft.com/office/powerpoint/2010/main" val="2141745612"/>
              </p:ext>
            </p:extLst>
          </p:nvPr>
        </p:nvGraphicFramePr>
        <p:xfrm>
          <a:off x="1336090" y="282306"/>
          <a:ext cx="905776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F01CADB-87C9-4466-A1A2-2862C123F0D7}"/>
              </a:ext>
            </a:extLst>
          </p:cNvPr>
          <p:cNvSpPr txBox="1"/>
          <p:nvPr/>
        </p:nvSpPr>
        <p:spPr>
          <a:xfrm>
            <a:off x="7256343" y="298973"/>
            <a:ext cx="3324943" cy="1225657"/>
          </a:xfrm>
          <a:prstGeom prst="rect">
            <a:avLst/>
          </a:prstGeom>
          <a:noFill/>
        </p:spPr>
        <p:txBody>
          <a:bodyPr wrap="square" rtlCol="0">
            <a:spAutoFit/>
          </a:bodyPr>
          <a:lstStyle/>
          <a:p>
            <a:pPr algn="ctr"/>
            <a:r>
              <a:rPr lang="es-CO" sz="1921" b="1" dirty="0">
                <a:solidFill>
                  <a:prstClr val="black"/>
                </a:solidFill>
                <a:effectLst>
                  <a:outerShdw blurRad="38100" dist="38100" dir="2700000" algn="tl">
                    <a:srgbClr val="000000">
                      <a:alpha val="43137"/>
                    </a:srgbClr>
                  </a:outerShdw>
                </a:effectLst>
                <a:cs typeface="Calibri" panose="020F0502020204030204" pitchFamily="34" charset="0"/>
              </a:rPr>
              <a:t>TOTAL METAS DE PRODUTO A CARGO DEL SECTOR</a:t>
            </a:r>
          </a:p>
          <a:p>
            <a:pPr algn="ctr"/>
            <a:r>
              <a:rPr lang="es-CO" sz="3523" b="1" dirty="0">
                <a:solidFill>
                  <a:prstClr val="black"/>
                </a:solidFill>
                <a:effectLst>
                  <a:outerShdw blurRad="38100" dist="38100" dir="2700000" algn="tl">
                    <a:srgbClr val="000000">
                      <a:alpha val="43137"/>
                    </a:srgbClr>
                  </a:outerShdw>
                </a:effectLst>
                <a:cs typeface="Calibri" panose="020F0502020204030204" pitchFamily="34" charset="0"/>
              </a:rPr>
              <a:t>44</a:t>
            </a:r>
          </a:p>
        </p:txBody>
      </p:sp>
    </p:spTree>
    <p:extLst>
      <p:ext uri="{BB962C8B-B14F-4D97-AF65-F5344CB8AC3E}">
        <p14:creationId xmlns:p14="http://schemas.microsoft.com/office/powerpoint/2010/main" val="382565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524435" y="96285"/>
            <a:ext cx="10865224" cy="1261884"/>
          </a:xfrm>
          <a:prstGeom prst="rect">
            <a:avLst/>
          </a:prstGeom>
        </p:spPr>
        <p:txBody>
          <a:bodyPr wrap="square">
            <a:spAutoFit/>
          </a:bodyPr>
          <a:lstStyle/>
          <a:p>
            <a:pPr algn="ctr">
              <a:defRPr/>
            </a:pPr>
            <a:r>
              <a:rPr lang="es-CO" sz="2800" b="1" dirty="0">
                <a:solidFill>
                  <a:srgbClr val="4472C4">
                    <a:lumMod val="50000"/>
                  </a:srgbClr>
                </a:solidFill>
                <a:latin typeface="Arial" panose="020B0604020202020204" pitchFamily="34" charset="0"/>
                <a:cs typeface="Arial" panose="020B0604020202020204" pitchFamily="34" charset="0"/>
              </a:rPr>
              <a:t>Indicadores de metas de producto con ejecución menor al 75% frente al cuatrienio 2016 – 2020</a:t>
            </a:r>
          </a:p>
          <a:p>
            <a:pPr algn="ctr">
              <a:defRPr/>
            </a:pPr>
            <a:r>
              <a:rPr lang="es-CO" b="1" dirty="0">
                <a:solidFill>
                  <a:srgbClr val="4472C4">
                    <a:lumMod val="50000"/>
                  </a:srgbClr>
                </a:solidFill>
                <a:latin typeface="Arial" panose="020B0604020202020204" pitchFamily="34" charset="0"/>
                <a:cs typeface="Arial" panose="020B0604020202020204" pitchFamily="34" charset="0"/>
              </a:rPr>
              <a:t>Corte a 31 de diciembre 2019</a:t>
            </a:r>
          </a:p>
        </p:txBody>
      </p:sp>
      <p:graphicFrame>
        <p:nvGraphicFramePr>
          <p:cNvPr id="6" name="Diagrama 5">
            <a:extLst>
              <a:ext uri="{FF2B5EF4-FFF2-40B4-BE49-F238E27FC236}">
                <a16:creationId xmlns:a16="http://schemas.microsoft.com/office/drawing/2014/main" id="{F58F74ED-5F20-490C-8B24-510D345FA574}"/>
              </a:ext>
            </a:extLst>
          </p:cNvPr>
          <p:cNvGraphicFramePr/>
          <p:nvPr>
            <p:extLst>
              <p:ext uri="{D42A27DB-BD31-4B8C-83A1-F6EECF244321}">
                <p14:modId xmlns:p14="http://schemas.microsoft.com/office/powerpoint/2010/main" val="4036960488"/>
              </p:ext>
            </p:extLst>
          </p:nvPr>
        </p:nvGraphicFramePr>
        <p:xfrm>
          <a:off x="1562722" y="1358169"/>
          <a:ext cx="8788650" cy="4988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15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F58F74ED-5F20-490C-8B24-510D345FA574}"/>
              </a:ext>
            </a:extLst>
          </p:cNvPr>
          <p:cNvGraphicFramePr/>
          <p:nvPr>
            <p:extLst>
              <p:ext uri="{D42A27DB-BD31-4B8C-83A1-F6EECF244321}">
                <p14:modId xmlns:p14="http://schemas.microsoft.com/office/powerpoint/2010/main" val="2226116360"/>
              </p:ext>
            </p:extLst>
          </p:nvPr>
        </p:nvGraphicFramePr>
        <p:xfrm>
          <a:off x="2022785" y="1129568"/>
          <a:ext cx="8388476" cy="5162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524435" y="96285"/>
            <a:ext cx="10865224" cy="1261884"/>
          </a:xfrm>
          <a:prstGeom prst="rect">
            <a:avLst/>
          </a:prstGeom>
        </p:spPr>
        <p:txBody>
          <a:bodyPr wrap="square">
            <a:spAutoFit/>
          </a:bodyPr>
          <a:lstStyle/>
          <a:p>
            <a:pPr algn="ctr">
              <a:defRPr/>
            </a:pPr>
            <a:r>
              <a:rPr lang="es-CO" sz="2800" b="1" dirty="0">
                <a:solidFill>
                  <a:srgbClr val="4472C4">
                    <a:lumMod val="50000"/>
                  </a:srgbClr>
                </a:solidFill>
                <a:latin typeface="Arial" panose="020B0604020202020204" pitchFamily="34" charset="0"/>
                <a:cs typeface="Arial" panose="020B0604020202020204" pitchFamily="34" charset="0"/>
              </a:rPr>
              <a:t>Indicadores de metas de producto con ejecución menor al 75% frente al cuatrienio 2016 – 2020</a:t>
            </a:r>
          </a:p>
          <a:p>
            <a:pPr algn="ctr">
              <a:defRPr/>
            </a:pPr>
            <a:r>
              <a:rPr lang="es-CO" b="1" dirty="0">
                <a:solidFill>
                  <a:srgbClr val="4472C4">
                    <a:lumMod val="50000"/>
                  </a:srgbClr>
                </a:solidFill>
                <a:latin typeface="Arial" panose="020B0604020202020204" pitchFamily="34" charset="0"/>
                <a:cs typeface="Arial" panose="020B0604020202020204" pitchFamily="34" charset="0"/>
              </a:rPr>
              <a:t>Corte a 31 de diciembre 2019</a:t>
            </a:r>
          </a:p>
        </p:txBody>
      </p:sp>
    </p:spTree>
    <p:extLst>
      <p:ext uri="{BB962C8B-B14F-4D97-AF65-F5344CB8AC3E}">
        <p14:creationId xmlns:p14="http://schemas.microsoft.com/office/powerpoint/2010/main" val="239048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AB42E-B1B0-4035-8C8A-824906988A89}"/>
              </a:ext>
            </a:extLst>
          </p:cNvPr>
          <p:cNvSpPr>
            <a:spLocks noGrp="1"/>
          </p:cNvSpPr>
          <p:nvPr>
            <p:ph type="title"/>
          </p:nvPr>
        </p:nvSpPr>
        <p:spPr>
          <a:xfrm>
            <a:off x="2465294" y="0"/>
            <a:ext cx="7445188" cy="1325563"/>
          </a:xfrm>
        </p:spPr>
        <p:txBody>
          <a:bodyPr>
            <a:noAutofit/>
          </a:bodyPr>
          <a:lstStyle/>
          <a:p>
            <a:pPr algn="ctr" fontAlgn="ctr">
              <a:lnSpc>
                <a:spcPct val="107000"/>
              </a:lnSpc>
              <a:defRPr/>
            </a:pPr>
            <a:r>
              <a:rPr lang="es-CO" sz="2800" b="1" dirty="0">
                <a:solidFill>
                  <a:srgbClr val="4472C4">
                    <a:lumMod val="50000"/>
                  </a:srgbClr>
                </a:solidFill>
                <a:latin typeface="Arial" panose="020B0604020202020204" pitchFamily="34" charset="0"/>
                <a:cs typeface="Arial" panose="020B0604020202020204" pitchFamily="34" charset="0"/>
              </a:rPr>
              <a:t>5. CIERRE PLAN DE DESARROLLO </a:t>
            </a:r>
            <a:br>
              <a:rPr lang="es-CO" sz="2800" b="1" dirty="0">
                <a:solidFill>
                  <a:srgbClr val="4472C4">
                    <a:lumMod val="50000"/>
                  </a:srgbClr>
                </a:solidFill>
                <a:latin typeface="Arial" panose="020B0604020202020204" pitchFamily="34" charset="0"/>
                <a:cs typeface="Arial" panose="020B0604020202020204" pitchFamily="34" charset="0"/>
              </a:rPr>
            </a:br>
            <a:r>
              <a:rPr lang="es-CO" sz="2800" b="1" dirty="0">
                <a:solidFill>
                  <a:srgbClr val="4472C4">
                    <a:lumMod val="50000"/>
                  </a:srgbClr>
                </a:solidFill>
                <a:latin typeface="Arial" panose="020B0604020202020204" pitchFamily="34" charset="0"/>
                <a:cs typeface="Arial" panose="020B0604020202020204" pitchFamily="34" charset="0"/>
              </a:rPr>
              <a:t>BOGOTÁ MEJOR PARA TODOS 2016-2020</a:t>
            </a:r>
          </a:p>
        </p:txBody>
      </p:sp>
      <p:graphicFrame>
        <p:nvGraphicFramePr>
          <p:cNvPr id="4" name="Diagrama 3"/>
          <p:cNvGraphicFramePr/>
          <p:nvPr>
            <p:extLst>
              <p:ext uri="{D42A27DB-BD31-4B8C-83A1-F6EECF244321}">
                <p14:modId xmlns:p14="http://schemas.microsoft.com/office/powerpoint/2010/main" val="3884771261"/>
              </p:ext>
            </p:extLst>
          </p:nvPr>
        </p:nvGraphicFramePr>
        <p:xfrm>
          <a:off x="1896979" y="2348666"/>
          <a:ext cx="8337884" cy="2754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39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95451" y="2273941"/>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ES" sz="3200" b="1" dirty="0">
                <a:solidFill>
                  <a:srgbClr val="4472C4">
                    <a:lumMod val="50000"/>
                  </a:srgbClr>
                </a:solidFill>
                <a:latin typeface="Arial" panose="020B0604020202020204" pitchFamily="34" charset="0"/>
                <a:cs typeface="Arial" panose="020B0604020202020204" pitchFamily="34" charset="0"/>
              </a:rPr>
              <a:t>2. APROBACIÓN DEL </a:t>
            </a:r>
          </a:p>
          <a:p>
            <a:pPr fontAlgn="ctr">
              <a:lnSpc>
                <a:spcPct val="107000"/>
              </a:lnSpc>
              <a:defRPr/>
            </a:pPr>
            <a:r>
              <a:rPr lang="es-ES" sz="3200" b="1" dirty="0">
                <a:solidFill>
                  <a:srgbClr val="4472C4">
                    <a:lumMod val="50000"/>
                  </a:srgbClr>
                </a:solidFill>
                <a:latin typeface="Arial" panose="020B0604020202020204" pitchFamily="34" charset="0"/>
                <a:cs typeface="Arial" panose="020B0604020202020204" pitchFamily="34" charset="0"/>
              </a:rPr>
              <a:t>ACTA ANTERIOR</a:t>
            </a:r>
            <a:endParaRPr lang="es-CO" sz="3200" b="1" dirty="0">
              <a:solidFill>
                <a:srgbClr val="4472C4">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857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282395974"/>
              </p:ext>
            </p:extLst>
          </p:nvPr>
        </p:nvGraphicFramePr>
        <p:xfrm>
          <a:off x="3712043" y="1732547"/>
          <a:ext cx="6194961" cy="3970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230587" y="1998365"/>
            <a:ext cx="553998" cy="3464970"/>
          </a:xfrm>
          <a:prstGeom prst="rect">
            <a:avLst/>
          </a:prstGeom>
          <a:noFill/>
        </p:spPr>
        <p:txBody>
          <a:bodyPr vert="vert270" wrap="square" rtlCol="0">
            <a:spAutoFit/>
          </a:bodyPr>
          <a:lstStyle/>
          <a:p>
            <a:pPr algn="ctr"/>
            <a:r>
              <a:rPr lang="es-CO" sz="2400" b="1" dirty="0">
                <a:solidFill>
                  <a:prstClr val="black"/>
                </a:solidFill>
              </a:rPr>
              <a:t>COMPONENTES SEGPLAN</a:t>
            </a:r>
          </a:p>
        </p:txBody>
      </p:sp>
      <p:sp>
        <p:nvSpPr>
          <p:cNvPr id="10" name="Flecha derecha 9"/>
          <p:cNvSpPr/>
          <p:nvPr/>
        </p:nvSpPr>
        <p:spPr>
          <a:xfrm>
            <a:off x="2692493" y="3484392"/>
            <a:ext cx="851094" cy="696351"/>
          </a:xfrm>
          <a:prstGeom prst="rightArrow">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solidFill>
                <a:prstClr val="black"/>
              </a:solidFill>
            </a:endParaRPr>
          </a:p>
        </p:txBody>
      </p:sp>
      <p:sp>
        <p:nvSpPr>
          <p:cNvPr id="7" name="Título 1">
            <a:extLst>
              <a:ext uri="{FF2B5EF4-FFF2-40B4-BE49-F238E27FC236}">
                <a16:creationId xmlns:a16="http://schemas.microsoft.com/office/drawing/2014/main" id="{5A8AB42E-B1B0-4035-8C8A-824906988A89}"/>
              </a:ext>
            </a:extLst>
          </p:cNvPr>
          <p:cNvSpPr>
            <a:spLocks noGrp="1"/>
          </p:cNvSpPr>
          <p:nvPr>
            <p:ph type="title"/>
          </p:nvPr>
        </p:nvSpPr>
        <p:spPr>
          <a:xfrm>
            <a:off x="2465294" y="0"/>
            <a:ext cx="7445188" cy="1325563"/>
          </a:xfrm>
        </p:spPr>
        <p:txBody>
          <a:bodyPr>
            <a:noAutofit/>
          </a:bodyPr>
          <a:lstStyle/>
          <a:p>
            <a:pPr algn="ctr" fontAlgn="ctr">
              <a:lnSpc>
                <a:spcPct val="107000"/>
              </a:lnSpc>
              <a:defRPr/>
            </a:pPr>
            <a:r>
              <a:rPr lang="es-CO" sz="2800" b="1" dirty="0">
                <a:solidFill>
                  <a:srgbClr val="4472C4">
                    <a:lumMod val="50000"/>
                  </a:srgbClr>
                </a:solidFill>
                <a:latin typeface="Arial" panose="020B0604020202020204" pitchFamily="34" charset="0"/>
                <a:cs typeface="Arial" panose="020B0604020202020204" pitchFamily="34" charset="0"/>
              </a:rPr>
              <a:t>5. CIERRE PLAN DE DESARROLLO </a:t>
            </a:r>
            <a:br>
              <a:rPr lang="es-CO" sz="2800" b="1" dirty="0">
                <a:solidFill>
                  <a:srgbClr val="4472C4">
                    <a:lumMod val="50000"/>
                  </a:srgbClr>
                </a:solidFill>
                <a:latin typeface="Arial" panose="020B0604020202020204" pitchFamily="34" charset="0"/>
                <a:cs typeface="Arial" panose="020B0604020202020204" pitchFamily="34" charset="0"/>
              </a:rPr>
            </a:br>
            <a:r>
              <a:rPr lang="es-CO" sz="2800" b="1" dirty="0">
                <a:solidFill>
                  <a:srgbClr val="4472C4">
                    <a:lumMod val="50000"/>
                  </a:srgbClr>
                </a:solidFill>
                <a:latin typeface="Arial" panose="020B0604020202020204" pitchFamily="34" charset="0"/>
                <a:cs typeface="Arial" panose="020B0604020202020204" pitchFamily="34" charset="0"/>
              </a:rPr>
              <a:t>BOGOTÁ MEJOR PARA TODOS 2016-2020</a:t>
            </a:r>
          </a:p>
        </p:txBody>
      </p:sp>
    </p:spTree>
    <p:extLst>
      <p:ext uri="{BB962C8B-B14F-4D97-AF65-F5344CB8AC3E}">
        <p14:creationId xmlns:p14="http://schemas.microsoft.com/office/powerpoint/2010/main" val="324579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148331080"/>
              </p:ext>
            </p:extLst>
          </p:nvPr>
        </p:nvGraphicFramePr>
        <p:xfrm>
          <a:off x="3400322" y="2304825"/>
          <a:ext cx="6100616" cy="3650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1160051" y="3025086"/>
            <a:ext cx="1657500" cy="1694831"/>
          </a:xfrm>
          <a:prstGeom prst="rect">
            <a:avLst/>
          </a:prstGeom>
          <a:ln>
            <a:noFill/>
          </a:ln>
          <a:effectLst>
            <a:softEdge rad="112500"/>
          </a:effectLst>
        </p:spPr>
      </p:pic>
      <p:sp>
        <p:nvSpPr>
          <p:cNvPr id="8" name="CuadroTexto 7"/>
          <p:cNvSpPr txBox="1"/>
          <p:nvPr/>
        </p:nvSpPr>
        <p:spPr>
          <a:xfrm>
            <a:off x="3298355" y="1473828"/>
            <a:ext cx="6100616" cy="830997"/>
          </a:xfrm>
          <a:prstGeom prst="rect">
            <a:avLst/>
          </a:prstGeom>
          <a:noFill/>
        </p:spPr>
        <p:txBody>
          <a:bodyPr wrap="square" rtlCol="0">
            <a:spAutoFit/>
          </a:bodyPr>
          <a:lstStyle/>
          <a:p>
            <a:pPr algn="ctr"/>
            <a:r>
              <a:rPr lang="es-CO" sz="2400" b="1" dirty="0">
                <a:solidFill>
                  <a:prstClr val="black"/>
                </a:solidFill>
              </a:rPr>
              <a:t>Recomendaciones para el seguimiento en SEGPLAN</a:t>
            </a:r>
          </a:p>
        </p:txBody>
      </p:sp>
      <p:sp>
        <p:nvSpPr>
          <p:cNvPr id="9" name="Título 1">
            <a:extLst>
              <a:ext uri="{FF2B5EF4-FFF2-40B4-BE49-F238E27FC236}">
                <a16:creationId xmlns:a16="http://schemas.microsoft.com/office/drawing/2014/main" id="{5A8AB42E-B1B0-4035-8C8A-824906988A89}"/>
              </a:ext>
            </a:extLst>
          </p:cNvPr>
          <p:cNvSpPr>
            <a:spLocks noGrp="1"/>
          </p:cNvSpPr>
          <p:nvPr>
            <p:ph type="title"/>
          </p:nvPr>
        </p:nvSpPr>
        <p:spPr>
          <a:xfrm>
            <a:off x="2465294" y="0"/>
            <a:ext cx="7445188" cy="1325563"/>
          </a:xfrm>
        </p:spPr>
        <p:txBody>
          <a:bodyPr>
            <a:noAutofit/>
          </a:bodyPr>
          <a:lstStyle/>
          <a:p>
            <a:pPr algn="ctr" fontAlgn="ctr">
              <a:lnSpc>
                <a:spcPct val="107000"/>
              </a:lnSpc>
              <a:defRPr/>
            </a:pPr>
            <a:r>
              <a:rPr lang="es-CO" sz="2800" b="1" dirty="0">
                <a:solidFill>
                  <a:srgbClr val="4472C4">
                    <a:lumMod val="50000"/>
                  </a:srgbClr>
                </a:solidFill>
                <a:latin typeface="Arial" panose="020B0604020202020204" pitchFamily="34" charset="0"/>
                <a:cs typeface="Arial" panose="020B0604020202020204" pitchFamily="34" charset="0"/>
              </a:rPr>
              <a:t>5. CIERRE PLAN DE DESARROLLO </a:t>
            </a:r>
            <a:br>
              <a:rPr lang="es-CO" sz="2800" b="1" dirty="0">
                <a:solidFill>
                  <a:srgbClr val="4472C4">
                    <a:lumMod val="50000"/>
                  </a:srgbClr>
                </a:solidFill>
                <a:latin typeface="Arial" panose="020B0604020202020204" pitchFamily="34" charset="0"/>
                <a:cs typeface="Arial" panose="020B0604020202020204" pitchFamily="34" charset="0"/>
              </a:rPr>
            </a:br>
            <a:r>
              <a:rPr lang="es-CO" sz="2800" b="1" dirty="0">
                <a:solidFill>
                  <a:srgbClr val="4472C4">
                    <a:lumMod val="50000"/>
                  </a:srgbClr>
                </a:solidFill>
                <a:latin typeface="Arial" panose="020B0604020202020204" pitchFamily="34" charset="0"/>
                <a:cs typeface="Arial" panose="020B0604020202020204" pitchFamily="34" charset="0"/>
              </a:rPr>
              <a:t>BOGOTÁ MEJOR PARA TODOS 2016-2020</a:t>
            </a:r>
          </a:p>
        </p:txBody>
      </p:sp>
    </p:spTree>
    <p:extLst>
      <p:ext uri="{BB962C8B-B14F-4D97-AF65-F5344CB8AC3E}">
        <p14:creationId xmlns:p14="http://schemas.microsoft.com/office/powerpoint/2010/main" val="596304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95451" y="2273941"/>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ES" sz="3200" b="1" dirty="0">
                <a:solidFill>
                  <a:srgbClr val="4472C4">
                    <a:lumMod val="50000"/>
                  </a:srgbClr>
                </a:solidFill>
                <a:latin typeface="Arial" panose="020B0604020202020204" pitchFamily="34" charset="0"/>
                <a:cs typeface="Arial" panose="020B0604020202020204" pitchFamily="34" charset="0"/>
              </a:rPr>
              <a:t>6.</a:t>
            </a:r>
            <a:r>
              <a:rPr lang="es-CO" sz="3200" b="1" dirty="0">
                <a:solidFill>
                  <a:srgbClr val="4472C4">
                    <a:lumMod val="50000"/>
                  </a:srgbClr>
                </a:solidFill>
                <a:latin typeface="Arial" panose="020B0604020202020204" pitchFamily="34" charset="0"/>
                <a:cs typeface="Arial" panose="020B0604020202020204" pitchFamily="34" charset="0"/>
              </a:rPr>
              <a:t>AVANCES PLAN DE DESARROLLO 2020-2024</a:t>
            </a:r>
          </a:p>
          <a:p>
            <a:pPr lvl="0" fontAlgn="ctr">
              <a:lnSpc>
                <a:spcPct val="107000"/>
              </a:lnSpc>
              <a:defRPr/>
            </a:pPr>
            <a:endParaRPr lang="es-CO" sz="2800" b="1" dirty="0">
              <a:solidFill>
                <a:srgbClr val="7030A0"/>
              </a:solidFill>
            </a:endParaRPr>
          </a:p>
        </p:txBody>
      </p:sp>
    </p:spTree>
    <p:extLst>
      <p:ext uri="{BB962C8B-B14F-4D97-AF65-F5344CB8AC3E}">
        <p14:creationId xmlns:p14="http://schemas.microsoft.com/office/powerpoint/2010/main" val="303646678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4AF29A3-F997-4844-97AE-ACB28AC90056}"/>
              </a:ext>
            </a:extLst>
          </p:cNvPr>
          <p:cNvSpPr>
            <a:spLocks noGrp="1"/>
          </p:cNvSpPr>
          <p:nvPr>
            <p:ph type="title"/>
          </p:nvPr>
        </p:nvSpPr>
        <p:spPr>
          <a:xfrm>
            <a:off x="2650826" y="209348"/>
            <a:ext cx="8346218" cy="400419"/>
          </a:xfrm>
        </p:spPr>
        <p:txBody>
          <a:bodyPr vert="horz" lIns="91440" tIns="45720" rIns="91440" bIns="45720" rtlCol="0" anchor="ctr">
            <a:noAutofit/>
          </a:bodyPr>
          <a:lstStyle/>
          <a:p>
            <a:pPr algn="ctr" fontAlgn="ctr">
              <a:lnSpc>
                <a:spcPct val="107000"/>
              </a:lnSpc>
              <a:defRPr/>
            </a:pPr>
            <a:r>
              <a:rPr lang="es-CO" sz="2400" b="1" dirty="0">
                <a:solidFill>
                  <a:srgbClr val="4472C4">
                    <a:lumMod val="50000"/>
                  </a:srgbClr>
                </a:solidFill>
                <a:latin typeface="Arial" panose="020B0604020202020204" pitchFamily="34" charset="0"/>
                <a:cs typeface="Arial" panose="020B0604020202020204" pitchFamily="34" charset="0"/>
              </a:rPr>
              <a:t>Participación del Sector Cultura, Recreación y Deportes en el Articulado del PDD 2020-2024</a:t>
            </a:r>
          </a:p>
        </p:txBody>
      </p:sp>
      <p:graphicFrame>
        <p:nvGraphicFramePr>
          <p:cNvPr id="2" name="Tabla 1">
            <a:extLst>
              <a:ext uri="{FF2B5EF4-FFF2-40B4-BE49-F238E27FC236}">
                <a16:creationId xmlns:a16="http://schemas.microsoft.com/office/drawing/2014/main" id="{C4D61381-3373-C647-BAFC-82AC66AB6004}"/>
              </a:ext>
            </a:extLst>
          </p:cNvPr>
          <p:cNvGraphicFramePr>
            <a:graphicFrameLocks noGrp="1"/>
          </p:cNvGraphicFramePr>
          <p:nvPr>
            <p:extLst>
              <p:ext uri="{D42A27DB-BD31-4B8C-83A1-F6EECF244321}">
                <p14:modId xmlns:p14="http://schemas.microsoft.com/office/powerpoint/2010/main" val="3544762732"/>
              </p:ext>
            </p:extLst>
          </p:nvPr>
        </p:nvGraphicFramePr>
        <p:xfrm>
          <a:off x="537029" y="914230"/>
          <a:ext cx="10460015" cy="5436208"/>
        </p:xfrm>
        <a:graphic>
          <a:graphicData uri="http://schemas.openxmlformats.org/drawingml/2006/table">
            <a:tbl>
              <a:tblPr>
                <a:tableStyleId>{5940675A-B579-460E-94D1-54222C63F5DA}</a:tableStyleId>
              </a:tblPr>
              <a:tblGrid>
                <a:gridCol w="682171">
                  <a:extLst>
                    <a:ext uri="{9D8B030D-6E8A-4147-A177-3AD203B41FA5}">
                      <a16:colId xmlns:a16="http://schemas.microsoft.com/office/drawing/2014/main" val="4086435149"/>
                    </a:ext>
                  </a:extLst>
                </a:gridCol>
                <a:gridCol w="5605735">
                  <a:extLst>
                    <a:ext uri="{9D8B030D-6E8A-4147-A177-3AD203B41FA5}">
                      <a16:colId xmlns:a16="http://schemas.microsoft.com/office/drawing/2014/main" val="4284218189"/>
                    </a:ext>
                  </a:extLst>
                </a:gridCol>
                <a:gridCol w="919003">
                  <a:extLst>
                    <a:ext uri="{9D8B030D-6E8A-4147-A177-3AD203B41FA5}">
                      <a16:colId xmlns:a16="http://schemas.microsoft.com/office/drawing/2014/main" val="859923133"/>
                    </a:ext>
                  </a:extLst>
                </a:gridCol>
                <a:gridCol w="3253106">
                  <a:extLst>
                    <a:ext uri="{9D8B030D-6E8A-4147-A177-3AD203B41FA5}">
                      <a16:colId xmlns:a16="http://schemas.microsoft.com/office/drawing/2014/main" val="2151856917"/>
                    </a:ext>
                  </a:extLst>
                </a:gridCol>
              </a:tblGrid>
              <a:tr h="333999">
                <a:tc>
                  <a:txBody>
                    <a:bodyPr/>
                    <a:lstStyle/>
                    <a:p>
                      <a:pPr algn="ctr" fontAlgn="ctr"/>
                      <a:r>
                        <a:rPr lang="es-CO" sz="1400" b="1" u="none" strike="noStrike" dirty="0">
                          <a:effectLst/>
                        </a:rPr>
                        <a:t>Artículo</a:t>
                      </a:r>
                      <a:endParaRPr lang="es-CO" sz="14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400" b="1" u="none" strike="noStrike" dirty="0">
                          <a:effectLst/>
                        </a:rPr>
                        <a:t>Nombre del Artículo</a:t>
                      </a:r>
                      <a:endParaRPr lang="es-CO" sz="14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400" b="1" u="none" strike="noStrike" dirty="0">
                          <a:effectLst/>
                        </a:rPr>
                        <a:t>Página</a:t>
                      </a:r>
                      <a:endParaRPr lang="es-CO" sz="14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400" b="1" u="none" strike="noStrike" dirty="0">
                          <a:effectLst/>
                        </a:rPr>
                        <a:t>OBSERVACIONES</a:t>
                      </a:r>
                      <a:endParaRPr lang="es-CO" sz="1400" b="1" i="0" u="none" strike="noStrike" dirty="0">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743584123"/>
                  </a:ext>
                </a:extLst>
              </a:tr>
              <a:tr h="115782">
                <a:tc>
                  <a:txBody>
                    <a:bodyPr/>
                    <a:lstStyle/>
                    <a:p>
                      <a:pPr algn="ctr" fontAlgn="ctr"/>
                      <a:r>
                        <a:rPr lang="es-CO" sz="1100" u="none" strike="noStrike" dirty="0">
                          <a:effectLst/>
                        </a:rPr>
                        <a:t>6</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Enfoques - Enfooque de Cultura Ciudadana.</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2 y 3</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b"/>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901316645"/>
                  </a:ext>
                </a:extLst>
              </a:tr>
              <a:tr h="115782">
                <a:tc>
                  <a:txBody>
                    <a:bodyPr/>
                    <a:lstStyle/>
                    <a:p>
                      <a:pPr algn="ctr" fontAlgn="ctr"/>
                      <a:r>
                        <a:rPr lang="es-CO" sz="1100" u="none" strike="noStrike" dirty="0">
                          <a:effectLst/>
                        </a:rPr>
                        <a:t>12</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Metas Trazadoras</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9 y 10</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b"/>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963825738"/>
                  </a:ext>
                </a:extLst>
              </a:tr>
              <a:tr h="115782">
                <a:tc>
                  <a:txBody>
                    <a:bodyPr/>
                    <a:lstStyle/>
                    <a:p>
                      <a:pPr algn="ctr" fontAlgn="ctr"/>
                      <a:r>
                        <a:rPr lang="es-CO" sz="1100" u="none" strike="noStrike">
                          <a:effectLst/>
                        </a:rPr>
                        <a:t>13</a:t>
                      </a:r>
                      <a:endParaRPr lang="es-CO" sz="1100" b="1"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Programas estratégicos</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16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b"/>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4250843466"/>
                  </a:ext>
                </a:extLst>
              </a:tr>
              <a:tr h="115782">
                <a:tc>
                  <a:txBody>
                    <a:bodyPr/>
                    <a:lstStyle/>
                    <a:p>
                      <a:pPr algn="ctr" fontAlgn="ctr"/>
                      <a:r>
                        <a:rPr lang="es-CO" sz="1100" u="none" strike="noStrike">
                          <a:effectLst/>
                        </a:rPr>
                        <a:t>14</a:t>
                      </a:r>
                      <a:endParaRPr lang="es-CO" sz="1100" b="1"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Metas Sectoriales en los programas generales</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25</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1283291657"/>
                  </a:ext>
                </a:extLst>
              </a:tr>
              <a:tr h="115782">
                <a:tc>
                  <a:txBody>
                    <a:bodyPr/>
                    <a:lstStyle/>
                    <a:p>
                      <a:pPr algn="ctr" fontAlgn="ctr"/>
                      <a:r>
                        <a:rPr lang="es-CO" sz="1100" u="none" strike="noStrike">
                          <a:effectLst/>
                        </a:rPr>
                        <a:t>15</a:t>
                      </a:r>
                      <a:endParaRPr lang="es-CO" sz="1100" b="1"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Definición de programas</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25 a la 56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b"/>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1866966856"/>
                  </a:ext>
                </a:extLst>
              </a:tr>
              <a:tr h="347347">
                <a:tc>
                  <a:txBody>
                    <a:bodyPr/>
                    <a:lstStyle/>
                    <a:p>
                      <a:pPr algn="ctr" fontAlgn="ctr"/>
                      <a:r>
                        <a:rPr lang="es-CO" sz="1100" u="none" strike="noStrike">
                          <a:effectLst/>
                        </a:rPr>
                        <a:t>16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u="none" strike="noStrike" dirty="0">
                          <a:effectLst/>
                        </a:rPr>
                        <a:t>Contribución a los cinco propósitos y treinta logros de ciudad al cumplimiento de los Objetivos de Desarrollo Sostenible –ODS-</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dirty="0">
                          <a:effectLst/>
                        </a:rPr>
                        <a:t>36</a:t>
                      </a:r>
                      <a:r>
                        <a:rPr lang="es-CO" sz="1100" u="none" strike="noStrike" baseline="0" dirty="0">
                          <a:effectLst/>
                        </a:rPr>
                        <a:t> a la </a:t>
                      </a:r>
                      <a:r>
                        <a:rPr lang="es-CO" sz="1100" u="none" strike="noStrike" dirty="0">
                          <a:effectLst/>
                        </a:rPr>
                        <a:t>44</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l" fontAlgn="b"/>
                      <a:r>
                        <a:rPr lang="es-CO" sz="1100" b="0" i="0" u="none" strike="noStrike" dirty="0">
                          <a:solidFill>
                            <a:srgbClr val="000000"/>
                          </a:solidFill>
                          <a:effectLst/>
                          <a:latin typeface="+mn-lt"/>
                        </a:rPr>
                        <a:t>Tener en cuenta –Propósitos 1,2,</a:t>
                      </a:r>
                      <a:r>
                        <a:rPr lang="es-CO" sz="1100" b="0" i="0" u="none" strike="noStrike" baseline="0" dirty="0">
                          <a:solidFill>
                            <a:srgbClr val="000000"/>
                          </a:solidFill>
                          <a:effectLst/>
                          <a:latin typeface="+mn-lt"/>
                        </a:rPr>
                        <a:t> 3 y 5</a:t>
                      </a:r>
                      <a:endParaRPr lang="es-CO" sz="1100" b="0" i="0" u="none" strike="noStrike" dirty="0">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31010134"/>
                  </a:ext>
                </a:extLst>
              </a:tr>
              <a:tr h="347347">
                <a:tc>
                  <a:txBody>
                    <a:bodyPr/>
                    <a:lstStyle/>
                    <a:p>
                      <a:pPr algn="ctr" fontAlgn="ctr"/>
                      <a:r>
                        <a:rPr lang="es-CO" sz="1100" u="none" strike="noStrike">
                          <a:effectLst/>
                        </a:rPr>
                        <a:t>27</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Sistema Distrital para la Mitigación del Impacto Económico, el Fomento y Reactivación Económica de Bogotá D.C.</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51</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1082288786"/>
                  </a:ext>
                </a:extLst>
              </a:tr>
              <a:tr h="231565">
                <a:tc>
                  <a:txBody>
                    <a:bodyPr/>
                    <a:lstStyle/>
                    <a:p>
                      <a:pPr algn="ctr" fontAlgn="ctr"/>
                      <a:r>
                        <a:rPr lang="es-CO" sz="1100" u="none" strike="noStrike">
                          <a:effectLst/>
                        </a:rPr>
                        <a:t>28</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u="none" strike="noStrike" dirty="0">
                          <a:effectLst/>
                        </a:rPr>
                        <a:t>Acciones enfocadas en reactivación social y económica.</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51, 52 y 53</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b"/>
                      <a:r>
                        <a:rPr lang="es-CO" sz="1100" u="none" strike="noStrike">
                          <a:effectLst/>
                        </a:rPr>
                        <a:t>Tener en cuenta - Parágrafo</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3908533003"/>
                  </a:ext>
                </a:extLst>
              </a:tr>
              <a:tr h="347347">
                <a:tc>
                  <a:txBody>
                    <a:bodyPr/>
                    <a:lstStyle/>
                    <a:p>
                      <a:pPr algn="ctr" fontAlgn="ctr"/>
                      <a:r>
                        <a:rPr lang="es-CO" sz="1100" b="0" u="none" strike="noStrike" dirty="0">
                          <a:effectLst/>
                        </a:rPr>
                        <a:t>35</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Priorización de las acciones del sector Cultura, Recreación y Deporte en la ejecución del Plan de Desarrollo Distrital.</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55 y 56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dirty="0">
                          <a:effectLst/>
                        </a:rPr>
                        <a:t>Artículo Sectorial</a:t>
                      </a:r>
                      <a:endParaRPr lang="es-CO" sz="1100" b="0" i="0" u="none" strike="noStrike" dirty="0">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3155855509"/>
                  </a:ext>
                </a:extLst>
              </a:tr>
              <a:tr h="115782">
                <a:tc>
                  <a:txBody>
                    <a:bodyPr/>
                    <a:lstStyle/>
                    <a:p>
                      <a:pPr algn="ctr" fontAlgn="ctr"/>
                      <a:r>
                        <a:rPr lang="es-CO" sz="1100" u="none" strike="noStrike">
                          <a:effectLst/>
                        </a:rPr>
                        <a:t>48</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Financiación del Plan</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61</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303189196"/>
                  </a:ext>
                </a:extLst>
              </a:tr>
              <a:tr h="115782">
                <a:tc>
                  <a:txBody>
                    <a:bodyPr/>
                    <a:lstStyle/>
                    <a:p>
                      <a:pPr algn="ctr" fontAlgn="ctr"/>
                      <a:r>
                        <a:rPr lang="es-CO" sz="1100" u="none" strike="noStrike">
                          <a:effectLst/>
                        </a:rPr>
                        <a:t>49</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Plan Plurianual de inversiones</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61 al 64</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dirty="0">
                          <a:effectLst/>
                        </a:rPr>
                        <a:t>Tener en cuenta - transversal</a:t>
                      </a:r>
                      <a:endParaRPr lang="es-CO" sz="1100" b="0" i="0" u="none" strike="noStrike" dirty="0">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928742872"/>
                  </a:ext>
                </a:extLst>
              </a:tr>
              <a:tr h="211133">
                <a:tc>
                  <a:txBody>
                    <a:bodyPr/>
                    <a:lstStyle/>
                    <a:p>
                      <a:pPr algn="ctr" fontAlgn="ctr"/>
                      <a:r>
                        <a:rPr lang="es-CO" sz="1100" u="none" strike="noStrike">
                          <a:effectLst/>
                        </a:rPr>
                        <a:t>50</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Coordinación interistitucional distrital</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64</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 Parágrafo 3</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047868395"/>
                  </a:ext>
                </a:extLst>
              </a:tr>
              <a:tr h="115782">
                <a:tc>
                  <a:txBody>
                    <a:bodyPr/>
                    <a:lstStyle/>
                    <a:p>
                      <a:pPr algn="ctr" fontAlgn="ctr"/>
                      <a:r>
                        <a:rPr lang="es-CO" sz="1100" u="none" strike="noStrike">
                          <a:effectLst/>
                        </a:rPr>
                        <a:t>58</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a:effectLst/>
                        </a:rPr>
                        <a:t>Participación Ciudadana</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66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3467910862"/>
                  </a:ext>
                </a:extLst>
              </a:tr>
              <a:tr h="115782">
                <a:tc>
                  <a:txBody>
                    <a:bodyPr/>
                    <a:lstStyle/>
                    <a:p>
                      <a:pPr algn="ctr" fontAlgn="ctr"/>
                      <a:r>
                        <a:rPr lang="es-CO" sz="1100" u="none" strike="noStrike">
                          <a:effectLst/>
                        </a:rPr>
                        <a:t>60</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Protección de la primera infancia y adolecencia</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66 y 67</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 Parágrafo 1</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1040172851"/>
                  </a:ext>
                </a:extLst>
              </a:tr>
              <a:tr h="279081">
                <a:tc>
                  <a:txBody>
                    <a:bodyPr/>
                    <a:lstStyle/>
                    <a:p>
                      <a:pPr algn="ctr" fontAlgn="ctr"/>
                      <a:r>
                        <a:rPr lang="es-CO" sz="1100" u="none" strike="noStrike">
                          <a:effectLst/>
                        </a:rPr>
                        <a:t>64</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Utilización de vigencias futuras para rubros de funcionamiento e inversión</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68</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913617487"/>
                  </a:ext>
                </a:extLst>
              </a:tr>
              <a:tr h="115782">
                <a:tc>
                  <a:txBody>
                    <a:bodyPr/>
                    <a:lstStyle/>
                    <a:p>
                      <a:pPr algn="ctr" fontAlgn="ctr"/>
                      <a:r>
                        <a:rPr lang="es-CO" sz="1100" u="none" strike="noStrike">
                          <a:effectLst/>
                        </a:rPr>
                        <a:t>111</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Estrategia de renovación urbana verde</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79</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 (Generó Inquietud al IDRD sobre responsable)</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838800855"/>
                  </a:ext>
                </a:extLst>
              </a:tr>
              <a:tr h="115782">
                <a:tc>
                  <a:txBody>
                    <a:bodyPr/>
                    <a:lstStyle/>
                    <a:p>
                      <a:pPr algn="ctr" fontAlgn="ctr"/>
                      <a:r>
                        <a:rPr lang="es-CO" sz="1100" u="none" strike="noStrike">
                          <a:effectLst/>
                        </a:rPr>
                        <a:t>122</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just" fontAlgn="ctr"/>
                      <a:r>
                        <a:rPr lang="es-CO" sz="1100" u="none" strike="noStrike" dirty="0">
                          <a:effectLst/>
                        </a:rPr>
                        <a:t>Bogotá Productiva 24 horas</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81</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3916818693"/>
                  </a:ext>
                </a:extLst>
              </a:tr>
              <a:tr h="231565">
                <a:tc>
                  <a:txBody>
                    <a:bodyPr/>
                    <a:lstStyle/>
                    <a:p>
                      <a:pPr algn="ctr" fontAlgn="ctr"/>
                      <a:r>
                        <a:rPr lang="es-CO" sz="1100" u="none" strike="noStrike" dirty="0">
                          <a:effectLst/>
                        </a:rPr>
                        <a:t>128</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Promoción el acceso de los medios de comunicación Comunitarios y Alternativos</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82</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 transversal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35658072"/>
                  </a:ext>
                </a:extLst>
              </a:tr>
              <a:tr h="231565">
                <a:tc>
                  <a:txBody>
                    <a:bodyPr/>
                    <a:lstStyle/>
                    <a:p>
                      <a:pPr algn="ctr" fontAlgn="ctr"/>
                      <a:r>
                        <a:rPr lang="es-CO" sz="1100" u="none" strike="noStrike" dirty="0">
                          <a:effectLst/>
                        </a:rPr>
                        <a:t>135</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just" fontAlgn="b"/>
                      <a:r>
                        <a:rPr lang="es-CO" sz="1100" u="none" strike="noStrike" dirty="0">
                          <a:effectLst/>
                        </a:rPr>
                        <a:t>Sistema Distrital de Infraestructura para a educación</a:t>
                      </a:r>
                      <a:endParaRPr lang="es-CO" sz="1100" b="0"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83</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Tener en cuenta participación de SCRD, IDARTES e IDRD</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601641056"/>
                  </a:ext>
                </a:extLst>
              </a:tr>
              <a:tr h="115782">
                <a:tc>
                  <a:txBody>
                    <a:bodyPr/>
                    <a:lstStyle/>
                    <a:p>
                      <a:pPr algn="ctr" fontAlgn="ctr"/>
                      <a:r>
                        <a:rPr lang="es-CO" sz="1100" u="none" strike="noStrike" dirty="0">
                          <a:effectLst/>
                        </a:rPr>
                        <a:t>147</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Resignificación del Centro</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85 y 86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Artículo Sectorial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661986701"/>
                  </a:ext>
                </a:extLst>
              </a:tr>
              <a:tr h="115782">
                <a:tc>
                  <a:txBody>
                    <a:bodyPr/>
                    <a:lstStyle/>
                    <a:p>
                      <a:pPr algn="ctr" fontAlgn="ctr"/>
                      <a:r>
                        <a:rPr lang="es-CO" sz="1100" u="none" strike="noStrike">
                          <a:effectLst/>
                        </a:rPr>
                        <a:t>148</a:t>
                      </a:r>
                      <a:endParaRPr lang="es-CO" sz="1100" b="1"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Proyectos Integrales del Patrimonio</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86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a:effectLst/>
                        </a:rPr>
                        <a:t>Artículo Sectorial</a:t>
                      </a:r>
                      <a:endParaRPr lang="es-CO" sz="1100" b="0" i="0" u="none" strike="noStrike">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2018326457"/>
                  </a:ext>
                </a:extLst>
              </a:tr>
              <a:tr h="463130">
                <a:tc>
                  <a:txBody>
                    <a:bodyPr/>
                    <a:lstStyle/>
                    <a:p>
                      <a:pPr algn="ctr" fontAlgn="ctr"/>
                      <a:r>
                        <a:rPr lang="es-CO" sz="1100" u="none" strike="noStrike">
                          <a:effectLst/>
                        </a:rPr>
                        <a:t>149</a:t>
                      </a:r>
                      <a:endParaRPr lang="es-CO" sz="1100" b="1" i="0" u="none" strike="noStrike">
                        <a:solidFill>
                          <a:srgbClr val="000000"/>
                        </a:solidFill>
                        <a:effectLst/>
                        <a:latin typeface="+mn-lt"/>
                      </a:endParaRPr>
                    </a:p>
                  </a:txBody>
                  <a:tcPr marL="5013" marR="5013" marT="5013" marB="0" anchor="ctr">
                    <a:solidFill>
                      <a:schemeClr val="bg1"/>
                    </a:solidFill>
                  </a:tcPr>
                </a:tc>
                <a:tc>
                  <a:txBody>
                    <a:bodyPr/>
                    <a:lstStyle/>
                    <a:p>
                      <a:pPr algn="just" fontAlgn="b"/>
                      <a:r>
                        <a:rPr lang="es-CO" sz="1100" b="1" u="none" strike="noStrike" dirty="0">
                          <a:effectLst/>
                        </a:rPr>
                        <a:t>Exención de impuesto predial unificado para inmuebles donde se realicen y produzcan espectáculos públicos de artes escénicas, de manera exclusiva habitual y continua</a:t>
                      </a:r>
                      <a:endParaRPr lang="es-CO" sz="1100" b="1" i="0" u="none" strike="noStrike" dirty="0">
                        <a:solidFill>
                          <a:srgbClr val="000000"/>
                        </a:solidFill>
                        <a:effectLst/>
                        <a:latin typeface="+mn-lt"/>
                      </a:endParaRPr>
                    </a:p>
                  </a:txBody>
                  <a:tcPr marL="5013" marR="5013" marT="5013" marB="0" anchor="ctr">
                    <a:solidFill>
                      <a:schemeClr val="bg1"/>
                    </a:solidFill>
                  </a:tcPr>
                </a:tc>
                <a:tc>
                  <a:txBody>
                    <a:bodyPr/>
                    <a:lstStyle/>
                    <a:p>
                      <a:pPr algn="ctr" fontAlgn="ctr"/>
                      <a:r>
                        <a:rPr lang="es-CO" sz="1100" u="none" strike="noStrike">
                          <a:effectLst/>
                        </a:rPr>
                        <a:t>86</a:t>
                      </a:r>
                      <a:endParaRPr lang="es-CO" sz="1100" b="0" i="0" u="none" strike="noStrike">
                        <a:solidFill>
                          <a:srgbClr val="000000"/>
                        </a:solidFill>
                        <a:effectLst/>
                        <a:latin typeface="+mn-lt"/>
                      </a:endParaRPr>
                    </a:p>
                  </a:txBody>
                  <a:tcPr marL="5013" marR="5013" marT="5013" marB="0" anchor="ctr">
                    <a:solidFill>
                      <a:schemeClr val="bg1"/>
                    </a:solidFill>
                  </a:tcPr>
                </a:tc>
                <a:tc>
                  <a:txBody>
                    <a:bodyPr/>
                    <a:lstStyle/>
                    <a:p>
                      <a:pPr algn="l" fontAlgn="ctr"/>
                      <a:r>
                        <a:rPr lang="es-CO" sz="1100" u="none" strike="noStrike" dirty="0">
                          <a:effectLst/>
                        </a:rPr>
                        <a:t>Artículo Sectorial</a:t>
                      </a:r>
                      <a:endParaRPr lang="es-CO" sz="1100" b="0" i="0" u="none" strike="noStrike" dirty="0">
                        <a:solidFill>
                          <a:srgbClr val="000000"/>
                        </a:solidFill>
                        <a:effectLst/>
                        <a:latin typeface="+mn-lt"/>
                      </a:endParaRPr>
                    </a:p>
                  </a:txBody>
                  <a:tcPr marL="5013" marR="5013" marT="5013" marB="0" anchor="ctr">
                    <a:solidFill>
                      <a:schemeClr val="bg1"/>
                    </a:solidFill>
                  </a:tcPr>
                </a:tc>
                <a:extLst>
                  <a:ext uri="{0D108BD9-81ED-4DB2-BD59-A6C34878D82A}">
                    <a16:rowId xmlns:a16="http://schemas.microsoft.com/office/drawing/2014/main" val="3476387897"/>
                  </a:ext>
                </a:extLst>
              </a:tr>
            </a:tbl>
          </a:graphicData>
        </a:graphic>
      </p:graphicFrame>
    </p:spTree>
    <p:extLst>
      <p:ext uri="{BB962C8B-B14F-4D97-AF65-F5344CB8AC3E}">
        <p14:creationId xmlns:p14="http://schemas.microsoft.com/office/powerpoint/2010/main" val="677358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838200" y="161925"/>
            <a:ext cx="10515600" cy="400419"/>
          </a:xfrm>
        </p:spPr>
        <p:txBody>
          <a:bodyPr vert="horz" lIns="91440" tIns="45720" rIns="91440" bIns="45720" rtlCol="0" anchor="ctr">
            <a:noAutofit/>
          </a:bodyPr>
          <a:lstStyle/>
          <a:p>
            <a:pPr algn="ctr" fontAlgn="ctr">
              <a:lnSpc>
                <a:spcPct val="107000"/>
              </a:lnSpc>
              <a:defRPr/>
            </a:pPr>
            <a:r>
              <a:rPr lang="es-CO" sz="2800" b="1" dirty="0">
                <a:solidFill>
                  <a:srgbClr val="4472C4">
                    <a:lumMod val="50000"/>
                  </a:srgbClr>
                </a:solidFill>
                <a:latin typeface="Arial" panose="020B0604020202020204" pitchFamily="34" charset="0"/>
                <a:cs typeface="Arial" panose="020B0604020202020204" pitchFamily="34" charset="0"/>
              </a:rPr>
              <a:t>Artículo 12 – Metas Trazadoras</a:t>
            </a:r>
          </a:p>
        </p:txBody>
      </p:sp>
      <p:graphicFrame>
        <p:nvGraphicFramePr>
          <p:cNvPr id="4" name="Tabla 3">
            <a:extLst>
              <a:ext uri="{FF2B5EF4-FFF2-40B4-BE49-F238E27FC236}">
                <a16:creationId xmlns:a16="http://schemas.microsoft.com/office/drawing/2014/main" id="{32FD3CB2-DF65-3649-A538-05F9E6A18084}"/>
              </a:ext>
            </a:extLst>
          </p:cNvPr>
          <p:cNvGraphicFramePr>
            <a:graphicFrameLocks noGrp="1"/>
          </p:cNvGraphicFramePr>
          <p:nvPr>
            <p:extLst>
              <p:ext uri="{D42A27DB-BD31-4B8C-83A1-F6EECF244321}">
                <p14:modId xmlns:p14="http://schemas.microsoft.com/office/powerpoint/2010/main" val="3324143282"/>
              </p:ext>
            </p:extLst>
          </p:nvPr>
        </p:nvGraphicFramePr>
        <p:xfrm>
          <a:off x="1041400" y="1085649"/>
          <a:ext cx="10109200" cy="4690402"/>
        </p:xfrm>
        <a:graphic>
          <a:graphicData uri="http://schemas.openxmlformats.org/drawingml/2006/table">
            <a:tbl>
              <a:tblPr>
                <a:tableStyleId>{69CF1AB2-1976-4502-BF36-3FF5EA218861}</a:tableStyleId>
              </a:tblPr>
              <a:tblGrid>
                <a:gridCol w="418968">
                  <a:extLst>
                    <a:ext uri="{9D8B030D-6E8A-4147-A177-3AD203B41FA5}">
                      <a16:colId xmlns:a16="http://schemas.microsoft.com/office/drawing/2014/main" val="386339515"/>
                    </a:ext>
                  </a:extLst>
                </a:gridCol>
                <a:gridCol w="2139175">
                  <a:extLst>
                    <a:ext uri="{9D8B030D-6E8A-4147-A177-3AD203B41FA5}">
                      <a16:colId xmlns:a16="http://schemas.microsoft.com/office/drawing/2014/main" val="1309121840"/>
                    </a:ext>
                  </a:extLst>
                </a:gridCol>
                <a:gridCol w="3004457">
                  <a:extLst>
                    <a:ext uri="{9D8B030D-6E8A-4147-A177-3AD203B41FA5}">
                      <a16:colId xmlns:a16="http://schemas.microsoft.com/office/drawing/2014/main" val="444234724"/>
                    </a:ext>
                  </a:extLst>
                </a:gridCol>
                <a:gridCol w="1499557">
                  <a:extLst>
                    <a:ext uri="{9D8B030D-6E8A-4147-A177-3AD203B41FA5}">
                      <a16:colId xmlns:a16="http://schemas.microsoft.com/office/drawing/2014/main" val="1959746375"/>
                    </a:ext>
                  </a:extLst>
                </a:gridCol>
                <a:gridCol w="1866314">
                  <a:extLst>
                    <a:ext uri="{9D8B030D-6E8A-4147-A177-3AD203B41FA5}">
                      <a16:colId xmlns:a16="http://schemas.microsoft.com/office/drawing/2014/main" val="2106882627"/>
                    </a:ext>
                  </a:extLst>
                </a:gridCol>
                <a:gridCol w="1180729">
                  <a:extLst>
                    <a:ext uri="{9D8B030D-6E8A-4147-A177-3AD203B41FA5}">
                      <a16:colId xmlns:a16="http://schemas.microsoft.com/office/drawing/2014/main" val="3446724145"/>
                    </a:ext>
                  </a:extLst>
                </a:gridCol>
              </a:tblGrid>
              <a:tr h="627037">
                <a:tc gridSpan="6">
                  <a:txBody>
                    <a:bodyPr/>
                    <a:lstStyle/>
                    <a:p>
                      <a:pPr algn="ctr" fontAlgn="ctr"/>
                      <a:r>
                        <a:rPr lang="es-CO" sz="2000" b="1" u="none" strike="noStrike" dirty="0">
                          <a:solidFill>
                            <a:srgbClr val="002060"/>
                          </a:solidFill>
                          <a:effectLst/>
                        </a:rPr>
                        <a:t>Propósito 1: Hacer un nuevo contrato social con igualdad de oportunidades para la inclusión social, productiva y política.</a:t>
                      </a:r>
                      <a:r>
                        <a:rPr lang="es-CO" sz="1600" u="none" strike="noStrike" dirty="0">
                          <a:solidFill>
                            <a:srgbClr val="002060"/>
                          </a:solidFill>
                          <a:effectLst/>
                        </a:rPr>
                        <a:t> </a:t>
                      </a:r>
                      <a:endParaRPr lang="es-CO" sz="1600" b="0" i="0" u="none" strike="noStrike" dirty="0">
                        <a:solidFill>
                          <a:srgbClr val="002060"/>
                        </a:solidFill>
                        <a:effectLst/>
                        <a:latin typeface="+mn-lt"/>
                      </a:endParaRPr>
                    </a:p>
                  </a:txBody>
                  <a:tcPr marL="9525" marR="9525" marT="9525" marB="0" anchor="ctr">
                    <a:solidFill>
                      <a:schemeClr val="bg1"/>
                    </a:solidFill>
                  </a:tcPr>
                </a:tc>
                <a:tc hMerge="1">
                  <a:txBody>
                    <a:bodyPr/>
                    <a:lstStyle/>
                    <a:p>
                      <a:pPr algn="l" fontAlgn="ctr"/>
                      <a:endParaRPr lang="es-CO" sz="1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044855"/>
                  </a:ext>
                </a:extLst>
              </a:tr>
              <a:tr h="190500">
                <a:tc>
                  <a:txBody>
                    <a:bodyPr/>
                    <a:lstStyle/>
                    <a:p>
                      <a:pPr algn="ctr" fontAlgn="ctr"/>
                      <a:r>
                        <a:rPr lang="es-CO" sz="1600" b="1" u="none" strike="noStrike" dirty="0">
                          <a:effectLst/>
                        </a:rPr>
                        <a:t>No</a:t>
                      </a:r>
                      <a:endParaRPr lang="es-CO" sz="16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600" b="1" u="none" strike="noStrike" dirty="0">
                          <a:effectLst/>
                        </a:rPr>
                        <a:t>Metas Trazadoras</a:t>
                      </a:r>
                      <a:endParaRPr lang="es-CO" sz="16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600" b="1" u="none" strike="noStrike" dirty="0">
                          <a:effectLst/>
                        </a:rPr>
                        <a:t>Indicador</a:t>
                      </a:r>
                      <a:endParaRPr lang="es-CO" sz="16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600" b="1" u="none" strike="noStrike" dirty="0">
                          <a:effectLst/>
                        </a:rPr>
                        <a:t>Línea Base</a:t>
                      </a:r>
                      <a:endParaRPr lang="es-CO" sz="16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600" b="1" u="none" strike="noStrike" dirty="0">
                          <a:effectLst/>
                        </a:rPr>
                        <a:t>Fuente y año</a:t>
                      </a:r>
                      <a:endParaRPr lang="es-CO" sz="16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600" b="1" u="none" strike="noStrike" dirty="0">
                          <a:effectLst/>
                        </a:rPr>
                        <a:t>Meta 2024</a:t>
                      </a:r>
                      <a:endParaRPr lang="es-CO" sz="1600" b="1"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741037420"/>
                  </a:ext>
                </a:extLst>
              </a:tr>
              <a:tr h="762000">
                <a:tc>
                  <a:txBody>
                    <a:bodyPr/>
                    <a:lstStyle/>
                    <a:p>
                      <a:pPr algn="ctr" fontAlgn="ctr"/>
                      <a:r>
                        <a:rPr lang="es-CO" sz="1600" u="none" strike="noStrike" dirty="0">
                          <a:effectLst/>
                        </a:rPr>
                        <a:t>24</a:t>
                      </a:r>
                      <a:endParaRPr lang="es-CO" sz="1600" b="0" i="0" u="none" strike="noStrike" dirty="0">
                        <a:solidFill>
                          <a:srgbClr val="000000"/>
                        </a:solidFill>
                        <a:effectLst/>
                        <a:latin typeface="+mn-lt"/>
                      </a:endParaRPr>
                    </a:p>
                  </a:txBody>
                  <a:tcPr marL="9525" marR="9525" marT="9525" marB="0" anchor="ctr">
                    <a:solidFill>
                      <a:schemeClr val="bg1"/>
                    </a:solidFill>
                  </a:tcPr>
                </a:tc>
                <a:tc rowSpan="5">
                  <a:txBody>
                    <a:bodyPr/>
                    <a:lstStyle/>
                    <a:p>
                      <a:pPr algn="just" fontAlgn="ctr"/>
                      <a:r>
                        <a:rPr lang="es-CO" sz="1200" u="none" strike="noStrike" dirty="0">
                          <a:effectLst/>
                        </a:rPr>
                        <a:t>Promover la participación, la transformación cultural, deportiva, recreativa, patrimonial y artística que propicien espacios de encuentro, tejido social y reconocimiento del otro.</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l" fontAlgn="ctr"/>
                      <a:r>
                        <a:rPr lang="es-CO" sz="1200" u="none" strike="noStrike" dirty="0">
                          <a:effectLst/>
                        </a:rPr>
                        <a:t>Aumentar el porcentaje de la población que realiza prácticas culturales</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dirty="0">
                          <a:effectLst/>
                        </a:rPr>
                        <a:t>9,5</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l" fontAlgn="ctr"/>
                      <a:r>
                        <a:rPr lang="es-CO" sz="1200" u="none" strike="noStrike" dirty="0">
                          <a:effectLst/>
                        </a:rPr>
                        <a:t>Encuesta de Consumo Cultural - Dane 2017</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dirty="0">
                          <a:effectLst/>
                        </a:rPr>
                        <a:t>10,5</a:t>
                      </a:r>
                      <a:endParaRPr lang="es-CO" sz="1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689869686"/>
                  </a:ext>
                </a:extLst>
              </a:tr>
              <a:tr h="762000">
                <a:tc>
                  <a:txBody>
                    <a:bodyPr/>
                    <a:lstStyle/>
                    <a:p>
                      <a:pPr algn="ctr" fontAlgn="ctr"/>
                      <a:r>
                        <a:rPr lang="es-CO" sz="1600" u="none" strike="noStrike" dirty="0">
                          <a:effectLst/>
                        </a:rPr>
                        <a:t>25</a:t>
                      </a:r>
                      <a:endParaRPr lang="es-CO" sz="1600" b="0" i="0" u="none" strike="noStrike" dirty="0">
                        <a:solidFill>
                          <a:srgbClr val="000000"/>
                        </a:solidFill>
                        <a:effectLst/>
                        <a:latin typeface="+mn-lt"/>
                      </a:endParaRPr>
                    </a:p>
                  </a:txBody>
                  <a:tcPr marL="9525" marR="9525" marT="9525" marB="0" anchor="ctr">
                    <a:solidFill>
                      <a:schemeClr val="bg1"/>
                    </a:solidFill>
                  </a:tcPr>
                </a:tc>
                <a:tc vMerge="1">
                  <a:txBody>
                    <a:bodyPr/>
                    <a:lstStyle/>
                    <a:p>
                      <a:pPr algn="just" fontAlgn="ctr"/>
                      <a:endParaRPr lang="es-CO" sz="1100" b="0" i="0" u="none" strike="noStrike" dirty="0">
                        <a:solidFill>
                          <a:srgbClr val="000000"/>
                        </a:solidFill>
                        <a:effectLst/>
                        <a:latin typeface="+mn-lt"/>
                      </a:endParaRPr>
                    </a:p>
                  </a:txBody>
                  <a:tcPr marL="9525" marR="9525" marT="9525" marB="0" anchor="ctr"/>
                </a:tc>
                <a:tc>
                  <a:txBody>
                    <a:bodyPr/>
                    <a:lstStyle/>
                    <a:p>
                      <a:pPr algn="l" fontAlgn="ctr"/>
                      <a:r>
                        <a:rPr lang="es-CO" sz="1200" u="none" strike="noStrike">
                          <a:effectLst/>
                        </a:rPr>
                        <a:t>Aumentar el porcentaje de la población que realiza al menos una práctica vinculada con el patrimonio cultural inmaterial</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dirty="0">
                          <a:effectLst/>
                        </a:rPr>
                        <a:t>43,7</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l" fontAlgn="ctr"/>
                      <a:r>
                        <a:rPr lang="es-CO" sz="1200" u="none" strike="noStrike" dirty="0">
                          <a:effectLst/>
                        </a:rPr>
                        <a:t>Encuesta Bienal de Culturas - SCRD 2019</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a:effectLst/>
                        </a:rPr>
                        <a:t>44</a:t>
                      </a:r>
                      <a:endParaRPr lang="es-CO" sz="1200" b="0" i="0" u="none" strike="noStrike">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885516534"/>
                  </a:ext>
                </a:extLst>
              </a:tr>
              <a:tr h="762000">
                <a:tc>
                  <a:txBody>
                    <a:bodyPr/>
                    <a:lstStyle/>
                    <a:p>
                      <a:pPr algn="ctr" fontAlgn="ctr"/>
                      <a:r>
                        <a:rPr lang="es-CO" sz="1600" u="none" strike="noStrike" dirty="0">
                          <a:effectLst/>
                        </a:rPr>
                        <a:t>26</a:t>
                      </a:r>
                      <a:endParaRPr lang="es-CO" sz="1600" b="0" i="0" u="none" strike="noStrike" dirty="0">
                        <a:solidFill>
                          <a:srgbClr val="000000"/>
                        </a:solidFill>
                        <a:effectLst/>
                        <a:latin typeface="+mn-lt"/>
                      </a:endParaRPr>
                    </a:p>
                  </a:txBody>
                  <a:tcPr marL="9525" marR="9525" marT="9525" marB="0" anchor="ctr">
                    <a:solidFill>
                      <a:schemeClr val="bg1"/>
                    </a:solidFill>
                  </a:tcPr>
                </a:tc>
                <a:tc vMerge="1">
                  <a:txBody>
                    <a:bodyPr/>
                    <a:lstStyle/>
                    <a:p>
                      <a:pPr algn="just" fontAlgn="ctr"/>
                      <a:endParaRPr lang="es-CO" sz="1100" b="0" i="0" u="none" strike="noStrike">
                        <a:solidFill>
                          <a:srgbClr val="000000"/>
                        </a:solidFill>
                        <a:effectLst/>
                        <a:latin typeface="+mn-lt"/>
                      </a:endParaRPr>
                    </a:p>
                  </a:txBody>
                  <a:tcPr marL="9525" marR="9525" marT="9525" marB="0" anchor="ctr"/>
                </a:tc>
                <a:tc>
                  <a:txBody>
                    <a:bodyPr/>
                    <a:lstStyle/>
                    <a:p>
                      <a:pPr algn="l" fontAlgn="ctr"/>
                      <a:r>
                        <a:rPr lang="es-CO" sz="1200" u="none" strike="noStrike">
                          <a:effectLst/>
                        </a:rPr>
                        <a:t>Aumentar el porcentaje de personas que han asistido durante los últimos 12 meses a presentaciones de la OFB</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a:effectLst/>
                        </a:rPr>
                        <a:t>13,7</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l" fontAlgn="ctr"/>
                      <a:r>
                        <a:rPr lang="es-CO" sz="1200" u="none" strike="noStrike" dirty="0">
                          <a:effectLst/>
                        </a:rPr>
                        <a:t>Encuesta Bienal de Culturas - SCRD 2019</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dirty="0">
                          <a:effectLst/>
                        </a:rPr>
                        <a:t>14,50%</a:t>
                      </a:r>
                      <a:endParaRPr lang="es-CO" sz="1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3261738736"/>
                  </a:ext>
                </a:extLst>
              </a:tr>
              <a:tr h="762000">
                <a:tc>
                  <a:txBody>
                    <a:bodyPr/>
                    <a:lstStyle/>
                    <a:p>
                      <a:pPr algn="ctr" fontAlgn="ctr"/>
                      <a:r>
                        <a:rPr lang="es-CO" sz="1600" u="none" strike="noStrike" dirty="0">
                          <a:effectLst/>
                        </a:rPr>
                        <a:t>27</a:t>
                      </a:r>
                      <a:endParaRPr lang="es-CO" sz="1600" b="0" i="0" u="none" strike="noStrike" dirty="0">
                        <a:solidFill>
                          <a:srgbClr val="000000"/>
                        </a:solidFill>
                        <a:effectLst/>
                        <a:latin typeface="+mn-lt"/>
                      </a:endParaRPr>
                    </a:p>
                  </a:txBody>
                  <a:tcPr marL="9525" marR="9525" marT="9525" marB="0" anchor="ctr">
                    <a:solidFill>
                      <a:schemeClr val="bg1"/>
                    </a:solidFill>
                  </a:tcPr>
                </a:tc>
                <a:tc vMerge="1">
                  <a:txBody>
                    <a:bodyPr/>
                    <a:lstStyle/>
                    <a:p>
                      <a:pPr algn="just" fontAlgn="ctr"/>
                      <a:endParaRPr lang="es-CO" sz="1100" b="0" i="0" u="none" strike="noStrike" dirty="0">
                        <a:solidFill>
                          <a:srgbClr val="000000"/>
                        </a:solidFill>
                        <a:effectLst/>
                        <a:latin typeface="+mn-lt"/>
                      </a:endParaRPr>
                    </a:p>
                  </a:txBody>
                  <a:tcPr marL="9525" marR="9525" marT="9525" marB="0" anchor="ctr"/>
                </a:tc>
                <a:tc>
                  <a:txBody>
                    <a:bodyPr/>
                    <a:lstStyle/>
                    <a:p>
                      <a:pPr algn="l" fontAlgn="ctr"/>
                      <a:r>
                        <a:rPr lang="es-CO" sz="1200" u="none" strike="noStrike">
                          <a:effectLst/>
                        </a:rPr>
                        <a:t>Aumentar el promedio de libros leídos al año por persona</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a:effectLst/>
                        </a:rPr>
                        <a:t>2,7</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l" fontAlgn="ctr"/>
                      <a:r>
                        <a:rPr lang="es-CO" sz="1200" u="none" strike="noStrike" dirty="0">
                          <a:effectLst/>
                        </a:rPr>
                        <a:t>Encuesta de Consumo Cultural - </a:t>
                      </a:r>
                      <a:r>
                        <a:rPr lang="es-CO" sz="1200" u="none" strike="noStrike" dirty="0" err="1">
                          <a:effectLst/>
                        </a:rPr>
                        <a:t>Dane</a:t>
                      </a:r>
                      <a:r>
                        <a:rPr lang="es-CO" sz="1200" u="none" strike="noStrike" dirty="0">
                          <a:effectLst/>
                        </a:rPr>
                        <a:t> 2017</a:t>
                      </a:r>
                      <a:endParaRPr lang="es-CO"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dirty="0">
                          <a:effectLst/>
                        </a:rPr>
                        <a:t>3</a:t>
                      </a:r>
                      <a:endParaRPr lang="es-CO" sz="1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2240964631"/>
                  </a:ext>
                </a:extLst>
              </a:tr>
              <a:tr h="762000">
                <a:tc>
                  <a:txBody>
                    <a:bodyPr/>
                    <a:lstStyle/>
                    <a:p>
                      <a:pPr algn="ctr" fontAlgn="ctr"/>
                      <a:r>
                        <a:rPr lang="es-CO" sz="1600" u="none" strike="noStrike" dirty="0">
                          <a:effectLst/>
                        </a:rPr>
                        <a:t>28</a:t>
                      </a:r>
                      <a:endParaRPr lang="es-CO" sz="1600" b="0" i="0" u="none" strike="noStrike" dirty="0">
                        <a:solidFill>
                          <a:srgbClr val="000000"/>
                        </a:solidFill>
                        <a:effectLst/>
                        <a:latin typeface="+mn-lt"/>
                      </a:endParaRPr>
                    </a:p>
                  </a:txBody>
                  <a:tcPr marL="9525" marR="9525" marT="9525" marB="0" anchor="ctr">
                    <a:solidFill>
                      <a:schemeClr val="bg1"/>
                    </a:solidFill>
                  </a:tcPr>
                </a:tc>
                <a:tc vMerge="1">
                  <a:txBody>
                    <a:bodyPr/>
                    <a:lstStyle/>
                    <a:p>
                      <a:pPr algn="just" fontAlgn="ctr"/>
                      <a:endParaRPr lang="es-CO" sz="1100" b="0" i="0" u="none" strike="noStrike" dirty="0">
                        <a:solidFill>
                          <a:srgbClr val="000000"/>
                        </a:solidFill>
                        <a:effectLst/>
                        <a:latin typeface="+mn-lt"/>
                      </a:endParaRPr>
                    </a:p>
                  </a:txBody>
                  <a:tcPr marL="9525" marR="9525" marT="9525" marB="0" anchor="ctr"/>
                </a:tc>
                <a:tc>
                  <a:txBody>
                    <a:bodyPr/>
                    <a:lstStyle/>
                    <a:p>
                      <a:pPr algn="l" fontAlgn="ctr"/>
                      <a:r>
                        <a:rPr lang="es-CO" sz="1200" u="none" strike="noStrike">
                          <a:effectLst/>
                        </a:rPr>
                        <a:t>Porcentaje de personas que realizan actividad física (población de 15 años y más)</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a:effectLst/>
                        </a:rPr>
                        <a:t>47,67</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l" fontAlgn="ctr"/>
                      <a:r>
                        <a:rPr lang="es-CO" sz="1200" u="none" strike="noStrike">
                          <a:effectLst/>
                        </a:rPr>
                        <a:t>Encuesta Multipropósito 2017</a:t>
                      </a:r>
                      <a:endParaRPr lang="es-CO" sz="1200" b="0"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s-CO" sz="1200" u="none" strike="noStrike" dirty="0">
                          <a:effectLst/>
                        </a:rPr>
                        <a:t>48</a:t>
                      </a:r>
                      <a:endParaRPr lang="es-CO" sz="1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4267458319"/>
                  </a:ext>
                </a:extLst>
              </a:tr>
            </a:tbl>
          </a:graphicData>
        </a:graphic>
      </p:graphicFrame>
    </p:spTree>
    <p:extLst>
      <p:ext uri="{BB962C8B-B14F-4D97-AF65-F5344CB8AC3E}">
        <p14:creationId xmlns:p14="http://schemas.microsoft.com/office/powerpoint/2010/main" val="2644539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2168978" y="119152"/>
            <a:ext cx="7874908" cy="795248"/>
          </a:xfrm>
        </p:spPr>
        <p:txBody>
          <a:bodyPr vert="horz" lIns="91440" tIns="45720" rIns="91440" bIns="45720" rtlCol="0" anchor="ctr">
            <a:noAutofit/>
          </a:bodyPr>
          <a:lstStyle/>
          <a:p>
            <a:pPr algn="ctr" fontAlgn="ctr">
              <a:lnSpc>
                <a:spcPct val="107000"/>
              </a:lnSpc>
              <a:defRPr/>
            </a:pPr>
            <a:r>
              <a:rPr lang="es-CO" sz="2800" b="1" dirty="0">
                <a:solidFill>
                  <a:srgbClr val="4472C4">
                    <a:lumMod val="50000"/>
                  </a:srgbClr>
                </a:solidFill>
                <a:latin typeface="Arial" panose="020B0604020202020204" pitchFamily="34" charset="0"/>
                <a:cs typeface="Arial" panose="020B0604020202020204" pitchFamily="34" charset="0"/>
              </a:rPr>
              <a:t>Artículo 13. Meta - Programas Estratégicos</a:t>
            </a:r>
          </a:p>
        </p:txBody>
      </p:sp>
      <p:graphicFrame>
        <p:nvGraphicFramePr>
          <p:cNvPr id="2" name="Tabla 1">
            <a:extLst>
              <a:ext uri="{FF2B5EF4-FFF2-40B4-BE49-F238E27FC236}">
                <a16:creationId xmlns:a16="http://schemas.microsoft.com/office/drawing/2014/main" id="{2FCC20EE-7F78-DB4B-B34A-1F344B7FFFB2}"/>
              </a:ext>
            </a:extLst>
          </p:cNvPr>
          <p:cNvGraphicFramePr>
            <a:graphicFrameLocks noGrp="1"/>
          </p:cNvGraphicFramePr>
          <p:nvPr>
            <p:extLst>
              <p:ext uri="{D42A27DB-BD31-4B8C-83A1-F6EECF244321}">
                <p14:modId xmlns:p14="http://schemas.microsoft.com/office/powerpoint/2010/main" val="3579816755"/>
              </p:ext>
            </p:extLst>
          </p:nvPr>
        </p:nvGraphicFramePr>
        <p:xfrm>
          <a:off x="1113971" y="1530413"/>
          <a:ext cx="10221687" cy="3442335"/>
        </p:xfrm>
        <a:graphic>
          <a:graphicData uri="http://schemas.openxmlformats.org/drawingml/2006/table">
            <a:tbl>
              <a:tblPr>
                <a:tableStyleId>{8799B23B-EC83-4686-B30A-512413B5E67A}</a:tableStyleId>
              </a:tblPr>
              <a:tblGrid>
                <a:gridCol w="355380">
                  <a:extLst>
                    <a:ext uri="{9D8B030D-6E8A-4147-A177-3AD203B41FA5}">
                      <a16:colId xmlns:a16="http://schemas.microsoft.com/office/drawing/2014/main" val="3363108710"/>
                    </a:ext>
                  </a:extLst>
                </a:gridCol>
                <a:gridCol w="1535751">
                  <a:extLst>
                    <a:ext uri="{9D8B030D-6E8A-4147-A177-3AD203B41FA5}">
                      <a16:colId xmlns:a16="http://schemas.microsoft.com/office/drawing/2014/main" val="2302596981"/>
                    </a:ext>
                  </a:extLst>
                </a:gridCol>
                <a:gridCol w="409322">
                  <a:extLst>
                    <a:ext uri="{9D8B030D-6E8A-4147-A177-3AD203B41FA5}">
                      <a16:colId xmlns:a16="http://schemas.microsoft.com/office/drawing/2014/main" val="2045950531"/>
                    </a:ext>
                  </a:extLst>
                </a:gridCol>
                <a:gridCol w="2627276">
                  <a:extLst>
                    <a:ext uri="{9D8B030D-6E8A-4147-A177-3AD203B41FA5}">
                      <a16:colId xmlns:a16="http://schemas.microsoft.com/office/drawing/2014/main" val="94451604"/>
                    </a:ext>
                  </a:extLst>
                </a:gridCol>
                <a:gridCol w="1878439">
                  <a:extLst>
                    <a:ext uri="{9D8B030D-6E8A-4147-A177-3AD203B41FA5}">
                      <a16:colId xmlns:a16="http://schemas.microsoft.com/office/drawing/2014/main" val="2397263792"/>
                    </a:ext>
                  </a:extLst>
                </a:gridCol>
                <a:gridCol w="1170851">
                  <a:extLst>
                    <a:ext uri="{9D8B030D-6E8A-4147-A177-3AD203B41FA5}">
                      <a16:colId xmlns:a16="http://schemas.microsoft.com/office/drawing/2014/main" val="1636688966"/>
                    </a:ext>
                  </a:extLst>
                </a:gridCol>
                <a:gridCol w="1116910">
                  <a:extLst>
                    <a:ext uri="{9D8B030D-6E8A-4147-A177-3AD203B41FA5}">
                      <a16:colId xmlns:a16="http://schemas.microsoft.com/office/drawing/2014/main" val="711539774"/>
                    </a:ext>
                  </a:extLst>
                </a:gridCol>
                <a:gridCol w="1127758">
                  <a:extLst>
                    <a:ext uri="{9D8B030D-6E8A-4147-A177-3AD203B41FA5}">
                      <a16:colId xmlns:a16="http://schemas.microsoft.com/office/drawing/2014/main" val="117063199"/>
                    </a:ext>
                  </a:extLst>
                </a:gridCol>
              </a:tblGrid>
              <a:tr h="646730">
                <a:tc gridSpan="8">
                  <a:txBody>
                    <a:bodyPr/>
                    <a:lstStyle/>
                    <a:p>
                      <a:pPr algn="ctr" fontAlgn="ctr"/>
                      <a:r>
                        <a:rPr lang="es-CO" sz="2800" u="none" strike="noStrike" dirty="0">
                          <a:solidFill>
                            <a:srgbClr val="39295D"/>
                          </a:solidFill>
                          <a:effectLst/>
                        </a:rPr>
                        <a:t> </a:t>
                      </a:r>
                      <a:r>
                        <a:rPr lang="es-CO" sz="2000" b="1" u="none" strike="noStrike" dirty="0">
                          <a:solidFill>
                            <a:srgbClr val="39295D"/>
                          </a:solidFill>
                          <a:effectLst/>
                        </a:rPr>
                        <a:t>Programas Estratégicos Propósito 1: Hacer un nuevo contrato social con igualdad de oportunidades para la inclusión social, productiva y política</a:t>
                      </a:r>
                    </a:p>
                  </a:txBody>
                  <a:tcPr marL="9525" marR="9525" marT="9525" marB="0" anchor="ctr">
                    <a:solidFill>
                      <a:schemeClr val="bg1"/>
                    </a:solidFill>
                  </a:tcPr>
                </a:tc>
                <a:tc hMerge="1">
                  <a:txBody>
                    <a:bodyPr/>
                    <a:lstStyle/>
                    <a:p>
                      <a:pPr algn="l" fontAlgn="ctr"/>
                      <a:endParaRPr lang="es-CO"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5612555"/>
                  </a:ext>
                </a:extLst>
              </a:tr>
              <a:tr h="190500">
                <a:tc>
                  <a:txBody>
                    <a:bodyPr/>
                    <a:lstStyle/>
                    <a:p>
                      <a:pPr algn="ctr" fontAlgn="ctr"/>
                      <a:r>
                        <a:rPr lang="es-CO" sz="1600" u="none" strike="noStrike" dirty="0">
                          <a:solidFill>
                            <a:srgbClr val="7030A0"/>
                          </a:solidFill>
                          <a:effectLst/>
                        </a:rPr>
                        <a:t>No</a:t>
                      </a:r>
                      <a:endParaRPr lang="es-CO" sz="1600" b="1" i="0" u="none" strike="noStrike" dirty="0">
                        <a:solidFill>
                          <a:srgbClr val="7030A0"/>
                        </a:solidFill>
                        <a:effectLst/>
                        <a:latin typeface="Calibri" panose="020F0502020204030204" pitchFamily="34" charset="0"/>
                      </a:endParaRPr>
                    </a:p>
                  </a:txBody>
                  <a:tcPr marL="9525" marR="9525" marT="9525" marB="0" anchor="ctr"/>
                </a:tc>
                <a:tc>
                  <a:txBody>
                    <a:bodyPr/>
                    <a:lstStyle/>
                    <a:p>
                      <a:pPr algn="ctr" fontAlgn="ctr"/>
                      <a:r>
                        <a:rPr lang="es-CO" sz="1600" u="none" strike="noStrike" dirty="0">
                          <a:solidFill>
                            <a:srgbClr val="7030A0"/>
                          </a:solidFill>
                          <a:effectLst/>
                        </a:rPr>
                        <a:t>Programas Estratégicos</a:t>
                      </a:r>
                      <a:endParaRPr lang="es-CO" sz="1600" b="1"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solidFill>
                            <a:srgbClr val="7030A0"/>
                          </a:solidFill>
                          <a:effectLst/>
                        </a:rPr>
                        <a:t>No</a:t>
                      </a:r>
                      <a:endParaRPr lang="es-CO" sz="1600" b="1"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a:solidFill>
                            <a:srgbClr val="7030A0"/>
                          </a:solidFill>
                          <a:effectLst/>
                        </a:rPr>
                        <a:t>Meta estratégica</a:t>
                      </a:r>
                      <a:endParaRPr lang="es-CO" sz="1600" b="1" i="0" u="none" strike="noStrike">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a:solidFill>
                            <a:srgbClr val="7030A0"/>
                          </a:solidFill>
                          <a:effectLst/>
                        </a:rPr>
                        <a:t>Indicador</a:t>
                      </a:r>
                      <a:endParaRPr lang="es-CO" sz="1600" b="1" i="0" u="none" strike="noStrike">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solidFill>
                            <a:srgbClr val="7030A0"/>
                          </a:solidFill>
                          <a:effectLst/>
                        </a:rPr>
                        <a:t>Línea Base</a:t>
                      </a:r>
                      <a:endParaRPr lang="es-CO" sz="1600" b="1"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solidFill>
                            <a:srgbClr val="7030A0"/>
                          </a:solidFill>
                          <a:effectLst/>
                        </a:rPr>
                        <a:t>Fuente y año</a:t>
                      </a:r>
                      <a:endParaRPr lang="es-CO" sz="1600" b="1"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solidFill>
                            <a:srgbClr val="7030A0"/>
                          </a:solidFill>
                          <a:effectLst/>
                        </a:rPr>
                        <a:t>Meta 2024</a:t>
                      </a:r>
                      <a:endParaRPr lang="es-CO" sz="1600" b="1"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0838645"/>
                  </a:ext>
                </a:extLst>
              </a:tr>
              <a:tr h="1530350">
                <a:tc>
                  <a:txBody>
                    <a:bodyPr/>
                    <a:lstStyle/>
                    <a:p>
                      <a:pPr algn="ctr" fontAlgn="ctr"/>
                      <a:r>
                        <a:rPr lang="es-CO" sz="2000" u="none" strike="noStrike" dirty="0">
                          <a:effectLst/>
                        </a:rPr>
                        <a:t>1</a:t>
                      </a:r>
                      <a:endParaRPr lang="es-CO" sz="20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just" fontAlgn="ctr"/>
                      <a:r>
                        <a:rPr lang="es-CO" sz="1600" u="none" strike="noStrike" dirty="0">
                          <a:effectLst/>
                        </a:rPr>
                        <a:t>Oportunidades de educación, salud y cultura para mujeres, jóvenes, niños, niñas y adolescentes</a:t>
                      </a:r>
                      <a:endParaRPr lang="es-CO"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a:effectLst/>
                        </a:rPr>
                        <a:t>22</a:t>
                      </a:r>
                      <a:endParaRPr lang="es-CO"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just" fontAlgn="ctr"/>
                      <a:r>
                        <a:rPr lang="es-CO" sz="1600" u="none" strike="noStrike" dirty="0">
                          <a:effectLst/>
                        </a:rPr>
                        <a:t>Realizar el 100% de las acciones para el fortalecimiento de los estímulos, apoyos concertados y alianzas estratégicas para dinamizar la estrategia sectorial dirigida a fomentar los procesos culturales, artísticos y patrimoniales. </a:t>
                      </a:r>
                      <a:endParaRPr lang="es-CO"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effectLst/>
                        </a:rPr>
                        <a:t>Porcentaje de acciones para el fortalecimiento de los estímulos, apoyos concertados y alianzas estratégicas realizadas </a:t>
                      </a:r>
                      <a:endParaRPr lang="es-CO"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effectLst/>
                        </a:rPr>
                        <a:t>0</a:t>
                      </a:r>
                      <a:endParaRPr lang="es-CO"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effectLst/>
                        </a:rPr>
                        <a:t>SEGPLAN</a:t>
                      </a:r>
                      <a:endParaRPr lang="es-CO"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1600" u="none" strike="noStrike" dirty="0">
                          <a:effectLst/>
                        </a:rPr>
                        <a:t>100%</a:t>
                      </a:r>
                      <a:endParaRPr lang="es-CO"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811528417"/>
                  </a:ext>
                </a:extLst>
              </a:tr>
            </a:tbl>
          </a:graphicData>
        </a:graphic>
      </p:graphicFrame>
    </p:spTree>
    <p:extLst>
      <p:ext uri="{BB962C8B-B14F-4D97-AF65-F5344CB8AC3E}">
        <p14:creationId xmlns:p14="http://schemas.microsoft.com/office/powerpoint/2010/main" val="3975738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970108" y="18881"/>
            <a:ext cx="10515600" cy="1382233"/>
          </a:xfrm>
        </p:spPr>
        <p:txBody>
          <a:bodyPr vert="horz" lIns="91440" tIns="45720" rIns="91440" bIns="45720" rtlCol="0" anchor="ctr">
            <a:noAutofit/>
          </a:bodyPr>
          <a:lstStyle/>
          <a:p>
            <a:pPr algn="ctr" defTabSz="457200" fontAlgn="ctr">
              <a:lnSpc>
                <a:spcPct val="107000"/>
              </a:lnSpc>
            </a:pPr>
            <a:r>
              <a:rPr lang="es-CO" sz="2800" b="1" dirty="0">
                <a:solidFill>
                  <a:srgbClr val="4472C4">
                    <a:lumMod val="50000"/>
                  </a:srgbClr>
                </a:solidFill>
                <a:latin typeface="Arial" panose="020B0604020202020204" pitchFamily="34" charset="0"/>
                <a:cs typeface="Arial" panose="020B0604020202020204" pitchFamily="34" charset="0"/>
              </a:rPr>
              <a:t>Artículo 14 – Metas Sectoriales en los </a:t>
            </a:r>
            <a:br>
              <a:rPr lang="es-CO" sz="2800" b="1" dirty="0">
                <a:solidFill>
                  <a:srgbClr val="4472C4">
                    <a:lumMod val="50000"/>
                  </a:srgbClr>
                </a:solidFill>
                <a:latin typeface="Arial" panose="020B0604020202020204" pitchFamily="34" charset="0"/>
                <a:cs typeface="Arial" panose="020B0604020202020204" pitchFamily="34" charset="0"/>
              </a:rPr>
            </a:br>
            <a:r>
              <a:rPr lang="es-CO" sz="2800" b="1" dirty="0">
                <a:solidFill>
                  <a:srgbClr val="4472C4">
                    <a:lumMod val="50000"/>
                  </a:srgbClr>
                </a:solidFill>
                <a:latin typeface="Arial" panose="020B0604020202020204" pitchFamily="34" charset="0"/>
                <a:cs typeface="Arial" panose="020B0604020202020204" pitchFamily="34" charset="0"/>
              </a:rPr>
              <a:t>programas generales</a:t>
            </a:r>
          </a:p>
        </p:txBody>
      </p:sp>
      <p:grpSp>
        <p:nvGrpSpPr>
          <p:cNvPr id="2" name="Grupo 1">
            <a:extLst>
              <a:ext uri="{FF2B5EF4-FFF2-40B4-BE49-F238E27FC236}">
                <a16:creationId xmlns:a16="http://schemas.microsoft.com/office/drawing/2014/main" id="{8E5CFA9E-39CB-7F4D-B29C-6238775438B5}"/>
              </a:ext>
            </a:extLst>
          </p:cNvPr>
          <p:cNvGrpSpPr/>
          <p:nvPr/>
        </p:nvGrpSpPr>
        <p:grpSpPr>
          <a:xfrm>
            <a:off x="1598148" y="1673510"/>
            <a:ext cx="8783051" cy="3787137"/>
            <a:chOff x="2092028" y="1807745"/>
            <a:chExt cx="7091918" cy="3787137"/>
          </a:xfrm>
        </p:grpSpPr>
        <p:sp>
          <p:nvSpPr>
            <p:cNvPr id="5" name="Rectángulo 4">
              <a:extLst>
                <a:ext uri="{FF2B5EF4-FFF2-40B4-BE49-F238E27FC236}">
                  <a16:creationId xmlns:a16="http://schemas.microsoft.com/office/drawing/2014/main" id="{5752C441-1531-7644-953F-CF5197F08904}"/>
                </a:ext>
              </a:extLst>
            </p:cNvPr>
            <p:cNvSpPr/>
            <p:nvPr/>
          </p:nvSpPr>
          <p:spPr>
            <a:xfrm>
              <a:off x="3555881" y="3340814"/>
              <a:ext cx="3504997" cy="588524"/>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00" tIns="18400" rIns="18400" bIns="1840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33400">
                <a:lnSpc>
                  <a:spcPct val="90000"/>
                </a:lnSpc>
                <a:spcBef>
                  <a:spcPct val="0"/>
                </a:spcBef>
                <a:buClrTx/>
                <a:defRPr/>
              </a:pPr>
              <a:r>
                <a:rPr lang="es-ES" sz="2400" b="1" dirty="0">
                  <a:solidFill>
                    <a:schemeClr val="tx1"/>
                  </a:solidFill>
                  <a:effectLst>
                    <a:outerShdw blurRad="38100" dist="38100" dir="2700000" algn="tl">
                      <a:srgbClr val="000000">
                        <a:alpha val="43137"/>
                      </a:srgbClr>
                    </a:outerShdw>
                  </a:effectLst>
                  <a:latin typeface="Calibri"/>
                </a:rPr>
                <a:t>9/17 </a:t>
              </a:r>
              <a:r>
                <a:rPr lang="es-ES" sz="1600" dirty="0">
                  <a:solidFill>
                    <a:schemeClr val="tx1"/>
                  </a:solidFill>
                  <a:latin typeface="Calibri"/>
                </a:rPr>
                <a:t>Programas Estratégicos – </a:t>
              </a:r>
              <a:r>
                <a:rPr lang="es-ES" sz="2400" b="1" dirty="0">
                  <a:solidFill>
                    <a:srgbClr val="FF0000"/>
                  </a:solidFill>
                  <a:effectLst>
                    <a:outerShdw blurRad="38100" dist="38100" dir="2700000" algn="tl">
                      <a:srgbClr val="000000">
                        <a:alpha val="43137"/>
                      </a:srgbClr>
                    </a:outerShdw>
                  </a:effectLst>
                  <a:latin typeface="Calibri"/>
                </a:rPr>
                <a:t>53%</a:t>
              </a:r>
            </a:p>
          </p:txBody>
        </p:sp>
        <p:sp>
          <p:nvSpPr>
            <p:cNvPr id="6" name="Rectángulo 5">
              <a:extLst>
                <a:ext uri="{FF2B5EF4-FFF2-40B4-BE49-F238E27FC236}">
                  <a16:creationId xmlns:a16="http://schemas.microsoft.com/office/drawing/2014/main" id="{9D048881-6321-9948-99CC-EE1BA58AE5D2}"/>
                </a:ext>
              </a:extLst>
            </p:cNvPr>
            <p:cNvSpPr/>
            <p:nvPr/>
          </p:nvSpPr>
          <p:spPr>
            <a:xfrm>
              <a:off x="2779920" y="2555052"/>
              <a:ext cx="3050431" cy="626979"/>
            </a:xfrm>
            <a:prstGeom prst="rect">
              <a:avLst/>
            </a:prstGeom>
            <a:no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400" tIns="18400" rIns="18400" bIns="1840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33400">
                <a:lnSpc>
                  <a:spcPct val="90000"/>
                </a:lnSpc>
                <a:spcBef>
                  <a:spcPct val="0"/>
                </a:spcBef>
                <a:buClrTx/>
                <a:defRPr/>
              </a:pPr>
              <a:r>
                <a:rPr lang="es-ES" sz="1600" dirty="0">
                  <a:solidFill>
                    <a:schemeClr val="tx1"/>
                  </a:solidFill>
                  <a:latin typeface="Calibri"/>
                </a:rPr>
                <a:t> </a:t>
              </a:r>
              <a:r>
                <a:rPr lang="es-ES" sz="2400" b="1" dirty="0">
                  <a:solidFill>
                    <a:schemeClr val="tx1"/>
                  </a:solidFill>
                  <a:effectLst>
                    <a:outerShdw blurRad="38100" dist="38100" dir="2700000" algn="tl">
                      <a:srgbClr val="000000">
                        <a:alpha val="43137"/>
                      </a:srgbClr>
                    </a:outerShdw>
                  </a:effectLst>
                  <a:latin typeface="Calibri"/>
                </a:rPr>
                <a:t>8/30</a:t>
              </a:r>
              <a:r>
                <a:rPr lang="es-ES" sz="1600" dirty="0">
                  <a:solidFill>
                    <a:schemeClr val="tx1"/>
                  </a:solidFill>
                  <a:latin typeface="Calibri"/>
                </a:rPr>
                <a:t> Logros de Ciudad – </a:t>
              </a:r>
              <a:r>
                <a:rPr lang="es-ES" sz="2400" b="1" dirty="0">
                  <a:solidFill>
                    <a:srgbClr val="FF0000"/>
                  </a:solidFill>
                  <a:effectLst>
                    <a:outerShdw blurRad="38100" dist="38100" dir="2700000" algn="tl">
                      <a:srgbClr val="000000">
                        <a:alpha val="43137"/>
                      </a:srgbClr>
                    </a:outerShdw>
                  </a:effectLst>
                  <a:latin typeface="Calibri"/>
                </a:rPr>
                <a:t>27%</a:t>
              </a:r>
            </a:p>
          </p:txBody>
        </p:sp>
        <p:sp>
          <p:nvSpPr>
            <p:cNvPr id="7" name="Rectángulo 6">
              <a:extLst>
                <a:ext uri="{FF2B5EF4-FFF2-40B4-BE49-F238E27FC236}">
                  <a16:creationId xmlns:a16="http://schemas.microsoft.com/office/drawing/2014/main" id="{7FFE94BF-41E7-3D4B-AD8C-DF83863B2ADC}"/>
                </a:ext>
              </a:extLst>
            </p:cNvPr>
            <p:cNvSpPr/>
            <p:nvPr/>
          </p:nvSpPr>
          <p:spPr>
            <a:xfrm>
              <a:off x="4850703" y="4076683"/>
              <a:ext cx="3380013" cy="639083"/>
            </a:xfrm>
            <a:prstGeom prst="rect">
              <a:avLst/>
            </a:prstGeom>
            <a:noFill/>
            <a:ln>
              <a:solidFill>
                <a:schemeClr val="accen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00" tIns="18400" rIns="18400" bIns="1840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33400">
                <a:lnSpc>
                  <a:spcPct val="90000"/>
                </a:lnSpc>
                <a:spcBef>
                  <a:spcPct val="0"/>
                </a:spcBef>
                <a:buClrTx/>
                <a:defRPr/>
              </a:pPr>
              <a:r>
                <a:rPr lang="es-ES" sz="2400" b="1" dirty="0">
                  <a:solidFill>
                    <a:schemeClr val="tx1"/>
                  </a:solidFill>
                  <a:effectLst>
                    <a:outerShdw blurRad="38100" dist="38100" dir="2700000" algn="tl">
                      <a:srgbClr val="000000">
                        <a:alpha val="43137"/>
                      </a:srgbClr>
                    </a:outerShdw>
                  </a:effectLst>
                  <a:latin typeface="Calibri"/>
                </a:rPr>
                <a:t>14/57</a:t>
              </a:r>
              <a:r>
                <a:rPr lang="es-ES" sz="1600" dirty="0">
                  <a:solidFill>
                    <a:schemeClr val="tx1"/>
                  </a:solidFill>
                  <a:latin typeface="Calibri"/>
                </a:rPr>
                <a:t> Programas generales –</a:t>
              </a:r>
              <a:r>
                <a:rPr lang="es-ES" sz="1600" dirty="0">
                  <a:solidFill>
                    <a:srgbClr val="FF0000"/>
                  </a:solidFill>
                  <a:latin typeface="Calibri"/>
                </a:rPr>
                <a:t> </a:t>
              </a:r>
              <a:r>
                <a:rPr lang="es-ES" sz="2400" b="1" dirty="0">
                  <a:solidFill>
                    <a:srgbClr val="FF0000"/>
                  </a:solidFill>
                  <a:effectLst>
                    <a:outerShdw blurRad="38100" dist="38100" dir="2700000" algn="tl">
                      <a:srgbClr val="000000">
                        <a:alpha val="43137"/>
                      </a:srgbClr>
                    </a:outerShdw>
                  </a:effectLst>
                  <a:latin typeface="Calibri"/>
                </a:rPr>
                <a:t>25%</a:t>
              </a:r>
            </a:p>
          </p:txBody>
        </p:sp>
        <p:sp>
          <p:nvSpPr>
            <p:cNvPr id="8" name="Rectángulo 7">
              <a:extLst>
                <a:ext uri="{FF2B5EF4-FFF2-40B4-BE49-F238E27FC236}">
                  <a16:creationId xmlns:a16="http://schemas.microsoft.com/office/drawing/2014/main" id="{21611001-A731-864E-BD77-4123E91598EA}"/>
                </a:ext>
              </a:extLst>
            </p:cNvPr>
            <p:cNvSpPr/>
            <p:nvPr/>
          </p:nvSpPr>
          <p:spPr>
            <a:xfrm>
              <a:off x="5551028" y="4892447"/>
              <a:ext cx="3632918" cy="702435"/>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400" tIns="18400" rIns="18400" bIns="1840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33400">
                <a:lnSpc>
                  <a:spcPct val="90000"/>
                </a:lnSpc>
                <a:spcBef>
                  <a:spcPct val="0"/>
                </a:spcBef>
                <a:buClrTx/>
                <a:defRPr/>
              </a:pPr>
              <a:r>
                <a:rPr lang="es-ES" sz="2400" b="1" dirty="0">
                  <a:solidFill>
                    <a:schemeClr val="tx1"/>
                  </a:solidFill>
                  <a:effectLst>
                    <a:outerShdw blurRad="38100" dist="38100" dir="2700000" algn="tl">
                      <a:srgbClr val="000000">
                        <a:alpha val="43137"/>
                      </a:srgbClr>
                    </a:outerShdw>
                  </a:effectLst>
                  <a:latin typeface="Calibri"/>
                </a:rPr>
                <a:t>50/550</a:t>
              </a:r>
              <a:r>
                <a:rPr lang="es-ES" sz="1600" dirty="0">
                  <a:solidFill>
                    <a:schemeClr val="tx1"/>
                  </a:solidFill>
                  <a:latin typeface="Calibri"/>
                </a:rPr>
                <a:t> Meta de sector / Producto –</a:t>
              </a:r>
              <a:r>
                <a:rPr lang="es-ES" sz="1600" dirty="0">
                  <a:solidFill>
                    <a:srgbClr val="FF0000"/>
                  </a:solidFill>
                  <a:latin typeface="Calibri"/>
                </a:rPr>
                <a:t> </a:t>
              </a:r>
              <a:r>
                <a:rPr lang="es-ES" sz="2400" b="1" dirty="0">
                  <a:solidFill>
                    <a:srgbClr val="FF0000"/>
                  </a:solidFill>
                  <a:effectLst>
                    <a:outerShdw blurRad="38100" dist="38100" dir="2700000" algn="tl">
                      <a:srgbClr val="000000">
                        <a:alpha val="43137"/>
                      </a:srgbClr>
                    </a:outerShdw>
                  </a:effectLst>
                  <a:latin typeface="Calibri"/>
                </a:rPr>
                <a:t>9%</a:t>
              </a:r>
            </a:p>
          </p:txBody>
        </p:sp>
        <p:sp>
          <p:nvSpPr>
            <p:cNvPr id="9" name="Rectángulo 8">
              <a:extLst>
                <a:ext uri="{FF2B5EF4-FFF2-40B4-BE49-F238E27FC236}">
                  <a16:creationId xmlns:a16="http://schemas.microsoft.com/office/drawing/2014/main" id="{0669F384-1C8B-E74D-9685-89FC5EAFB6A7}"/>
                </a:ext>
              </a:extLst>
            </p:cNvPr>
            <p:cNvSpPr/>
            <p:nvPr/>
          </p:nvSpPr>
          <p:spPr>
            <a:xfrm>
              <a:off x="2092028" y="1807745"/>
              <a:ext cx="3376815" cy="588524"/>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00" tIns="18400" rIns="18400" bIns="1840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33400">
                <a:lnSpc>
                  <a:spcPct val="90000"/>
                </a:lnSpc>
                <a:spcBef>
                  <a:spcPct val="0"/>
                </a:spcBef>
                <a:buClrTx/>
                <a:defRPr/>
              </a:pPr>
              <a:r>
                <a:rPr lang="es-ES" sz="2400" b="1" dirty="0">
                  <a:solidFill>
                    <a:schemeClr val="tx1"/>
                  </a:solidFill>
                  <a:effectLst>
                    <a:outerShdw blurRad="38100" dist="38100" dir="2700000" algn="tl">
                      <a:srgbClr val="000000">
                        <a:alpha val="43137"/>
                      </a:srgbClr>
                    </a:outerShdw>
                  </a:effectLst>
                  <a:latin typeface="Calibri"/>
                </a:rPr>
                <a:t>4 /5 </a:t>
              </a:r>
              <a:r>
                <a:rPr lang="es-ES" sz="1600" dirty="0">
                  <a:solidFill>
                    <a:schemeClr val="tx1"/>
                  </a:solidFill>
                  <a:latin typeface="Calibri"/>
                </a:rPr>
                <a:t>Propósitos – </a:t>
              </a:r>
              <a:r>
                <a:rPr lang="es-ES" sz="2400" b="1" dirty="0">
                  <a:solidFill>
                    <a:srgbClr val="FF0000"/>
                  </a:solidFill>
                  <a:effectLst>
                    <a:outerShdw blurRad="38100" dist="38100" dir="2700000" algn="tl">
                      <a:srgbClr val="000000">
                        <a:alpha val="43137"/>
                      </a:srgbClr>
                    </a:outerShdw>
                  </a:effectLst>
                  <a:latin typeface="Calibri"/>
                </a:rPr>
                <a:t>80%</a:t>
              </a:r>
            </a:p>
          </p:txBody>
        </p:sp>
      </p:grpSp>
    </p:spTree>
    <p:extLst>
      <p:ext uri="{BB962C8B-B14F-4D97-AF65-F5344CB8AC3E}">
        <p14:creationId xmlns:p14="http://schemas.microsoft.com/office/powerpoint/2010/main" val="946750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86EA782D-6C5E-8146-9A1B-0DBB5A89EB51}"/>
              </a:ext>
            </a:extLst>
          </p:cNvPr>
          <p:cNvSpPr/>
          <p:nvPr/>
        </p:nvSpPr>
        <p:spPr>
          <a:xfrm>
            <a:off x="324293" y="804101"/>
            <a:ext cx="11393545"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ctr"/>
            <a:r>
              <a:rPr lang="es-CO" sz="1600" b="1" dirty="0">
                <a:solidFill>
                  <a:srgbClr val="000000"/>
                </a:solidFill>
              </a:rPr>
              <a:t>Propósito 1: </a:t>
            </a:r>
            <a:r>
              <a:rPr lang="es-CO" sz="1600" dirty="0">
                <a:solidFill>
                  <a:srgbClr val="000000"/>
                </a:solidFill>
              </a:rPr>
              <a:t>Hacer un nuevo contrato social con igualdad de oportunidades para la inclusión social, productiva y política.</a:t>
            </a:r>
          </a:p>
        </p:txBody>
      </p:sp>
      <p:sp>
        <p:nvSpPr>
          <p:cNvPr id="14" name="Título 1">
            <a:extLst>
              <a:ext uri="{FF2B5EF4-FFF2-40B4-BE49-F238E27FC236}">
                <a16:creationId xmlns:a16="http://schemas.microsoft.com/office/drawing/2014/main" id="{7C02CE15-CA8B-924F-B406-29EC7AF8450C}"/>
              </a:ext>
            </a:extLst>
          </p:cNvPr>
          <p:cNvSpPr>
            <a:spLocks noGrp="1"/>
          </p:cNvSpPr>
          <p:nvPr>
            <p:ph type="title"/>
          </p:nvPr>
        </p:nvSpPr>
        <p:spPr>
          <a:xfrm>
            <a:off x="2645480" y="195807"/>
            <a:ext cx="8514907" cy="308339"/>
          </a:xfrm>
        </p:spPr>
        <p:txBody>
          <a:bodyPr vert="horz" lIns="91440" tIns="45720" rIns="91440" bIns="45720" rtlCol="0" anchor="ctr">
            <a:noAutofit/>
          </a:body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Cambios en el artículo 14 – </a:t>
            </a:r>
            <a:br>
              <a:rPr lang="es-CO" sz="2000" b="1" dirty="0">
                <a:solidFill>
                  <a:srgbClr val="4472C4">
                    <a:lumMod val="50000"/>
                  </a:srgbClr>
                </a:solidFill>
                <a:latin typeface="Arial" panose="020B0604020202020204" pitchFamily="34" charset="0"/>
                <a:cs typeface="Arial" panose="020B0604020202020204" pitchFamily="34" charset="0"/>
              </a:rPr>
            </a:br>
            <a:r>
              <a:rPr lang="es-CO" sz="2000" b="1" dirty="0">
                <a:solidFill>
                  <a:srgbClr val="4472C4">
                    <a:lumMod val="50000"/>
                  </a:srgbClr>
                </a:solidFill>
                <a:latin typeface="Arial" panose="020B0604020202020204" pitchFamily="34" charset="0"/>
                <a:cs typeface="Arial" panose="020B0604020202020204" pitchFamily="34" charset="0"/>
              </a:rPr>
              <a:t>Metas Sectoriales en los programas generales</a:t>
            </a:r>
          </a:p>
        </p:txBody>
      </p:sp>
      <p:graphicFrame>
        <p:nvGraphicFramePr>
          <p:cNvPr id="5" name="Tabla 4">
            <a:extLst>
              <a:ext uri="{FF2B5EF4-FFF2-40B4-BE49-F238E27FC236}">
                <a16:creationId xmlns:a16="http://schemas.microsoft.com/office/drawing/2014/main" id="{A7AB4EF9-8AF0-DB47-BBC8-1578294D3F6D}"/>
              </a:ext>
            </a:extLst>
          </p:cNvPr>
          <p:cNvGraphicFramePr>
            <a:graphicFrameLocks noGrp="1"/>
          </p:cNvGraphicFramePr>
          <p:nvPr>
            <p:extLst>
              <p:ext uri="{D42A27DB-BD31-4B8C-83A1-F6EECF244321}">
                <p14:modId xmlns:p14="http://schemas.microsoft.com/office/powerpoint/2010/main" val="1752610835"/>
              </p:ext>
            </p:extLst>
          </p:nvPr>
        </p:nvGraphicFramePr>
        <p:xfrm>
          <a:off x="425681" y="1245543"/>
          <a:ext cx="11190767" cy="5114550"/>
        </p:xfrm>
        <a:graphic>
          <a:graphicData uri="http://schemas.openxmlformats.org/drawingml/2006/table">
            <a:tbl>
              <a:tblPr>
                <a:tableStyleId>{5940675A-B579-460E-94D1-54222C63F5DA}</a:tableStyleId>
              </a:tblPr>
              <a:tblGrid>
                <a:gridCol w="2134375">
                  <a:extLst>
                    <a:ext uri="{9D8B030D-6E8A-4147-A177-3AD203B41FA5}">
                      <a16:colId xmlns:a16="http://schemas.microsoft.com/office/drawing/2014/main" val="3405798089"/>
                    </a:ext>
                  </a:extLst>
                </a:gridCol>
                <a:gridCol w="1627576">
                  <a:extLst>
                    <a:ext uri="{9D8B030D-6E8A-4147-A177-3AD203B41FA5}">
                      <a16:colId xmlns:a16="http://schemas.microsoft.com/office/drawing/2014/main" val="4180998224"/>
                    </a:ext>
                  </a:extLst>
                </a:gridCol>
                <a:gridCol w="1645471">
                  <a:extLst>
                    <a:ext uri="{9D8B030D-6E8A-4147-A177-3AD203B41FA5}">
                      <a16:colId xmlns:a16="http://schemas.microsoft.com/office/drawing/2014/main" val="2122273117"/>
                    </a:ext>
                  </a:extLst>
                </a:gridCol>
                <a:gridCol w="617051">
                  <a:extLst>
                    <a:ext uri="{9D8B030D-6E8A-4147-A177-3AD203B41FA5}">
                      <a16:colId xmlns:a16="http://schemas.microsoft.com/office/drawing/2014/main" val="1753142660"/>
                    </a:ext>
                  </a:extLst>
                </a:gridCol>
                <a:gridCol w="3702279">
                  <a:extLst>
                    <a:ext uri="{9D8B030D-6E8A-4147-A177-3AD203B41FA5}">
                      <a16:colId xmlns:a16="http://schemas.microsoft.com/office/drawing/2014/main" val="4272067588"/>
                    </a:ext>
                  </a:extLst>
                </a:gridCol>
                <a:gridCol w="731100">
                  <a:extLst>
                    <a:ext uri="{9D8B030D-6E8A-4147-A177-3AD203B41FA5}">
                      <a16:colId xmlns:a16="http://schemas.microsoft.com/office/drawing/2014/main" val="3231229845"/>
                    </a:ext>
                  </a:extLst>
                </a:gridCol>
                <a:gridCol w="732915">
                  <a:extLst>
                    <a:ext uri="{9D8B030D-6E8A-4147-A177-3AD203B41FA5}">
                      <a16:colId xmlns:a16="http://schemas.microsoft.com/office/drawing/2014/main" val="1295855480"/>
                    </a:ext>
                  </a:extLst>
                </a:gridCol>
              </a:tblGrid>
              <a:tr h="360103">
                <a:tc>
                  <a:txBody>
                    <a:bodyPr/>
                    <a:lstStyle/>
                    <a:p>
                      <a:pPr algn="ctr" fontAlgn="ctr"/>
                      <a:r>
                        <a:rPr lang="es-CO" sz="900" u="none" strike="noStrike" dirty="0">
                          <a:effectLst/>
                        </a:rPr>
                        <a:t>LOGROS DE CIUDAD </a:t>
                      </a:r>
                      <a:endParaRPr lang="es-CO" sz="900" b="1" i="0" u="none" strike="noStrike" dirty="0">
                        <a:solidFill>
                          <a:srgbClr val="000000"/>
                        </a:solidFill>
                        <a:effectLst/>
                        <a:latin typeface="+mn-lt"/>
                      </a:endParaRPr>
                    </a:p>
                  </a:txBody>
                  <a:tcPr marL="5765" marR="5765" marT="5765" marB="0" anchor="ctr">
                    <a:solidFill>
                      <a:schemeClr val="bg1"/>
                    </a:solidFill>
                  </a:tcPr>
                </a:tc>
                <a:tc>
                  <a:txBody>
                    <a:bodyPr/>
                    <a:lstStyle/>
                    <a:p>
                      <a:pPr algn="ctr" fontAlgn="ctr"/>
                      <a:r>
                        <a:rPr lang="es-CO" sz="900" u="none" strike="noStrike" dirty="0">
                          <a:effectLst/>
                        </a:rPr>
                        <a:t>PROGRAMA ESTRATEGICO</a:t>
                      </a:r>
                      <a:endParaRPr lang="es-CO" sz="900" b="1" i="0" u="none" strike="noStrike" dirty="0">
                        <a:solidFill>
                          <a:srgbClr val="000000"/>
                        </a:solidFill>
                        <a:effectLst/>
                        <a:latin typeface="+mn-lt"/>
                      </a:endParaRPr>
                    </a:p>
                  </a:txBody>
                  <a:tcPr marL="5765" marR="5765" marT="5765" marB="0" anchor="ctr">
                    <a:solidFill>
                      <a:schemeClr val="bg1"/>
                    </a:solidFill>
                  </a:tcPr>
                </a:tc>
                <a:tc>
                  <a:txBody>
                    <a:bodyPr/>
                    <a:lstStyle/>
                    <a:p>
                      <a:pPr algn="ctr" fontAlgn="ctr"/>
                      <a:r>
                        <a:rPr lang="es-CO" sz="900" u="none" strike="noStrike" dirty="0">
                          <a:effectLst/>
                        </a:rPr>
                        <a:t>PROGRAMA </a:t>
                      </a:r>
                      <a:endParaRPr lang="es-CO" sz="900" b="1" i="0" u="none" strike="noStrike" dirty="0">
                        <a:solidFill>
                          <a:srgbClr val="000000"/>
                        </a:solidFill>
                        <a:effectLst/>
                        <a:latin typeface="+mn-lt"/>
                      </a:endParaRPr>
                    </a:p>
                  </a:txBody>
                  <a:tcPr marL="5765" marR="5765" marT="5765" marB="0" anchor="ctr">
                    <a:solidFill>
                      <a:schemeClr val="bg1"/>
                    </a:solidFill>
                  </a:tcPr>
                </a:tc>
                <a:tc>
                  <a:txBody>
                    <a:bodyPr/>
                    <a:lstStyle/>
                    <a:p>
                      <a:pPr algn="ctr" fontAlgn="ctr"/>
                      <a:r>
                        <a:rPr lang="es-CO" sz="900" u="none" strike="noStrike" dirty="0">
                          <a:effectLst/>
                        </a:rPr>
                        <a:t>No Meta</a:t>
                      </a:r>
                      <a:endParaRPr lang="es-CO" sz="900" b="1" i="0" u="none" strike="noStrike" dirty="0">
                        <a:solidFill>
                          <a:srgbClr val="000000"/>
                        </a:solidFill>
                        <a:effectLst/>
                        <a:latin typeface="+mn-lt"/>
                      </a:endParaRPr>
                    </a:p>
                  </a:txBody>
                  <a:tcPr marL="5765" marR="5765" marT="5765" marB="0" anchor="ctr">
                    <a:solidFill>
                      <a:schemeClr val="bg1"/>
                    </a:solidFill>
                  </a:tcPr>
                </a:tc>
                <a:tc>
                  <a:txBody>
                    <a:bodyPr/>
                    <a:lstStyle/>
                    <a:p>
                      <a:pPr algn="ctr" fontAlgn="ctr"/>
                      <a:r>
                        <a:rPr lang="es-CO" sz="900" u="none" strike="noStrike" dirty="0">
                          <a:effectLst/>
                        </a:rPr>
                        <a:t>Meta Sectorial</a:t>
                      </a:r>
                      <a:endParaRPr lang="es-CO" sz="900" b="1" i="0" u="none" strike="noStrike" dirty="0">
                        <a:solidFill>
                          <a:srgbClr val="000000"/>
                        </a:solidFill>
                        <a:effectLst/>
                        <a:latin typeface="+mn-lt"/>
                      </a:endParaRPr>
                    </a:p>
                  </a:txBody>
                  <a:tcPr marL="5765" marR="5765" marT="5765" marB="0" anchor="ctr">
                    <a:solidFill>
                      <a:schemeClr val="bg1"/>
                    </a:solidFill>
                  </a:tcPr>
                </a:tc>
                <a:tc>
                  <a:txBody>
                    <a:bodyPr/>
                    <a:lstStyle/>
                    <a:p>
                      <a:pPr algn="ctr" fontAlgn="ctr"/>
                      <a:r>
                        <a:rPr lang="es-CO" sz="900" u="none" strike="noStrike" dirty="0">
                          <a:effectLst/>
                        </a:rPr>
                        <a:t>Recursos</a:t>
                      </a:r>
                      <a:endParaRPr lang="es-CO" sz="900" b="1" i="0" u="none" strike="noStrike" dirty="0">
                        <a:solidFill>
                          <a:srgbClr val="000000"/>
                        </a:solidFill>
                        <a:effectLst/>
                        <a:latin typeface="+mn-lt"/>
                      </a:endParaRPr>
                    </a:p>
                  </a:txBody>
                  <a:tcPr marL="5765" marR="5765" marT="5765" marB="0" anchor="ctr">
                    <a:solidFill>
                      <a:schemeClr val="bg1"/>
                    </a:solidFill>
                  </a:tcPr>
                </a:tc>
                <a:tc>
                  <a:txBody>
                    <a:bodyPr/>
                    <a:lstStyle/>
                    <a:p>
                      <a:pPr algn="ctr" fontAlgn="ctr"/>
                      <a:r>
                        <a:rPr lang="es-CO" sz="900" u="none" strike="noStrike" dirty="0">
                          <a:effectLst/>
                        </a:rPr>
                        <a:t>RESPONSABLE</a:t>
                      </a:r>
                      <a:endParaRPr lang="es-CO" sz="900" b="1" i="0" u="none" strike="noStrike" dirty="0">
                        <a:solidFill>
                          <a:srgbClr val="000000"/>
                        </a:solidFill>
                        <a:effectLst/>
                        <a:latin typeface="+mn-lt"/>
                      </a:endParaRPr>
                    </a:p>
                  </a:txBody>
                  <a:tcPr marL="5765" marR="5765" marT="5765" marB="0" anchor="ctr">
                    <a:solidFill>
                      <a:schemeClr val="bg1"/>
                    </a:solidFill>
                  </a:tcPr>
                </a:tc>
                <a:extLst>
                  <a:ext uri="{0D108BD9-81ED-4DB2-BD59-A6C34878D82A}">
                    <a16:rowId xmlns:a16="http://schemas.microsoft.com/office/drawing/2014/main" val="597018255"/>
                  </a:ext>
                </a:extLst>
              </a:tr>
              <a:tr h="834459">
                <a:tc>
                  <a:txBody>
                    <a:bodyPr/>
                    <a:lstStyle/>
                    <a:p>
                      <a:pPr algn="just" fontAlgn="ctr"/>
                      <a:r>
                        <a:rPr lang="es-CO" sz="900" u="none" strike="noStrike" dirty="0">
                          <a:effectLst/>
                        </a:rPr>
                        <a:t>5. Cerrar las brechas DIGITALES, de cobertura, calidad y competencias a lo largo del ciclo de la formación integral, desde primera infancia hasta la educación superior y continua para la vida.</a:t>
                      </a:r>
                      <a:endParaRPr lang="es-CO" sz="900" b="0" i="0" u="none" strike="noStrike" dirty="0">
                        <a:solidFill>
                          <a:srgbClr val="000000"/>
                        </a:solidFill>
                        <a:effectLst/>
                        <a:latin typeface="+mn-lt"/>
                      </a:endParaRPr>
                    </a:p>
                  </a:txBody>
                  <a:tcPr marL="9525" marR="9525" marT="9525" marB="0" anchor="ctr">
                    <a:solidFill>
                      <a:schemeClr val="bg1"/>
                    </a:solidFill>
                  </a:tcPr>
                </a:tc>
                <a:tc>
                  <a:txBody>
                    <a:bodyPr/>
                    <a:lstStyle/>
                    <a:p>
                      <a:pPr algn="just" fontAlgn="ctr"/>
                      <a:r>
                        <a:rPr lang="es-CO" sz="900" u="none" strike="noStrike" dirty="0">
                          <a:effectLst/>
                        </a:rPr>
                        <a:t>1. Oportunidades de educación, salud y cultura para mujeres, jóvenes, niños, niñas y adolescentes</a:t>
                      </a:r>
                      <a:endParaRPr lang="es-CO" sz="900" b="0" i="0" u="none" strike="noStrike" dirty="0">
                        <a:solidFill>
                          <a:srgbClr val="000000"/>
                        </a:solidFill>
                        <a:effectLst/>
                        <a:latin typeface="+mn-lt"/>
                      </a:endParaRPr>
                    </a:p>
                  </a:txBody>
                  <a:tcPr marL="9525" marR="9525" marT="9525" marB="0" anchor="ctr">
                    <a:solidFill>
                      <a:schemeClr val="bg1"/>
                    </a:solidFill>
                  </a:tcPr>
                </a:tc>
                <a:tc>
                  <a:txBody>
                    <a:bodyPr/>
                    <a:lstStyle/>
                    <a:p>
                      <a:pPr algn="just" fontAlgn="ctr"/>
                      <a:r>
                        <a:rPr lang="es-CO" sz="900" u="none" strike="noStrike" dirty="0">
                          <a:effectLst/>
                        </a:rPr>
                        <a:t>14. Formación integral: más y mejor tiempo en los colegios</a:t>
                      </a:r>
                      <a:endParaRPr lang="es-CO" sz="9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900" u="none" strike="noStrike">
                          <a:effectLst/>
                        </a:rPr>
                        <a:t>100</a:t>
                      </a:r>
                      <a:endParaRPr lang="es-CO" sz="900" b="0" i="0" u="none" strike="noStrike">
                        <a:solidFill>
                          <a:srgbClr val="000000"/>
                        </a:solidFill>
                        <a:effectLst/>
                        <a:latin typeface="+mn-lt"/>
                      </a:endParaRPr>
                    </a:p>
                  </a:txBody>
                  <a:tcPr marL="9525" marR="9525" marT="9525" marB="0" anchor="ctr">
                    <a:solidFill>
                      <a:schemeClr val="bg1"/>
                    </a:solidFill>
                  </a:tcPr>
                </a:tc>
                <a:tc>
                  <a:txBody>
                    <a:bodyPr/>
                    <a:lstStyle/>
                    <a:p>
                      <a:pPr algn="just" fontAlgn="ctr"/>
                      <a:r>
                        <a:rPr lang="es-CO" sz="900" u="none" strike="noStrike" dirty="0">
                          <a:effectLst/>
                        </a:rPr>
                        <a:t>Realizar 1 proceso integral de formación a lo largo de la vida con énfasis en el arte, la cultura.</a:t>
                      </a:r>
                      <a:endParaRPr lang="es-CO" sz="900" b="0" i="0" u="none" strike="noStrike" dirty="0">
                        <a:solidFill>
                          <a:srgbClr val="7030A0"/>
                        </a:solidFill>
                        <a:effectLst/>
                        <a:latin typeface="+mn-lt"/>
                      </a:endParaRPr>
                    </a:p>
                  </a:txBody>
                  <a:tcPr marL="9525" marR="9525" marT="9525" marB="0" anchor="ctr">
                    <a:solidFill>
                      <a:schemeClr val="bg1"/>
                    </a:solidFill>
                  </a:tcPr>
                </a:tc>
                <a:tc>
                  <a:txBody>
                    <a:bodyPr/>
                    <a:lstStyle/>
                    <a:p>
                      <a:pPr algn="r" fontAlgn="ctr"/>
                      <a:r>
                        <a:rPr lang="es-CO" sz="900" u="none" strike="noStrike" dirty="0">
                          <a:effectLst/>
                        </a:rPr>
                        <a:t>                               66.574 </a:t>
                      </a:r>
                      <a:endParaRPr lang="es-CO" sz="9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s-CO" sz="900" u="none" strike="noStrike" dirty="0">
                          <a:effectLst/>
                        </a:rPr>
                        <a:t>OFB</a:t>
                      </a:r>
                      <a:endParaRPr lang="es-CO" sz="900" b="1" i="0" u="none" strike="noStrike" dirty="0">
                        <a:solidFill>
                          <a:srgbClr val="000000"/>
                        </a:solidFill>
                        <a:effectLst/>
                        <a:latin typeface="+mn-lt"/>
                      </a:endParaRPr>
                    </a:p>
                  </a:txBody>
                  <a:tcPr marL="5765" marR="5765" marT="5765" marB="0" anchor="ctr">
                    <a:solidFill>
                      <a:schemeClr val="bg1"/>
                    </a:solidFill>
                  </a:tcPr>
                </a:tc>
                <a:extLst>
                  <a:ext uri="{0D108BD9-81ED-4DB2-BD59-A6C34878D82A}">
                    <a16:rowId xmlns:a16="http://schemas.microsoft.com/office/drawing/2014/main" val="2664607421"/>
                  </a:ext>
                </a:extLst>
              </a:tr>
              <a:tr h="834459">
                <a:tc rowSpan="4">
                  <a:txBody>
                    <a:bodyPr/>
                    <a:lstStyle/>
                    <a:p>
                      <a:pPr algn="just" fontAlgn="ctr"/>
                      <a:r>
                        <a:rPr lang="es-CO" sz="900" u="none" strike="noStrike" dirty="0">
                          <a:effectLst/>
                        </a:rPr>
                        <a:t>9. Promover la participación, la transformación cultural, deportiva, recreativa, patrimonial y artística que propicien espacios de encuentro, tejido social y reconocimiento del otro.</a:t>
                      </a:r>
                      <a:endParaRPr lang="es-CO" sz="9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rowSpan="3">
                  <a:txBody>
                    <a:bodyPr/>
                    <a:lstStyle/>
                    <a:p>
                      <a:pPr algn="just" fontAlgn="ctr"/>
                      <a:r>
                        <a:rPr lang="es-CO" sz="900" u="none" strike="noStrike" dirty="0">
                          <a:effectLst/>
                        </a:rPr>
                        <a:t>3. Sistema Distrital de cuidado</a:t>
                      </a:r>
                      <a:endParaRPr lang="es-CO" sz="9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rowSpan="3">
                  <a:txBody>
                    <a:bodyPr/>
                    <a:lstStyle/>
                    <a:p>
                      <a:pPr algn="just" fontAlgn="ctr"/>
                      <a:r>
                        <a:rPr lang="es-CO" sz="900" u="none" strike="noStrike" dirty="0">
                          <a:effectLst/>
                        </a:rPr>
                        <a:t>20. Bogotá, referente en cultura, deporte, recreación y actividad física, con parques para el desarrollo y la salud.</a:t>
                      </a:r>
                      <a:endParaRPr lang="es-CO" sz="9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900" u="none" strike="noStrike">
                          <a:effectLst/>
                        </a:rPr>
                        <a:t>140</a:t>
                      </a:r>
                      <a:endParaRPr lang="es-CO" sz="9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900" u="none" strike="noStrike" dirty="0">
                          <a:effectLst/>
                        </a:rPr>
                        <a:t>NUEVA META:</a:t>
                      </a:r>
                    </a:p>
                    <a:p>
                      <a:pPr algn="just" fontAlgn="ctr"/>
                      <a:endParaRPr lang="es-CO" sz="900" u="none" strike="noStrike" dirty="0">
                        <a:effectLst/>
                      </a:endParaRPr>
                    </a:p>
                    <a:p>
                      <a:pPr algn="just" fontAlgn="ctr"/>
                      <a:r>
                        <a:rPr lang="es-CO" sz="900" u="none" strike="noStrike" dirty="0">
                          <a:effectLst/>
                        </a:rPr>
                        <a:t>Gestionar 100% de las Alianzas Público Privadas de proyectos de infraestructura para la Cultura, la Recreación y el Deporte, priorizando la sede de la Orquesta Filarmónica de Bogotá y la unidad deportiva el Campin.</a:t>
                      </a:r>
                      <a:endParaRPr lang="es-CO" sz="900" b="0"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r" fontAlgn="ctr"/>
                      <a:r>
                        <a:rPr lang="es-CO" sz="900" u="none" strike="noStrike" dirty="0">
                          <a:effectLst/>
                        </a:rPr>
                        <a:t>                                  2.000 </a:t>
                      </a:r>
                      <a:endParaRPr lang="es-CO" sz="9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900" u="none" strike="noStrike" dirty="0">
                          <a:effectLst/>
                        </a:rPr>
                        <a:t>IDRD</a:t>
                      </a:r>
                    </a:p>
                    <a:p>
                      <a:pPr algn="ctr" fontAlgn="ctr"/>
                      <a:r>
                        <a:rPr lang="es-CO" sz="900" u="none" strike="noStrike" dirty="0">
                          <a:effectLst/>
                        </a:rPr>
                        <a:t>OFB</a:t>
                      </a:r>
                      <a:endParaRPr lang="es-CO" sz="900" b="1" i="0" u="none" strike="noStrike" dirty="0">
                        <a:solidFill>
                          <a:srgbClr val="000000"/>
                        </a:solidFill>
                        <a:effectLst/>
                        <a:latin typeface="+mn-lt"/>
                      </a:endParaRPr>
                    </a:p>
                  </a:txBody>
                  <a:tcPr marL="5765" marR="5765" marT="5765" marB="0" anchor="ctr">
                    <a:solidFill>
                      <a:schemeClr val="bg1"/>
                    </a:solidFill>
                  </a:tcPr>
                </a:tc>
                <a:extLst>
                  <a:ext uri="{0D108BD9-81ED-4DB2-BD59-A6C34878D82A}">
                    <a16:rowId xmlns:a16="http://schemas.microsoft.com/office/drawing/2014/main" val="3268180867"/>
                  </a:ext>
                </a:extLst>
              </a:tr>
              <a:tr h="1190950">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900" u="none" strike="noStrike">
                          <a:effectLst/>
                        </a:rPr>
                        <a:t>143</a:t>
                      </a:r>
                      <a:endParaRPr lang="es-CO" sz="9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just" fontAlgn="ctr"/>
                      <a:r>
                        <a:rPr lang="es-CO" sz="900" u="none" strike="noStrike" dirty="0">
                          <a:effectLst/>
                        </a:rPr>
                        <a:t>Realizar campeonatos, certámenes deportivos y acciones recreativas en el 100%  de las UPZ priorizadas del Distrito Capital, que potencien  la participación ciudadana y la apropiación y la re significación de la vida social y comunitaria desde lo cotidiano. </a:t>
                      </a:r>
                    </a:p>
                    <a:p>
                      <a:pPr algn="just" fontAlgn="ctr"/>
                      <a:br>
                        <a:rPr lang="es-CO" sz="900" u="none" strike="noStrike" dirty="0">
                          <a:effectLst/>
                        </a:rPr>
                      </a:br>
                      <a:r>
                        <a:rPr lang="es-CO" sz="900" b="1" u="none" strike="noStrike" dirty="0">
                          <a:effectLst/>
                        </a:rPr>
                        <a:t>Promover la realización de torneos virtuales para fortalecer los e-sports, con un componente de práctica responsable y actividad física para evitar el sedentarismo</a:t>
                      </a:r>
                      <a:endParaRPr lang="es-CO" sz="900" b="1"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r" fontAlgn="ctr"/>
                      <a:r>
                        <a:rPr lang="es-CO" sz="900" u="none" strike="noStrike" dirty="0">
                          <a:effectLst/>
                        </a:rPr>
                        <a:t>                               77.573 </a:t>
                      </a:r>
                      <a:endParaRPr lang="es-CO" sz="9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900" u="none" strike="noStrike" dirty="0">
                          <a:effectLst/>
                        </a:rPr>
                        <a:t>IDRD</a:t>
                      </a:r>
                      <a:endParaRPr lang="es-CO" sz="900" b="1" i="0" u="none" strike="noStrike" dirty="0">
                        <a:solidFill>
                          <a:srgbClr val="000000"/>
                        </a:solidFill>
                        <a:effectLst/>
                        <a:latin typeface="+mn-lt"/>
                      </a:endParaRPr>
                    </a:p>
                  </a:txBody>
                  <a:tcPr marL="5765" marR="5765" marT="5765" marB="0" anchor="ctr">
                    <a:solidFill>
                      <a:schemeClr val="bg1"/>
                    </a:solidFill>
                  </a:tcPr>
                </a:tc>
                <a:extLst>
                  <a:ext uri="{0D108BD9-81ED-4DB2-BD59-A6C34878D82A}">
                    <a16:rowId xmlns:a16="http://schemas.microsoft.com/office/drawing/2014/main" val="3690553672"/>
                  </a:ext>
                </a:extLst>
              </a:tr>
              <a:tr h="585457">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900" u="none" strike="noStrike">
                          <a:effectLst/>
                        </a:rPr>
                        <a:t>144</a:t>
                      </a:r>
                      <a:endParaRPr lang="es-CO" sz="9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just" fontAlgn="ctr"/>
                      <a:r>
                        <a:rPr lang="es-CO" sz="900" u="none" strike="noStrike" dirty="0">
                          <a:effectLst/>
                        </a:rPr>
                        <a:t>NUEVA META:</a:t>
                      </a:r>
                    </a:p>
                    <a:p>
                      <a:pPr algn="just" fontAlgn="ctr"/>
                      <a:endParaRPr lang="es-CO" sz="900" u="none" strike="noStrike" dirty="0">
                        <a:effectLst/>
                      </a:endParaRPr>
                    </a:p>
                    <a:p>
                      <a:pPr algn="just" fontAlgn="ctr"/>
                      <a:r>
                        <a:rPr lang="es-CO" sz="900" u="none" strike="noStrike" dirty="0">
                          <a:effectLst/>
                        </a:rPr>
                        <a:t>Fortalecer 20 Consejos Locales de Deporte, Recreación, Actividad Física, Parques, Escenarios y Equipamientos Recreativos y Deportivos - DRAFE</a:t>
                      </a:r>
                      <a:endParaRPr lang="es-CO" sz="900" b="0"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r" fontAlgn="ctr"/>
                      <a:r>
                        <a:rPr lang="es-CO" sz="900" u="none" strike="noStrike" dirty="0">
                          <a:effectLst/>
                        </a:rPr>
                        <a:t>                                      230 </a:t>
                      </a:r>
                      <a:endParaRPr lang="es-CO" sz="9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900" u="none" strike="noStrike" dirty="0">
                          <a:effectLst/>
                        </a:rPr>
                        <a:t>IDRD</a:t>
                      </a:r>
                      <a:endParaRPr lang="es-CO" sz="900" b="1" i="0" u="none" strike="noStrike" dirty="0">
                        <a:solidFill>
                          <a:srgbClr val="000000"/>
                        </a:solidFill>
                        <a:effectLst/>
                        <a:latin typeface="+mn-lt"/>
                      </a:endParaRPr>
                    </a:p>
                  </a:txBody>
                  <a:tcPr marL="5765" marR="5765" marT="5765" marB="0" anchor="ctr">
                    <a:solidFill>
                      <a:schemeClr val="bg1"/>
                    </a:solidFill>
                  </a:tcPr>
                </a:tc>
                <a:extLst>
                  <a:ext uri="{0D108BD9-81ED-4DB2-BD59-A6C34878D82A}">
                    <a16:rowId xmlns:a16="http://schemas.microsoft.com/office/drawing/2014/main" val="1257975786"/>
                  </a:ext>
                </a:extLst>
              </a:tr>
              <a:tr h="1309122">
                <a:tc vMerge="1">
                  <a:txBody>
                    <a:bodyPr/>
                    <a:lstStyle/>
                    <a:p>
                      <a:pPr algn="just" fontAlgn="ctr"/>
                      <a:endParaRPr lang="es-CO"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fontAlgn="ctr"/>
                      <a:r>
                        <a:rPr lang="es-CO" sz="900" u="none" strike="noStrike" dirty="0">
                          <a:effectLst/>
                        </a:rPr>
                        <a:t>1. Oportunidades de educación, salud y cultura para mujeres, jóvenes, niños, niñas y adolescentes</a:t>
                      </a:r>
                      <a:endParaRPr lang="es-CO" sz="9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just" fontAlgn="ctr"/>
                      <a:r>
                        <a:rPr lang="es-CO" sz="900" u="none" strike="noStrike" dirty="0">
                          <a:effectLst/>
                        </a:rPr>
                        <a:t>21. Creación y vida cotidiana: Apropiación ciudadana del arte, la cultura y el patrimonio, para la democracia cultural</a:t>
                      </a:r>
                      <a:endParaRPr lang="es-CO" sz="9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900" u="none" strike="noStrike" dirty="0">
                          <a:effectLst/>
                        </a:rPr>
                        <a:t>153</a:t>
                      </a:r>
                      <a:endParaRPr lang="es-CO" sz="9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just" fontAlgn="ctr"/>
                      <a:r>
                        <a:rPr lang="es-CO" sz="900" u="none" strike="noStrike" dirty="0">
                          <a:effectLst/>
                        </a:rPr>
                        <a:t>Implementar una (1) estrategia de territorialización de la presencia del Museo de Bogotá y de la promoción y difusión de las iniciativas de memoria y patrimonio en 15 localidades de la ciudad, </a:t>
                      </a:r>
                      <a:r>
                        <a:rPr lang="es-CO" sz="900" b="1" u="none" strike="noStrike" dirty="0">
                          <a:effectLst/>
                        </a:rPr>
                        <a:t>así como construir un espacio generador de contenidos en torno a la historia saberes y haceres que forman parte de patrimonio inmaterial de Bogotá, difundiendo con respeto y claridad a todos los ciudadanos de una forma dinámica e integradora en la que todos sean protagonista</a:t>
                      </a:r>
                      <a:r>
                        <a:rPr lang="es-CO" sz="900" u="none" strike="noStrike" dirty="0">
                          <a:effectLst/>
                        </a:rPr>
                        <a:t>s.</a:t>
                      </a:r>
                      <a:endParaRPr lang="es-CO" sz="900" b="0" i="0" u="none" strike="noStrike" dirty="0">
                        <a:solidFill>
                          <a:srgbClr val="7030A0"/>
                        </a:solidFill>
                        <a:effectLst/>
                        <a:latin typeface="Calibri" panose="020F0502020204030204" pitchFamily="34" charset="0"/>
                      </a:endParaRPr>
                    </a:p>
                  </a:txBody>
                  <a:tcPr marL="9525" marR="9525" marT="9525" marB="0" anchor="ctr">
                    <a:solidFill>
                      <a:schemeClr val="bg1"/>
                    </a:solidFill>
                  </a:tcPr>
                </a:tc>
                <a:tc>
                  <a:txBody>
                    <a:bodyPr/>
                    <a:lstStyle/>
                    <a:p>
                      <a:pPr algn="r" fontAlgn="ctr"/>
                      <a:r>
                        <a:rPr lang="es-CO" sz="900" u="none" strike="noStrike" dirty="0">
                          <a:effectLst/>
                        </a:rPr>
                        <a:t>                               24.000 </a:t>
                      </a:r>
                      <a:endParaRPr lang="es-CO" sz="9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s-CO" sz="900" u="none" strike="noStrike" dirty="0">
                          <a:effectLst/>
                        </a:rPr>
                        <a:t>IDPC</a:t>
                      </a:r>
                      <a:endParaRPr lang="es-CO" sz="900" b="1" i="0" u="none" strike="noStrike" dirty="0">
                        <a:solidFill>
                          <a:srgbClr val="000000"/>
                        </a:solidFill>
                        <a:effectLst/>
                        <a:latin typeface="+mn-lt"/>
                      </a:endParaRPr>
                    </a:p>
                  </a:txBody>
                  <a:tcPr marL="5765" marR="5765" marT="5765" marB="0" anchor="ctr">
                    <a:solidFill>
                      <a:schemeClr val="bg1"/>
                    </a:solidFill>
                  </a:tcPr>
                </a:tc>
                <a:extLst>
                  <a:ext uri="{0D108BD9-81ED-4DB2-BD59-A6C34878D82A}">
                    <a16:rowId xmlns:a16="http://schemas.microsoft.com/office/drawing/2014/main" val="851461145"/>
                  </a:ext>
                </a:extLst>
              </a:tr>
            </a:tbl>
          </a:graphicData>
        </a:graphic>
      </p:graphicFrame>
    </p:spTree>
    <p:extLst>
      <p:ext uri="{BB962C8B-B14F-4D97-AF65-F5344CB8AC3E}">
        <p14:creationId xmlns:p14="http://schemas.microsoft.com/office/powerpoint/2010/main" val="4067602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1508051" y="208976"/>
            <a:ext cx="10515600" cy="623123"/>
          </a:xfrm>
        </p:spPr>
        <p:txBody>
          <a:bodyPr vert="horz" lIns="91440" tIns="45720" rIns="91440" bIns="45720" rtlCol="0" anchor="ctr">
            <a:noAutofit/>
          </a:body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Cambios en el Artículo 15 – Definiciones de programas </a:t>
            </a:r>
          </a:p>
        </p:txBody>
      </p:sp>
      <p:sp>
        <p:nvSpPr>
          <p:cNvPr id="2" name="Rectángulo 1">
            <a:extLst>
              <a:ext uri="{FF2B5EF4-FFF2-40B4-BE49-F238E27FC236}">
                <a16:creationId xmlns:a16="http://schemas.microsoft.com/office/drawing/2014/main" id="{3C532E86-5A05-614E-A894-DD803EA4944E}"/>
              </a:ext>
            </a:extLst>
          </p:cNvPr>
          <p:cNvSpPr/>
          <p:nvPr/>
        </p:nvSpPr>
        <p:spPr>
          <a:xfrm>
            <a:off x="754912" y="1020892"/>
            <a:ext cx="10313581"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CO" sz="1200" b="1" dirty="0">
                <a:latin typeface="Calibri" panose="020F0502020204030204" pitchFamily="34" charset="0"/>
              </a:rPr>
              <a:t>Programa 15. Plan Distrital de Lectura, Escritura y Oralidad: "Leer para la vida". </a:t>
            </a:r>
            <a:r>
              <a:rPr lang="es-CO" sz="1200" dirty="0">
                <a:latin typeface="Calibri" panose="020F0502020204030204" pitchFamily="34" charset="0"/>
              </a:rPr>
              <a:t>Formar y desarrollar capacidades de lectura, escritura y oralidad, que favorezcan la comprensión y conlleven al mejoramiento de los niveles de lectura, la generación de estrategias que permitan garantizar a los habitantes de la ciudad, el acceso en condiciones de igualdad a la lectura, la escritura, el libro y las bibliotecas </a:t>
            </a:r>
            <a:r>
              <a:rPr lang="es-CO" sz="1200" b="1" dirty="0">
                <a:solidFill>
                  <a:srgbClr val="7030A0"/>
                </a:solidFill>
                <a:latin typeface="Calibri" panose="020F0502020204030204" pitchFamily="34" charset="0"/>
              </a:rPr>
              <a:t>* a través de herramientas tanto presenciales como virtuales para </a:t>
            </a:r>
            <a:r>
              <a:rPr lang="es-CO" sz="1200" dirty="0">
                <a:latin typeface="Calibri" panose="020F0502020204030204" pitchFamily="34" charset="0"/>
              </a:rPr>
              <a:t>motivar el uso y apropiación de la lectura y la escritura como prácticas que permean todos los ámbitos de la vida. Se trata de evidenciar el sentido transformador de la lectura en la vida cotidiana, construir un vínculo entre la Lectura y los habitantes de la ciudad y hacer de cada ciudadano un mediador de lectura. </a:t>
            </a:r>
            <a:endParaRPr lang="es-CO" sz="1200" dirty="0"/>
          </a:p>
        </p:txBody>
      </p:sp>
      <p:sp>
        <p:nvSpPr>
          <p:cNvPr id="4" name="Rectángulo 3">
            <a:extLst>
              <a:ext uri="{FF2B5EF4-FFF2-40B4-BE49-F238E27FC236}">
                <a16:creationId xmlns:a16="http://schemas.microsoft.com/office/drawing/2014/main" id="{0E2B0E80-A339-F245-B680-3239F44E578E}"/>
              </a:ext>
            </a:extLst>
          </p:cNvPr>
          <p:cNvSpPr/>
          <p:nvPr/>
        </p:nvSpPr>
        <p:spPr>
          <a:xfrm>
            <a:off x="754912" y="2235266"/>
            <a:ext cx="10313581"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CO" sz="1200" b="1" dirty="0">
                <a:latin typeface="Calibri" panose="020F0502020204030204" pitchFamily="34" charset="0"/>
              </a:rPr>
              <a:t>Programa 20. Bogotá, referente en cultura, deporte, recreación y actividad física, con parques para el desarrollo y la salud. </a:t>
            </a:r>
          </a:p>
          <a:p>
            <a:pPr algn="just"/>
            <a:r>
              <a:rPr lang="es-CO" sz="1200" dirty="0">
                <a:latin typeface="Calibri" panose="020F0502020204030204" pitchFamily="34" charset="0"/>
              </a:rPr>
              <a:t>Lograr una ciudadanía activa, aumentando la práctica de la actividad física y el deporte, con el fin de contribuir a prevenir enfermedades crónicas no transmisibles y mentales, utilizando el deporte y la recreación para incrementar los comportamientos relacionados con confianza, trabajo en equipo, solidaridad y apropiación del espacio público a través de estrategias de cultura ciudadana e inclusión, donde los parques se constituyan en espacios de convivencia, construcción de tejido social y desarrollo económico. Formar integralmente a niños, niñas, adolescentes y jóvenes escolares de Instituciones Educativas del Distrito a través de la oferta de alternativas de deporte y actividad física, que a su vez permita identificar talentos deportivos que nutran la base deportiva de la </a:t>
            </a:r>
            <a:r>
              <a:rPr lang="es-CO" sz="1200" b="1" dirty="0">
                <a:solidFill>
                  <a:srgbClr val="7030A0"/>
                </a:solidFill>
                <a:latin typeface="Calibri" panose="020F0502020204030204" pitchFamily="34" charset="0"/>
              </a:rPr>
              <a:t>ciudad a través de la oferta del IDRD y con las organizaciones deportivas. </a:t>
            </a:r>
          </a:p>
        </p:txBody>
      </p:sp>
      <p:sp>
        <p:nvSpPr>
          <p:cNvPr id="12" name="Rectángulo 11">
            <a:extLst>
              <a:ext uri="{FF2B5EF4-FFF2-40B4-BE49-F238E27FC236}">
                <a16:creationId xmlns:a16="http://schemas.microsoft.com/office/drawing/2014/main" id="{35D2D98A-35B0-6F4B-8991-07A3F8FF7941}"/>
              </a:ext>
            </a:extLst>
          </p:cNvPr>
          <p:cNvSpPr/>
          <p:nvPr/>
        </p:nvSpPr>
        <p:spPr>
          <a:xfrm>
            <a:off x="754911" y="3818972"/>
            <a:ext cx="10313581"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CO" sz="1200" b="1" dirty="0">
                <a:latin typeface="Calibri" panose="020F0502020204030204" pitchFamily="34" charset="0"/>
              </a:rPr>
              <a:t>Programa 21. Creación y vida cotidiana: Apropiación ciudadana del arte, la cultura y el patrimonio, para la democracia cultural. </a:t>
            </a:r>
            <a:r>
              <a:rPr lang="es-CO" sz="1200" dirty="0">
                <a:latin typeface="Calibri" panose="020F0502020204030204" pitchFamily="34" charset="0"/>
              </a:rPr>
              <a:t>Superar las barreras culturales, económicas, físicas que dificultan la participación de la ciudadanía en la vida cultural de la ciudad, y obstaculizan la transformación cultural de los ciudadanos para reconocer a los otros. A través de procesos y actividades pertinentes y accesibles en las dimensiones de la creación, la formación, la circulación, la investigación y la apropiación lograr que la ciudadanía incorpore las artes a su vida cotidiana, mediante la práctica y el acceso a la oferta cultural. </a:t>
            </a:r>
          </a:p>
          <a:p>
            <a:pPr algn="just"/>
            <a:endParaRPr lang="es-CO" sz="1200" dirty="0">
              <a:latin typeface="Calibri" panose="020F0502020204030204" pitchFamily="34" charset="0"/>
            </a:endParaRPr>
          </a:p>
          <a:p>
            <a:pPr algn="just"/>
            <a:r>
              <a:rPr lang="es-CO" sz="1200" dirty="0">
                <a:latin typeface="Calibri" panose="020F0502020204030204" pitchFamily="34" charset="0"/>
              </a:rPr>
              <a:t>Reconocer bienes y manifestaciones culturales para que hagan parte de nuestro patrimonio</a:t>
            </a:r>
            <a:r>
              <a:rPr lang="es-CO" sz="1200" b="1" dirty="0">
                <a:solidFill>
                  <a:srgbClr val="7030A0"/>
                </a:solidFill>
                <a:latin typeface="Calibri" panose="020F0502020204030204" pitchFamily="34" charset="0"/>
              </a:rPr>
              <a:t>; el programa podrá incluir acciones, entre otras, las orientadas a la promoción de las expresiones culturales y artísticas del joropo en el marco del tradicional festival Colombia al parque; </a:t>
            </a:r>
            <a:r>
              <a:rPr lang="es-CO" sz="1200" dirty="0">
                <a:latin typeface="Calibri" panose="020F0502020204030204" pitchFamily="34" charset="0"/>
              </a:rPr>
              <a:t>oferta de actividades educativas y culturales que integren el patrimonio cultural material, inmaterial y natural; y el fortalecer iniciativas, proyectos y procesos desarrollados por los agentes culturales y patrimoniales de Bogotá con un enfoque participativo e intercultural, para que la ciudadanía pueda tener acceso a su patrimonio, a la historia de su ciudad, comprendiendo la importancia de respetarlo. </a:t>
            </a:r>
          </a:p>
        </p:txBody>
      </p:sp>
    </p:spTree>
    <p:extLst>
      <p:ext uri="{BB962C8B-B14F-4D97-AF65-F5344CB8AC3E}">
        <p14:creationId xmlns:p14="http://schemas.microsoft.com/office/powerpoint/2010/main" val="558502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2365829" y="174172"/>
            <a:ext cx="8708572" cy="1018532"/>
          </a:xfrm>
        </p:spPr>
        <p:txBody>
          <a:bodyPr vert="horz" lIns="91440" tIns="45720" rIns="91440" bIns="45720" rtlCol="0" anchor="ctr">
            <a:noAutofit/>
          </a:bodyPr>
          <a:lstStyle/>
          <a:p>
            <a:pPr algn="ctr" defTabSz="457200" fontAlgn="ctr">
              <a:lnSpc>
                <a:spcPct val="107000"/>
              </a:lnSpc>
            </a:pPr>
            <a:r>
              <a:rPr lang="es-CO" sz="2400" b="1" dirty="0">
                <a:solidFill>
                  <a:srgbClr val="4472C4">
                    <a:lumMod val="50000"/>
                  </a:srgbClr>
                </a:solidFill>
                <a:latin typeface="Arial" panose="020B0604020202020204" pitchFamily="34" charset="0"/>
                <a:cs typeface="Arial" panose="020B0604020202020204" pitchFamily="34" charset="0"/>
              </a:rPr>
              <a:t>Artículo 35 – Priorización de las acciones del sector Cultura, Recreación y Deporte en la ejecución del Plan de Desarrollo Distrital. </a:t>
            </a:r>
          </a:p>
        </p:txBody>
      </p:sp>
      <p:sp>
        <p:nvSpPr>
          <p:cNvPr id="2" name="CuadroTexto 1">
            <a:extLst>
              <a:ext uri="{FF2B5EF4-FFF2-40B4-BE49-F238E27FC236}">
                <a16:creationId xmlns:a16="http://schemas.microsoft.com/office/drawing/2014/main" id="{3E4525F6-9A5F-9E4B-839F-DCC981C67A3D}"/>
              </a:ext>
            </a:extLst>
          </p:cNvPr>
          <p:cNvSpPr txBox="1"/>
          <p:nvPr/>
        </p:nvSpPr>
        <p:spPr>
          <a:xfrm>
            <a:off x="2365829" y="1831501"/>
            <a:ext cx="6778173" cy="3970318"/>
          </a:xfrm>
          <a:prstGeom prst="rect">
            <a:avLst/>
          </a:prstGeom>
          <a:solidFill>
            <a:schemeClr val="bg1">
              <a:lumMod val="85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ea typeface="+mn-ea"/>
                <a:cs typeface="+mn-cs"/>
              </a:rPr>
              <a:t>A fin de aportar de manera eficiente y articulada, al cumplimiento de los propósitos, logros, programas y metas contenidas en este Plan de Desarrollo en el marco de la emergencia y posemergencia sanitaria por el Covid 19, las entidades del sector Cultura, Recreación y Deporte, deberán ejecutar prioritaria y prevalentemente las acciones y recursos a su cargo, que den cumplimiento a las tres finalidades - líneas de impacto que se señalan a continuación: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1.- Finalidad - línea de impacto 1: </a:t>
            </a:r>
            <a:r>
              <a:rPr kumimoji="0" lang="es-CO" sz="1400" b="0" i="0" u="none" strike="noStrike" kern="1200" cap="none" spc="0" normalizeH="0" baseline="0" noProof="0" dirty="0">
                <a:ln>
                  <a:noFill/>
                </a:ln>
                <a:solidFill>
                  <a:prstClr val="black"/>
                </a:solidFill>
                <a:effectLst/>
                <a:uLnTx/>
                <a:uFillTx/>
                <a:ea typeface="+mn-ea"/>
                <a:cs typeface="+mn-cs"/>
              </a:rPr>
              <a:t>Activación y reactivación económica y social del sector y sus actores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2.- Finalidad - línea de impacto 2: </a:t>
            </a:r>
            <a:r>
              <a:rPr kumimoji="0" lang="es-CO" sz="1400" b="0" i="0" u="none" strike="noStrike" kern="1200" cap="none" spc="0" normalizeH="0" baseline="0" noProof="0" dirty="0">
                <a:ln>
                  <a:noFill/>
                </a:ln>
                <a:solidFill>
                  <a:srgbClr val="FF0000"/>
                </a:solidFill>
                <a:effectLst/>
                <a:uLnTx/>
                <a:uFillTx/>
                <a:ea typeface="+mn-ea"/>
                <a:cs typeface="+mn-cs"/>
              </a:rPr>
              <a:t>Sostenimiento humanitario y digno de las poblaciones vulnerables que hacen parte o integran el sector cultura, recreación y deporte (entre los que se incluyen, grupos etarios, grupos étnicos y sectores socioeconómicamente vulnerables)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3.- Finalidad - línea de impacto 3: </a:t>
            </a:r>
            <a:r>
              <a:rPr kumimoji="0" lang="es-CO" sz="1400" b="0" i="0" u="none" strike="noStrike" kern="1200" cap="none" spc="0" normalizeH="0" baseline="0" noProof="0" dirty="0">
                <a:ln>
                  <a:noFill/>
                </a:ln>
                <a:solidFill>
                  <a:prstClr val="black"/>
                </a:solidFill>
                <a:effectLst/>
                <a:uLnTx/>
                <a:uFillTx/>
                <a:ea typeface="+mn-ea"/>
                <a:cs typeface="+mn-cs"/>
              </a:rPr>
              <a:t>Construcción, adecuación, mantenimiento, dotación y prestación del servicio, asociado a infraestructuras culturales que, a partir de las directrices del gobierno distrital, permita la activación y reactivación económica y social de la ciudad. </a:t>
            </a:r>
          </a:p>
        </p:txBody>
      </p:sp>
    </p:spTree>
    <p:extLst>
      <p:ext uri="{BB962C8B-B14F-4D97-AF65-F5344CB8AC3E}">
        <p14:creationId xmlns:p14="http://schemas.microsoft.com/office/powerpoint/2010/main" val="203936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708898" y="2663905"/>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3. SEGUIMIENTO A LA  EJECUCIÓN PRESUPUESTAL  </a:t>
            </a:r>
          </a:p>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 </a:t>
            </a:r>
          </a:p>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BOLETÍN PRESUPUESTAL </a:t>
            </a:r>
          </a:p>
          <a:p>
            <a:pPr fontAlgn="ctr">
              <a:lnSpc>
                <a:spcPct val="107000"/>
              </a:lnSpc>
              <a:defRPr/>
            </a:pPr>
            <a:endParaRPr lang="es-CO" sz="3200" b="1" dirty="0">
              <a:solidFill>
                <a:srgbClr val="4472C4">
                  <a:lumMod val="50000"/>
                </a:srgbClr>
              </a:solidFill>
              <a:latin typeface="Arial" panose="020B0604020202020204" pitchFamily="34" charset="0"/>
              <a:cs typeface="Arial" panose="020B0604020202020204" pitchFamily="34" charset="0"/>
            </a:endParaRPr>
          </a:p>
          <a:p>
            <a:pPr fontAlgn="ctr">
              <a:lnSpc>
                <a:spcPct val="107000"/>
              </a:lnSpc>
              <a:defRPr/>
            </a:pPr>
            <a:endParaRPr lang="es-CO" sz="3200" b="1" dirty="0">
              <a:solidFill>
                <a:srgbClr val="4472C4">
                  <a:lumMod val="50000"/>
                </a:srgbClr>
              </a:solidFill>
              <a:latin typeface="Arial" panose="020B0604020202020204" pitchFamily="34" charset="0"/>
              <a:cs typeface="Arial" panose="020B0604020202020204" pitchFamily="34" charset="0"/>
            </a:endParaRPr>
          </a:p>
          <a:p>
            <a:pPr fontAlgn="ctr">
              <a:lnSpc>
                <a:spcPct val="107000"/>
              </a:lnSpc>
              <a:defRPr/>
            </a:pPr>
            <a:r>
              <a:rPr lang="es-CO" sz="3200" b="1" dirty="0">
                <a:solidFill>
                  <a:srgbClr val="4472C4">
                    <a:lumMod val="50000"/>
                  </a:srgbClr>
                </a:solidFill>
                <a:latin typeface="Arial" panose="020B0604020202020204" pitchFamily="34" charset="0"/>
                <a:cs typeface="Arial" panose="020B0604020202020204" pitchFamily="34" charset="0"/>
              </a:rPr>
              <a:t>Corte a Mayo 27 de 2020</a:t>
            </a:r>
          </a:p>
          <a:p>
            <a:pPr fontAlgn="ctr">
              <a:lnSpc>
                <a:spcPct val="107000"/>
              </a:lnSpc>
              <a:defRPr/>
            </a:pPr>
            <a:endParaRPr lang="es-CO" sz="2800" b="1" dirty="0">
              <a:solidFill>
                <a:srgbClr val="7030A0"/>
              </a:solidFill>
            </a:endParaRPr>
          </a:p>
        </p:txBody>
      </p:sp>
    </p:spTree>
    <p:extLst>
      <p:ext uri="{BB962C8B-B14F-4D97-AF65-F5344CB8AC3E}">
        <p14:creationId xmlns:p14="http://schemas.microsoft.com/office/powerpoint/2010/main" val="147592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11795F6-F523-6346-B890-D2202A041863}"/>
              </a:ext>
            </a:extLst>
          </p:cNvPr>
          <p:cNvSpPr txBox="1">
            <a:spLocks/>
          </p:cNvSpPr>
          <p:nvPr/>
        </p:nvSpPr>
        <p:spPr>
          <a:xfrm>
            <a:off x="2268784" y="0"/>
            <a:ext cx="8558873" cy="697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Artículo 35 – Priorización de las acciones del sector Cultura, Recreación y Deporte en la ejecución del Plan de Desarrollo Distrital. </a:t>
            </a:r>
            <a:endParaRPr lang="es-CO" sz="1800" b="1" dirty="0"/>
          </a:p>
        </p:txBody>
      </p:sp>
      <p:sp>
        <p:nvSpPr>
          <p:cNvPr id="7" name="CuadroTexto 6">
            <a:extLst>
              <a:ext uri="{FF2B5EF4-FFF2-40B4-BE49-F238E27FC236}">
                <a16:creationId xmlns:a16="http://schemas.microsoft.com/office/drawing/2014/main" id="{9F7684ED-A429-D44E-8295-BEF497743F99}"/>
              </a:ext>
            </a:extLst>
          </p:cNvPr>
          <p:cNvSpPr txBox="1"/>
          <p:nvPr/>
        </p:nvSpPr>
        <p:spPr>
          <a:xfrm>
            <a:off x="265813" y="1265275"/>
            <a:ext cx="11632020" cy="4401205"/>
          </a:xfrm>
          <a:prstGeom prst="rect">
            <a:avLst/>
          </a:prstGeom>
          <a:solidFill>
            <a:schemeClr val="bg1">
              <a:lumMod val="95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Para el cumplimiento de las tres finalidades - líneas de impacto aquí señaladas se deberán ejecutar actividades y destinar presupuesto en: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a.- </a:t>
            </a:r>
            <a:r>
              <a:rPr kumimoji="0" lang="es-CO" sz="1400" b="0" i="0" u="none" strike="noStrike" kern="1200" cap="none" spc="0" normalizeH="0" baseline="0" noProof="0" dirty="0">
                <a:ln>
                  <a:noFill/>
                </a:ln>
                <a:solidFill>
                  <a:prstClr val="black"/>
                </a:solidFill>
                <a:effectLst/>
                <a:uLnTx/>
                <a:uFillTx/>
                <a:ea typeface="+mn-ea"/>
                <a:cs typeface="+mn-cs"/>
              </a:rPr>
              <a:t>El fortalecimiento de las líneas de estímulos, apoyos concertados y alianzas estratégicas para dinamizar la estrategia sectorial dirigida a fomentar los procesos culturales, creativos, artísticos, patrimoniales, del deporte y recreativos,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ea typeface="+mn-ea"/>
                <a:cs typeface="+mn-cs"/>
              </a:rPr>
              <a:t>b.- Las intervenciones de bienes de interés cultural en función de la reactivación comunitaria, partiendo de la recuperación de fachadas o micro urbanismo en escala de barrios,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7030A0"/>
                </a:solidFill>
                <a:effectLst/>
                <a:uLnTx/>
                <a:uFillTx/>
                <a:ea typeface="+mn-ea"/>
                <a:cs typeface="+mn-cs"/>
              </a:rPr>
              <a:t>c.- La ejecución de programas y proyectos que, desde el sector cultura, recreación y deporte permitan apoyar a los agentes que hacen parte del sector en condición de vulnerabilidad, en el marco de la normatividad vigente.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7030A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d.- </a:t>
            </a:r>
            <a:r>
              <a:rPr kumimoji="0" lang="es-CO" sz="1400" b="0" i="0" u="none" strike="noStrike" kern="1200" cap="none" spc="0" normalizeH="0" baseline="0" noProof="0" dirty="0">
                <a:ln>
                  <a:noFill/>
                </a:ln>
                <a:solidFill>
                  <a:prstClr val="black"/>
                </a:solidFill>
                <a:effectLst/>
                <a:uLnTx/>
                <a:uFillTx/>
                <a:ea typeface="+mn-ea"/>
                <a:cs typeface="+mn-cs"/>
              </a:rPr>
              <a:t>El reconocimiento, creación - estructuración, consolidación y/o posicionamiento de los Distritos Creativos, así como de espacios adecuados para el desarrollo de actividades culturales, creativas, artísticas y del deporte, para fortalecer los programas de la cadena de valor de las industrias culturales, creativas y artísticas, así como la creación de clústers de la economía del deporte, la recreación y la actividad física.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ea typeface="+mn-ea"/>
                <a:cs typeface="+mn-cs"/>
              </a:rPr>
              <a:t>e.- </a:t>
            </a:r>
            <a:r>
              <a:rPr kumimoji="0" lang="es-CO" sz="1400" b="0" i="0" u="none" strike="noStrike" kern="1200" cap="none" spc="0" normalizeH="0" baseline="0" noProof="0" dirty="0">
                <a:ln>
                  <a:noFill/>
                </a:ln>
                <a:solidFill>
                  <a:prstClr val="black"/>
                </a:solidFill>
                <a:effectLst/>
                <a:uLnTx/>
                <a:uFillTx/>
                <a:ea typeface="+mn-ea"/>
                <a:cs typeface="+mn-cs"/>
              </a:rPr>
              <a:t>La implementación de procesos integrales de formación a lo largo de la vida con énfasis en el arte, la cultura, la creación, el patrimonio, la recreación y el deporte;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ea typeface="+mn-ea"/>
              <a:cs typeface="+mn-cs"/>
            </a:endParaRPr>
          </a:p>
          <a:p>
            <a:pPr algn="just"/>
            <a:r>
              <a:rPr lang="es-CO" sz="1400" b="1" dirty="0"/>
              <a:t>f.- </a:t>
            </a:r>
            <a:r>
              <a:rPr lang="es-CO" sz="1400" dirty="0"/>
              <a:t>La cualificación de agentes del sector y demás talento humano en el marco de la estrategia de mediadores culturales, y la estrategia del deporte en el Distrito Capital, para el desarrollo en la base deportiva, fortaleciendo la virtualización de contenidos, incentivando la creación y circulación mediante nuevas plataformas. </a:t>
            </a:r>
          </a:p>
        </p:txBody>
      </p:sp>
    </p:spTree>
    <p:extLst>
      <p:ext uri="{BB962C8B-B14F-4D97-AF65-F5344CB8AC3E}">
        <p14:creationId xmlns:p14="http://schemas.microsoft.com/office/powerpoint/2010/main" val="3303381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11795F6-F523-6346-B890-D2202A041863}"/>
              </a:ext>
            </a:extLst>
          </p:cNvPr>
          <p:cNvSpPr txBox="1">
            <a:spLocks/>
          </p:cNvSpPr>
          <p:nvPr/>
        </p:nvSpPr>
        <p:spPr>
          <a:xfrm>
            <a:off x="2083139" y="284359"/>
            <a:ext cx="8759034" cy="5486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fontAlgn="ctr">
              <a:lnSpc>
                <a:spcPct val="107000"/>
              </a:lnSpc>
              <a:defRPr/>
            </a:pPr>
            <a:r>
              <a:rPr lang="es-CO" sz="2000" b="1" dirty="0">
                <a:solidFill>
                  <a:srgbClr val="4472C4">
                    <a:lumMod val="50000"/>
                  </a:srgbClr>
                </a:solidFill>
                <a:latin typeface="Arial" panose="020B0604020202020204" pitchFamily="34" charset="0"/>
                <a:cs typeface="Arial" panose="020B0604020202020204" pitchFamily="34" charset="0"/>
              </a:rPr>
              <a:t>Artículo 35 – Priorización de las acciones del sector Cultura, Recreación y Deporte en la ejecución del Plan de Desarrollo Distrital </a:t>
            </a:r>
            <a:br>
              <a:rPr kumimoji="0" lang="es-CO" sz="20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s-CO" sz="2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CuadroTexto 6">
            <a:extLst>
              <a:ext uri="{FF2B5EF4-FFF2-40B4-BE49-F238E27FC236}">
                <a16:creationId xmlns:a16="http://schemas.microsoft.com/office/drawing/2014/main" id="{9F7684ED-A429-D44E-8295-BEF497743F99}"/>
              </a:ext>
            </a:extLst>
          </p:cNvPr>
          <p:cNvSpPr txBox="1"/>
          <p:nvPr/>
        </p:nvSpPr>
        <p:spPr>
          <a:xfrm>
            <a:off x="138223" y="978196"/>
            <a:ext cx="11812772" cy="5047536"/>
          </a:xfrm>
          <a:prstGeom prst="rect">
            <a:avLst/>
          </a:prstGeom>
          <a:solidFill>
            <a:schemeClr val="bg1">
              <a:lumMod val="95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g.-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El diseño y acompañamiento en la implementación de estrategias asociadas a la cultura ciudadana, en torno a los temas priorizados de ciudad, así como, la creación de contenidos y fortalecimiento de medios alternativos y comunitarios, y el desarrollo de estrategias interculturales para fortalecer los diálogos con la ciudadanía en sus múltiples diversidades poblacionales, tareas de género y territoriales, promoviendo, la inclusión, la confianza y el respeto por el otro, así como el cuidado de lo público.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h.-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La promoción, consolidación, mantenimiento y sostenibilidad de equipamientos artísticos y culturales, multimodales y polivalentes,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La intervención de Bienes de Interés Cultural de Bogotá que fortalezcan el patrimonio cultural de la ciudad,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j.-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El mantenimiento y sostenibilidad física, ambiental y social de parques y escenarios deportivos y la construcción de escenarios deportivos que cumplan la reglamentación internacional de acuerdo al deporte, que permita contar con más y mejores infraestructuras recreativas y deportivas para los habitantes de la ciudad.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7030A0"/>
                </a:solidFill>
                <a:effectLst/>
                <a:uLnTx/>
                <a:uFillTx/>
                <a:latin typeface="Calibri" panose="020F0502020204030204"/>
                <a:ea typeface="+mn-ea"/>
                <a:cs typeface="+mn-cs"/>
              </a:rPr>
              <a:t>k.- La generación de lineamientos para que las entidades de la Administración Distrital incluyan el enfoque de Cultura Ciudadana en sus procesos de planeación.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7030A0"/>
                </a:solidFill>
                <a:effectLst/>
                <a:uLnTx/>
                <a:uFillTx/>
                <a:latin typeface="Calibri" panose="020F0502020204030204"/>
                <a:ea typeface="+mn-ea"/>
                <a:cs typeface="+mn-cs"/>
              </a:rPr>
              <a:t>l.- La inclusión del inventario de bienes de interés cultural con la finalidad de mantener vigente la información necesaria para su efectiva recuperación, protección y conservación.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7030A0"/>
                </a:solidFill>
                <a:effectLst/>
                <a:uLnTx/>
                <a:uFillTx/>
                <a:latin typeface="Calibri" panose="020F0502020204030204"/>
                <a:ea typeface="+mn-ea"/>
                <a:cs typeface="+mn-cs"/>
              </a:rPr>
              <a:t>m.- Fortalecer las instituciones de personas con discapacidad, que brindan en el marco de las artes plásticas, teatro, danza, música y poesía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Parágrafo</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 La reactivación social y económica del sector cultura, será necesaria para la resiliencia social y aportará a la construcción de un pacto ciudadano corresponsable, solidario y consciente. </a:t>
            </a:r>
          </a:p>
        </p:txBody>
      </p:sp>
    </p:spTree>
    <p:extLst>
      <p:ext uri="{BB962C8B-B14F-4D97-AF65-F5344CB8AC3E}">
        <p14:creationId xmlns:p14="http://schemas.microsoft.com/office/powerpoint/2010/main" val="1545580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1414046" y="0"/>
            <a:ext cx="10515600" cy="697551"/>
          </a:xfrm>
        </p:spPr>
        <p:txBody>
          <a:bodyPr vert="horz" lIns="91440" tIns="45720" rIns="91440" bIns="45720" rtlCol="0" anchor="ctr">
            <a:noAutofit/>
          </a:body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Artículo 59 – Plan plurianual de inversión en relación con el Sector</a:t>
            </a:r>
          </a:p>
        </p:txBody>
      </p:sp>
      <p:graphicFrame>
        <p:nvGraphicFramePr>
          <p:cNvPr id="5" name="Tabla 4">
            <a:extLst>
              <a:ext uri="{FF2B5EF4-FFF2-40B4-BE49-F238E27FC236}">
                <a16:creationId xmlns:a16="http://schemas.microsoft.com/office/drawing/2014/main" id="{E6F7BD83-6C94-0B45-9371-3F8B700C6224}"/>
              </a:ext>
            </a:extLst>
          </p:cNvPr>
          <p:cNvGraphicFramePr>
            <a:graphicFrameLocks noGrp="1"/>
          </p:cNvGraphicFramePr>
          <p:nvPr>
            <p:extLst>
              <p:ext uri="{D42A27DB-BD31-4B8C-83A1-F6EECF244321}">
                <p14:modId xmlns:p14="http://schemas.microsoft.com/office/powerpoint/2010/main" val="963875976"/>
              </p:ext>
            </p:extLst>
          </p:nvPr>
        </p:nvGraphicFramePr>
        <p:xfrm>
          <a:off x="1703638" y="926432"/>
          <a:ext cx="9593515" cy="4395535"/>
        </p:xfrm>
        <a:graphic>
          <a:graphicData uri="http://schemas.openxmlformats.org/drawingml/2006/table">
            <a:tbl>
              <a:tblPr/>
              <a:tblGrid>
                <a:gridCol w="6545290">
                  <a:extLst>
                    <a:ext uri="{9D8B030D-6E8A-4147-A177-3AD203B41FA5}">
                      <a16:colId xmlns:a16="http://schemas.microsoft.com/office/drawing/2014/main" val="3577840219"/>
                    </a:ext>
                  </a:extLst>
                </a:gridCol>
                <a:gridCol w="1935876">
                  <a:extLst>
                    <a:ext uri="{9D8B030D-6E8A-4147-A177-3AD203B41FA5}">
                      <a16:colId xmlns:a16="http://schemas.microsoft.com/office/drawing/2014/main" val="2314220248"/>
                    </a:ext>
                  </a:extLst>
                </a:gridCol>
                <a:gridCol w="1112349">
                  <a:extLst>
                    <a:ext uri="{9D8B030D-6E8A-4147-A177-3AD203B41FA5}">
                      <a16:colId xmlns:a16="http://schemas.microsoft.com/office/drawing/2014/main" val="3935850193"/>
                    </a:ext>
                  </a:extLst>
                </a:gridCol>
              </a:tblGrid>
              <a:tr h="261639">
                <a:tc>
                  <a:txBody>
                    <a:bodyPr/>
                    <a:lstStyle/>
                    <a:p>
                      <a:pPr algn="ctr" rtl="0" fontAlgn="ctr"/>
                      <a:r>
                        <a:rPr lang="es-CO" sz="1600" b="1" i="0" u="none" strike="noStrike" dirty="0">
                          <a:solidFill>
                            <a:srgbClr val="000000"/>
                          </a:solidFill>
                          <a:effectLst/>
                          <a:latin typeface="Calibri" panose="020F0502020204030204" pitchFamily="34" charset="0"/>
                        </a:rPr>
                        <a:t>Propósito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600" b="1" i="0" u="none" strike="noStrike">
                          <a:solidFill>
                            <a:srgbClr val="000000"/>
                          </a:solidFill>
                          <a:effectLst/>
                          <a:latin typeface="Calibri" panose="020F0502020204030204" pitchFamily="34" charset="0"/>
                        </a:rPr>
                        <a:t>Presupuesto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6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9091501"/>
                  </a:ext>
                </a:extLst>
              </a:tr>
              <a:tr h="248557">
                <a:tc gridSpan="3">
                  <a:txBody>
                    <a:bodyPr/>
                    <a:lstStyle/>
                    <a:p>
                      <a:pPr algn="l" rtl="0" fontAlgn="ctr"/>
                      <a:r>
                        <a:rPr lang="es-CO" sz="1600" b="1"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28568589"/>
                  </a:ext>
                </a:extLst>
              </a:tr>
              <a:tr h="523278">
                <a:tc>
                  <a:txBody>
                    <a:bodyPr/>
                    <a:lstStyle/>
                    <a:p>
                      <a:pPr algn="l" rtl="0" fontAlgn="ctr"/>
                      <a:r>
                        <a:rPr lang="es-CO" sz="1600" b="0" i="0" u="none" strike="noStrike">
                          <a:solidFill>
                            <a:srgbClr val="000000"/>
                          </a:solidFill>
                          <a:effectLst/>
                          <a:latin typeface="Calibri" panose="020F0502020204030204" pitchFamily="34" charset="0"/>
                        </a:rPr>
                        <a:t>Hacer un nuevo contrato social con igualdad de oportunidades para la inclusión social, productiva y política.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600" b="0" i="0" u="none" strike="noStrike">
                          <a:solidFill>
                            <a:srgbClr val="000000"/>
                          </a:solidFill>
                          <a:effectLst/>
                          <a:latin typeface="Calibri" panose="020F0502020204030204" pitchFamily="34" charset="0"/>
                        </a:rPr>
                        <a:t> $                1.882.679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0"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6242489"/>
                  </a:ext>
                </a:extLst>
              </a:tr>
              <a:tr h="248557">
                <a:tc gridSpan="3">
                  <a:txBody>
                    <a:bodyPr/>
                    <a:lstStyle/>
                    <a:p>
                      <a:pPr algn="l" rtl="0" fontAlgn="ctr"/>
                      <a:r>
                        <a:rPr lang="es-CO" sz="1600" b="1" i="0" u="none" strike="noStrike">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26264352"/>
                  </a:ext>
                </a:extLst>
              </a:tr>
              <a:tr h="523278">
                <a:tc>
                  <a:txBody>
                    <a:bodyPr/>
                    <a:lstStyle/>
                    <a:p>
                      <a:pPr algn="l" rtl="0" fontAlgn="ctr"/>
                      <a:r>
                        <a:rPr lang="es-CO" sz="1600" b="0" i="0" u="none" strike="noStrike">
                          <a:solidFill>
                            <a:srgbClr val="000000"/>
                          </a:solidFill>
                          <a:effectLst/>
                          <a:latin typeface="Calibri" panose="020F0502020204030204" pitchFamily="34" charset="0"/>
                        </a:rPr>
                        <a:t>Cambiar nuestros hábitos de vida para reverdecer a Bogotá y adaptarnos y mitigar el cambio climático.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600" b="0" i="0" u="none" strike="noStrike">
                          <a:solidFill>
                            <a:srgbClr val="000000"/>
                          </a:solidFill>
                          <a:effectLst/>
                          <a:latin typeface="Calibri" panose="020F0502020204030204" pitchFamily="34" charset="0"/>
                        </a:rPr>
                        <a:t> $                    107.794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57313415"/>
                  </a:ext>
                </a:extLst>
              </a:tr>
              <a:tr h="248557">
                <a:tc gridSpan="3">
                  <a:txBody>
                    <a:bodyPr/>
                    <a:lstStyle/>
                    <a:p>
                      <a:pPr algn="l" rtl="0" fontAlgn="ctr"/>
                      <a:r>
                        <a:rPr lang="es-CO" sz="1600" b="1" i="0" u="none" strike="noStrike">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14800381"/>
                  </a:ext>
                </a:extLst>
              </a:tr>
              <a:tr h="523278">
                <a:tc>
                  <a:txBody>
                    <a:bodyPr/>
                    <a:lstStyle/>
                    <a:p>
                      <a:pPr algn="l" rtl="0" fontAlgn="ctr"/>
                      <a:r>
                        <a:rPr lang="es-CO" sz="1600" b="0" i="0" u="none" strike="noStrike">
                          <a:solidFill>
                            <a:srgbClr val="000000"/>
                          </a:solidFill>
                          <a:effectLst/>
                          <a:latin typeface="Calibri" panose="020F0502020204030204" pitchFamily="34" charset="0"/>
                        </a:rPr>
                        <a:t>Inspirar confianza y legitimidad para vivir sin miedo y ser epicentro de cultura ciudadana, paz y reconciliación.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600" b="0" i="0" u="none" strike="noStrike">
                          <a:solidFill>
                            <a:srgbClr val="000000"/>
                          </a:solidFill>
                          <a:effectLst/>
                          <a:latin typeface="Calibri" panose="020F0502020204030204" pitchFamily="34" charset="0"/>
                        </a:rPr>
                        <a:t> $                      19.174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6936742"/>
                  </a:ext>
                </a:extLst>
              </a:tr>
              <a:tr h="248557">
                <a:tc gridSpan="3">
                  <a:txBody>
                    <a:bodyPr/>
                    <a:lstStyle/>
                    <a:p>
                      <a:pPr algn="l" rtl="0" fontAlgn="ctr"/>
                      <a:r>
                        <a:rPr lang="es-CO" sz="1600" b="1" i="0" u="none" strike="noStrike" dirty="0">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49140946"/>
                  </a:ext>
                </a:extLst>
              </a:tr>
              <a:tr h="523278">
                <a:tc>
                  <a:txBody>
                    <a:bodyPr/>
                    <a:lstStyle/>
                    <a:p>
                      <a:pPr algn="l" rtl="0" fontAlgn="ctr"/>
                      <a:r>
                        <a:rPr lang="es-CO" sz="1600" b="0" i="0" u="none" strike="noStrike" dirty="0">
                          <a:solidFill>
                            <a:srgbClr val="000000"/>
                          </a:solidFill>
                          <a:effectLst/>
                          <a:latin typeface="Calibri" panose="020F0502020204030204" pitchFamily="34" charset="0"/>
                        </a:rPr>
                        <a:t>Hacer de Bogotá Región un modelo de movilidad, creatividad y productividad incluyente y sostenible.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600" b="0" i="0" u="none" strike="noStrike">
                          <a:solidFill>
                            <a:srgbClr val="000000"/>
                          </a:solidFill>
                          <a:effectLst/>
                          <a:latin typeface="Calibri" panose="020F050202020403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0602052"/>
                  </a:ext>
                </a:extLst>
              </a:tr>
              <a:tr h="248557">
                <a:tc gridSpan="3">
                  <a:txBody>
                    <a:bodyPr/>
                    <a:lstStyle/>
                    <a:p>
                      <a:pPr algn="l" rtl="0" fontAlgn="ctr"/>
                      <a:r>
                        <a:rPr lang="es-CO" sz="1600" b="1" i="0" u="none" strike="noStrike" dirty="0">
                          <a:solidFill>
                            <a:srgbClr val="00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21115706"/>
                  </a:ext>
                </a:extLst>
              </a:tr>
              <a:tr h="523278">
                <a:tc>
                  <a:txBody>
                    <a:bodyPr/>
                    <a:lstStyle/>
                    <a:p>
                      <a:pPr algn="l" rtl="0" fontAlgn="ctr"/>
                      <a:r>
                        <a:rPr lang="es-CO" sz="1600" b="0" i="0" u="none" strike="noStrike" dirty="0">
                          <a:solidFill>
                            <a:srgbClr val="000000"/>
                          </a:solidFill>
                          <a:effectLst/>
                          <a:latin typeface="Calibri" panose="020F0502020204030204" pitchFamily="34" charset="0"/>
                        </a:rPr>
                        <a:t>Construir Bogotá Región con gobierno abierto, transparente y ciudadanía consciente.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600" b="0" i="0" u="none" strike="noStrike">
                          <a:solidFill>
                            <a:srgbClr val="000000"/>
                          </a:solidFill>
                          <a:effectLst/>
                          <a:latin typeface="Calibri" panose="020F0502020204030204" pitchFamily="34" charset="0"/>
                        </a:rPr>
                        <a:t> $                    227.721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9416569"/>
                  </a:ext>
                </a:extLst>
              </a:tr>
              <a:tr h="274721">
                <a:tc>
                  <a:txBody>
                    <a:bodyPr/>
                    <a:lstStyle/>
                    <a:p>
                      <a:pPr algn="l" rtl="0" fontAlgn="ctr"/>
                      <a:r>
                        <a:rPr lang="es-CO" sz="1600" b="1" i="0" u="none" strike="noStrike">
                          <a:solidFill>
                            <a:srgbClr val="000000"/>
                          </a:solidFill>
                          <a:effectLst/>
                          <a:latin typeface="Calibri" panose="020F0502020204030204" pitchFamily="34" charset="0"/>
                        </a:rPr>
                        <a:t>Total general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600" b="1" i="0" u="none" strike="noStrike">
                          <a:solidFill>
                            <a:srgbClr val="000000"/>
                          </a:solidFill>
                          <a:effectLst/>
                          <a:latin typeface="Calibri" panose="020F0502020204030204" pitchFamily="34" charset="0"/>
                        </a:rPr>
                        <a:t> $                2.237.368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CO" sz="1600" b="1"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972867"/>
                  </a:ext>
                </a:extLst>
              </a:tr>
            </a:tbl>
          </a:graphicData>
        </a:graphic>
      </p:graphicFrame>
    </p:spTree>
    <p:extLst>
      <p:ext uri="{BB962C8B-B14F-4D97-AF65-F5344CB8AC3E}">
        <p14:creationId xmlns:p14="http://schemas.microsoft.com/office/powerpoint/2010/main" val="821664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1443074" y="48209"/>
            <a:ext cx="10515600" cy="697551"/>
          </a:xfrm>
        </p:spPr>
        <p:txBody>
          <a:bodyPr vert="horz" lIns="91440" tIns="45720" rIns="91440" bIns="45720" rtlCol="0" anchor="ctr">
            <a:noAutofit/>
          </a:body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Artículo 59 – Plan plurianual de inversión en relación con el Sector</a:t>
            </a:r>
          </a:p>
        </p:txBody>
      </p:sp>
      <p:graphicFrame>
        <p:nvGraphicFramePr>
          <p:cNvPr id="4" name="Tabla 3">
            <a:extLst>
              <a:ext uri="{FF2B5EF4-FFF2-40B4-BE49-F238E27FC236}">
                <a16:creationId xmlns:a16="http://schemas.microsoft.com/office/drawing/2014/main" id="{B06C6AE4-8627-FE45-8226-1B44F527BE29}"/>
              </a:ext>
            </a:extLst>
          </p:cNvPr>
          <p:cNvGraphicFramePr>
            <a:graphicFrameLocks noGrp="1"/>
          </p:cNvGraphicFramePr>
          <p:nvPr>
            <p:extLst>
              <p:ext uri="{D42A27DB-BD31-4B8C-83A1-F6EECF244321}">
                <p14:modId xmlns:p14="http://schemas.microsoft.com/office/powerpoint/2010/main" val="2516101295"/>
              </p:ext>
            </p:extLst>
          </p:nvPr>
        </p:nvGraphicFramePr>
        <p:xfrm>
          <a:off x="2249859" y="1167596"/>
          <a:ext cx="7479630" cy="2971800"/>
        </p:xfrm>
        <a:graphic>
          <a:graphicData uri="http://schemas.openxmlformats.org/drawingml/2006/table">
            <a:tbl>
              <a:tblPr/>
              <a:tblGrid>
                <a:gridCol w="2493210">
                  <a:extLst>
                    <a:ext uri="{9D8B030D-6E8A-4147-A177-3AD203B41FA5}">
                      <a16:colId xmlns:a16="http://schemas.microsoft.com/office/drawing/2014/main" val="464588615"/>
                    </a:ext>
                  </a:extLst>
                </a:gridCol>
                <a:gridCol w="2493210">
                  <a:extLst>
                    <a:ext uri="{9D8B030D-6E8A-4147-A177-3AD203B41FA5}">
                      <a16:colId xmlns:a16="http://schemas.microsoft.com/office/drawing/2014/main" val="3152311048"/>
                    </a:ext>
                  </a:extLst>
                </a:gridCol>
                <a:gridCol w="2493210">
                  <a:extLst>
                    <a:ext uri="{9D8B030D-6E8A-4147-A177-3AD203B41FA5}">
                      <a16:colId xmlns:a16="http://schemas.microsoft.com/office/drawing/2014/main" val="3418710228"/>
                    </a:ext>
                  </a:extLst>
                </a:gridCol>
              </a:tblGrid>
              <a:tr h="838200">
                <a:tc>
                  <a:txBody>
                    <a:bodyPr/>
                    <a:lstStyle/>
                    <a:p>
                      <a:pPr algn="ctr" rtl="0" fontAlgn="ctr"/>
                      <a:r>
                        <a:rPr lang="es-CO" sz="2000" b="1" i="0" u="none" strike="noStrike" dirty="0">
                          <a:solidFill>
                            <a:srgbClr val="000000"/>
                          </a:solidFill>
                          <a:effectLst/>
                          <a:latin typeface="Calibri" panose="020F0502020204030204" pitchFamily="34" charset="0"/>
                        </a:rPr>
                        <a:t>ENTIDADES DEL 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2000" b="1" i="0" u="none" strike="noStrike">
                          <a:solidFill>
                            <a:srgbClr val="000000"/>
                          </a:solidFill>
                          <a:effectLst/>
                          <a:latin typeface="Calibri" panose="020F0502020204030204" pitchFamily="34" charset="0"/>
                        </a:rPr>
                        <a:t>PPTO X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2000" b="1" i="0" u="none" strike="noStrike">
                          <a:solidFill>
                            <a:srgbClr val="000000"/>
                          </a:solidFill>
                          <a:effectLst/>
                          <a:latin typeface="Calibri" panose="020F0502020204030204" pitchFamily="34" charset="0"/>
                        </a:rPr>
                        <a:t>% PARTICIPACIÓN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237930"/>
                  </a:ext>
                </a:extLst>
              </a:tr>
              <a:tr h="279400">
                <a:tc>
                  <a:txBody>
                    <a:bodyPr/>
                    <a:lstStyle/>
                    <a:p>
                      <a:pPr algn="ctr" rtl="0" fontAlgn="ctr"/>
                      <a:r>
                        <a:rPr lang="es-CO" sz="2000" b="1" i="0" u="none" strike="noStrike">
                          <a:solidFill>
                            <a:srgbClr val="000000"/>
                          </a:solidFill>
                          <a:effectLst/>
                          <a:latin typeface="Calibri" panose="020F0502020204030204" pitchFamily="34" charset="0"/>
                        </a:rPr>
                        <a:t> SCRD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2000" b="0" i="0" u="none" strike="noStrike">
                          <a:solidFill>
                            <a:srgbClr val="000000"/>
                          </a:solidFill>
                          <a:effectLst/>
                          <a:latin typeface="Calibri" panose="020F0502020204030204" pitchFamily="34" charset="0"/>
                        </a:rPr>
                        <a:t> $                  395.629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915186"/>
                  </a:ext>
                </a:extLst>
              </a:tr>
              <a:tr h="279400">
                <a:tc>
                  <a:txBody>
                    <a:bodyPr/>
                    <a:lstStyle/>
                    <a:p>
                      <a:pPr algn="ctr" rtl="0" fontAlgn="ctr"/>
                      <a:r>
                        <a:rPr lang="es-CO" sz="2000" b="1" i="0" u="none" strike="noStrike">
                          <a:solidFill>
                            <a:srgbClr val="000000"/>
                          </a:solidFill>
                          <a:effectLst/>
                          <a:latin typeface="Calibri" panose="020F0502020204030204" pitchFamily="34" charset="0"/>
                        </a:rPr>
                        <a:t> IDRD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2000" b="0" i="0" u="none" strike="noStrike">
                          <a:solidFill>
                            <a:srgbClr val="000000"/>
                          </a:solidFill>
                          <a:effectLst/>
                          <a:latin typeface="Calibri" panose="020F0502020204030204" pitchFamily="34" charset="0"/>
                        </a:rPr>
                        <a:t> $               1.092.678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Calibri" panose="020F0502020204030204" pitchFamily="34" charset="0"/>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011205"/>
                  </a:ext>
                </a:extLst>
              </a:tr>
              <a:tr h="279400">
                <a:tc>
                  <a:txBody>
                    <a:bodyPr/>
                    <a:lstStyle/>
                    <a:p>
                      <a:pPr algn="ctr" rtl="0" fontAlgn="ctr"/>
                      <a:r>
                        <a:rPr lang="es-CO" sz="2000" b="1" i="0" u="none" strike="noStrike">
                          <a:solidFill>
                            <a:srgbClr val="000000"/>
                          </a:solidFill>
                          <a:effectLst/>
                          <a:latin typeface="Calibri" panose="020F0502020204030204" pitchFamily="34" charset="0"/>
                        </a:rPr>
                        <a:t> IDARTES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2000" b="0" i="0" u="none" strike="noStrike">
                          <a:solidFill>
                            <a:srgbClr val="000000"/>
                          </a:solidFill>
                          <a:effectLst/>
                          <a:latin typeface="Calibri" panose="020F0502020204030204" pitchFamily="34" charset="0"/>
                        </a:rPr>
                        <a:t> $                  441.199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Calibri" panose="020F050202020403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067430"/>
                  </a:ext>
                </a:extLst>
              </a:tr>
              <a:tr h="279400">
                <a:tc>
                  <a:txBody>
                    <a:bodyPr/>
                    <a:lstStyle/>
                    <a:p>
                      <a:pPr algn="ctr" rtl="0" fontAlgn="ctr"/>
                      <a:r>
                        <a:rPr lang="es-CO" sz="2000" b="1" i="0" u="none" strike="noStrike">
                          <a:solidFill>
                            <a:srgbClr val="000000"/>
                          </a:solidFill>
                          <a:effectLst/>
                          <a:latin typeface="Calibri" panose="020F0502020204030204" pitchFamily="34" charset="0"/>
                        </a:rPr>
                        <a:t> IDPC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2000" b="0" i="0" u="none" strike="noStrike" dirty="0">
                          <a:solidFill>
                            <a:srgbClr val="000000"/>
                          </a:solidFill>
                          <a:effectLst/>
                          <a:latin typeface="Calibri" panose="020F0502020204030204" pitchFamily="34" charset="0"/>
                        </a:rPr>
                        <a:t> $                  127.782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916615"/>
                  </a:ext>
                </a:extLst>
              </a:tr>
              <a:tr h="279400">
                <a:tc>
                  <a:txBody>
                    <a:bodyPr/>
                    <a:lstStyle/>
                    <a:p>
                      <a:pPr algn="ctr" rtl="0" fontAlgn="ctr"/>
                      <a:r>
                        <a:rPr lang="es-CO" sz="2000" b="1" i="0" u="none" strike="noStrike">
                          <a:solidFill>
                            <a:srgbClr val="000000"/>
                          </a:solidFill>
                          <a:effectLst/>
                          <a:latin typeface="Calibri" panose="020F0502020204030204" pitchFamily="34" charset="0"/>
                        </a:rPr>
                        <a:t> OFB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2000" b="0" i="0" u="none" strike="noStrike">
                          <a:solidFill>
                            <a:srgbClr val="000000"/>
                          </a:solidFill>
                          <a:effectLst/>
                          <a:latin typeface="Calibri" panose="020F0502020204030204" pitchFamily="34" charset="0"/>
                        </a:rPr>
                        <a:t> $                  131.440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16504"/>
                  </a:ext>
                </a:extLst>
              </a:tr>
              <a:tr h="279400">
                <a:tc>
                  <a:txBody>
                    <a:bodyPr/>
                    <a:lstStyle/>
                    <a:p>
                      <a:pPr algn="ctr" rtl="0" fontAlgn="ctr"/>
                      <a:r>
                        <a:rPr lang="es-CO" sz="2000" b="1" i="0" u="none" strike="noStrike">
                          <a:solidFill>
                            <a:srgbClr val="000000"/>
                          </a:solidFill>
                          <a:effectLst/>
                          <a:latin typeface="Calibri" panose="020F0502020204030204" pitchFamily="34" charset="0"/>
                        </a:rPr>
                        <a:t> FUGA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2000" b="0" i="0" u="none" strike="noStrike">
                          <a:solidFill>
                            <a:srgbClr val="000000"/>
                          </a:solidFill>
                          <a:effectLst/>
                          <a:latin typeface="Calibri" panose="020F0502020204030204" pitchFamily="34" charset="0"/>
                        </a:rPr>
                        <a:t> $                    48.640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20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788870"/>
                  </a:ext>
                </a:extLst>
              </a:tr>
              <a:tr h="279400">
                <a:tc>
                  <a:txBody>
                    <a:bodyPr/>
                    <a:lstStyle/>
                    <a:p>
                      <a:pPr algn="ctr" rtl="0" fontAlgn="ctr"/>
                      <a:r>
                        <a:rPr lang="es-CO" sz="2000" b="1" i="0" u="none" strike="noStrike">
                          <a:solidFill>
                            <a:srgbClr val="000000"/>
                          </a:solidFill>
                          <a:effectLst/>
                          <a:latin typeface="Calibri" panose="020F0502020204030204" pitchFamily="34" charset="0"/>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es-CO" sz="2000" b="1" i="0" u="none" strike="noStrike">
                          <a:solidFill>
                            <a:srgbClr val="000000"/>
                          </a:solidFill>
                          <a:effectLst/>
                          <a:latin typeface="Calibri" panose="020F0502020204030204" pitchFamily="34" charset="0"/>
                        </a:rPr>
                        <a:t> $               2.237.368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2000" b="1"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20709804"/>
                  </a:ext>
                </a:extLst>
              </a:tr>
            </a:tbl>
          </a:graphicData>
        </a:graphic>
      </p:graphicFrame>
      <p:graphicFrame>
        <p:nvGraphicFramePr>
          <p:cNvPr id="5" name="Tabla 4">
            <a:extLst>
              <a:ext uri="{FF2B5EF4-FFF2-40B4-BE49-F238E27FC236}">
                <a16:creationId xmlns:a16="http://schemas.microsoft.com/office/drawing/2014/main" id="{8416B6BE-9FFD-204A-9557-1277BA0CACCB}"/>
              </a:ext>
            </a:extLst>
          </p:cNvPr>
          <p:cNvGraphicFramePr>
            <a:graphicFrameLocks noGrp="1"/>
          </p:cNvGraphicFramePr>
          <p:nvPr>
            <p:extLst>
              <p:ext uri="{D42A27DB-BD31-4B8C-83A1-F6EECF244321}">
                <p14:modId xmlns:p14="http://schemas.microsoft.com/office/powerpoint/2010/main" val="1409154408"/>
              </p:ext>
            </p:extLst>
          </p:nvPr>
        </p:nvGraphicFramePr>
        <p:xfrm>
          <a:off x="1076446" y="5071746"/>
          <a:ext cx="9491237" cy="741680"/>
        </p:xfrm>
        <a:graphic>
          <a:graphicData uri="http://schemas.openxmlformats.org/drawingml/2006/table">
            <a:tbl>
              <a:tblPr firstRow="1" bandRow="1">
                <a:tableStyleId>{5940675A-B579-460E-94D1-54222C63F5DA}</a:tableStyleId>
              </a:tblPr>
              <a:tblGrid>
                <a:gridCol w="1355891">
                  <a:extLst>
                    <a:ext uri="{9D8B030D-6E8A-4147-A177-3AD203B41FA5}">
                      <a16:colId xmlns:a16="http://schemas.microsoft.com/office/drawing/2014/main" val="2162314782"/>
                    </a:ext>
                  </a:extLst>
                </a:gridCol>
                <a:gridCol w="1355891">
                  <a:extLst>
                    <a:ext uri="{9D8B030D-6E8A-4147-A177-3AD203B41FA5}">
                      <a16:colId xmlns:a16="http://schemas.microsoft.com/office/drawing/2014/main" val="3382594631"/>
                    </a:ext>
                  </a:extLst>
                </a:gridCol>
                <a:gridCol w="1355891">
                  <a:extLst>
                    <a:ext uri="{9D8B030D-6E8A-4147-A177-3AD203B41FA5}">
                      <a16:colId xmlns:a16="http://schemas.microsoft.com/office/drawing/2014/main" val="510719645"/>
                    </a:ext>
                  </a:extLst>
                </a:gridCol>
                <a:gridCol w="1355891">
                  <a:extLst>
                    <a:ext uri="{9D8B030D-6E8A-4147-A177-3AD203B41FA5}">
                      <a16:colId xmlns:a16="http://schemas.microsoft.com/office/drawing/2014/main" val="3473639387"/>
                    </a:ext>
                  </a:extLst>
                </a:gridCol>
                <a:gridCol w="1355891">
                  <a:extLst>
                    <a:ext uri="{9D8B030D-6E8A-4147-A177-3AD203B41FA5}">
                      <a16:colId xmlns:a16="http://schemas.microsoft.com/office/drawing/2014/main" val="931153185"/>
                    </a:ext>
                  </a:extLst>
                </a:gridCol>
                <a:gridCol w="1355891">
                  <a:extLst>
                    <a:ext uri="{9D8B030D-6E8A-4147-A177-3AD203B41FA5}">
                      <a16:colId xmlns:a16="http://schemas.microsoft.com/office/drawing/2014/main" val="2294702512"/>
                    </a:ext>
                  </a:extLst>
                </a:gridCol>
                <a:gridCol w="1355891">
                  <a:extLst>
                    <a:ext uri="{9D8B030D-6E8A-4147-A177-3AD203B41FA5}">
                      <a16:colId xmlns:a16="http://schemas.microsoft.com/office/drawing/2014/main" val="2074108018"/>
                    </a:ext>
                  </a:extLst>
                </a:gridCol>
              </a:tblGrid>
              <a:tr h="370840">
                <a:tc>
                  <a:txBody>
                    <a:bodyPr/>
                    <a:lstStyle/>
                    <a:p>
                      <a:pPr algn="ctr"/>
                      <a:r>
                        <a:rPr lang="es-CO" sz="1600" b="1" i="0" u="none" strike="noStrike" kern="1200" dirty="0">
                          <a:solidFill>
                            <a:srgbClr val="000000"/>
                          </a:solidFill>
                          <a:effectLst/>
                          <a:latin typeface="+mn-lt"/>
                          <a:ea typeface="+mn-ea"/>
                          <a:cs typeface="+mn-cs"/>
                        </a:rPr>
                        <a:t>Concepto</a:t>
                      </a:r>
                    </a:p>
                  </a:txBody>
                  <a:tcPr>
                    <a:solidFill>
                      <a:schemeClr val="bg1">
                        <a:lumMod val="85000"/>
                      </a:schemeClr>
                    </a:solidFill>
                  </a:tcPr>
                </a:tc>
                <a:tc>
                  <a:txBody>
                    <a:bodyPr/>
                    <a:lstStyle/>
                    <a:p>
                      <a:pPr algn="ctr"/>
                      <a:r>
                        <a:rPr lang="es-CO" sz="1600" b="1" dirty="0">
                          <a:latin typeface="+mn-lt"/>
                        </a:rPr>
                        <a:t>2020</a:t>
                      </a:r>
                    </a:p>
                  </a:txBody>
                  <a:tcPr>
                    <a:solidFill>
                      <a:schemeClr val="bg1">
                        <a:lumMod val="85000"/>
                      </a:schemeClr>
                    </a:solidFill>
                  </a:tcPr>
                </a:tc>
                <a:tc>
                  <a:txBody>
                    <a:bodyPr/>
                    <a:lstStyle/>
                    <a:p>
                      <a:pPr algn="ctr"/>
                      <a:r>
                        <a:rPr lang="es-CO" sz="1600" b="1" dirty="0">
                          <a:latin typeface="+mn-lt"/>
                        </a:rPr>
                        <a:t>2021</a:t>
                      </a:r>
                    </a:p>
                  </a:txBody>
                  <a:tcPr>
                    <a:solidFill>
                      <a:schemeClr val="bg1">
                        <a:lumMod val="85000"/>
                      </a:schemeClr>
                    </a:solidFill>
                  </a:tcPr>
                </a:tc>
                <a:tc>
                  <a:txBody>
                    <a:bodyPr/>
                    <a:lstStyle/>
                    <a:p>
                      <a:pPr algn="ctr"/>
                      <a:r>
                        <a:rPr lang="es-CO" sz="1600" b="1" dirty="0">
                          <a:latin typeface="+mn-lt"/>
                        </a:rPr>
                        <a:t>2022</a:t>
                      </a:r>
                    </a:p>
                  </a:txBody>
                  <a:tcPr>
                    <a:solidFill>
                      <a:schemeClr val="bg1">
                        <a:lumMod val="85000"/>
                      </a:schemeClr>
                    </a:solidFill>
                  </a:tcPr>
                </a:tc>
                <a:tc>
                  <a:txBody>
                    <a:bodyPr/>
                    <a:lstStyle/>
                    <a:p>
                      <a:pPr algn="ctr"/>
                      <a:r>
                        <a:rPr lang="es-CO" sz="1600" b="1" dirty="0">
                          <a:latin typeface="+mn-lt"/>
                        </a:rPr>
                        <a:t>2023</a:t>
                      </a:r>
                    </a:p>
                  </a:txBody>
                  <a:tcPr>
                    <a:solidFill>
                      <a:schemeClr val="bg1">
                        <a:lumMod val="85000"/>
                      </a:schemeClr>
                    </a:solidFill>
                  </a:tcPr>
                </a:tc>
                <a:tc>
                  <a:txBody>
                    <a:bodyPr/>
                    <a:lstStyle/>
                    <a:p>
                      <a:pPr algn="ctr"/>
                      <a:r>
                        <a:rPr lang="es-CO" sz="1600" b="1" dirty="0">
                          <a:latin typeface="+mn-lt"/>
                        </a:rPr>
                        <a:t>2024</a:t>
                      </a:r>
                    </a:p>
                  </a:txBody>
                  <a:tcPr>
                    <a:solidFill>
                      <a:schemeClr val="bg1">
                        <a:lumMod val="85000"/>
                      </a:schemeClr>
                    </a:solidFill>
                  </a:tcPr>
                </a:tc>
                <a:tc>
                  <a:txBody>
                    <a:bodyPr/>
                    <a:lstStyle/>
                    <a:p>
                      <a:pPr algn="ctr"/>
                      <a:r>
                        <a:rPr lang="es-CO" sz="1600" b="1" dirty="0">
                          <a:latin typeface="+mn-lt"/>
                        </a:rPr>
                        <a:t>2020-2024</a:t>
                      </a:r>
                    </a:p>
                  </a:txBody>
                  <a:tcPr>
                    <a:solidFill>
                      <a:schemeClr val="bg1">
                        <a:lumMod val="85000"/>
                      </a:schemeClr>
                    </a:solidFill>
                  </a:tcPr>
                </a:tc>
                <a:extLst>
                  <a:ext uri="{0D108BD9-81ED-4DB2-BD59-A6C34878D82A}">
                    <a16:rowId xmlns:a16="http://schemas.microsoft.com/office/drawing/2014/main" val="4193609019"/>
                  </a:ext>
                </a:extLst>
              </a:tr>
              <a:tr h="370840">
                <a:tc>
                  <a:txBody>
                    <a:bodyPr/>
                    <a:lstStyle/>
                    <a:p>
                      <a:r>
                        <a:rPr lang="es-CO" sz="1600" b="1" dirty="0">
                          <a:latin typeface="+mn-lt"/>
                        </a:rPr>
                        <a:t>Canal Capital</a:t>
                      </a:r>
                    </a:p>
                  </a:txBody>
                  <a:tcPr>
                    <a:solidFill>
                      <a:schemeClr val="bg1"/>
                    </a:solidFill>
                  </a:tcPr>
                </a:tc>
                <a:tc>
                  <a:txBody>
                    <a:bodyPr/>
                    <a:lstStyle/>
                    <a:p>
                      <a:pPr algn="ctr"/>
                      <a:r>
                        <a:rPr lang="es-CO" sz="1600" dirty="0">
                          <a:latin typeface="+mn-lt"/>
                        </a:rPr>
                        <a:t>$ 10.355</a:t>
                      </a:r>
                    </a:p>
                  </a:txBody>
                  <a:tcPr>
                    <a:solidFill>
                      <a:schemeClr val="bg1"/>
                    </a:solidFill>
                  </a:tcPr>
                </a:tc>
                <a:tc>
                  <a:txBody>
                    <a:bodyPr/>
                    <a:lstStyle/>
                    <a:p>
                      <a:pPr algn="ctr"/>
                      <a:r>
                        <a:rPr lang="es-CO" sz="1600" dirty="0">
                          <a:latin typeface="+mn-lt"/>
                        </a:rPr>
                        <a:t>$ 7.068</a:t>
                      </a:r>
                    </a:p>
                  </a:txBody>
                  <a:tcPr>
                    <a:solidFill>
                      <a:schemeClr val="bg1"/>
                    </a:solidFill>
                  </a:tcPr>
                </a:tc>
                <a:tc>
                  <a:txBody>
                    <a:bodyPr/>
                    <a:lstStyle/>
                    <a:p>
                      <a:pPr algn="ctr"/>
                      <a:r>
                        <a:rPr lang="es-CO" sz="1600" dirty="0">
                          <a:latin typeface="+mn-lt"/>
                        </a:rPr>
                        <a:t>$ 8.081</a:t>
                      </a:r>
                    </a:p>
                  </a:txBody>
                  <a:tcPr>
                    <a:solidFill>
                      <a:schemeClr val="bg1"/>
                    </a:solidFill>
                  </a:tcPr>
                </a:tc>
                <a:tc>
                  <a:txBody>
                    <a:bodyPr/>
                    <a:lstStyle/>
                    <a:p>
                      <a:pPr algn="ctr"/>
                      <a:r>
                        <a:rPr lang="es-CO" sz="1600" dirty="0">
                          <a:latin typeface="+mn-lt"/>
                        </a:rPr>
                        <a:t>$ 7.915</a:t>
                      </a:r>
                    </a:p>
                  </a:txBody>
                  <a:tcPr>
                    <a:solidFill>
                      <a:schemeClr val="bg1"/>
                    </a:solidFill>
                  </a:tcPr>
                </a:tc>
                <a:tc>
                  <a:txBody>
                    <a:bodyPr/>
                    <a:lstStyle/>
                    <a:p>
                      <a:pPr algn="ctr"/>
                      <a:r>
                        <a:rPr lang="es-CO" sz="1600" dirty="0">
                          <a:latin typeface="+mn-lt"/>
                        </a:rPr>
                        <a:t>$ 7.768</a:t>
                      </a:r>
                    </a:p>
                  </a:txBody>
                  <a:tcPr>
                    <a:solidFill>
                      <a:schemeClr val="bg1"/>
                    </a:solidFill>
                  </a:tcPr>
                </a:tc>
                <a:tc>
                  <a:txBody>
                    <a:bodyPr/>
                    <a:lstStyle/>
                    <a:p>
                      <a:pPr algn="ctr"/>
                      <a:r>
                        <a:rPr lang="es-CO" sz="1600" b="1" dirty="0">
                          <a:latin typeface="+mn-lt"/>
                        </a:rPr>
                        <a:t>$ 41.187</a:t>
                      </a:r>
                    </a:p>
                  </a:txBody>
                  <a:tcPr>
                    <a:solidFill>
                      <a:schemeClr val="bg1"/>
                    </a:solidFill>
                  </a:tcPr>
                </a:tc>
                <a:extLst>
                  <a:ext uri="{0D108BD9-81ED-4DB2-BD59-A6C34878D82A}">
                    <a16:rowId xmlns:a16="http://schemas.microsoft.com/office/drawing/2014/main" val="3483480369"/>
                  </a:ext>
                </a:extLst>
              </a:tr>
            </a:tbl>
          </a:graphicData>
        </a:graphic>
      </p:graphicFrame>
      <p:sp>
        <p:nvSpPr>
          <p:cNvPr id="6" name="CuadroTexto 5">
            <a:extLst>
              <a:ext uri="{FF2B5EF4-FFF2-40B4-BE49-F238E27FC236}">
                <a16:creationId xmlns:a16="http://schemas.microsoft.com/office/drawing/2014/main" id="{1FC2FCAC-119B-144C-91F8-3FC16FD5BF23}"/>
              </a:ext>
            </a:extLst>
          </p:cNvPr>
          <p:cNvSpPr txBox="1"/>
          <p:nvPr/>
        </p:nvSpPr>
        <p:spPr>
          <a:xfrm>
            <a:off x="1997601" y="4561232"/>
            <a:ext cx="7731888" cy="369332"/>
          </a:xfrm>
          <a:prstGeom prst="rect">
            <a:avLst/>
          </a:prstGeom>
          <a:noFill/>
        </p:spPr>
        <p:txBody>
          <a:bodyPr wrap="square" rtlCol="0">
            <a:spAutoFit/>
          </a:bodyPr>
          <a:lstStyle/>
          <a:p>
            <a:pPr algn="ctr"/>
            <a:r>
              <a:rPr lang="es-CO" b="1" dirty="0"/>
              <a:t>Empresas Industriales y Comerciales del Distrito – Recursos Propios</a:t>
            </a:r>
          </a:p>
        </p:txBody>
      </p:sp>
    </p:spTree>
    <p:extLst>
      <p:ext uri="{BB962C8B-B14F-4D97-AF65-F5344CB8AC3E}">
        <p14:creationId xmlns:p14="http://schemas.microsoft.com/office/powerpoint/2010/main" val="1928220347"/>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2517891" y="177694"/>
            <a:ext cx="7988596" cy="697551"/>
          </a:xfrm>
        </p:spPr>
        <p:txBody>
          <a:bodyPr vert="horz" lIns="91440" tIns="45720" rIns="91440" bIns="45720" rtlCol="0" anchor="ctr">
            <a:noAutofit/>
          </a:body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Artículo 64 – Utilización de vigencias futuras para rubros de funcionamiento e inversión</a:t>
            </a:r>
          </a:p>
        </p:txBody>
      </p:sp>
      <p:sp>
        <p:nvSpPr>
          <p:cNvPr id="2" name="Rectángulo 1">
            <a:extLst>
              <a:ext uri="{FF2B5EF4-FFF2-40B4-BE49-F238E27FC236}">
                <a16:creationId xmlns:a16="http://schemas.microsoft.com/office/drawing/2014/main" id="{2450F887-8D70-F74E-8664-71470C552B51}"/>
              </a:ext>
            </a:extLst>
          </p:cNvPr>
          <p:cNvSpPr/>
          <p:nvPr/>
        </p:nvSpPr>
        <p:spPr>
          <a:xfrm>
            <a:off x="1995376" y="1550167"/>
            <a:ext cx="7988596" cy="3416320"/>
          </a:xfrm>
          <a:prstGeom prst="rect">
            <a:avLst/>
          </a:prstGeom>
          <a:solidFill>
            <a:schemeClr val="bg1">
              <a:lumMod val="95000"/>
            </a:schemeClr>
          </a:solidFill>
        </p:spPr>
        <p:txBody>
          <a:bodyPr wrap="square">
            <a:spAutoFit/>
          </a:bodyPr>
          <a:lstStyle/>
          <a:p>
            <a:pPr algn="just"/>
            <a:r>
              <a:rPr lang="es-CO" dirty="0">
                <a:latin typeface="Calibri" panose="020F0502020204030204" pitchFamily="34" charset="0"/>
              </a:rPr>
              <a:t>Con el fin de lograr una mayor eficiencia en el gasto público, la aplicación de economías de escala y en cumplimiento a los principios de economía y eficiencia que rigen la gestión contractual de las entidades distritales, la ejecución de los rubros de funcionamiento e inversión a cargo de las mismas, especialmente los relacionados con operación, tecnología y gasto de funcionamiento estratégico, tales como contratos de compraventa, suministros y servicios integrales de: aseo y cafetería, vigilancia y seguridad privada en las modalidades de vigilancia fija y móvil, medio tecnológicos, servicios de atención o mesa de servicios entre otros relacionados, se podrá realizar mediante el esquema de vigencias futuras. </a:t>
            </a:r>
          </a:p>
          <a:p>
            <a:pPr algn="just"/>
            <a:endParaRPr lang="es-CO" dirty="0">
              <a:latin typeface="Calibri" panose="020F0502020204030204" pitchFamily="34" charset="0"/>
            </a:endParaRPr>
          </a:p>
          <a:p>
            <a:pPr algn="just"/>
            <a:r>
              <a:rPr lang="es-CO" dirty="0">
                <a:latin typeface="Calibri" panose="020F0502020204030204" pitchFamily="34" charset="0"/>
              </a:rPr>
              <a:t>En todo caso, para la aprobación de vigencias futuras se requerirá previo estudio y aprobación del Concejo. </a:t>
            </a:r>
            <a:endParaRPr lang="es-CO" dirty="0"/>
          </a:p>
        </p:txBody>
      </p:sp>
    </p:spTree>
    <p:extLst>
      <p:ext uri="{BB962C8B-B14F-4D97-AF65-F5344CB8AC3E}">
        <p14:creationId xmlns:p14="http://schemas.microsoft.com/office/powerpoint/2010/main" val="54542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2851720" y="206724"/>
            <a:ext cx="7988596" cy="402878"/>
          </a:xfrm>
        </p:spPr>
        <p:txBody>
          <a:bodyPr vert="horz" lIns="91440" tIns="45720" rIns="91440" bIns="45720" rtlCol="0" anchor="ctr">
            <a:noAutofit/>
          </a:bodyPr>
          <a:lstStyle/>
          <a:p>
            <a:pPr algn="ctr" defTabSz="457200" fontAlgn="ctr">
              <a:lnSpc>
                <a:spcPct val="107000"/>
              </a:lnSpc>
            </a:pPr>
            <a:r>
              <a:rPr lang="es-CO" sz="2000" b="1" dirty="0">
                <a:solidFill>
                  <a:srgbClr val="4472C4">
                    <a:lumMod val="50000"/>
                  </a:srgbClr>
                </a:solidFill>
                <a:latin typeface="Arial" panose="020B0604020202020204" pitchFamily="34" charset="0"/>
                <a:cs typeface="Arial" panose="020B0604020202020204" pitchFamily="34" charset="0"/>
              </a:rPr>
              <a:t>Artículo 147 – Resignificación del Centro </a:t>
            </a:r>
          </a:p>
        </p:txBody>
      </p:sp>
      <p:sp>
        <p:nvSpPr>
          <p:cNvPr id="2" name="Rectángulo 1">
            <a:extLst>
              <a:ext uri="{FF2B5EF4-FFF2-40B4-BE49-F238E27FC236}">
                <a16:creationId xmlns:a16="http://schemas.microsoft.com/office/drawing/2014/main" id="{2450F887-8D70-F74E-8664-71470C552B51}"/>
              </a:ext>
            </a:extLst>
          </p:cNvPr>
          <p:cNvSpPr/>
          <p:nvPr/>
        </p:nvSpPr>
        <p:spPr>
          <a:xfrm>
            <a:off x="1567541" y="1132121"/>
            <a:ext cx="8447316" cy="4247317"/>
          </a:xfrm>
          <a:prstGeom prst="rect">
            <a:avLst/>
          </a:prstGeom>
          <a:solidFill>
            <a:schemeClr val="bg1">
              <a:lumMod val="95000"/>
            </a:schemeClr>
          </a:solidFill>
        </p:spPr>
        <p:txBody>
          <a:bodyPr wrap="square">
            <a:spAutoFit/>
          </a:bodyPr>
          <a:lstStyle/>
          <a:p>
            <a:pPr algn="just"/>
            <a:r>
              <a:rPr lang="es-CO" dirty="0"/>
              <a:t>Para la resignificación y valoración del centro de Bogotá como responsabilidad de todos los sectores y asunto prioritario, se promoverá, en el marco del POT, la formulación e implementación de instrumentos normativos, de política pública, de ordenamiento territorial, y modelos de colaboración público-privada necesarios para que el Centro sea el escenario de este contrato de igualdad de oportunidades para todos los ciudadanos y ciudadanas. De esta forma, se generarán las condiciones que permitan la consolidación del Centro como polo de desarrollo económico, creativo, cultural, social y de promoción de ciudad; epicentro del diálogo de saberes, gestión del conocimiento y la construcción de tejido social, mejorando la calidad de vida de la ciudadanía. </a:t>
            </a:r>
          </a:p>
          <a:p>
            <a:pPr algn="just"/>
            <a:endParaRPr lang="es-CO" dirty="0"/>
          </a:p>
          <a:p>
            <a:pPr algn="just"/>
            <a:r>
              <a:rPr lang="es-CO" dirty="0"/>
              <a:t>Se buscará que el Centro sea el mejor espacio para vivir la ciudad y se consolide la comunidad de quienes habitan y desarrollan sus oficios en este territorio, para beneficiar con esta transformación a nivel urbanístico, social y económico a la ciudadanía, en particular a las nuevas generaciones, a fin de convertir este espacio de expresión y creación, en el símbolo de una ciudad cuidadora, incluyente, creadora y sostenible. </a:t>
            </a:r>
          </a:p>
        </p:txBody>
      </p:sp>
    </p:spTree>
    <p:extLst>
      <p:ext uri="{BB962C8B-B14F-4D97-AF65-F5344CB8AC3E}">
        <p14:creationId xmlns:p14="http://schemas.microsoft.com/office/powerpoint/2010/main" val="818973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2459834" y="235751"/>
            <a:ext cx="7988596" cy="697551"/>
          </a:xfrm>
        </p:spPr>
        <p:txBody>
          <a:bodyPr vert="horz" lIns="91440" tIns="45720" rIns="91440" bIns="45720" rtlCol="0" anchor="ctr">
            <a:noAutofit/>
          </a:bodyPr>
          <a:lstStyle/>
          <a:p>
            <a:pPr algn="ctr"/>
            <a:r>
              <a:rPr lang="es-CO" sz="2000" b="1" dirty="0">
                <a:solidFill>
                  <a:srgbClr val="4472C4">
                    <a:lumMod val="50000"/>
                  </a:srgbClr>
                </a:solidFill>
                <a:latin typeface="Arial" panose="020B0604020202020204" pitchFamily="34" charset="0"/>
                <a:cs typeface="Arial" panose="020B0604020202020204" pitchFamily="34" charset="0"/>
              </a:rPr>
              <a:t>Artículo 148 – Proyectos Integrales del Patrimonio</a:t>
            </a:r>
          </a:p>
        </p:txBody>
      </p:sp>
      <p:sp>
        <p:nvSpPr>
          <p:cNvPr id="2" name="Rectángulo 1">
            <a:extLst>
              <a:ext uri="{FF2B5EF4-FFF2-40B4-BE49-F238E27FC236}">
                <a16:creationId xmlns:a16="http://schemas.microsoft.com/office/drawing/2014/main" id="{2450F887-8D70-F74E-8664-71470C552B51}"/>
              </a:ext>
            </a:extLst>
          </p:cNvPr>
          <p:cNvSpPr/>
          <p:nvPr/>
        </p:nvSpPr>
        <p:spPr>
          <a:xfrm>
            <a:off x="1356074" y="1066799"/>
            <a:ext cx="9462976" cy="4401205"/>
          </a:xfrm>
          <a:prstGeom prst="rect">
            <a:avLst/>
          </a:prstGeom>
          <a:solidFill>
            <a:schemeClr val="bg1">
              <a:lumMod val="95000"/>
            </a:schemeClr>
          </a:solidFill>
        </p:spPr>
        <p:txBody>
          <a:bodyPr wrap="square">
            <a:spAutoFit/>
          </a:bodyPr>
          <a:lstStyle/>
          <a:p>
            <a:pPr algn="just"/>
            <a:r>
              <a:rPr lang="es-CO" sz="1400" dirty="0"/>
              <a:t>Los proyectos integrales del patrimonio, como parte de las intervenciones que adelante el Instituto Distrital de Patrimonio Cultural - IDPC, en el marco del desarrollo urbano integral y sostenible, se conciben como un conjunto de actuaciones e intervenciones inter y multisectoriales coordinadas por el IDPC, en el marco del POT, en cuya ejecución pueden intervenir diferentes entidades de los sectores administrativos de Bogotá D.C., conforme a sus competencias, buscando mejorar el impacto sobre el patrimonio cultural de la ciudad. </a:t>
            </a:r>
          </a:p>
          <a:p>
            <a:pPr algn="just"/>
            <a:endParaRPr lang="es-CO" sz="1400" dirty="0"/>
          </a:p>
          <a:p>
            <a:pPr algn="just"/>
            <a:r>
              <a:rPr lang="es-CO" sz="1400" dirty="0"/>
              <a:t>Estos proyectos se orientan a mejorar y transformar positivamente los diferentes componentes o estructuras urbanas de la ciudad, o de zonas específicas, dando solución a diversas problemáticas de ciudad, con énfasis en la preservación del patrimonio cultural material e inmaterial. </a:t>
            </a:r>
          </a:p>
          <a:p>
            <a:pPr algn="just"/>
            <a:endParaRPr lang="es-CO" sz="1400" dirty="0"/>
          </a:p>
          <a:p>
            <a:pPr algn="just"/>
            <a:r>
              <a:rPr lang="es-CO" sz="1400" dirty="0"/>
              <a:t>En el marco del POT y de su reglamentación, la estructuración y ejecución de los proyectos integrales del patrimonio se podrán incluir los diferentes instrumentos de planificación y gestión necesarios para su adecuada implementación. </a:t>
            </a:r>
          </a:p>
          <a:p>
            <a:pPr algn="just"/>
            <a:endParaRPr lang="es-CO" sz="1400" dirty="0"/>
          </a:p>
          <a:p>
            <a:pPr algn="just"/>
            <a:r>
              <a:rPr lang="es-CO" sz="1400" b="1" dirty="0"/>
              <a:t>Parágrafo 1. </a:t>
            </a:r>
            <a:r>
              <a:rPr lang="es-CO" sz="1400" dirty="0"/>
              <a:t>La administración distrital, en el marco del POT y de su reglamentación, podrá reglamentar la estructuración de los proyectos integrales y la participación de los diferentes sectores administrativos en su ejecución. </a:t>
            </a:r>
          </a:p>
          <a:p>
            <a:pPr algn="just"/>
            <a:endParaRPr lang="es-CO" sz="1400" dirty="0"/>
          </a:p>
          <a:p>
            <a:pPr algn="just"/>
            <a:r>
              <a:rPr lang="es-CO" sz="1400" b="1" dirty="0"/>
              <a:t>Parágrafo 2. </a:t>
            </a:r>
            <a:r>
              <a:rPr lang="es-CO" sz="1400" dirty="0"/>
              <a:t>El IDPC estructurará los proyectos estratégicos y definirá y coordinará el trabajo interinstitucional con los sectores y/o entidades de la administración que participen en cada uno, a fin de concretar las acciones efectivas que cada una deba adelantar en el marco de sus competencias, debiendo dichas actuaciones ser atendidas prioritariamente por los sectores y entidades de la Administración definiendo para el efecto los recursos presupuestales necesarios." </a:t>
            </a:r>
          </a:p>
        </p:txBody>
      </p:sp>
    </p:spTree>
    <p:extLst>
      <p:ext uri="{BB962C8B-B14F-4D97-AF65-F5344CB8AC3E}">
        <p14:creationId xmlns:p14="http://schemas.microsoft.com/office/powerpoint/2010/main" val="1873894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C89F27-417E-EE40-AE5B-3A486FDBA276}"/>
              </a:ext>
            </a:extLst>
          </p:cNvPr>
          <p:cNvSpPr>
            <a:spLocks noGrp="1"/>
          </p:cNvSpPr>
          <p:nvPr>
            <p:ph type="title"/>
          </p:nvPr>
        </p:nvSpPr>
        <p:spPr>
          <a:xfrm>
            <a:off x="2525656" y="405050"/>
            <a:ext cx="7988596" cy="935665"/>
          </a:xfrm>
        </p:spPr>
        <p:txBody>
          <a:bodyPr vert="horz" lIns="91440" tIns="45720" rIns="91440" bIns="45720" rtlCol="0" anchor="ctr">
            <a:noAutofit/>
          </a:bodyPr>
          <a:lstStyle/>
          <a:p>
            <a:pPr algn="ctr"/>
            <a:r>
              <a:rPr lang="es-CO" sz="2000" b="1" dirty="0">
                <a:solidFill>
                  <a:srgbClr val="4472C4">
                    <a:lumMod val="50000"/>
                  </a:srgbClr>
                </a:solidFill>
                <a:latin typeface="Arial" panose="020B0604020202020204" pitchFamily="34" charset="0"/>
                <a:cs typeface="Arial" panose="020B0604020202020204" pitchFamily="34" charset="0"/>
              </a:rPr>
              <a:t>Artículo 149 – Exención de impuesto predial unificado para inmuebles donde se realicen y produzcan espectáculos públicos de artes escénicas, de manera exclusiva habitual y continua</a:t>
            </a:r>
            <a:br>
              <a:rPr lang="es-CO" sz="2000" b="1" dirty="0">
                <a:solidFill>
                  <a:srgbClr val="4472C4">
                    <a:lumMod val="50000"/>
                  </a:srgbClr>
                </a:solidFill>
                <a:latin typeface="Arial" panose="020B0604020202020204" pitchFamily="34" charset="0"/>
                <a:cs typeface="Arial" panose="020B0604020202020204" pitchFamily="34" charset="0"/>
              </a:rPr>
            </a:br>
            <a:endParaRPr lang="es-CO" sz="2000" b="1" dirty="0">
              <a:solidFill>
                <a:srgbClr val="4472C4">
                  <a:lumMod val="50000"/>
                </a:srgbClr>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450F887-8D70-F74E-8664-71470C552B51}"/>
              </a:ext>
            </a:extLst>
          </p:cNvPr>
          <p:cNvSpPr/>
          <p:nvPr/>
        </p:nvSpPr>
        <p:spPr>
          <a:xfrm>
            <a:off x="2119087" y="1833531"/>
            <a:ext cx="7663542" cy="2862322"/>
          </a:xfrm>
          <a:prstGeom prst="rect">
            <a:avLst/>
          </a:prstGeom>
          <a:solidFill>
            <a:schemeClr val="bg1">
              <a:lumMod val="95000"/>
            </a:schemeClr>
          </a:solidFill>
        </p:spPr>
        <p:txBody>
          <a:bodyPr wrap="square">
            <a:spAutoFit/>
          </a:bodyPr>
          <a:lstStyle/>
          <a:p>
            <a:pPr algn="ctr"/>
            <a:r>
              <a:rPr lang="es-CO" sz="2000" dirty="0"/>
              <a:t>La Administración Distrital podrá proponer exenciones, que deberán ser autorizadas por el Concejo de Bogotá, en el impuesto predial unificado por un plazo de 10 años para aquellos predios destinados de manera exclusiva habitual y continua a la producción de espectáculos públicos de las artes escénicas o aquellos en donde estén destinados al funcionamiento de museos y que no sean predios declarados como de interés cultural; exenciones armonizadas con los porcentajes y requisitos establecidos por el Acuerdo 756 de 2019 y previo análisis del impacto fiscal. </a:t>
            </a:r>
          </a:p>
        </p:txBody>
      </p:sp>
    </p:spTree>
    <p:extLst>
      <p:ext uri="{BB962C8B-B14F-4D97-AF65-F5344CB8AC3E}">
        <p14:creationId xmlns:p14="http://schemas.microsoft.com/office/powerpoint/2010/main" val="4145984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95451" y="2273941"/>
            <a:ext cx="7929562" cy="1547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ctr">
              <a:lnSpc>
                <a:spcPct val="107000"/>
              </a:lnSpc>
              <a:defRPr/>
            </a:pPr>
            <a:r>
              <a:rPr lang="es-ES" sz="3200" b="1" dirty="0">
                <a:solidFill>
                  <a:srgbClr val="4472C4">
                    <a:lumMod val="50000"/>
                  </a:srgbClr>
                </a:solidFill>
                <a:latin typeface="Arial" panose="020B0604020202020204" pitchFamily="34" charset="0"/>
                <a:cs typeface="Arial" panose="020B0604020202020204" pitchFamily="34" charset="0"/>
              </a:rPr>
              <a:t>7.PROPOSICIÓN Y VARIOS</a:t>
            </a:r>
            <a:endParaRPr lang="es-CO" sz="3200" b="1" dirty="0">
              <a:solidFill>
                <a:srgbClr val="4472C4">
                  <a:lumMod val="50000"/>
                </a:srgbClr>
              </a:solidFill>
              <a:latin typeface="Arial" panose="020B0604020202020204" pitchFamily="34" charset="0"/>
              <a:cs typeface="Arial" panose="020B0604020202020204" pitchFamily="34" charset="0"/>
            </a:endParaRPr>
          </a:p>
          <a:p>
            <a:pPr fontAlgn="ctr">
              <a:lnSpc>
                <a:spcPct val="107000"/>
              </a:lnSpc>
              <a:defRPr/>
            </a:pPr>
            <a:endParaRPr lang="es-CO" sz="2800" b="1" dirty="0">
              <a:solidFill>
                <a:srgbClr val="7030A0"/>
              </a:solidFill>
            </a:endParaRPr>
          </a:p>
          <a:p>
            <a:pPr fontAlgn="ctr">
              <a:lnSpc>
                <a:spcPct val="107000"/>
              </a:lnSpc>
              <a:defRPr/>
            </a:pPr>
            <a:endParaRPr lang="es-CO" sz="2800" b="1" dirty="0">
              <a:solidFill>
                <a:srgbClr val="7030A0"/>
              </a:solidFill>
            </a:endParaRPr>
          </a:p>
        </p:txBody>
      </p:sp>
    </p:spTree>
    <p:extLst>
      <p:ext uri="{BB962C8B-B14F-4D97-AF65-F5344CB8AC3E}">
        <p14:creationId xmlns:p14="http://schemas.microsoft.com/office/powerpoint/2010/main" val="1285780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ACE3645-DEB9-4C75-A207-67BDE4DAEB4E}"/>
              </a:ext>
            </a:extLst>
          </p:cNvPr>
          <p:cNvSpPr/>
          <p:nvPr/>
        </p:nvSpPr>
        <p:spPr>
          <a:xfrm>
            <a:off x="2547169" y="2996086"/>
            <a:ext cx="7293935" cy="584775"/>
          </a:xfrm>
          <a:prstGeom prst="rect">
            <a:avLst/>
          </a:prstGeom>
        </p:spPr>
        <p:txBody>
          <a:bodyPr wrap="square">
            <a:spAutoFit/>
          </a:bodyPr>
          <a:lstStyle/>
          <a:p>
            <a:pPr algn="ctr"/>
            <a:r>
              <a:rPr lang="es-CO" sz="3200" b="1" dirty="0">
                <a:solidFill>
                  <a:srgbClr val="4472C4">
                    <a:lumMod val="50000"/>
                  </a:srgbClr>
                </a:solidFill>
                <a:latin typeface="Arial" panose="020B0604020202020204" pitchFamily="34" charset="0"/>
                <a:cs typeface="Arial" panose="020B0604020202020204" pitchFamily="34" charset="0"/>
              </a:rPr>
              <a:t>GRACIAS</a:t>
            </a:r>
            <a:endParaRPr lang="es-CO" sz="3200" dirty="0">
              <a:solidFill>
                <a:srgbClr val="4472C4">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3" name="CuadroTexto 2">
            <a:extLst>
              <a:ext uri="{FF2B5EF4-FFF2-40B4-BE49-F238E27FC236}">
                <a16:creationId xmlns:a16="http://schemas.microsoft.com/office/drawing/2014/main" id="{D3AA77C3-BB14-4125-BD8B-53282244538C}"/>
              </a:ext>
            </a:extLst>
          </p:cNvPr>
          <p:cNvSpPr txBox="1"/>
          <p:nvPr/>
        </p:nvSpPr>
        <p:spPr>
          <a:xfrm>
            <a:off x="2136474" y="130631"/>
            <a:ext cx="7919049" cy="1600438"/>
          </a:xfrm>
          <a:prstGeom prst="rect">
            <a:avLst/>
          </a:prstGeom>
          <a:noFill/>
        </p:spPr>
        <p:txBody>
          <a:bodyPr wrap="square" rtlCol="0">
            <a:spAutoFit/>
          </a:bodyPr>
          <a:lstStyle/>
          <a:p>
            <a:pPr algn="ctr"/>
            <a:r>
              <a:rPr lang="es-CO" sz="3300" b="1" dirty="0">
                <a:solidFill>
                  <a:srgbClr val="4472C4">
                    <a:lumMod val="50000"/>
                  </a:srgbClr>
                </a:solidFill>
              </a:rPr>
              <a:t>Inversión Directa</a:t>
            </a:r>
          </a:p>
          <a:p>
            <a:pPr algn="ctr"/>
            <a:r>
              <a:rPr lang="es-CO" sz="3300" b="1" dirty="0">
                <a:solidFill>
                  <a:srgbClr val="4472C4">
                    <a:lumMod val="50000"/>
                  </a:srgbClr>
                </a:solidFill>
              </a:rPr>
              <a:t>Sector Cultura, Recreación y Deporte</a:t>
            </a:r>
          </a:p>
          <a:p>
            <a:pPr algn="ctr"/>
            <a:r>
              <a:rPr lang="es-CO" sz="3200" b="1" dirty="0">
                <a:solidFill>
                  <a:srgbClr val="4472C4">
                    <a:lumMod val="50000"/>
                  </a:srgbClr>
                </a:solidFill>
              </a:rPr>
              <a:t>Ranking distrital de Porcentaje de Ejecución</a:t>
            </a:r>
          </a:p>
        </p:txBody>
      </p:sp>
      <p:graphicFrame>
        <p:nvGraphicFramePr>
          <p:cNvPr id="4" name="Objeto 3">
            <a:extLst>
              <a:ext uri="{FF2B5EF4-FFF2-40B4-BE49-F238E27FC236}">
                <a16:creationId xmlns:a16="http://schemas.microsoft.com/office/drawing/2014/main" id="{C4DE4704-462F-4A7B-B395-04D7099557EB}"/>
              </a:ext>
            </a:extLst>
          </p:cNvPr>
          <p:cNvGraphicFramePr>
            <a:graphicFrameLocks noChangeAspect="1"/>
          </p:cNvGraphicFramePr>
          <p:nvPr>
            <p:extLst>
              <p:ext uri="{D42A27DB-BD31-4B8C-83A1-F6EECF244321}">
                <p14:modId xmlns:p14="http://schemas.microsoft.com/office/powerpoint/2010/main" val="1660251454"/>
              </p:ext>
            </p:extLst>
          </p:nvPr>
        </p:nvGraphicFramePr>
        <p:xfrm>
          <a:off x="1981200" y="1861700"/>
          <a:ext cx="8610600" cy="3867150"/>
        </p:xfrm>
        <a:graphic>
          <a:graphicData uri="http://schemas.openxmlformats.org/presentationml/2006/ole">
            <mc:AlternateContent xmlns:mc="http://schemas.openxmlformats.org/markup-compatibility/2006">
              <mc:Choice xmlns:v="urn:schemas-microsoft-com:vml" Requires="v">
                <p:oleObj spid="_x0000_s2073" name="Hoja de cálculo" r:id="rId5" imgW="8610518" imgH="3867331" progId="Excel.Sheet.12">
                  <p:embed/>
                </p:oleObj>
              </mc:Choice>
              <mc:Fallback>
                <p:oleObj name="Hoja de cálculo" r:id="rId5" imgW="8610518" imgH="3867331" progId="Excel.Sheet.12">
                  <p:embed/>
                  <p:pic>
                    <p:nvPicPr>
                      <p:cNvPr id="0" name=""/>
                      <p:cNvPicPr/>
                      <p:nvPr/>
                    </p:nvPicPr>
                    <p:blipFill>
                      <a:blip r:embed="rId6"/>
                      <a:stretch>
                        <a:fillRect/>
                      </a:stretch>
                    </p:blipFill>
                    <p:spPr>
                      <a:xfrm>
                        <a:off x="1981200" y="1861700"/>
                        <a:ext cx="8610600" cy="3867150"/>
                      </a:xfrm>
                      <a:prstGeom prst="rect">
                        <a:avLst/>
                      </a:prstGeom>
                    </p:spPr>
                  </p:pic>
                </p:oleObj>
              </mc:Fallback>
            </mc:AlternateContent>
          </a:graphicData>
        </a:graphic>
      </p:graphicFrame>
    </p:spTree>
    <p:extLst>
      <p:ext uri="{BB962C8B-B14F-4D97-AF65-F5344CB8AC3E}">
        <p14:creationId xmlns:p14="http://schemas.microsoft.com/office/powerpoint/2010/main" val="49060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742035" y="34163"/>
            <a:ext cx="10454700" cy="1200329"/>
          </a:xfrm>
          <a:prstGeom prst="rect">
            <a:avLst/>
          </a:prstGeom>
          <a:noFill/>
        </p:spPr>
        <p:txBody>
          <a:bodyPr wrap="square" rtlCol="0">
            <a:spAutoFit/>
          </a:bodyPr>
          <a:lstStyle/>
          <a:p>
            <a:pPr algn="ctr"/>
            <a:r>
              <a:rPr lang="es-CO" sz="4000" b="1" dirty="0">
                <a:solidFill>
                  <a:srgbClr val="002060"/>
                </a:solidFill>
              </a:rPr>
              <a:t>SECTOR CULTURA, RECREACIÓN Y DEPORTE</a:t>
            </a:r>
          </a:p>
          <a:p>
            <a:pPr algn="ctr"/>
            <a:r>
              <a:rPr lang="es-CO" sz="3200" b="1" dirty="0">
                <a:solidFill>
                  <a:srgbClr val="002060"/>
                </a:solidFill>
              </a:rPr>
              <a:t>Presupuesto Total a Mayo 27 de 2020 </a:t>
            </a:r>
          </a:p>
        </p:txBody>
      </p:sp>
      <p:graphicFrame>
        <p:nvGraphicFramePr>
          <p:cNvPr id="2" name="1 Tabla"/>
          <p:cNvGraphicFramePr>
            <a:graphicFrameLocks noGrp="1"/>
          </p:cNvGraphicFramePr>
          <p:nvPr/>
        </p:nvGraphicFramePr>
        <p:xfrm>
          <a:off x="838200" y="2192548"/>
          <a:ext cx="10515599" cy="3617492"/>
        </p:xfrm>
        <a:graphic>
          <a:graphicData uri="http://schemas.openxmlformats.org/drawingml/2006/table">
            <a:tbl>
              <a:tblPr/>
              <a:tblGrid>
                <a:gridCol w="3487741">
                  <a:extLst>
                    <a:ext uri="{9D8B030D-6E8A-4147-A177-3AD203B41FA5}">
                      <a16:colId xmlns:a16="http://schemas.microsoft.com/office/drawing/2014/main" val="20000"/>
                    </a:ext>
                  </a:extLst>
                </a:gridCol>
                <a:gridCol w="1025987">
                  <a:extLst>
                    <a:ext uri="{9D8B030D-6E8A-4147-A177-3AD203B41FA5}">
                      <a16:colId xmlns:a16="http://schemas.microsoft.com/office/drawing/2014/main" val="20001"/>
                    </a:ext>
                  </a:extLst>
                </a:gridCol>
                <a:gridCol w="764098">
                  <a:extLst>
                    <a:ext uri="{9D8B030D-6E8A-4147-A177-3AD203B41FA5}">
                      <a16:colId xmlns:a16="http://schemas.microsoft.com/office/drawing/2014/main" val="20002"/>
                    </a:ext>
                  </a:extLst>
                </a:gridCol>
                <a:gridCol w="640857">
                  <a:extLst>
                    <a:ext uri="{9D8B030D-6E8A-4147-A177-3AD203B41FA5}">
                      <a16:colId xmlns:a16="http://schemas.microsoft.com/office/drawing/2014/main" val="20003"/>
                    </a:ext>
                  </a:extLst>
                </a:gridCol>
                <a:gridCol w="764098">
                  <a:extLst>
                    <a:ext uri="{9D8B030D-6E8A-4147-A177-3AD203B41FA5}">
                      <a16:colId xmlns:a16="http://schemas.microsoft.com/office/drawing/2014/main" val="20004"/>
                    </a:ext>
                  </a:extLst>
                </a:gridCol>
                <a:gridCol w="776423">
                  <a:extLst>
                    <a:ext uri="{9D8B030D-6E8A-4147-A177-3AD203B41FA5}">
                      <a16:colId xmlns:a16="http://schemas.microsoft.com/office/drawing/2014/main" val="20005"/>
                    </a:ext>
                  </a:extLst>
                </a:gridCol>
                <a:gridCol w="985934">
                  <a:extLst>
                    <a:ext uri="{9D8B030D-6E8A-4147-A177-3AD203B41FA5}">
                      <a16:colId xmlns:a16="http://schemas.microsoft.com/office/drawing/2014/main" val="20006"/>
                    </a:ext>
                  </a:extLst>
                </a:gridCol>
                <a:gridCol w="776423">
                  <a:extLst>
                    <a:ext uri="{9D8B030D-6E8A-4147-A177-3AD203B41FA5}">
                      <a16:colId xmlns:a16="http://schemas.microsoft.com/office/drawing/2014/main" val="20007"/>
                    </a:ext>
                  </a:extLst>
                </a:gridCol>
                <a:gridCol w="653181">
                  <a:extLst>
                    <a:ext uri="{9D8B030D-6E8A-4147-A177-3AD203B41FA5}">
                      <a16:colId xmlns:a16="http://schemas.microsoft.com/office/drawing/2014/main" val="20008"/>
                    </a:ext>
                  </a:extLst>
                </a:gridCol>
                <a:gridCol w="640857">
                  <a:extLst>
                    <a:ext uri="{9D8B030D-6E8A-4147-A177-3AD203B41FA5}">
                      <a16:colId xmlns:a16="http://schemas.microsoft.com/office/drawing/2014/main" val="20009"/>
                    </a:ext>
                  </a:extLst>
                </a:gridCol>
              </a:tblGrid>
              <a:tr h="198348">
                <a:tc>
                  <a:txBody>
                    <a:bodyPr/>
                    <a:lstStyle/>
                    <a:p>
                      <a:pPr algn="l" fontAlgn="b"/>
                      <a:r>
                        <a:rPr lang="es-CO" sz="1100" b="0" i="0" u="none" strike="noStrike" dirty="0">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Arial"/>
                        </a:rPr>
                        <a:t>Millones de pesos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377806">
                <a:tc rowSpan="2">
                  <a:txBody>
                    <a:bodyPr/>
                    <a:lstStyle/>
                    <a:p>
                      <a:pPr algn="ctr" fontAlgn="ctr"/>
                      <a:r>
                        <a:rPr lang="es-CO" sz="1100" b="1" i="0" u="none" strike="noStrike" dirty="0">
                          <a:solidFill>
                            <a:srgbClr val="FFFFFF"/>
                          </a:solidFill>
                          <a:effectLst/>
                          <a:latin typeface="Arial"/>
                        </a:rPr>
                        <a:t>ENTIDAD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3">
                  <a:txBody>
                    <a:bodyPr/>
                    <a:lstStyle/>
                    <a:p>
                      <a:pPr algn="ctr" fontAlgn="ctr"/>
                      <a:r>
                        <a:rPr lang="es-CO" sz="1100" b="1" i="0" u="none" strike="noStrike">
                          <a:solidFill>
                            <a:srgbClr val="FFFFFF"/>
                          </a:solidFill>
                          <a:effectLst/>
                          <a:latin typeface="Arial"/>
                        </a:rPr>
                        <a:t>FUNCIONAMIENTO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a:solidFill>
                            <a:srgbClr val="FFFFFF"/>
                          </a:solidFill>
                          <a:effectLst/>
                          <a:latin typeface="Arial"/>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a:solidFill>
                            <a:srgbClr val="FFFFFF"/>
                          </a:solidFill>
                          <a:effectLst/>
                          <a:latin typeface="Arial"/>
                        </a:rPr>
                        <a:t>TOTAL</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377806">
                <a:tc vMerge="1">
                  <a:txBody>
                    <a:bodyPr/>
                    <a:lstStyle/>
                    <a:p>
                      <a:endParaRPr lang="es-CO"/>
                    </a:p>
                  </a:txBody>
                  <a:tcPr/>
                </a:tc>
                <a:tc>
                  <a:txBody>
                    <a:bodyPr/>
                    <a:lstStyle/>
                    <a:p>
                      <a:pPr algn="ctr" fontAlgn="ctr"/>
                      <a:r>
                        <a:rPr lang="es-CO" sz="1100" b="1" i="0" u="none" strike="noStrike">
                          <a:solidFill>
                            <a:srgbClr val="FFFFFF"/>
                          </a:solidFill>
                          <a:effectLst/>
                          <a:latin typeface="Arial"/>
                        </a:rPr>
                        <a:t>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O" sz="1100" b="1" i="0" u="none" strike="noStrike">
                          <a:solidFill>
                            <a:srgbClr val="FFFFFF"/>
                          </a:solidFill>
                          <a:effectLst/>
                          <a:latin typeface="Arial"/>
                        </a:rPr>
                        <a:t>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a:txBody>
                    <a:bodyPr/>
                    <a:lstStyle/>
                    <a:p>
                      <a:pPr algn="ctr" fontAlgn="ctr"/>
                      <a:r>
                        <a:rPr lang="es-CO" sz="1100" b="1" i="0" u="none" strike="noStrike">
                          <a:solidFill>
                            <a:srgbClr val="FFFFFF"/>
                          </a:solidFill>
                          <a:effectLst/>
                          <a:latin typeface="Arial"/>
                        </a:rPr>
                        <a:t>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O" sz="1100" b="1" i="0" u="none" strike="noStrike">
                          <a:solidFill>
                            <a:srgbClr val="FFFFFF"/>
                          </a:solidFill>
                          <a:effectLst/>
                          <a:latin typeface="Arial"/>
                        </a:rPr>
                        <a:t>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a:txBody>
                    <a:bodyPr/>
                    <a:lstStyle/>
                    <a:p>
                      <a:pPr algn="ctr" fontAlgn="ctr"/>
                      <a:r>
                        <a:rPr lang="es-CO" sz="1100" b="1" i="0" u="none" strike="noStrike">
                          <a:solidFill>
                            <a:srgbClr val="FFFFFF"/>
                          </a:solidFill>
                          <a:effectLst/>
                          <a:latin typeface="Arial"/>
                        </a:rPr>
                        <a:t>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O" sz="1100" b="1" i="0" u="none" strike="noStrike">
                          <a:solidFill>
                            <a:srgbClr val="FFFFFF"/>
                          </a:solidFill>
                          <a:effectLst/>
                          <a:latin typeface="Arial"/>
                        </a:rPr>
                        <a:t>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extLst>
                  <a:ext uri="{0D108BD9-81ED-4DB2-BD59-A6C34878D82A}">
                    <a16:rowId xmlns:a16="http://schemas.microsoft.com/office/drawing/2014/main" val="10002"/>
                  </a:ext>
                </a:extLst>
              </a:tr>
              <a:tr h="358916">
                <a:tc>
                  <a:txBody>
                    <a:bodyPr/>
                    <a:lstStyle/>
                    <a:p>
                      <a:pPr algn="l" fontAlgn="ctr"/>
                      <a:r>
                        <a:rPr lang="es-CO" sz="1100" b="0" i="0" u="none" strike="noStrike">
                          <a:solidFill>
                            <a:srgbClr val="000000"/>
                          </a:solidFill>
                          <a:effectLst/>
                          <a:latin typeface="Arial"/>
                        </a:rPr>
                        <a:t>SECRETARÍA DISTRITAL DE CULTURA, RECREACIÓN Y DEPORTE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24.224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8.138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33,59%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116.480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31.402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26,96%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140.704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39.540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28,10%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8916">
                <a:tc>
                  <a:txBody>
                    <a:bodyPr/>
                    <a:lstStyle/>
                    <a:p>
                      <a:pPr algn="l" fontAlgn="ctr"/>
                      <a:r>
                        <a:rPr lang="es-CO" sz="1100" b="0" i="0" u="none" strike="noStrike">
                          <a:solidFill>
                            <a:srgbClr val="000000"/>
                          </a:solidFill>
                          <a:effectLst/>
                          <a:latin typeface="Arial"/>
                        </a:rPr>
                        <a:t>INSTITUTO DISTRITAL DE RECREACIÓN Y DEPORTE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36.334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11.327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31,18%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215.426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41.807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19,41%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251.760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53.134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21,11%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8903">
                <a:tc>
                  <a:txBody>
                    <a:bodyPr/>
                    <a:lstStyle/>
                    <a:p>
                      <a:pPr algn="l" fontAlgn="ctr"/>
                      <a:r>
                        <a:rPr lang="es-CO" sz="1100" b="0" i="0" u="none" strike="noStrike">
                          <a:solidFill>
                            <a:srgbClr val="000000"/>
                          </a:solidFill>
                          <a:effectLst/>
                          <a:latin typeface="Arial"/>
                        </a:rPr>
                        <a:t>INSTITUTO DISTRITAL DE LAS ARTES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13.299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6.441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48,43%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128.891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44.845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34,79%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142.190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51.285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36,07%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8903">
                <a:tc>
                  <a:txBody>
                    <a:bodyPr/>
                    <a:lstStyle/>
                    <a:p>
                      <a:pPr algn="l" fontAlgn="ctr"/>
                      <a:r>
                        <a:rPr lang="es-CO" sz="1100" b="0" i="0" u="none" strike="noStrike">
                          <a:solidFill>
                            <a:srgbClr val="000000"/>
                          </a:solidFill>
                          <a:effectLst/>
                          <a:latin typeface="Arial"/>
                        </a:rPr>
                        <a:t>ORQUESTA FILARMÓNICA DE BOGOTÁ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27.956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8.214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29,38%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38.233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9.363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24,49%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66.189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17.578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26,56%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8903">
                <a:tc>
                  <a:txBody>
                    <a:bodyPr/>
                    <a:lstStyle/>
                    <a:p>
                      <a:pPr algn="l" fontAlgn="ctr"/>
                      <a:r>
                        <a:rPr lang="es-CO" sz="1100" b="0" i="0" u="none" strike="noStrike">
                          <a:solidFill>
                            <a:srgbClr val="000000"/>
                          </a:solidFill>
                          <a:effectLst/>
                          <a:latin typeface="Arial"/>
                        </a:rPr>
                        <a:t>INSTITUTO DISTRITA DE PATRIMONIO CULTURAL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6.705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2.412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35,98%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30.196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8.026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26,58%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36.901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10.438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28,29%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8348">
                <a:tc>
                  <a:txBody>
                    <a:bodyPr/>
                    <a:lstStyle/>
                    <a:p>
                      <a:pPr algn="l" fontAlgn="ctr"/>
                      <a:r>
                        <a:rPr lang="es-CO" sz="1100" b="0" i="0" u="none" strike="noStrike">
                          <a:solidFill>
                            <a:srgbClr val="000000"/>
                          </a:solidFill>
                          <a:effectLst/>
                          <a:latin typeface="Arial"/>
                        </a:rPr>
                        <a:t>FUNDACIÓN GILBERTO ALZATE AVENDAÑO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5.146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2.214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43,03%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10.678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3.132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29,33%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15.824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5.346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33,78%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8348">
                <a:tc>
                  <a:txBody>
                    <a:bodyPr/>
                    <a:lstStyle/>
                    <a:p>
                      <a:pPr algn="l" fontAlgn="ctr"/>
                      <a:r>
                        <a:rPr lang="es-CO" sz="1100" b="1" i="0" u="none" strike="noStrike">
                          <a:solidFill>
                            <a:srgbClr val="000000"/>
                          </a:solidFill>
                          <a:effectLst/>
                          <a:latin typeface="Arial"/>
                        </a:rPr>
                        <a:t>TOTAL SECTOR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113.664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38.747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34,09%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539.903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CO" sz="1100" b="1" i="0" u="none" strike="noStrike">
                          <a:solidFill>
                            <a:srgbClr val="000000"/>
                          </a:solidFill>
                          <a:effectLst/>
                          <a:latin typeface="Arial"/>
                        </a:rPr>
                        <a:t>  138.575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25,67%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653.567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ctr"/>
                      <a:r>
                        <a:rPr lang="es-CO" sz="1100" b="1" i="0" u="none" strike="noStrike">
                          <a:solidFill>
                            <a:srgbClr val="000000"/>
                          </a:solidFill>
                          <a:effectLst/>
                          <a:latin typeface="Arial"/>
                        </a:rPr>
                        <a:t>  177.322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27,13%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9"/>
                  </a:ext>
                </a:extLst>
              </a:tr>
              <a:tr h="198348">
                <a:tc>
                  <a:txBody>
                    <a:bodyPr/>
                    <a:lstStyle/>
                    <a:p>
                      <a:pPr algn="l" fontAlgn="ctr"/>
                      <a:r>
                        <a:rPr lang="es-CO" sz="1100" b="0" i="0" u="none" strike="noStrike">
                          <a:solidFill>
                            <a:srgbClr val="000000"/>
                          </a:solidFill>
                          <a:effectLst/>
                          <a:latin typeface="Arial"/>
                        </a:rPr>
                        <a:t>CANAL CAPITAL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33.843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13.917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41,12%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10.355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1.138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10,99%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44.198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latin typeface="Arial"/>
                        </a:rPr>
                        <a:t>    15.054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34,06%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8348">
                <a:tc>
                  <a:txBody>
                    <a:bodyPr/>
                    <a:lstStyle/>
                    <a:p>
                      <a:pPr algn="l" fontAlgn="ctr"/>
                      <a:r>
                        <a:rPr lang="es-CO" sz="1100" b="1" i="0" u="none" strike="noStrike">
                          <a:solidFill>
                            <a:srgbClr val="000000"/>
                          </a:solidFill>
                          <a:effectLst/>
                          <a:latin typeface="Arial"/>
                        </a:rPr>
                        <a:t>TOTAL SECTOR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147.507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52.663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35,70%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550.258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139.713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25,39%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697.765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192.376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27,57%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11"/>
                  </a:ext>
                </a:extLst>
              </a:tr>
              <a:tr h="207793">
                <a:tc>
                  <a:txBody>
                    <a:bodyPr/>
                    <a:lstStyle/>
                    <a:p>
                      <a:pPr algn="l" fontAlgn="ctr"/>
                      <a:r>
                        <a:rPr lang="es-CO" sz="600" b="0" i="0" u="none" strike="noStrike">
                          <a:solidFill>
                            <a:srgbClr val="000000"/>
                          </a:solidFill>
                          <a:effectLst/>
                          <a:latin typeface="Arial"/>
                        </a:rPr>
                        <a:t>* Se agrupan ls gastos de Funcionamiento con lo de Operación.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600" b="0" i="0" u="none" strike="noStrike">
                          <a:solidFill>
                            <a:srgbClr val="000000"/>
                          </a:solidFill>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600" b="0" i="0" u="none" strike="noStrike">
                          <a:solidFill>
                            <a:srgbClr val="000000"/>
                          </a:solidFill>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600" b="0" i="0" u="none" strike="noStrike">
                          <a:solidFill>
                            <a:srgbClr val="000000"/>
                          </a:solidFill>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600" b="0" i="0" u="none" strike="noStrike">
                          <a:solidFill>
                            <a:srgbClr val="000000"/>
                          </a:solidFill>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600" b="0" i="0" u="none" strike="noStrike">
                          <a:solidFill>
                            <a:srgbClr val="000000"/>
                          </a:solidFill>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600" b="0" i="0" u="none" strike="noStrike">
                          <a:solidFill>
                            <a:srgbClr val="000000"/>
                          </a:solidFill>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2"/>
                  </a:ext>
                </a:extLst>
              </a:tr>
              <a:tr h="188903">
                <a:tc>
                  <a:txBody>
                    <a:bodyPr/>
                    <a:lstStyle/>
                    <a:p>
                      <a:pPr algn="l" fontAlgn="ctr"/>
                      <a:r>
                        <a:rPr lang="es-CO" sz="600" b="0" i="0" u="none" strike="noStrike">
                          <a:solidFill>
                            <a:srgbClr val="000000"/>
                          </a:solidFill>
                          <a:effectLst/>
                          <a:latin typeface="Arial"/>
                        </a:rPr>
                        <a:t>Fuente: SDH-PREDIS</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188903">
                <a:tc>
                  <a:txBody>
                    <a:bodyPr/>
                    <a:lstStyle/>
                    <a:p>
                      <a:pPr algn="l" fontAlgn="ctr"/>
                      <a:r>
                        <a:rPr lang="es-CO" sz="6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Arial"/>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5129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58DB6E3-F5C1-4A88-AD8F-9A2A5B0C3730}"/>
              </a:ext>
            </a:extLst>
          </p:cNvPr>
          <p:cNvSpPr txBox="1"/>
          <p:nvPr/>
        </p:nvSpPr>
        <p:spPr>
          <a:xfrm>
            <a:off x="328246" y="34163"/>
            <a:ext cx="10868489" cy="1200329"/>
          </a:xfrm>
          <a:prstGeom prst="rect">
            <a:avLst/>
          </a:prstGeom>
          <a:noFill/>
        </p:spPr>
        <p:txBody>
          <a:bodyPr wrap="square" rtlCol="0">
            <a:spAutoFit/>
          </a:bodyPr>
          <a:lstStyle/>
          <a:p>
            <a:pPr algn="ctr"/>
            <a:r>
              <a:rPr lang="es-CO" sz="4000" b="1" dirty="0">
                <a:solidFill>
                  <a:srgbClr val="002060"/>
                </a:solidFill>
              </a:rPr>
              <a:t>SECTOR CULTURA, RECREACIÓN Y DEPORTE</a:t>
            </a:r>
          </a:p>
          <a:p>
            <a:pPr algn="ctr"/>
            <a:r>
              <a:rPr lang="es-CO" sz="3200" b="1" dirty="0">
                <a:solidFill>
                  <a:srgbClr val="002060"/>
                </a:solidFill>
              </a:rPr>
              <a:t>Presupuesto de Inversión Directa Ejecución a Mayo 27 de 2020 </a:t>
            </a:r>
          </a:p>
        </p:txBody>
      </p:sp>
      <p:graphicFrame>
        <p:nvGraphicFramePr>
          <p:cNvPr id="5" name="4 Tabla"/>
          <p:cNvGraphicFramePr>
            <a:graphicFrameLocks noGrp="1"/>
          </p:cNvGraphicFramePr>
          <p:nvPr>
            <p:extLst>
              <p:ext uri="{D42A27DB-BD31-4B8C-83A1-F6EECF244321}">
                <p14:modId xmlns:p14="http://schemas.microsoft.com/office/powerpoint/2010/main" val="4125676224"/>
              </p:ext>
            </p:extLst>
          </p:nvPr>
        </p:nvGraphicFramePr>
        <p:xfrm>
          <a:off x="1421177" y="1509312"/>
          <a:ext cx="9775558" cy="4230296"/>
        </p:xfrm>
        <a:graphic>
          <a:graphicData uri="http://schemas.openxmlformats.org/drawingml/2006/table">
            <a:tbl>
              <a:tblPr/>
              <a:tblGrid>
                <a:gridCol w="4710911">
                  <a:extLst>
                    <a:ext uri="{9D8B030D-6E8A-4147-A177-3AD203B41FA5}">
                      <a16:colId xmlns:a16="http://schemas.microsoft.com/office/drawing/2014/main" val="20000"/>
                    </a:ext>
                  </a:extLst>
                </a:gridCol>
                <a:gridCol w="1385807">
                  <a:extLst>
                    <a:ext uri="{9D8B030D-6E8A-4147-A177-3AD203B41FA5}">
                      <a16:colId xmlns:a16="http://schemas.microsoft.com/office/drawing/2014/main" val="20001"/>
                    </a:ext>
                  </a:extLst>
                </a:gridCol>
                <a:gridCol w="915549">
                  <a:extLst>
                    <a:ext uri="{9D8B030D-6E8A-4147-A177-3AD203B41FA5}">
                      <a16:colId xmlns:a16="http://schemas.microsoft.com/office/drawing/2014/main" val="20002"/>
                    </a:ext>
                  </a:extLst>
                </a:gridCol>
                <a:gridCol w="865609">
                  <a:extLst>
                    <a:ext uri="{9D8B030D-6E8A-4147-A177-3AD203B41FA5}">
                      <a16:colId xmlns:a16="http://schemas.microsoft.com/office/drawing/2014/main" val="20003"/>
                    </a:ext>
                  </a:extLst>
                </a:gridCol>
                <a:gridCol w="1032073">
                  <a:extLst>
                    <a:ext uri="{9D8B030D-6E8A-4147-A177-3AD203B41FA5}">
                      <a16:colId xmlns:a16="http://schemas.microsoft.com/office/drawing/2014/main" val="20004"/>
                    </a:ext>
                  </a:extLst>
                </a:gridCol>
                <a:gridCol w="865609">
                  <a:extLst>
                    <a:ext uri="{9D8B030D-6E8A-4147-A177-3AD203B41FA5}">
                      <a16:colId xmlns:a16="http://schemas.microsoft.com/office/drawing/2014/main" val="20005"/>
                    </a:ext>
                  </a:extLst>
                </a:gridCol>
              </a:tblGrid>
              <a:tr h="243387">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Arial"/>
                        </a:rPr>
                        <a:t>Millones de pesos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1043087">
                <a:tc>
                  <a:txBody>
                    <a:bodyPr/>
                    <a:lstStyle/>
                    <a:p>
                      <a:pPr algn="ctr" fontAlgn="ctr"/>
                      <a:r>
                        <a:rPr lang="es-CO" sz="1100" b="1" i="0" u="none" strike="noStrike">
                          <a:solidFill>
                            <a:srgbClr val="FFFFFF"/>
                          </a:solidFill>
                          <a:effectLst/>
                          <a:latin typeface="Arial"/>
                        </a:rPr>
                        <a:t>ENTIDAD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100" b="1" i="0" u="none" strike="noStrike">
                          <a:solidFill>
                            <a:srgbClr val="FFFFFF"/>
                          </a:solidFill>
                          <a:effectLst/>
                          <a:latin typeface="Arial"/>
                        </a:rPr>
                        <a:t>APROPIACIÓN DISPONIBLE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O" sz="1100" b="1" i="0" u="none" strike="noStrike">
                          <a:solidFill>
                            <a:srgbClr val="FFFFFF"/>
                          </a:solidFill>
                          <a:effectLst/>
                          <a:latin typeface="Arial"/>
                        </a:rPr>
                        <a:t>COMPROMISOS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gridSpan="2">
                  <a:txBody>
                    <a:bodyPr/>
                    <a:lstStyle/>
                    <a:p>
                      <a:pPr algn="ctr" fontAlgn="ctr"/>
                      <a:r>
                        <a:rPr lang="es-CO" sz="1100" b="1" i="0" u="none" strike="noStrike">
                          <a:solidFill>
                            <a:srgbClr val="FFFFFF"/>
                          </a:solidFill>
                          <a:effectLst/>
                          <a:latin typeface="Arial"/>
                        </a:rPr>
                        <a:t>GIROS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extLst>
                  <a:ext uri="{0D108BD9-81ED-4DB2-BD59-A6C34878D82A}">
                    <a16:rowId xmlns:a16="http://schemas.microsoft.com/office/drawing/2014/main" val="10001"/>
                  </a:ext>
                </a:extLst>
              </a:tr>
              <a:tr h="544723">
                <a:tc>
                  <a:txBody>
                    <a:bodyPr/>
                    <a:lstStyle/>
                    <a:p>
                      <a:pPr algn="l" fontAlgn="ctr"/>
                      <a:r>
                        <a:rPr lang="es-CO" sz="1100" b="0" i="0" u="none" strike="noStrike">
                          <a:solidFill>
                            <a:srgbClr val="000000"/>
                          </a:solidFill>
                          <a:effectLst/>
                          <a:latin typeface="Arial"/>
                        </a:rPr>
                        <a:t>SECRETARÍA DISTRITAL DE CULTURA, RECREACIÓN Y DEPORTE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116.480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31.402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26,96%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22.065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18,94%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6566">
                <a:tc>
                  <a:txBody>
                    <a:bodyPr/>
                    <a:lstStyle/>
                    <a:p>
                      <a:pPr algn="l" fontAlgn="ctr"/>
                      <a:r>
                        <a:rPr lang="es-CO" sz="1100" b="0" i="0" u="none" strike="noStrike">
                          <a:solidFill>
                            <a:srgbClr val="000000"/>
                          </a:solidFill>
                          <a:effectLst/>
                          <a:latin typeface="Arial"/>
                        </a:rPr>
                        <a:t>INSTITUTO DISTRITAL DE RECREACIÓN Y DEPORTE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215.426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41.807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19,41%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11.216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5,21%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1797">
                <a:tc>
                  <a:txBody>
                    <a:bodyPr/>
                    <a:lstStyle/>
                    <a:p>
                      <a:pPr algn="l" fontAlgn="ctr"/>
                      <a:r>
                        <a:rPr lang="es-CO" sz="1100" b="0" i="0" u="none" strike="noStrike">
                          <a:solidFill>
                            <a:srgbClr val="000000"/>
                          </a:solidFill>
                          <a:effectLst/>
                          <a:latin typeface="Arial"/>
                        </a:rPr>
                        <a:t>INSTITUTO DISTRITAL DE LAS ARTES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128.891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44.845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34,79%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16.256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12,61%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1797">
                <a:tc>
                  <a:txBody>
                    <a:bodyPr/>
                    <a:lstStyle/>
                    <a:p>
                      <a:pPr algn="l" fontAlgn="ctr"/>
                      <a:r>
                        <a:rPr lang="es-CO" sz="1100" b="0" i="0" u="none" strike="noStrike">
                          <a:solidFill>
                            <a:srgbClr val="000000"/>
                          </a:solidFill>
                          <a:effectLst/>
                          <a:latin typeface="Arial"/>
                        </a:rPr>
                        <a:t>ORQUESTA FILARMÓNICA DE BOGOTÁ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38.233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9.363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24,49%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4.678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12,24%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1797">
                <a:tc>
                  <a:txBody>
                    <a:bodyPr/>
                    <a:lstStyle/>
                    <a:p>
                      <a:pPr algn="l" fontAlgn="ctr"/>
                      <a:r>
                        <a:rPr lang="es-CO" sz="1100" b="0" i="0" u="none" strike="noStrike">
                          <a:solidFill>
                            <a:srgbClr val="000000"/>
                          </a:solidFill>
                          <a:effectLst/>
                          <a:latin typeface="Arial"/>
                        </a:rPr>
                        <a:t>INSTITUTO DISTRITA DE PATRIMONIO CULTURAL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30.196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8.026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26,58%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3.541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11,73%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43387">
                <a:tc>
                  <a:txBody>
                    <a:bodyPr/>
                    <a:lstStyle/>
                    <a:p>
                      <a:pPr algn="l" fontAlgn="ctr"/>
                      <a:r>
                        <a:rPr lang="es-CO" sz="1100" b="0" i="0" u="none" strike="noStrike">
                          <a:solidFill>
                            <a:srgbClr val="000000"/>
                          </a:solidFill>
                          <a:effectLst/>
                          <a:latin typeface="Arial"/>
                        </a:rPr>
                        <a:t>FUNDACIÓN GILBERTO ALZATE AVENDAÑO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10.678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3.132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29,33%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1.016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9,52%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43387">
                <a:tc>
                  <a:txBody>
                    <a:bodyPr/>
                    <a:lstStyle/>
                    <a:p>
                      <a:pPr algn="l" fontAlgn="ctr"/>
                      <a:r>
                        <a:rPr lang="es-CO" sz="1100" b="1" i="0" u="none" strike="noStrike">
                          <a:solidFill>
                            <a:srgbClr val="000000"/>
                          </a:solidFill>
                          <a:effectLst/>
                          <a:latin typeface="Arial"/>
                        </a:rPr>
                        <a:t>TOTAL SECTOR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539.903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138.575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25,67%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58.772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10,89%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8"/>
                  </a:ext>
                </a:extLst>
              </a:tr>
              <a:tr h="243387">
                <a:tc>
                  <a:txBody>
                    <a:bodyPr/>
                    <a:lstStyle/>
                    <a:p>
                      <a:pPr algn="l" fontAlgn="ctr"/>
                      <a:r>
                        <a:rPr lang="es-CO" sz="1100" b="0" i="0" u="none" strike="noStrike">
                          <a:solidFill>
                            <a:srgbClr val="000000"/>
                          </a:solidFill>
                          <a:effectLst/>
                          <a:latin typeface="Arial"/>
                        </a:rPr>
                        <a:t>CANAL CAPITAL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10.355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1.138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10,99%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            264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effectLst/>
                          <a:latin typeface="Arial"/>
                        </a:rPr>
                        <a:t>2,55%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43387">
                <a:tc>
                  <a:txBody>
                    <a:bodyPr/>
                    <a:lstStyle/>
                    <a:p>
                      <a:pPr algn="l" fontAlgn="ctr"/>
                      <a:r>
                        <a:rPr lang="es-CO" sz="1100" b="1" i="0" u="none" strike="noStrike">
                          <a:solidFill>
                            <a:srgbClr val="000000"/>
                          </a:solidFill>
                          <a:effectLst/>
                          <a:latin typeface="Arial"/>
                        </a:rPr>
                        <a:t>TOTAL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550.258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139.713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25,39%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s-CO" sz="1100" b="1" i="0" u="none" strike="noStrike">
                          <a:solidFill>
                            <a:srgbClr val="000000"/>
                          </a:solidFill>
                          <a:effectLst/>
                          <a:latin typeface="Arial"/>
                        </a:rPr>
                        <a:t>       59.036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1100" b="1" i="0" u="none" strike="noStrike">
                          <a:solidFill>
                            <a:srgbClr val="000000"/>
                          </a:solidFill>
                          <a:effectLst/>
                          <a:latin typeface="Arial"/>
                        </a:rPr>
                        <a:t>10,73%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10"/>
                  </a:ext>
                </a:extLst>
              </a:tr>
              <a:tr h="231797">
                <a:tc>
                  <a:txBody>
                    <a:bodyPr/>
                    <a:lstStyle/>
                    <a:p>
                      <a:pPr algn="l" fontAlgn="ctr"/>
                      <a:r>
                        <a:rPr lang="es-CO" sz="800" b="0" i="0" u="none" strike="noStrike">
                          <a:solidFill>
                            <a:srgbClr val="000000"/>
                          </a:solidFill>
                          <a:effectLst/>
                          <a:latin typeface="Arial"/>
                        </a:rPr>
                        <a:t>Fuente: SDH-PREDIS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1"/>
                  </a:ext>
                </a:extLst>
              </a:tr>
              <a:tr h="231797">
                <a:tc>
                  <a:txBody>
                    <a:bodyPr/>
                    <a:lstStyle/>
                    <a:p>
                      <a:pPr algn="l" fontAlgn="ctr"/>
                      <a:r>
                        <a:rPr lang="es-CO" sz="800" b="0" i="0" u="none" strike="noStrike">
                          <a:solidFill>
                            <a:srgbClr val="000000"/>
                          </a:solidFill>
                          <a:effectLst/>
                          <a:latin typeface="Arial"/>
                        </a:rPr>
                        <a:t>Cálculos y diseño: SDCRD-DP</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dirty="0">
                          <a:solidFill>
                            <a:srgbClr val="000000"/>
                          </a:solidFill>
                          <a:effectLst/>
                          <a:latin typeface="Arial"/>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8579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363414" y="923847"/>
            <a:ext cx="11465169" cy="1754326"/>
          </a:xfrm>
          <a:prstGeom prst="rect">
            <a:avLst/>
          </a:prstGeom>
          <a:noFill/>
        </p:spPr>
        <p:txBody>
          <a:bodyPr wrap="square" rtlCol="0">
            <a:spAutoFit/>
          </a:bodyPr>
          <a:lstStyle/>
          <a:p>
            <a:pPr algn="ctr"/>
            <a:r>
              <a:rPr lang="es-CO" sz="5400" b="1" dirty="0">
                <a:solidFill>
                  <a:srgbClr val="002060"/>
                </a:solidFill>
              </a:rPr>
              <a:t>SECTOR CULTURA RECREACIÓN Y DEPORTE</a:t>
            </a:r>
          </a:p>
        </p:txBody>
      </p:sp>
      <p:sp>
        <p:nvSpPr>
          <p:cNvPr id="5" name="CuadroTexto 2">
            <a:extLst>
              <a:ext uri="{FF2B5EF4-FFF2-40B4-BE49-F238E27FC236}">
                <a16:creationId xmlns:a16="http://schemas.microsoft.com/office/drawing/2014/main" id="{F4CBEE24-CD96-431C-8283-C57AE5C9934E}"/>
              </a:ext>
            </a:extLst>
          </p:cNvPr>
          <p:cNvSpPr txBox="1"/>
          <p:nvPr/>
        </p:nvSpPr>
        <p:spPr>
          <a:xfrm>
            <a:off x="1805" y="3514618"/>
            <a:ext cx="12190195" cy="1446550"/>
          </a:xfrm>
          <a:prstGeom prst="rect">
            <a:avLst/>
          </a:prstGeom>
          <a:solidFill>
            <a:srgbClr val="002060"/>
          </a:solid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4400" b="1" dirty="0">
                <a:solidFill>
                  <a:prstClr val="white"/>
                </a:solidFill>
              </a:rPr>
              <a:t>Inversión Directa</a:t>
            </a:r>
          </a:p>
          <a:p>
            <a:pPr algn="ctr"/>
            <a:r>
              <a:rPr lang="es-CO" sz="4400" b="1" dirty="0">
                <a:solidFill>
                  <a:prstClr val="white"/>
                </a:solidFill>
              </a:rPr>
              <a:t>Por entidades</a:t>
            </a:r>
          </a:p>
        </p:txBody>
      </p:sp>
    </p:spTree>
    <p:extLst>
      <p:ext uri="{BB962C8B-B14F-4D97-AF65-F5344CB8AC3E}">
        <p14:creationId xmlns:p14="http://schemas.microsoft.com/office/powerpoint/2010/main" val="8376897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1130</TotalTime>
  <Words>7602</Words>
  <Application>Microsoft Office PowerPoint</Application>
  <PresentationFormat>Panorámica</PresentationFormat>
  <Paragraphs>1633</Paragraphs>
  <Slides>59</Slides>
  <Notes>0</Notes>
  <HiddenSlides>2</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1</vt:i4>
      </vt:variant>
      <vt:variant>
        <vt:lpstr>Títulos de diapositiva</vt:lpstr>
      </vt:variant>
      <vt:variant>
        <vt:i4>59</vt:i4>
      </vt:variant>
    </vt:vector>
  </HeadingPairs>
  <TitlesOfParts>
    <vt:vector size="68" baseType="lpstr">
      <vt:lpstr>Arial</vt:lpstr>
      <vt:lpstr>Arial Narrow</vt:lpstr>
      <vt:lpstr>Calibri</vt:lpstr>
      <vt:lpstr>Calibri Light</vt:lpstr>
      <vt:lpstr>Times New Roman</vt:lpstr>
      <vt:lpstr>Tema de Office</vt:lpstr>
      <vt:lpstr>1_Tema de Office</vt:lpstr>
      <vt:lpstr>2_Tema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CIERRE PLAN DE DESARROLLO  BOGOTÁ MEJOR PARA TODOS 2016-2020</vt:lpstr>
      <vt:lpstr>5. CIERRE PLAN DE DESARROLLO  BOGOTÁ MEJOR PARA TODOS 2016-2020</vt:lpstr>
      <vt:lpstr>5. CIERRE PLAN DE DESARROLLO  BOGOTÁ MEJOR PARA TODOS 2016-2020</vt:lpstr>
      <vt:lpstr>Presentación de PowerPoint</vt:lpstr>
      <vt:lpstr>Participación del Sector Cultura, Recreación y Deportes en el Articulado del PDD 2020-2024</vt:lpstr>
      <vt:lpstr>Artículo 12 – Metas Trazadoras</vt:lpstr>
      <vt:lpstr>Artículo 13. Meta - Programas Estratégicos</vt:lpstr>
      <vt:lpstr>Artículo 14 – Metas Sectoriales en los  programas generales</vt:lpstr>
      <vt:lpstr>Cambios en el artículo 14 –  Metas Sectoriales en los programas generales</vt:lpstr>
      <vt:lpstr>Cambios en el Artículo 15 – Definiciones de programas </vt:lpstr>
      <vt:lpstr>Artículo 35 – Priorización de las acciones del sector Cultura, Recreación y Deporte en la ejecución del Plan de Desarrollo Distrital. </vt:lpstr>
      <vt:lpstr>Presentación de PowerPoint</vt:lpstr>
      <vt:lpstr>Presentación de PowerPoint</vt:lpstr>
      <vt:lpstr>Artículo 59 – Plan plurianual de inversión en relación con el Sector</vt:lpstr>
      <vt:lpstr>Artículo 59 – Plan plurianual de inversión en relación con el Sector</vt:lpstr>
      <vt:lpstr>Artículo 64 – Utilización de vigencias futuras para rubros de funcionamiento e inversión</vt:lpstr>
      <vt:lpstr>Artículo 147 – Resignificación del Centro </vt:lpstr>
      <vt:lpstr>Artículo 148 – Proyectos Integrales del Patrimonio</vt:lpstr>
      <vt:lpstr>Artículo 149 – Exención de impuesto predial unificado para inmuebles donde se realicen y produzcan espectáculos públicos de artes escénicas, de manera exclusiva habitual y continua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Castillo</dc:creator>
  <cp:lastModifiedBy>planeacion</cp:lastModifiedBy>
  <cp:revision>79</cp:revision>
  <dcterms:created xsi:type="dcterms:W3CDTF">2020-02-27T14:24:05Z</dcterms:created>
  <dcterms:modified xsi:type="dcterms:W3CDTF">2020-05-29T18:12:16Z</dcterms:modified>
</cp:coreProperties>
</file>