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4" r:id="rId2"/>
    <p:sldId id="301" r:id="rId3"/>
    <p:sldId id="302" r:id="rId4"/>
    <p:sldId id="367" r:id="rId5"/>
    <p:sldId id="383" r:id="rId6"/>
    <p:sldId id="399" r:id="rId7"/>
    <p:sldId id="400" r:id="rId8"/>
    <p:sldId id="401" r:id="rId9"/>
    <p:sldId id="402" r:id="rId10"/>
    <p:sldId id="403" r:id="rId11"/>
    <p:sldId id="404" r:id="rId12"/>
    <p:sldId id="305" r:id="rId13"/>
    <p:sldId id="328" r:id="rId14"/>
    <p:sldId id="329" r:id="rId15"/>
    <p:sldId id="368" r:id="rId16"/>
    <p:sldId id="330" r:id="rId17"/>
    <p:sldId id="331" r:id="rId18"/>
    <p:sldId id="332" r:id="rId19"/>
    <p:sldId id="333" r:id="rId20"/>
    <p:sldId id="336" r:id="rId21"/>
    <p:sldId id="334" r:id="rId22"/>
    <p:sldId id="337" r:id="rId23"/>
    <p:sldId id="338" r:id="rId24"/>
    <p:sldId id="349" r:id="rId25"/>
    <p:sldId id="350" r:id="rId26"/>
    <p:sldId id="405" r:id="rId27"/>
    <p:sldId id="406" r:id="rId28"/>
    <p:sldId id="314" r:id="rId29"/>
    <p:sldId id="407" r:id="rId30"/>
    <p:sldId id="315" r:id="rId3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D5E1171-A361-4B2C-BFAB-B6A948074A89}">
          <p14:sldIdLst>
            <p14:sldId id="304"/>
            <p14:sldId id="301"/>
            <p14:sldId id="302"/>
            <p14:sldId id="367"/>
            <p14:sldId id="383"/>
            <p14:sldId id="399"/>
            <p14:sldId id="400"/>
            <p14:sldId id="401"/>
            <p14:sldId id="402"/>
            <p14:sldId id="403"/>
            <p14:sldId id="404"/>
            <p14:sldId id="305"/>
            <p14:sldId id="328"/>
            <p14:sldId id="329"/>
            <p14:sldId id="368"/>
            <p14:sldId id="330"/>
            <p14:sldId id="331"/>
            <p14:sldId id="332"/>
            <p14:sldId id="333"/>
            <p14:sldId id="336"/>
            <p14:sldId id="334"/>
            <p14:sldId id="337"/>
            <p14:sldId id="338"/>
            <p14:sldId id="349"/>
            <p14:sldId id="350"/>
            <p14:sldId id="405"/>
            <p14:sldId id="406"/>
            <p14:sldId id="314"/>
            <p14:sldId id="407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295D"/>
    <a:srgbClr val="5C43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86" d="100"/>
          <a:sy n="86" d="100"/>
        </p:scale>
        <p:origin x="7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6A184-99F8-42FF-B3C5-037C93CEC821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2E48-80CB-46B2-87F2-BA8E5F3D41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128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9A6D7-F36B-4B3C-BACB-3F921554E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5A57B0-5972-4061-B5E9-9B357524F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EC145-76F1-4001-8347-0E231D58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642367-551E-4D0E-BA5C-0665E487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00F3B-0179-40C7-979B-A294335F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380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642A7-12B6-4BE4-864E-1D3A424B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31EAE9-2A3C-4775-B91A-814EE1067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95982-DF9D-4E05-B951-161AD7A9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AF4B8-EE7A-42F1-9E73-1DEB6C2B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1D34F-12E9-4F46-9FDB-09A65460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5B862D-0E5B-4013-BE03-81F9584B7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9CE809-2CB5-4BAD-B70F-E45852795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3409D7-DD2D-4D4D-9352-F4AC743A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A4AE25-4E59-432F-B77D-5A7D6E77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2E222A-5ABC-407B-8D32-4E87FFF7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540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743A3-00C5-4ED5-9872-D751E91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649DE-0AE1-4E96-A280-25BD1F5E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2F8678-4BBA-4115-8F91-B6143FC1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B7563-56A0-4B97-8699-02F84A02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00404D-7DAB-4CFD-BBD4-A2E6560B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69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508D8-3C53-4DBC-A28D-202C02E2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FD20D-F7D4-4107-B850-F2520C8E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3ED33-D3C9-497C-AC06-E2A26030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FB2B-ED01-4ED5-84CD-98100AFE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A40675-19ED-47C5-9627-AA440492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41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B9E06-88C8-4986-9967-E637A3E5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CA6A3-41DB-440D-82EF-FF0708F97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711878-7C49-4235-BD65-414655E20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484A5C-37BF-4C91-B774-9377EE92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BD3BA-EF1F-466F-A450-4EE5CF72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B3B612-D4EA-4032-AA2A-6E309DF3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120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523B6-1AC1-4AEA-B666-3DBA3E1D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D6A2ED-00F3-428C-A979-4F9FF6046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F692AB-179A-4694-9796-EC970B2B5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C020E5-B95B-4856-AFF0-29B483D3C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7A610D-CDEA-4F1F-B98C-F43FF5500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415655-929E-48FC-B5DB-6C899F10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192A30-6717-4B69-A5C6-6FCB5BAA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1FAC8D-3C9A-4477-B48E-6458AFDC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768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6C590-4706-4115-823F-2DF467C1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07FBB5-9856-483B-8F0D-D7701940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53B81A-EFFC-4214-B26F-07EFBA92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E33E74-56D3-48BA-AE63-7A1EBACA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62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D8B176-637B-4AB0-A71E-C116B74C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9BECC4-5F32-417C-8B52-A6D21339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1C3987-A011-43EA-8102-45D16868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250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1538F-FC6F-4775-8B18-F84A05D9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34C31C-5456-4C1F-BD5F-EBB2901C6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C11FA4-82FA-448F-9527-3B996D421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BC4958-6D36-4926-ABC9-BC4FE4BD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95D5ED-C3EF-45FB-86BC-4F2812EF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4691D7-289D-4523-A121-5F741A8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06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6283E-4D98-4E83-B7C7-B6D435F0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245804-31E9-45D7-87BD-F601C8674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9F6141-07E3-446A-9E5D-692E5FB9A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A1A074-8136-48FE-B74A-38649390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F08EC-98CC-4C43-8059-C0378F55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29AFE-9B7C-42D0-B42C-2247E5B5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956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565D33-CA27-4426-B5A7-C20C514A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0D1CE4-147C-45A4-BC9A-0607703B8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946FC-130B-4181-B099-44EE5633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F62F-E7CC-4986-AA6E-67E9F56DCBC2}" type="datetimeFigureOut">
              <a:rPr lang="es-CO" smtClean="0"/>
              <a:t>28/08/2020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B34CC-21EB-43EF-9AA5-67C3EA23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8DE53-B0E4-4D24-B268-AB3FBDBC8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48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64E452B-A436-4FC1-9028-64C3C1C78AB4}"/>
              </a:ext>
            </a:extLst>
          </p:cNvPr>
          <p:cNvSpPr txBox="1"/>
          <p:nvPr/>
        </p:nvSpPr>
        <p:spPr>
          <a:xfrm>
            <a:off x="1596481" y="1251308"/>
            <a:ext cx="921419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4472C4">
                    <a:lumMod val="50000"/>
                  </a:srgbClr>
                </a:solidFill>
              </a:rPr>
              <a:t>SECRETARÍA DISTRITAL DE CULTURA, RECREACIÓN Y DEPORTE</a:t>
            </a:r>
          </a:p>
          <a:p>
            <a:pPr algn="ctr"/>
            <a:endParaRPr lang="es-ES" sz="3600" b="1" dirty="0">
              <a:solidFill>
                <a:srgbClr val="4472C4">
                  <a:lumMod val="50000"/>
                </a:srgbClr>
              </a:solidFill>
            </a:endParaRPr>
          </a:p>
          <a:p>
            <a:pPr algn="ctr"/>
            <a:endParaRPr lang="es-ES" sz="3600" b="1" dirty="0">
              <a:solidFill>
                <a:srgbClr val="4472C4">
                  <a:lumMod val="50000"/>
                </a:srgbClr>
              </a:solidFill>
            </a:endParaRPr>
          </a:p>
          <a:p>
            <a:pPr algn="ctr" fontAlgn="ctr"/>
            <a:r>
              <a:rPr lang="es-ES" sz="2800" b="1" dirty="0">
                <a:solidFill>
                  <a:srgbClr val="4472C4">
                    <a:lumMod val="50000"/>
                  </a:srgbClr>
                </a:solidFill>
              </a:rPr>
              <a:t>COMITÉ SECTORIAL DE </a:t>
            </a:r>
          </a:p>
          <a:p>
            <a:pPr algn="ctr" fontAlgn="ctr"/>
            <a:r>
              <a:rPr lang="es-ES" sz="2800" b="1" dirty="0">
                <a:solidFill>
                  <a:srgbClr val="4472C4">
                    <a:lumMod val="50000"/>
                  </a:srgbClr>
                </a:solidFill>
              </a:rPr>
              <a:t>DESARROLLO ADMINISTRATIVO </a:t>
            </a:r>
            <a:endParaRPr lang="es-CO" sz="2800" b="1" dirty="0">
              <a:solidFill>
                <a:srgbClr val="4472C4">
                  <a:lumMod val="50000"/>
                </a:srgbClr>
              </a:solidFill>
            </a:endParaRPr>
          </a:p>
          <a:p>
            <a:pPr algn="ctr" fontAlgn="ctr"/>
            <a:endParaRPr lang="es-ES" sz="36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A845CC-4DAC-4772-A9C1-88D9D5437C7F}"/>
              </a:ext>
            </a:extLst>
          </p:cNvPr>
          <p:cNvSpPr txBox="1"/>
          <p:nvPr/>
        </p:nvSpPr>
        <p:spPr>
          <a:xfrm>
            <a:off x="4944371" y="5559031"/>
            <a:ext cx="2303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4472C4">
                    <a:lumMod val="50000"/>
                  </a:srgbClr>
                </a:solidFill>
              </a:rPr>
              <a:t>Bogotá D.C.</a:t>
            </a:r>
          </a:p>
          <a:p>
            <a:pPr algn="ctr"/>
            <a:r>
              <a:rPr lang="es-CO" sz="2000" b="1" dirty="0">
                <a:solidFill>
                  <a:srgbClr val="4472C4">
                    <a:lumMod val="50000"/>
                  </a:srgbClr>
                </a:solidFill>
              </a:rPr>
              <a:t>Agosto 31 de 2020</a:t>
            </a:r>
          </a:p>
        </p:txBody>
      </p:sp>
    </p:spTree>
    <p:extLst>
      <p:ext uri="{BB962C8B-B14F-4D97-AF65-F5344CB8AC3E}">
        <p14:creationId xmlns:p14="http://schemas.microsoft.com/office/powerpoint/2010/main" val="4113852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" y="69717"/>
            <a:ext cx="12188389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57195" y="69717"/>
            <a:ext cx="122491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Adopción del Reglamento Interno del  Comité Sectorial de Gestión y Desempeño del  Sector Cultura, Recreación y Deporte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9C9EBCA-68C1-4081-8B14-9DAE12912F83}"/>
              </a:ext>
            </a:extLst>
          </p:cNvPr>
          <p:cNvSpPr txBox="1"/>
          <p:nvPr/>
        </p:nvSpPr>
        <p:spPr>
          <a:xfrm>
            <a:off x="3521365" y="361113"/>
            <a:ext cx="543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CAPÍTULO III  SESIONES 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521363" y="1091163"/>
            <a:ext cx="5335765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7476" marR="0" lvl="0" indent="-2277476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Mensual de manera ordinaria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534820" y="2431244"/>
            <a:ext cx="3108027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Se podrán realizar sesiones virtuales </a:t>
            </a:r>
          </a:p>
          <a:p>
            <a:pPr marL="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tiempo real o asincrónico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534820" y="1769900"/>
            <a:ext cx="5335765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Cuando se requiera.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534821" y="3265344"/>
            <a:ext cx="4640992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Se convocará mediante comunicación oficial o electrónica, enviada por lo menos dos (2) días de antelación.</a:t>
            </a:r>
            <a:endParaRPr kumimoji="0" lang="es-CO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534820" y="3997092"/>
            <a:ext cx="3279596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Mitad más uno de los integrantes </a:t>
            </a:r>
            <a:endParaRPr kumimoji="0" lang="es-CO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521364" y="4620977"/>
            <a:ext cx="6321884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Los documentos técnicos que se pretendan someter a consideración, serán entregados a la Secretaría Técnica, por lo menos con tres (3) días de antelación </a:t>
            </a:r>
            <a:endParaRPr kumimoji="0" lang="es-CO" sz="14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521364" y="5424682"/>
            <a:ext cx="7088366" cy="995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Deberá enviarse dentro de los 10 días hábiles siguientes a la realización de la sesión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Los integrantes tendrán 5 días hábiles para observar, de lo contrario se dará por aprobada.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Secretaría técnica tendrá 2 días para ajustar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formalización de la aprobación se dará en la siguiente sesión para firma  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966779" y="937877"/>
            <a:ext cx="2305566" cy="5827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Sesiones ordinarias:</a:t>
            </a:r>
            <a:endParaRPr kumimoji="0" lang="es-CO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965578" y="1657723"/>
            <a:ext cx="2322596" cy="5765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Sesiones extraordinarias:</a:t>
            </a:r>
            <a:endParaRPr kumimoji="0" lang="es-CO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943907" y="2370319"/>
            <a:ext cx="2344265" cy="7436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Sesiones virtuales:</a:t>
            </a:r>
            <a:endParaRPr kumimoji="0" lang="es-CO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965577" y="3296916"/>
            <a:ext cx="2322594" cy="44223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Convocatoria:</a:t>
            </a:r>
            <a:endParaRPr kumimoji="0" lang="es-CO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43908" y="3935025"/>
            <a:ext cx="2344263" cy="44223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Quorum:</a:t>
            </a:r>
            <a:endParaRPr kumimoji="0" lang="es-CO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954741" y="4566042"/>
            <a:ext cx="2333430" cy="67145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Presentación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 Documentos Técnicos</a:t>
            </a:r>
            <a:endParaRPr kumimoji="0" lang="es-CO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966509" y="5445197"/>
            <a:ext cx="2333430" cy="95437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Actas:</a:t>
            </a:r>
            <a:endParaRPr kumimoji="0" lang="es-CO" sz="1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085" y="1250213"/>
            <a:ext cx="2559080" cy="283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41059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92" y="0"/>
            <a:ext cx="12188389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-57195" y="69717"/>
            <a:ext cx="122491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Adopción del Reglamento Interno del  Comité Sectorial de Gestión y Desempeño del  Sector Cultura, Recreación y Deporte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9C9EBCA-68C1-4081-8B14-9DAE12912F83}"/>
              </a:ext>
            </a:extLst>
          </p:cNvPr>
          <p:cNvSpPr txBox="1"/>
          <p:nvPr/>
        </p:nvSpPr>
        <p:spPr>
          <a:xfrm>
            <a:off x="2757062" y="463981"/>
            <a:ext cx="709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CAPÍTULO III  DISPOSICIONES GENERALES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012556" y="1315069"/>
            <a:ext cx="5122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Las decisiones deben quedar consignadas en el acta y si tienen documentos que las soportes deben publicarse como anexos.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3012556" y="2404766"/>
            <a:ext cx="5132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La Secretaría Técnica tiene máximo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cinco (5) días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después de aprobadas y firmadas las actas y demás documentos para su publicación.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003087" y="3499933"/>
            <a:ext cx="5132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Este reglamento podrá ser modificado por iniciativa de uno o más de sus integrantes y aprobado por el quorum decisorio establecido.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012556" y="4587780"/>
            <a:ext cx="51323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El presente Acuerdo del Comité Sectorial de Gestión y Desempeño del Sector Cultura, Recreación y Deporte regirá a partir de la fecha de su aprobación y deroga las demás disposiciones que le sean contrarias.  (Resolución 143 de 2008 y Resolución 32 de 2011)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162623" y="1323043"/>
            <a:ext cx="1803709" cy="8150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Decisiones: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1178360" y="2372788"/>
            <a:ext cx="1803794" cy="8677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Transparencia: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178359" y="3542682"/>
            <a:ext cx="1803793" cy="7762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Reglamento Interno: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195034" y="4592323"/>
            <a:ext cx="1787119" cy="131435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Vigencia y derogatorias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332" y="2184605"/>
            <a:ext cx="3080185" cy="2488789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147437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708898" y="2663905"/>
            <a:ext cx="7929562" cy="1547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107000"/>
              </a:lnSpc>
              <a:defRPr/>
            </a:pP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SEGUIMIENTO A LA  EJECUCIÓN PRESUPUESTAL DEL SECTOR  </a:t>
            </a:r>
          </a:p>
          <a:p>
            <a:pPr fontAlgn="ctr">
              <a:lnSpc>
                <a:spcPct val="107000"/>
              </a:lnSpc>
              <a:defRPr/>
            </a:pP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ctr">
              <a:lnSpc>
                <a:spcPct val="107000"/>
              </a:lnSpc>
              <a:defRPr/>
            </a:pPr>
            <a:endParaRPr lang="es-CO" sz="32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lnSpc>
                <a:spcPct val="107000"/>
              </a:lnSpc>
              <a:defRPr/>
            </a:pPr>
            <a:endParaRPr lang="es-CO" sz="32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lnSpc>
                <a:spcPct val="107000"/>
              </a:lnSpc>
              <a:defRPr/>
            </a:pP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 a Agosto 24 de 2020</a:t>
            </a:r>
          </a:p>
          <a:p>
            <a:pPr fontAlgn="ctr">
              <a:lnSpc>
                <a:spcPct val="107000"/>
              </a:lnSpc>
              <a:defRPr/>
            </a:pPr>
            <a:endParaRPr lang="es-CO" sz="32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lnSpc>
                <a:spcPct val="107000"/>
              </a:lnSpc>
              <a:defRPr/>
            </a:pP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(cierre del mes por el ingreso a prueba del ERP </a:t>
            </a:r>
            <a:r>
              <a:rPr lang="es-CO" sz="3200" b="1" dirty="0" err="1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Bogdata</a:t>
            </a: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fontAlgn="ctr">
              <a:lnSpc>
                <a:spcPct val="107000"/>
              </a:lnSpc>
              <a:defRPr/>
            </a:pPr>
            <a:endParaRPr lang="es-CO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20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742035" y="34163"/>
            <a:ext cx="10454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3200" b="1" dirty="0">
                <a:solidFill>
                  <a:srgbClr val="002060"/>
                </a:solidFill>
              </a:rPr>
              <a:t>Presupuesto Total a Agosto 24 de 2020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3983578-B2B2-40A5-BCB6-078A9DB71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1595437"/>
            <a:ext cx="10591800" cy="391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98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328246" y="34163"/>
            <a:ext cx="11197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3200" b="1" dirty="0">
                <a:solidFill>
                  <a:srgbClr val="002060"/>
                </a:solidFill>
              </a:rPr>
              <a:t>Presupuesto de Inversión Directa Ejecución a Agosto 24 de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BAF5728-5493-4005-AD97-4872AFF7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7" y="1234492"/>
            <a:ext cx="10540119" cy="446149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FDF4D0F-19C9-473A-B14A-1E82271D1B71}"/>
              </a:ext>
            </a:extLst>
          </p:cNvPr>
          <p:cNvSpPr txBox="1"/>
          <p:nvPr/>
        </p:nvSpPr>
        <p:spPr>
          <a:xfrm>
            <a:off x="1643605" y="5695990"/>
            <a:ext cx="9363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FF0000"/>
                </a:solidFill>
              </a:rPr>
              <a:t>Nota: Se recomienda agilizar la  gestión en los giros para evitar la constitución de reservas presupuestales que superen el 20% del presupuesto de la vigencia 2020.</a:t>
            </a:r>
          </a:p>
        </p:txBody>
      </p:sp>
    </p:spTree>
    <p:extLst>
      <p:ext uri="{BB962C8B-B14F-4D97-AF65-F5344CB8AC3E}">
        <p14:creationId xmlns:p14="http://schemas.microsoft.com/office/powerpoint/2010/main" val="3185794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328246" y="34163"/>
            <a:ext cx="11197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3200" b="1" dirty="0">
                <a:solidFill>
                  <a:srgbClr val="002060"/>
                </a:solidFill>
              </a:rPr>
              <a:t>Presupuesto de Inversión Directa Ejecución a Agosto 24 de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91E00F-40C6-4CE9-9EC4-33ADACFC5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511" y="1289046"/>
            <a:ext cx="7337778" cy="36427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E2631AE-604C-4019-8B8C-EFD8F4084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067" y="5071886"/>
            <a:ext cx="62992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23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363414" y="923847"/>
            <a:ext cx="114651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1805" y="3514618"/>
            <a:ext cx="12190195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400" b="1" dirty="0">
                <a:solidFill>
                  <a:prstClr val="white"/>
                </a:solidFill>
              </a:rPr>
              <a:t>Inversión Directa</a:t>
            </a:r>
          </a:p>
          <a:p>
            <a:pPr algn="ctr"/>
            <a:r>
              <a:rPr lang="es-CO" sz="4400" b="1" dirty="0">
                <a:solidFill>
                  <a:prstClr val="white"/>
                </a:solidFill>
              </a:rPr>
              <a:t>Por entidades</a:t>
            </a:r>
          </a:p>
        </p:txBody>
      </p:sp>
    </p:spTree>
    <p:extLst>
      <p:ext uri="{BB962C8B-B14F-4D97-AF65-F5344CB8AC3E}">
        <p14:creationId xmlns:p14="http://schemas.microsoft.com/office/powerpoint/2010/main" val="837689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1" y="103232"/>
            <a:ext cx="118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>
                <a:solidFill>
                  <a:srgbClr val="002060"/>
                </a:solidFill>
              </a:rPr>
              <a:t>SECRETARÍA DISTRITAL DE CULTURA, RECREACIÓN Y DEPORTE</a:t>
            </a:r>
          </a:p>
          <a:p>
            <a:pPr algn="ctr"/>
            <a:r>
              <a:rPr lang="es-CO" sz="3600" b="1" dirty="0">
                <a:solidFill>
                  <a:srgbClr val="002060"/>
                </a:solidFill>
              </a:rPr>
              <a:t>Ejecución a Agosto 24 de 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080F8AD-1120-45AE-80AC-D34F84042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622" y="1406793"/>
            <a:ext cx="7394222" cy="359695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8308C59-343D-43BC-9DBC-8150FC07BD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761" y="5106977"/>
            <a:ext cx="60864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98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6248"/>
            <a:ext cx="12188389" cy="685800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04800" y="163343"/>
            <a:ext cx="11711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3600" b="1" dirty="0">
                <a:solidFill>
                  <a:srgbClr val="002060"/>
                </a:solidFill>
              </a:rPr>
              <a:t>Ejecución a Agosto 24 de  2020</a:t>
            </a:r>
            <a:endParaRPr lang="es-CO" sz="3600" dirty="0">
              <a:solidFill>
                <a:prstClr val="black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6C73EF4-EDD1-436C-B6CF-994D234D0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288" y="1363672"/>
            <a:ext cx="6716889" cy="38351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95EA6FB-2A44-49E5-943E-D0A53310CB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5385" y="5198862"/>
            <a:ext cx="60864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65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04800" y="163343"/>
            <a:ext cx="11711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3600" b="1" dirty="0">
                <a:solidFill>
                  <a:srgbClr val="002060"/>
                </a:solidFill>
              </a:rPr>
              <a:t>Ejecución a Agosto 24 de  2020</a:t>
            </a:r>
            <a:endParaRPr lang="es-CO" sz="3600" dirty="0">
              <a:solidFill>
                <a:prstClr val="black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A431A2D-25BE-4EF9-9070-22D8BC7E7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643" y="1363672"/>
            <a:ext cx="7529689" cy="312142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945336-AD3E-4846-83BF-229C1EE94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925" y="4642203"/>
            <a:ext cx="608647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1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44113A9-DCDB-4073-AC7D-6CB1B460AB2C}"/>
              </a:ext>
            </a:extLst>
          </p:cNvPr>
          <p:cNvSpPr txBox="1">
            <a:spLocks/>
          </p:cNvSpPr>
          <p:nvPr/>
        </p:nvSpPr>
        <p:spPr>
          <a:xfrm>
            <a:off x="2561105" y="-22732"/>
            <a:ext cx="8229240" cy="818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ORDEN DEL DÍA - SESIÓN DEL 10 DE JULIO 2020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628020"/>
              </p:ext>
            </p:extLst>
          </p:nvPr>
        </p:nvGraphicFramePr>
        <p:xfrm>
          <a:off x="1037321" y="649943"/>
          <a:ext cx="10117357" cy="563662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5852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5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TEMAS</a:t>
                      </a:r>
                      <a:r>
                        <a:rPr lang="es-CO" sz="1600" baseline="0" dirty="0">
                          <a:effectLst/>
                        </a:rPr>
                        <a:t> DEL COMITÉ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RESPONSABLE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TIEMPO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4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1. Verificación</a:t>
                      </a:r>
                      <a:r>
                        <a:rPr lang="es-CO" sz="1600" baseline="0" dirty="0">
                          <a:effectLst/>
                        </a:rPr>
                        <a:t> del</a:t>
                      </a:r>
                      <a:r>
                        <a:rPr lang="es-CO" sz="1600" dirty="0">
                          <a:effectLst/>
                        </a:rPr>
                        <a:t> quorum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Dirección de Planeación  SCRD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CO" sz="1600" dirty="0">
                          <a:effectLst/>
                        </a:rPr>
                        <a:t>5 minutos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2. Aprobación Acta Anterior 10</a:t>
                      </a:r>
                      <a:r>
                        <a:rPr lang="es-CO" sz="1600" baseline="0" dirty="0">
                          <a:effectLst/>
                        </a:rPr>
                        <a:t> de julio</a:t>
                      </a:r>
                      <a:r>
                        <a:rPr lang="es-CO" sz="1600" dirty="0">
                          <a:effectLst/>
                        </a:rPr>
                        <a:t> de 2020 </a:t>
                      </a:r>
                      <a:endParaRPr lang="es-CO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effectLst/>
                        </a:rPr>
                        <a:t>Dirección de Planeación SCRD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5 minutos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425">
                <a:tc>
                  <a:txBody>
                    <a:bodyPr/>
                    <a:lstStyle/>
                    <a:p>
                      <a:r>
                        <a:rPr lang="es-CO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Adopción del Reglamento Interno del Comité Sectorial de  Gestión y Desempeño del  Sector Cultura, Recreación y Deporte</a:t>
                      </a: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effectLst/>
                        </a:rPr>
                        <a:t>Dirección de Planeación SCRD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effectLst/>
                        </a:rPr>
                        <a:t>10 minutos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1537248349"/>
                  </a:ext>
                </a:extLst>
              </a:tr>
              <a:tr h="875116">
                <a:tc>
                  <a:txBody>
                    <a:bodyPr/>
                    <a:lstStyle/>
                    <a:p>
                      <a:r>
                        <a:rPr lang="es-CO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Seguimiento a la ejecución presupuestal del sector, corte a agosto 24 de 2020 (cierre del mes por el ingreso a prueba del ERP </a:t>
                      </a:r>
                      <a:r>
                        <a:rPr lang="es-CO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BogData</a:t>
                      </a:r>
                      <a:r>
                        <a:rPr lang="es-CO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effectLst/>
                        </a:rPr>
                        <a:t>Dirección de Planeación SCRD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dirty="0">
                          <a:effectLst/>
                        </a:rPr>
                        <a:t>10 minutos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503">
                <a:tc>
                  <a:txBody>
                    <a:bodyPr/>
                    <a:lstStyle/>
                    <a:p>
                      <a:r>
                        <a:rPr lang="es-CO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s-CO" sz="1600" dirty="0">
                          <a:solidFill>
                            <a:srgbClr val="222222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Necesidades Presupuestales Vigencia 2021</a:t>
                      </a:r>
                      <a:r>
                        <a:rPr lang="es-CO" sz="1600" b="1" kern="12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s-CO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Sector Cultura, Recreación y Deporte</a:t>
                      </a: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Dirección de Planeación SCRD</a:t>
                      </a:r>
                      <a:endParaRPr kumimoji="0" lang="es-CO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5 minutos</a:t>
                      </a:r>
                      <a:endParaRPr kumimoji="0" lang="es-CO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2044128431"/>
                  </a:ext>
                </a:extLst>
              </a:tr>
              <a:tr h="9959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es-CO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Presentación de propuestas creativas para imagen sectorial</a:t>
                      </a: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Oficina Asesora de Comunicaciones</a:t>
                      </a: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minutos</a:t>
                      </a: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1360882894"/>
                  </a:ext>
                </a:extLst>
              </a:tr>
              <a:tr h="610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</a:rPr>
                        <a:t>7.Proposiciones y varios </a:t>
                      </a: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aseline="0" dirty="0">
                          <a:effectLst/>
                        </a:rPr>
                        <a:t>Todos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CO" sz="1600" dirty="0">
                          <a:effectLst/>
                        </a:rPr>
                        <a:t>10 minutos</a:t>
                      </a:r>
                      <a:endParaRPr lang="es-CO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83" marR="6608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085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04800" y="163343"/>
            <a:ext cx="11711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3600" b="1" dirty="0">
                <a:solidFill>
                  <a:srgbClr val="002060"/>
                </a:solidFill>
              </a:rPr>
              <a:t>Ejecución a Agosto 24 de  2020</a:t>
            </a:r>
            <a:endParaRPr lang="es-CO" sz="3600" dirty="0">
              <a:solidFill>
                <a:prstClr val="black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156C218-403B-49A2-B9C4-DB1D62E34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756" y="1474650"/>
            <a:ext cx="7315199" cy="337957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D133C2C-B06C-40F5-9789-642DDF349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2762" y="5071886"/>
            <a:ext cx="60864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01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04800" y="163343"/>
            <a:ext cx="11711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3600" b="1" dirty="0">
                <a:solidFill>
                  <a:srgbClr val="002060"/>
                </a:solidFill>
              </a:rPr>
              <a:t>Ejecución a Agosto 24 de  2020</a:t>
            </a:r>
            <a:endParaRPr lang="es-CO" sz="3600" dirty="0">
              <a:solidFill>
                <a:prstClr val="black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9319D53-B4AA-43E4-A955-D6691F971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468" y="1363672"/>
            <a:ext cx="6874932" cy="319458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B7FA5EA-26E7-4D82-A4BB-6B1724CD0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239" y="4913303"/>
            <a:ext cx="60864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16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04800" y="163343"/>
            <a:ext cx="11711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solidFill>
                  <a:srgbClr val="002060"/>
                </a:solidFill>
              </a:rPr>
              <a:t>FUNDACIÓN GILBERTO ALZATE AVENDAÑO</a:t>
            </a:r>
          </a:p>
          <a:p>
            <a:pPr algn="ctr"/>
            <a:r>
              <a:rPr lang="es-CO" sz="3600" b="1" dirty="0">
                <a:solidFill>
                  <a:srgbClr val="002060"/>
                </a:solidFill>
              </a:rPr>
              <a:t>Ejecución a Agosto 24 de  2020</a:t>
            </a:r>
            <a:endParaRPr lang="es-CO" sz="3600" dirty="0">
              <a:solidFill>
                <a:prstClr val="black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AC6293-BC75-4BAA-B26E-FBF471D58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844" y="1447887"/>
            <a:ext cx="7924800" cy="330473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B1946FD-E0F0-4A53-801A-7B5AB6D09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405" y="4917369"/>
            <a:ext cx="608647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37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04800" y="163343"/>
            <a:ext cx="11711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3600" b="1" dirty="0">
                <a:solidFill>
                  <a:srgbClr val="002060"/>
                </a:solidFill>
              </a:rPr>
              <a:t>Ejecución a Agosto 24 de  2020</a:t>
            </a:r>
            <a:endParaRPr lang="es-CO" sz="3600" dirty="0">
              <a:solidFill>
                <a:prstClr val="black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207F7FD-3D2C-47E0-B8D3-3FDF39DE6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355" y="1459176"/>
            <a:ext cx="7066844" cy="31945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AA29EF2-51BA-4B86-9196-57206C46B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006" y="4825460"/>
            <a:ext cx="60864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51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8DB6E3-F5C1-4A88-AD8F-9A2A5B0C3730}"/>
              </a:ext>
            </a:extLst>
          </p:cNvPr>
          <p:cNvSpPr txBox="1"/>
          <p:nvPr/>
        </p:nvSpPr>
        <p:spPr>
          <a:xfrm>
            <a:off x="363414" y="923847"/>
            <a:ext cx="114651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1805" y="3514618"/>
            <a:ext cx="12190195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4400" b="1" dirty="0">
                <a:solidFill>
                  <a:prstClr val="white"/>
                </a:solidFill>
              </a:rPr>
              <a:t>Ejecución de Reservas a Agosto 24 de 2020</a:t>
            </a:r>
          </a:p>
        </p:txBody>
      </p:sp>
    </p:spTree>
    <p:extLst>
      <p:ext uri="{BB962C8B-B14F-4D97-AF65-F5344CB8AC3E}">
        <p14:creationId xmlns:p14="http://schemas.microsoft.com/office/powerpoint/2010/main" val="4111943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472"/>
            <a:ext cx="12188389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442218" y="453838"/>
            <a:ext cx="8456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3600" b="1" dirty="0">
                <a:solidFill>
                  <a:srgbClr val="002060"/>
                </a:solidFill>
              </a:rPr>
              <a:t>SECTOR CULTURA, RECREACIÓN Y DEPORTE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3E9668-DE1A-47EE-AEC7-8FF5796DEAD2}"/>
              </a:ext>
            </a:extLst>
          </p:cNvPr>
          <p:cNvSpPr txBox="1"/>
          <p:nvPr/>
        </p:nvSpPr>
        <p:spPr>
          <a:xfrm>
            <a:off x="2037144" y="5463251"/>
            <a:ext cx="770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rgbClr val="FF0000"/>
                </a:solidFill>
              </a:rPr>
              <a:t>Nota: Se prevé posible constitución de pasivos exigibles. </a:t>
            </a:r>
            <a:r>
              <a:rPr lang="es-CO" dirty="0"/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A2FCD9B-6DC3-4D5B-824D-9065D62C4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446" y="1681162"/>
            <a:ext cx="9919503" cy="378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96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771114" y="785906"/>
            <a:ext cx="8881338" cy="4085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NECESIDADES PRESUPUESTALES VIGENCIA 2021</a:t>
            </a: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32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SECTOR CULTURA, RECREACIÓN Y DEPORTE</a:t>
            </a:r>
          </a:p>
        </p:txBody>
      </p:sp>
    </p:spTree>
    <p:extLst>
      <p:ext uri="{BB962C8B-B14F-4D97-AF65-F5344CB8AC3E}">
        <p14:creationId xmlns:p14="http://schemas.microsoft.com/office/powerpoint/2010/main" val="2508614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56612" y="112004"/>
            <a:ext cx="92506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NECESIDADES PRESUPUESTALES VIGENCIA 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 dirty="0">
                <a:solidFill>
                  <a:srgbClr val="002060"/>
                </a:solidFill>
                <a:latin typeface="Calibri"/>
              </a:rPr>
              <a:t>SECTOR CULTURA, RECREACIÓN Y DEPORTE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774301D-33C9-4363-A356-BBA93548D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700" y="1689905"/>
            <a:ext cx="10451938" cy="357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2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79545" y="1843635"/>
            <a:ext cx="7929562" cy="1926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6.PRESENTACIÓN DE PROPUESTAS CREATIVAS PARA IMAGEN SOCIAL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80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179545" y="1843635"/>
            <a:ext cx="7929562" cy="1926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.PROPOSICIÓN Y VARIOS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5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695451" y="2273941"/>
            <a:ext cx="7929562" cy="1547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107000"/>
              </a:lnSpc>
              <a:defRPr/>
            </a:pPr>
            <a:r>
              <a:rPr lang="es-ES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1.VERIFICACIÓN DEL QUORUM</a:t>
            </a:r>
            <a:endParaRPr lang="es-CO" sz="32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751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ACE3645-DEB9-4C75-A207-67BDE4DAEB4E}"/>
              </a:ext>
            </a:extLst>
          </p:cNvPr>
          <p:cNvSpPr/>
          <p:nvPr/>
        </p:nvSpPr>
        <p:spPr>
          <a:xfrm>
            <a:off x="2547169" y="2996086"/>
            <a:ext cx="7293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CO" sz="3200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695451" y="2273941"/>
            <a:ext cx="7929562" cy="1547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>
              <a:lnSpc>
                <a:spcPct val="107000"/>
              </a:lnSpc>
              <a:defRPr/>
            </a:pPr>
            <a:r>
              <a:rPr lang="es-ES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APROBACIÓN DEL </a:t>
            </a:r>
          </a:p>
          <a:p>
            <a:pPr fontAlgn="ctr">
              <a:lnSpc>
                <a:spcPct val="107000"/>
              </a:lnSpc>
              <a:defRPr/>
            </a:pPr>
            <a:r>
              <a:rPr lang="es-ES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ACTA ANTERIOR</a:t>
            </a:r>
          </a:p>
          <a:p>
            <a:pPr fontAlgn="ctr">
              <a:lnSpc>
                <a:spcPct val="107000"/>
              </a:lnSpc>
              <a:defRPr/>
            </a:pPr>
            <a:endParaRPr lang="es-ES" sz="32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lnSpc>
                <a:spcPct val="107000"/>
              </a:lnSpc>
              <a:defRPr/>
            </a:pPr>
            <a:r>
              <a:rPr lang="es-ES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(Julio 10 de 2020)</a:t>
            </a:r>
            <a:endParaRPr lang="es-CO" sz="32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5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771114" y="785906"/>
            <a:ext cx="8881338" cy="4085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ctr" latinLnBrk="0" hangingPunct="1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2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ADOPCIÓN DEL REGLAMENTO INTERNO DEL COMITÉ SECTORIAL DE GESTIÓN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Y DESEMPEÑO DEL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SECTOR CULTURA, RECREACIÓN Y DEPORTE</a:t>
            </a:r>
          </a:p>
        </p:txBody>
      </p:sp>
    </p:spTree>
    <p:extLst>
      <p:ext uri="{BB962C8B-B14F-4D97-AF65-F5344CB8AC3E}">
        <p14:creationId xmlns:p14="http://schemas.microsoft.com/office/powerpoint/2010/main" val="265932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94" y="0"/>
            <a:ext cx="12188389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9C9EBCA-68C1-4081-8B14-9DAE12912F83}"/>
              </a:ext>
            </a:extLst>
          </p:cNvPr>
          <p:cNvSpPr txBox="1"/>
          <p:nvPr/>
        </p:nvSpPr>
        <p:spPr>
          <a:xfrm>
            <a:off x="3242331" y="682665"/>
            <a:ext cx="543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MARCO NORMATIVO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-57195" y="69717"/>
            <a:ext cx="122491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Adopción del Reglamento Interno del  Comité Sectorial de Gestión y Desempeño del  Sector Cultura, Recreación y Deporte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57679" y="1658938"/>
            <a:ext cx="4311803" cy="3825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Acuerdo Distrital 257 de 2006 – Estructura Distrito – Sistema de Coordinación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O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Decreto 505 de 2007 de Alcaldía Mayor - Reglamenta el Consejo de Gobierno Distrital y los Comités Sectoriales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O" sz="17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mediante Resolución 233 de 2018, la Secretaría General de la Alcaldía Mayor de Bogotá D.C. expidió los lineamientos para el funcionamiento, operación, seguimiento e informes de las instancias de coordinación del Distrito Capital.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824554" y="1658937"/>
            <a:ext cx="4862277" cy="382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Decreto Nacional 1499 de 2017 “Los comités Sectoriales de Desarrollo Administrativo de que trataba la Ley 489 de 1998, </a:t>
            </a:r>
            <a:r>
              <a:rPr kumimoji="0" lang="es-CO" sz="1733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denominarán Comités Sectoriales de Gestión y Desempeño “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O" sz="1733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Decreto Distrital 807 de 2019, “Por medio del cual se reglamenta el Sistema de Gestión en el Distrito Capital y se dictan otras disposiciones” en su </a:t>
            </a:r>
            <a:r>
              <a:rPr kumimoji="0" lang="es-CO" sz="1733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Artículo 18 define los Comités Sectoriales de Gestión y Desempeño </a:t>
            </a:r>
            <a:r>
              <a:rPr kumimoji="0" lang="es-CO" sz="1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como aquellas instancias para orientar la planeación estratégica del sector, dirigir, articular y hacer seguimiento a las políticas sectoriales, y de gestión y desempeño del MIPG.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6123966" y="1658938"/>
            <a:ext cx="0" cy="39428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67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9C9EBCA-68C1-4081-8B14-9DAE12912F83}"/>
              </a:ext>
            </a:extLst>
          </p:cNvPr>
          <p:cNvSpPr txBox="1"/>
          <p:nvPr/>
        </p:nvSpPr>
        <p:spPr>
          <a:xfrm>
            <a:off x="3349907" y="454801"/>
            <a:ext cx="5434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COMPARATIVO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OBJETO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-57195" y="69717"/>
            <a:ext cx="122491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Adopción del Reglamento Interno del  Comité Sectorial de Gestión y Desempeño del  Sector Cultura, Recreación y Deporte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69327" y="2793749"/>
            <a:ext cx="38827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Instancia de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articulación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para la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adopción y formulación de políticas y estrategias del Sector 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Cultura Recreación y Deporte, y el escenario para el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seguimiento a su ejecución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345" y="4743000"/>
            <a:ext cx="2491103" cy="1588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ángulo 13"/>
          <p:cNvSpPr/>
          <p:nvPr/>
        </p:nvSpPr>
        <p:spPr>
          <a:xfrm>
            <a:off x="7610553" y="2793749"/>
            <a:ext cx="4257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Instancia de coordinación para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orientar la planeación estratégica del Sector Cultura, 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Recreación y Deporte, dirigir, articular y hacer seguimiento a la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adopción, formulación y ejecución de políticas sectoriales </a:t>
            </a: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</a:t>
            </a: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gestión y desempeño del MIPG.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98491" y="1670001"/>
            <a:ext cx="5139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Comité Sectorial de Desarrollo Administrativo de Cultura, Recreación y Deporte</a:t>
            </a:r>
          </a:p>
        </p:txBody>
      </p:sp>
      <p:sp>
        <p:nvSpPr>
          <p:cNvPr id="16" name="Flecha derecha 15"/>
          <p:cNvSpPr/>
          <p:nvPr/>
        </p:nvSpPr>
        <p:spPr>
          <a:xfrm>
            <a:off x="5848897" y="2863284"/>
            <a:ext cx="464825" cy="411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790063" y="1670001"/>
            <a:ext cx="5401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Comité Sectorial de Gestión y Desempeño del Sector Cultura, Recreación y Deporte</a:t>
            </a:r>
          </a:p>
        </p:txBody>
      </p:sp>
    </p:spTree>
    <p:extLst>
      <p:ext uri="{BB962C8B-B14F-4D97-AF65-F5344CB8AC3E}">
        <p14:creationId xmlns:p14="http://schemas.microsoft.com/office/powerpoint/2010/main" val="2312635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" y="69230"/>
            <a:ext cx="12188389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9C9EBCA-68C1-4081-8B14-9DAE12912F83}"/>
              </a:ext>
            </a:extLst>
          </p:cNvPr>
          <p:cNvSpPr txBox="1"/>
          <p:nvPr/>
        </p:nvSpPr>
        <p:spPr>
          <a:xfrm>
            <a:off x="3565426" y="477988"/>
            <a:ext cx="543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ARTÍCULO 5.  INTEGRACIÓN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-57195" y="69717"/>
            <a:ext cx="122491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Adopción del Reglamento Interno del  Comité Sectorial de Gestión y Desempeño del  Sector Cultura, Recreación y Deporte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588050" y="1323708"/>
            <a:ext cx="3309337" cy="823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Invitados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permanentes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839421" y="2373603"/>
            <a:ext cx="52029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Alcalde o Alcaldesa Local designado por el Secretario Distrital de Gobierno</a:t>
            </a:r>
          </a:p>
          <a:p>
            <a:pPr marL="457189" marR="0" lvl="0" indent="-45718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Delegado de la Secretaría de Hacienda </a:t>
            </a:r>
          </a:p>
          <a:p>
            <a:pPr marL="457189" marR="0" lvl="0" indent="-45718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Delegado de la Secretaría Distrital de Planeación</a:t>
            </a:r>
          </a:p>
          <a:p>
            <a:pPr marL="457189" marR="0" lvl="0" indent="-45718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Será invitado a las sesiones en que se haga seguimiento a la ejecución de las políticas sectoriales y de desarrollo administrativo, el delegado que designe para el efecto la Veeduría Distrital. 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224068" y="1292157"/>
            <a:ext cx="3657588" cy="766068"/>
          </a:xfrm>
          <a:prstGeom prst="rect">
            <a:avLst/>
          </a:prstGeom>
          <a:solidFill>
            <a:srgbClr val="5C4396"/>
          </a:solidFill>
          <a:ln>
            <a:solidFill>
              <a:srgbClr val="39295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Integrantes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(Representantes legales ) 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774726" y="2169684"/>
            <a:ext cx="5038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34945" marR="0" lvl="0" indent="-23494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Secretaría Distrital de Cultura, Recreación y  Deporte (SCRD) – Secretario Presidente</a:t>
            </a:r>
          </a:p>
          <a:p>
            <a:pPr marL="304792" marR="0" lvl="0" indent="-3047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Instituto Distrital de Recreación y Deporte  (IDRD)</a:t>
            </a:r>
          </a:p>
          <a:p>
            <a:pPr marL="304792" marR="0" lvl="0" indent="-3047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Instituto Distrital para las Artes (IDARTES)</a:t>
            </a:r>
          </a:p>
          <a:p>
            <a:pPr marL="304792" marR="0" lvl="0" indent="-30479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Instituto Distrital de Patrimonio Cultural (IDPC)</a:t>
            </a:r>
          </a:p>
          <a:p>
            <a:pPr marL="304792" indent="-304792">
              <a:buFont typeface="+mj-lt"/>
              <a:buAutoNum type="arabicPeriod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Orquesta Filarmónica de Bogotá (OFB) </a:t>
            </a:r>
          </a:p>
          <a:p>
            <a:pPr marL="304792" indent="-304792">
              <a:buFont typeface="+mj-lt"/>
              <a:buAutoNum type="arabicPeriod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Fundación Gilberto </a:t>
            </a:r>
            <a:r>
              <a:rPr lang="es-CO" sz="1600" dirty="0" err="1">
                <a:solidFill>
                  <a:prstClr val="black"/>
                </a:solidFill>
                <a:latin typeface="Calibri"/>
              </a:rPr>
              <a:t>Alzate</a:t>
            </a:r>
            <a:r>
              <a:rPr lang="es-CO" sz="1600" dirty="0">
                <a:solidFill>
                  <a:prstClr val="black"/>
                </a:solidFill>
                <a:latin typeface="Calibri"/>
              </a:rPr>
              <a:t>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Avendaño (FUGA)</a:t>
            </a:r>
          </a:p>
          <a:p>
            <a:pPr marL="304792" indent="-304792">
              <a:buFont typeface="+mj-lt"/>
              <a:buAutoNum type="arabicPeriod"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Canal Capital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6839421" y="4829489"/>
            <a:ext cx="480659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Nota: Los invitados permanentes y otros invitados, tendrán voz pero no voto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9C9EBCA-68C1-4081-8B14-9DAE12912F83}"/>
              </a:ext>
            </a:extLst>
          </p:cNvPr>
          <p:cNvSpPr txBox="1"/>
          <p:nvPr/>
        </p:nvSpPr>
        <p:spPr>
          <a:xfrm>
            <a:off x="583623" y="4829489"/>
            <a:ext cx="5427211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PRESIDENCIA:  	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Secretario (a) de Despacho de SCRD 			(Funciones -</a:t>
            </a:r>
            <a:r>
              <a:rPr kumimoji="0" lang="es-C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Res. 233 de 2018)</a:t>
            </a:r>
            <a:endParaRPr kumimoji="0" lang="es-CO" sz="1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08150" marR="0" lvl="0" indent="-1708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SECRETARÍA TÉCNICA:  		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Director (a) de la Dirección de Planeación de 	la SCRD </a:t>
            </a: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 Rol: Decreto Distrital 807 de 2019) 	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(Funciones </a:t>
            </a:r>
            <a:r>
              <a:rPr kumimoji="0" lang="es-C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Res. 233 de 2018)</a:t>
            </a:r>
            <a:endParaRPr kumimoji="0" lang="es-CO" sz="1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00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" y="29821"/>
            <a:ext cx="12188389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9C9EBCA-68C1-4081-8B14-9DAE12912F83}"/>
              </a:ext>
            </a:extLst>
          </p:cNvPr>
          <p:cNvSpPr txBox="1"/>
          <p:nvPr/>
        </p:nvSpPr>
        <p:spPr>
          <a:xfrm>
            <a:off x="3380312" y="440573"/>
            <a:ext cx="543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FUNCIONES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-57195" y="69717"/>
            <a:ext cx="122491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Adopción del Reglamento Interno del  Comité Sectorial de Gestión y Desempeño del  Sector Cultura, Recreación y Deporte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57065" y="1062763"/>
            <a:ext cx="56464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Artículo 3.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+mn-cs"/>
              </a:rPr>
              <a:t>Básicas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(Referencia: Decreto Distrital 807 de 2019)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7318190" y="1062763"/>
            <a:ext cx="4414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Artículo 4. Específicas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(Referencia: Decreto Distrital 505 de 2007)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35889" y="1665948"/>
            <a:ext cx="67227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Segoe UI Light" panose="020B0502040204020203" pitchFamily="34" charset="0"/>
              </a:rPr>
              <a:t> 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457189" marR="0" lvl="0" indent="-457189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Segoe UI Light" panose="020B0502040204020203" pitchFamily="34" charset="0"/>
              </a:rPr>
              <a:t>Dirigir y orientar la planeación estratégica del Sector Cultura, Recreación y Deporte.</a:t>
            </a:r>
          </a:p>
          <a:p>
            <a:pPr marL="457189" marR="0" lvl="0" indent="-457189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Segoe UI Light" panose="020B0502040204020203" pitchFamily="34" charset="0"/>
              </a:rPr>
              <a:t>Dirigir y articular a las entidades del Sector Cultura, Recreación y Deporte en la implementación, desarrollo y evaluación del MIPG. </a:t>
            </a:r>
          </a:p>
          <a:p>
            <a:pPr marL="457189" marR="0" lvl="0" indent="-457189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Segoe UI Light" panose="020B0502040204020203" pitchFamily="34" charset="0"/>
              </a:rPr>
              <a:t>Hacer seguimiento a la gestión y desempeño del sector y proponer estrategias para el logro de los resultados, por lo menos una vez cada semestre. </a:t>
            </a:r>
          </a:p>
          <a:p>
            <a:pPr marL="457189" marR="0" lvl="0" indent="-457189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Segoe UI Light" panose="020B0502040204020203" pitchFamily="34" charset="0"/>
              </a:rPr>
              <a:t>Hacer seguimiento, por lo menos una vez cada semestre, a las acciones y estrategias sectoriales adoptadas para la operación y evaluación del MIPG, y proponer los correctivos necesarios. </a:t>
            </a:r>
          </a:p>
          <a:p>
            <a:pPr marL="457189" marR="0" lvl="0" indent="-457189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Segoe UI Light" panose="020B0502040204020203" pitchFamily="34" charset="0"/>
              </a:rPr>
              <a:t>Dirigir y articular a las entidades del Sector Cultura, Recreación y Deporte en la operación de las políticas de gestión y desempeño acorde con las directrices impartidas por las instancias de dirección y coordinación en el Distrito Capital, y de las directrices impartidas por las autoridades o instancias competentes en materia de Gobierno y Seguridad Digital. </a:t>
            </a:r>
          </a:p>
          <a:p>
            <a:pPr marL="457189" marR="0" lvl="0" indent="-457189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Segoe UI Light" panose="020B0502040204020203" pitchFamily="34" charset="0"/>
              </a:rPr>
              <a:t>Adoptar su propio reglamento. </a:t>
            </a:r>
          </a:p>
          <a:p>
            <a:pPr marL="457189" marR="0" lvl="0" indent="-457189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Segoe UI Light" panose="020B0502040204020203" pitchFamily="34" charset="0"/>
              </a:rPr>
              <a:t>Las demás que tengan relación directa con la implementación, operación, desarrollo y evaluación del MIPG en su integridad, así como las que le sean asignadas a esta instancia en el respectivo sector.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116313" y="1836236"/>
            <a:ext cx="453121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Segoe UI Light" panose="020B0502040204020203" pitchFamily="34" charset="0"/>
              </a:rPr>
              <a:t>Formular y adoptar las políticas del Sector Cultura, Recreación y Deporte.</a:t>
            </a:r>
          </a:p>
          <a:p>
            <a:pPr marL="457189" marR="0" lvl="0" indent="-457189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Segoe UI Light" panose="020B0502040204020203" pitchFamily="34" charset="0"/>
              </a:rPr>
              <a:t>Articular la ejecución de las políticas, estrategias, planes, programas y proyectos sectoriales, a cargo de las entidades que conforman el Sector Cultura, Recreación y Deporte.</a:t>
            </a:r>
          </a:p>
          <a:p>
            <a:pPr marL="457189" marR="0" lvl="0" indent="-457189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Segoe UI Light" panose="020B0502040204020203" pitchFamily="34" charset="0"/>
              </a:rPr>
              <a:t> Hacer seguimiento y evaluación a la ejecución de la política sectorial, los planes, programas y proyectos definidos, la política de gestión y desempeño, y el cumplimiento de los compromisos del Sector Cultura, Recreación y Deporte en el Plan de Desarrollo.</a:t>
            </a:r>
          </a:p>
          <a:p>
            <a:pPr marL="457189" marR="0" lvl="0" indent="-457189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Segoe UI Light" panose="020B0502040204020203" pitchFamily="34" charset="0"/>
              </a:rPr>
              <a:t>Concertar las bases y criterios para la programación presupuestal y realizar seguimiento a la ejecución presupuestal del Sector Cultura, Recreación y Deporte.</a:t>
            </a:r>
          </a:p>
        </p:txBody>
      </p:sp>
    </p:spTree>
    <p:extLst>
      <p:ext uri="{BB962C8B-B14F-4D97-AF65-F5344CB8AC3E}">
        <p14:creationId xmlns:p14="http://schemas.microsoft.com/office/powerpoint/2010/main" val="3709863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1645</TotalTime>
  <Words>1650</Words>
  <Application>Microsoft Office PowerPoint</Application>
  <PresentationFormat>Panorámica</PresentationFormat>
  <Paragraphs>170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Segoe UI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Castillo</dc:creator>
  <cp:lastModifiedBy>planeacion</cp:lastModifiedBy>
  <cp:revision>99</cp:revision>
  <dcterms:created xsi:type="dcterms:W3CDTF">2020-02-27T14:24:05Z</dcterms:created>
  <dcterms:modified xsi:type="dcterms:W3CDTF">2020-08-29T02:01:57Z</dcterms:modified>
</cp:coreProperties>
</file>