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86" r:id="rId2"/>
    <p:sldId id="461" r:id="rId3"/>
    <p:sldId id="462" r:id="rId4"/>
    <p:sldId id="412" r:id="rId5"/>
    <p:sldId id="463" r:id="rId6"/>
    <p:sldId id="256" r:id="rId7"/>
    <p:sldId id="263" r:id="rId8"/>
    <p:sldId id="264" r:id="rId9"/>
    <p:sldId id="275" r:id="rId10"/>
    <p:sldId id="266" r:id="rId11"/>
    <p:sldId id="276" r:id="rId12"/>
    <p:sldId id="464" r:id="rId13"/>
    <p:sldId id="274" r:id="rId14"/>
    <p:sldId id="507" r:id="rId15"/>
    <p:sldId id="444" r:id="rId16"/>
    <p:sldId id="445" r:id="rId17"/>
    <p:sldId id="451" r:id="rId18"/>
    <p:sldId id="478" r:id="rId19"/>
    <p:sldId id="475" r:id="rId20"/>
    <p:sldId id="452" r:id="rId21"/>
    <p:sldId id="446" r:id="rId22"/>
    <p:sldId id="415" r:id="rId23"/>
    <p:sldId id="447" r:id="rId24"/>
    <p:sldId id="453" r:id="rId25"/>
    <p:sldId id="454" r:id="rId26"/>
    <p:sldId id="456" r:id="rId27"/>
    <p:sldId id="455" r:id="rId28"/>
    <p:sldId id="457" r:id="rId29"/>
    <p:sldId id="458" r:id="rId30"/>
    <p:sldId id="450" r:id="rId31"/>
    <p:sldId id="423" r:id="rId32"/>
    <p:sldId id="467" r:id="rId33"/>
    <p:sldId id="459" r:id="rId34"/>
    <p:sldId id="510" r:id="rId35"/>
    <p:sldId id="295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entury Gothic" panose="020B0502020202020204" pitchFamily="34" charset="0"/>
      <p:regular r:id="rId44"/>
      <p:bold r:id="rId45"/>
      <p:italic r:id="rId46"/>
      <p:boldItalic r:id="rId47"/>
    </p:embeddedFont>
    <p:embeddedFont>
      <p:font typeface="Museo Sans Condensed" panose="020B0604020202020204" charset="0"/>
      <p:regular r:id="rId48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8AA"/>
    <a:srgbClr val="D0CBE1"/>
    <a:srgbClr val="5D4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inlara\Documents\Secretari&#769;a%20General\2021\Junio\FURAG%202020%20Presentacio&#769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inlara\Documents\Secretari&#769;a%20General\2021\Junio\FURAG%202020%20Presentacio&#769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inlara\Documents\Secretari&#769;a%20General\2021\Junio\FURAG%202020%20Presentacio&#769;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a\Desktop\SCRD\MIPG\Resultado%20IDI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0F-4F9D-92BA-66215BDAC6B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0F-4F9D-92BA-66215BDAC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'Reporte por Entidad'!$BA$54:$BA$58</c:f>
              <c:strCache>
                <c:ptCount val="5"/>
                <c:pt idx="0">
                  <c:v>Alcaldía Mayor de Bogotá</c:v>
                </c:pt>
                <c:pt idx="1">
                  <c:v>Alcaldía de Medellín</c:v>
                </c:pt>
                <c:pt idx="2">
                  <c:v>Alcaldía de Barranquilla</c:v>
                </c:pt>
                <c:pt idx="3">
                  <c:v>Alcaldía de Cali</c:v>
                </c:pt>
                <c:pt idx="4">
                  <c:v>Alcaldía de Cartagena</c:v>
                </c:pt>
              </c:strCache>
            </c:strRef>
          </c:cat>
          <c:val>
            <c:numRef>
              <c:f>'Reporte por Entidad'!$BB$54:$BB$58</c:f>
              <c:numCache>
                <c:formatCode>0.00</c:formatCode>
                <c:ptCount val="5"/>
                <c:pt idx="0">
                  <c:v>97.698120444955904</c:v>
                </c:pt>
                <c:pt idx="1">
                  <c:v>97.665132336018402</c:v>
                </c:pt>
                <c:pt idx="2">
                  <c:v>89.31</c:v>
                </c:pt>
                <c:pt idx="3">
                  <c:v>87.64</c:v>
                </c:pt>
                <c:pt idx="4">
                  <c:v>63.05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0F-4F9D-92BA-66215BDAC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5143408"/>
        <c:axId val="1463691808"/>
      </c:barChart>
      <c:catAx>
        <c:axId val="179514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63691808"/>
        <c:crosses val="autoZero"/>
        <c:auto val="1"/>
        <c:lblAlgn val="ctr"/>
        <c:lblOffset val="100"/>
        <c:noMultiLvlLbl val="0"/>
      </c:catAx>
      <c:valAx>
        <c:axId val="1463691808"/>
        <c:scaling>
          <c:orientation val="minMax"/>
          <c:min val="60"/>
        </c:scaling>
        <c:delete val="1"/>
        <c:axPos val="l"/>
        <c:numFmt formatCode="0" sourceLinked="0"/>
        <c:majorTickMark val="none"/>
        <c:minorTickMark val="none"/>
        <c:tickLblPos val="nextTo"/>
        <c:crossAx val="179514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0130594099118568"/>
        </c:manualLayout>
      </c:layout>
      <c:lineChart>
        <c:grouping val="standard"/>
        <c:varyColors val="0"/>
        <c:ser>
          <c:idx val="0"/>
          <c:order val="0"/>
          <c:tx>
            <c:strRef>
              <c:f>OFB!$A$74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OFB!$B$74:$M$74</c:f>
              <c:numCache>
                <c:formatCode>0.00%</c:formatCode>
                <c:ptCount val="12"/>
                <c:pt idx="0">
                  <c:v>6.172486166762068E-2</c:v>
                </c:pt>
                <c:pt idx="1">
                  <c:v>0.17792406029383706</c:v>
                </c:pt>
                <c:pt idx="2">
                  <c:v>0.30315461425936524</c:v>
                </c:pt>
                <c:pt idx="3">
                  <c:v>0.8837690008268142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5E-4849-8925-1A04364E93BA}"/>
            </c:ext>
          </c:extLst>
        </c:ser>
        <c:ser>
          <c:idx val="4"/>
          <c:order val="1"/>
          <c:tx>
            <c:strRef>
              <c:f>OFB!$A$76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OFB!$B$76:$M$76</c:f>
              <c:numCache>
                <c:formatCode>General</c:formatCode>
                <c:ptCount val="12"/>
                <c:pt idx="4" formatCode="0.00%">
                  <c:v>0.70317177249856699</c:v>
                </c:pt>
                <c:pt idx="5" formatCode="0.00%">
                  <c:v>0.76039742691548307</c:v>
                </c:pt>
                <c:pt idx="6" formatCode="0.00%">
                  <c:v>0.8516018088019871</c:v>
                </c:pt>
                <c:pt idx="7" formatCode="0.00%">
                  <c:v>0.86300235653780011</c:v>
                </c:pt>
                <c:pt idx="8" formatCode="0.00%">
                  <c:v>0.87984841729826124</c:v>
                </c:pt>
                <c:pt idx="9" formatCode="0.00%">
                  <c:v>0.89042099229348448</c:v>
                </c:pt>
                <c:pt idx="10" formatCode="0.00%">
                  <c:v>0.91010126743519526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5E-4849-8925-1A04364E93BA}"/>
            </c:ext>
          </c:extLst>
        </c:ser>
        <c:ser>
          <c:idx val="1"/>
          <c:order val="2"/>
          <c:tx>
            <c:strRef>
              <c:f>OFB!$A$75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904529046301699E-17"/>
                  <c:y val="1.662509955423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5E-4849-8925-1A04364E9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OFB!$B$75:$M$75</c:f>
              <c:numCache>
                <c:formatCode>0.00%</c:formatCode>
                <c:ptCount val="12"/>
                <c:pt idx="0">
                  <c:v>3.1800546969407877E-5</c:v>
                </c:pt>
                <c:pt idx="1">
                  <c:v>4.5156776696559184E-3</c:v>
                </c:pt>
                <c:pt idx="2">
                  <c:v>3.0464923996692744E-2</c:v>
                </c:pt>
                <c:pt idx="3">
                  <c:v>0.11623099917318577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5E-4849-8925-1A04364E93BA}"/>
            </c:ext>
          </c:extLst>
        </c:ser>
        <c:ser>
          <c:idx val="5"/>
          <c:order val="3"/>
          <c:tx>
            <c:strRef>
              <c:f>OFB!$A$77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OFB!$B$77:$M$77</c:f>
              <c:numCache>
                <c:formatCode>General</c:formatCode>
                <c:ptCount val="12"/>
                <c:pt idx="4" formatCode="0.00%">
                  <c:v>0.10951531749570091</c:v>
                </c:pt>
                <c:pt idx="5" formatCode="0.00%">
                  <c:v>0.20399974523915673</c:v>
                </c:pt>
                <c:pt idx="6" formatCode="0.00%">
                  <c:v>0.29695560792306225</c:v>
                </c:pt>
                <c:pt idx="7" formatCode="0.00%">
                  <c:v>0.40315903445640405</c:v>
                </c:pt>
                <c:pt idx="8" formatCode="0.00%">
                  <c:v>0.51324756384943637</c:v>
                </c:pt>
                <c:pt idx="9" formatCode="0.00%">
                  <c:v>0.62190306349914015</c:v>
                </c:pt>
                <c:pt idx="10" formatCode="0.00%">
                  <c:v>0.77800777020571943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5E-4849-8925-1A04364E93BA}"/>
            </c:ext>
          </c:extLst>
        </c:ser>
        <c:ser>
          <c:idx val="2"/>
          <c:order val="4"/>
          <c:tx>
            <c:strRef>
              <c:f>OFB!$A$59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0337504740235114E-3"/>
                  <c:y val="2.9925179197628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5E-4849-8925-1A04364E9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OFB!$B$59:$G$59</c:f>
              <c:numCache>
                <c:formatCode>0.00%</c:formatCode>
                <c:ptCount val="6"/>
                <c:pt idx="0">
                  <c:v>1.9441025249634293E-2</c:v>
                </c:pt>
                <c:pt idx="1">
                  <c:v>0.10797448317751066</c:v>
                </c:pt>
                <c:pt idx="2">
                  <c:v>0.17662226807861098</c:v>
                </c:pt>
                <c:pt idx="3">
                  <c:v>0.55009090510158598</c:v>
                </c:pt>
                <c:pt idx="4">
                  <c:v>0.6861618797528819</c:v>
                </c:pt>
                <c:pt idx="5">
                  <c:v>0.70904506384943633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5E-4849-8925-1A04364E93BA}"/>
            </c:ext>
          </c:extLst>
        </c:ser>
        <c:ser>
          <c:idx val="3"/>
          <c:order val="5"/>
          <c:tx>
            <c:strRef>
              <c:f>OFB!$A$60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5506257110352532E-3"/>
                  <c:y val="3.990023893017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5E-4849-8925-1A04364E93BA}"/>
                </c:ext>
              </c:extLst>
            </c:dLbl>
            <c:dLbl>
              <c:idx val="1"/>
              <c:layout>
                <c:manualLayout>
                  <c:x val="1.5168752370117557E-3"/>
                  <c:y val="2.327513937593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5E-4849-8925-1A04364E93BA}"/>
                </c:ext>
              </c:extLst>
            </c:dLbl>
            <c:dLbl>
              <c:idx val="2"/>
              <c:layout>
                <c:manualLayout>
                  <c:x val="3.0337504740234559E-3"/>
                  <c:y val="2.6600159286780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5E-4849-8925-1A04364E93BA}"/>
                </c:ext>
              </c:extLst>
            </c:dLbl>
            <c:dLbl>
              <c:idx val="4"/>
              <c:layout>
                <c:manualLayout>
                  <c:x val="3.0337504740235673E-3"/>
                  <c:y val="2.992517919762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5E-4849-8925-1A04364E9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OFB!$B$60:$G$60</c:f>
              <c:numCache>
                <c:formatCode>0.00%</c:formatCode>
                <c:ptCount val="6"/>
                <c:pt idx="0">
                  <c:v>5.1829485467150029E-5</c:v>
                </c:pt>
                <c:pt idx="1">
                  <c:v>1.7763160338357816E-3</c:v>
                </c:pt>
                <c:pt idx="2">
                  <c:v>1.3357862144628887E-2</c:v>
                </c:pt>
                <c:pt idx="3">
                  <c:v>3.7334494363416341E-2</c:v>
                </c:pt>
                <c:pt idx="4">
                  <c:v>0.10571542022801096</c:v>
                </c:pt>
                <c:pt idx="5">
                  <c:v>0.13922030714604164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5E-4849-8925-1A04364E93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78911683658590304"/>
        </c:manualLayout>
      </c:layout>
      <c:lineChart>
        <c:grouping val="standard"/>
        <c:varyColors val="0"/>
        <c:ser>
          <c:idx val="0"/>
          <c:order val="0"/>
          <c:tx>
            <c:strRef>
              <c:f>IDPC!$A$74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IDPC!$B$74:$M$74</c:f>
              <c:numCache>
                <c:formatCode>0.00%</c:formatCode>
                <c:ptCount val="12"/>
                <c:pt idx="0">
                  <c:v>0.27320605661619485</c:v>
                </c:pt>
                <c:pt idx="1">
                  <c:v>0.51291968400263332</c:v>
                </c:pt>
                <c:pt idx="2">
                  <c:v>0.74423963133640558</c:v>
                </c:pt>
                <c:pt idx="3">
                  <c:v>0.8268186306780777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AA-44F4-AAC4-C12EB31FB7B7}"/>
            </c:ext>
          </c:extLst>
        </c:ser>
        <c:ser>
          <c:idx val="4"/>
          <c:order val="1"/>
          <c:tx>
            <c:strRef>
              <c:f>IDPC!$A$76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IDPC!$B$76:$M$76</c:f>
              <c:numCache>
                <c:formatCode>General</c:formatCode>
                <c:ptCount val="12"/>
                <c:pt idx="4" formatCode="0.00%">
                  <c:v>0.8268186306780777</c:v>
                </c:pt>
                <c:pt idx="5" formatCode="0.00%">
                  <c:v>0.8268186306780777</c:v>
                </c:pt>
                <c:pt idx="6" formatCode="0.00%">
                  <c:v>0.8268186306780777</c:v>
                </c:pt>
                <c:pt idx="7" formatCode="0.00%">
                  <c:v>0.88751048938446342</c:v>
                </c:pt>
                <c:pt idx="8" formatCode="0.00%">
                  <c:v>0.93743018355003294</c:v>
                </c:pt>
                <c:pt idx="9" formatCode="0.00%">
                  <c:v>0.97695852534562211</c:v>
                </c:pt>
                <c:pt idx="10" formatCode="0.00%">
                  <c:v>0.97695852534562211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AA-44F4-AAC4-C12EB31FB7B7}"/>
            </c:ext>
          </c:extLst>
        </c:ser>
        <c:ser>
          <c:idx val="1"/>
          <c:order val="2"/>
          <c:tx>
            <c:strRef>
              <c:f>IDPC!$A$75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IDPC!$B$75:$M$75</c:f>
              <c:numCache>
                <c:formatCode>0.00%</c:formatCode>
                <c:ptCount val="12"/>
                <c:pt idx="0">
                  <c:v>0</c:v>
                </c:pt>
                <c:pt idx="1">
                  <c:v>4.5260039499670834E-2</c:v>
                </c:pt>
                <c:pt idx="2">
                  <c:v>0.10697827518104015</c:v>
                </c:pt>
                <c:pt idx="3">
                  <c:v>0.18104015799868334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AA-44F4-AAC4-C12EB31FB7B7}"/>
            </c:ext>
          </c:extLst>
        </c:ser>
        <c:ser>
          <c:idx val="5"/>
          <c:order val="3"/>
          <c:tx>
            <c:strRef>
              <c:f>IDPC!$A$77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IDPC!$B$77:$M$77</c:f>
              <c:numCache>
                <c:formatCode>General</c:formatCode>
                <c:ptCount val="12"/>
                <c:pt idx="4" formatCode="0.00%">
                  <c:v>0.18104015799868334</c:v>
                </c:pt>
                <c:pt idx="5" formatCode="0.00%">
                  <c:v>0.24033841104344961</c:v>
                </c:pt>
                <c:pt idx="6" formatCode="0.00%">
                  <c:v>0.31289445017281103</c:v>
                </c:pt>
                <c:pt idx="7" formatCode="0.00%">
                  <c:v>0.39518690713462801</c:v>
                </c:pt>
                <c:pt idx="8" formatCode="0.00%">
                  <c:v>0.50215503768926928</c:v>
                </c:pt>
                <c:pt idx="9" formatCode="0.00%">
                  <c:v>0.62496051707537859</c:v>
                </c:pt>
                <c:pt idx="10" formatCode="0.00%">
                  <c:v>0.74050703295753784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AA-44F4-AAC4-C12EB31FB7B7}"/>
            </c:ext>
          </c:extLst>
        </c:ser>
        <c:ser>
          <c:idx val="2"/>
          <c:order val="4"/>
          <c:tx>
            <c:strRef>
              <c:f>IDPC!$A$59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IDPC!$B$59:$G$59</c:f>
              <c:numCache>
                <c:formatCode>0.00%</c:formatCode>
                <c:ptCount val="6"/>
                <c:pt idx="0">
                  <c:v>0.23616616865536541</c:v>
                </c:pt>
                <c:pt idx="1">
                  <c:v>0.41938201053324553</c:v>
                </c:pt>
                <c:pt idx="2">
                  <c:v>0.65299302608624088</c:v>
                </c:pt>
                <c:pt idx="3">
                  <c:v>0.67074905361257409</c:v>
                </c:pt>
                <c:pt idx="4">
                  <c:v>0.72981680328341014</c:v>
                </c:pt>
                <c:pt idx="5">
                  <c:v>0.7492223774275838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AA-44F4-AAC4-C12EB31FB7B7}"/>
            </c:ext>
          </c:extLst>
        </c:ser>
        <c:ser>
          <c:idx val="3"/>
          <c:order val="5"/>
          <c:tx>
            <c:strRef>
              <c:f>IDPC!$A$60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0268637734933487E-3"/>
                  <c:y val="2.992517919762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AA-44F4-AAC4-C12EB31FB7B7}"/>
                </c:ext>
              </c:extLst>
            </c:dLbl>
            <c:dLbl>
              <c:idx val="5"/>
              <c:layout>
                <c:manualLayout>
                  <c:x val="-1.6647750754213417E-2"/>
                  <c:y val="-5.652533848440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AA-44F4-AAC4-C12EB31FB7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IDPC!$B$60:$G$60</c:f>
              <c:numCache>
                <c:formatCode>0.00%</c:formatCode>
                <c:ptCount val="6"/>
                <c:pt idx="0">
                  <c:v>9.7597103357472023E-6</c:v>
                </c:pt>
                <c:pt idx="1">
                  <c:v>3.6937876069782754E-3</c:v>
                </c:pt>
                <c:pt idx="2">
                  <c:v>3.8578202230085581E-2</c:v>
                </c:pt>
                <c:pt idx="3">
                  <c:v>0.10173156673798553</c:v>
                </c:pt>
                <c:pt idx="4">
                  <c:v>0.17515552394667544</c:v>
                </c:pt>
                <c:pt idx="5">
                  <c:v>0.24939318075213956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9AA-44F4-AAC4-C12EB31FB7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0042185635886431"/>
        </c:manualLayout>
      </c:layout>
      <c:lineChart>
        <c:grouping val="standard"/>
        <c:varyColors val="0"/>
        <c:ser>
          <c:idx val="0"/>
          <c:order val="0"/>
          <c:tx>
            <c:strRef>
              <c:f>FUGA!$A$75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FUGA!$B$75:$M$75</c:f>
              <c:numCache>
                <c:formatCode>0.00%</c:formatCode>
                <c:ptCount val="12"/>
                <c:pt idx="0">
                  <c:v>0.16597395018105165</c:v>
                </c:pt>
                <c:pt idx="1">
                  <c:v>0.34750795819157693</c:v>
                </c:pt>
                <c:pt idx="2">
                  <c:v>0.49273516459999711</c:v>
                </c:pt>
                <c:pt idx="3">
                  <c:v>0.5860955115768387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D8-49FF-ACD0-F4AF7F566E2A}"/>
            </c:ext>
          </c:extLst>
        </c:ser>
        <c:ser>
          <c:idx val="4"/>
          <c:order val="1"/>
          <c:tx>
            <c:strRef>
              <c:f>FUGA!$A$77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FUGA!$B$77:$M$77</c:f>
              <c:numCache>
                <c:formatCode>General</c:formatCode>
                <c:ptCount val="12"/>
                <c:pt idx="4" formatCode="0.00%">
                  <c:v>0.5860955115768387</c:v>
                </c:pt>
                <c:pt idx="5" formatCode="0.00%">
                  <c:v>0.60572018814807005</c:v>
                </c:pt>
                <c:pt idx="6" formatCode="0.00%">
                  <c:v>0.7012946202552327</c:v>
                </c:pt>
                <c:pt idx="7" formatCode="0.00%">
                  <c:v>0.80369818467029341</c:v>
                </c:pt>
                <c:pt idx="8" formatCode="0.00%">
                  <c:v>0.87207334928273839</c:v>
                </c:pt>
                <c:pt idx="9" formatCode="0.00%">
                  <c:v>0.92394020871431704</c:v>
                </c:pt>
                <c:pt idx="10" formatCode="0.00%">
                  <c:v>0.97580706814589568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D8-49FF-ACD0-F4AF7F566E2A}"/>
            </c:ext>
          </c:extLst>
        </c:ser>
        <c:ser>
          <c:idx val="1"/>
          <c:order val="2"/>
          <c:tx>
            <c:strRef>
              <c:f>FUGA!$A$76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FUGA!$B$76:$M$76</c:f>
              <c:numCache>
                <c:formatCode>0.00%</c:formatCode>
                <c:ptCount val="12"/>
                <c:pt idx="0">
                  <c:v>2.0746743772631459E-3</c:v>
                </c:pt>
                <c:pt idx="1">
                  <c:v>4.3568161922526064E-2</c:v>
                </c:pt>
                <c:pt idx="2">
                  <c:v>9.0248335410946845E-2</c:v>
                </c:pt>
                <c:pt idx="3">
                  <c:v>0.14211519484252549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D8-49FF-ACD0-F4AF7F566E2A}"/>
            </c:ext>
          </c:extLst>
        </c:ser>
        <c:ser>
          <c:idx val="5"/>
          <c:order val="3"/>
          <c:tx>
            <c:strRef>
              <c:f>FUGA!$A$78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FUGA!$B$78:$M$78</c:f>
              <c:numCache>
                <c:formatCode>General</c:formatCode>
                <c:ptCount val="12"/>
                <c:pt idx="4" formatCode="0.00%">
                  <c:v>0.15121719963149635</c:v>
                </c:pt>
                <c:pt idx="5" formatCode="0.00%">
                  <c:v>0.21864411689254856</c:v>
                </c:pt>
                <c:pt idx="6" formatCode="0.00%">
                  <c:v>0.29125772009675865</c:v>
                </c:pt>
                <c:pt idx="7" formatCode="0.00%">
                  <c:v>0.36905800924412663</c:v>
                </c:pt>
                <c:pt idx="8" formatCode="0.00%">
                  <c:v>0.45204498433465246</c:v>
                </c:pt>
                <c:pt idx="9" formatCode="0.00%">
                  <c:v>0.55577870319780975</c:v>
                </c:pt>
                <c:pt idx="10" formatCode="0.00%">
                  <c:v>0.68025916583359847</c:v>
                </c:pt>
                <c:pt idx="11" formatCode="0.00%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D8-49FF-ACD0-F4AF7F566E2A}"/>
            </c:ext>
          </c:extLst>
        </c:ser>
        <c:ser>
          <c:idx val="2"/>
          <c:order val="4"/>
          <c:tx>
            <c:strRef>
              <c:f>FUGA!$A$60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3.6484245439469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D8-49FF-ACD0-F4AF7F566E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FUGA!$B$60:$G$60</c:f>
              <c:numCache>
                <c:formatCode>0.00%</c:formatCode>
                <c:ptCount val="6"/>
                <c:pt idx="0">
                  <c:v>0.24676242737732013</c:v>
                </c:pt>
                <c:pt idx="1">
                  <c:v>0.35309937845867673</c:v>
                </c:pt>
                <c:pt idx="2">
                  <c:v>0.38007207014225114</c:v>
                </c:pt>
                <c:pt idx="3">
                  <c:v>0.39493767149128739</c:v>
                </c:pt>
                <c:pt idx="4">
                  <c:v>0.46182731281846912</c:v>
                </c:pt>
                <c:pt idx="5">
                  <c:v>0.48957393874959587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D8-49FF-ACD0-F4AF7F566E2A}"/>
            </c:ext>
          </c:extLst>
        </c:ser>
        <c:ser>
          <c:idx val="3"/>
          <c:order val="5"/>
          <c:tx>
            <c:strRef>
              <c:f>FUGA!$A$61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54545400316701E-3"/>
                  <c:y val="2.6533996683250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D8-49FF-ACD0-F4AF7F566E2A}"/>
                </c:ext>
              </c:extLst>
            </c:dLbl>
            <c:dLbl>
              <c:idx val="4"/>
              <c:layout>
                <c:manualLayout>
                  <c:x val="-1.5151513343890637E-3"/>
                  <c:y val="3.6484245439469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D8-49FF-ACD0-F4AF7F566E2A}"/>
                </c:ext>
              </c:extLst>
            </c:dLbl>
            <c:dLbl>
              <c:idx val="5"/>
              <c:layout>
                <c:manualLayout>
                  <c:x val="4.5454540031670239E-3"/>
                  <c:y val="2.98507462686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D8-49FF-ACD0-F4AF7F566E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FUGA!$B$61:$G$61</c:f>
              <c:numCache>
                <c:formatCode>0.00%</c:formatCode>
                <c:ptCount val="6"/>
                <c:pt idx="0">
                  <c:v>0</c:v>
                </c:pt>
                <c:pt idx="1">
                  <c:v>1.1039511239911507E-2</c:v>
                </c:pt>
                <c:pt idx="2">
                  <c:v>4.6195220531143617E-2</c:v>
                </c:pt>
                <c:pt idx="3">
                  <c:v>9.9350340199917717E-2</c:v>
                </c:pt>
                <c:pt idx="4">
                  <c:v>0.14700903863012571</c:v>
                </c:pt>
                <c:pt idx="5">
                  <c:v>0.19284759327917536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D8-49FF-ACD0-F4AF7F566E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0397026163584762"/>
        </c:manualLayout>
      </c:layout>
      <c:lineChart>
        <c:grouping val="standard"/>
        <c:varyColors val="0"/>
        <c:ser>
          <c:idx val="0"/>
          <c:order val="0"/>
          <c:tx>
            <c:strRef>
              <c:f>CANAL!$A$75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9.0702947845804991E-3"/>
                  <c:y val="-5.6525353283458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D9-47FE-935C-BCC31A0FEE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CANAL!$B$75:$M$75</c:f>
              <c:numCache>
                <c:formatCode>0.00%</c:formatCode>
                <c:ptCount val="12"/>
                <c:pt idx="0">
                  <c:v>1.6089460128385198E-2</c:v>
                </c:pt>
                <c:pt idx="1">
                  <c:v>6.0715133108940625E-2</c:v>
                </c:pt>
                <c:pt idx="2">
                  <c:v>0.24572511044216383</c:v>
                </c:pt>
                <c:pt idx="3">
                  <c:v>0.36953025518982985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6D-4B88-B5DF-3BA07F3FA040}"/>
            </c:ext>
          </c:extLst>
        </c:ser>
        <c:ser>
          <c:idx val="4"/>
          <c:order val="1"/>
          <c:tx>
            <c:strRef>
              <c:f>CANAL!$A$77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CANAL!$B$77:$M$77</c:f>
              <c:numCache>
                <c:formatCode>General</c:formatCode>
                <c:ptCount val="12"/>
                <c:pt idx="4" formatCode="0.00%">
                  <c:v>0.5006833315415542</c:v>
                </c:pt>
                <c:pt idx="5" formatCode="0.00%">
                  <c:v>0.70192842393906407</c:v>
                </c:pt>
                <c:pt idx="6" formatCode="0.00%">
                  <c:v>0.83201515979625695</c:v>
                </c:pt>
                <c:pt idx="7" formatCode="0.00%">
                  <c:v>0.88016072580921345</c:v>
                </c:pt>
                <c:pt idx="8" formatCode="0.00%">
                  <c:v>0.95520723326734525</c:v>
                </c:pt>
                <c:pt idx="9" formatCode="0.00%">
                  <c:v>0.98706448633300914</c:v>
                </c:pt>
                <c:pt idx="10" formatCode="0.00%">
                  <c:v>0.99321559859640818</c:v>
                </c:pt>
                <c:pt idx="11" formatCode="0.00%">
                  <c:v>1.000009364379864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D-4B88-B5DF-3BA07F3FA040}"/>
            </c:ext>
          </c:extLst>
        </c:ser>
        <c:ser>
          <c:idx val="1"/>
          <c:order val="2"/>
          <c:tx>
            <c:strRef>
              <c:f>CANAL!$A$76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5351473922902496E-3"/>
                  <c:y val="1.995012468827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6D-4B88-B5DF-3BA07F3FA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CANAL!$B$76:$M$76</c:f>
              <c:numCache>
                <c:formatCode>0.00%</c:formatCode>
                <c:ptCount val="12"/>
                <c:pt idx="0">
                  <c:v>0</c:v>
                </c:pt>
                <c:pt idx="1">
                  <c:v>4.9476706384415604E-3</c:v>
                </c:pt>
                <c:pt idx="2">
                  <c:v>4.3199686900925953E-2</c:v>
                </c:pt>
                <c:pt idx="3">
                  <c:v>9.9357274424858977E-2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6D-4B88-B5DF-3BA07F3FA040}"/>
            </c:ext>
          </c:extLst>
        </c:ser>
        <c:ser>
          <c:idx val="5"/>
          <c:order val="3"/>
          <c:tx>
            <c:strRef>
              <c:f>CANAL!$A$78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CANAL!$B$78:$M$78</c:f>
              <c:numCache>
                <c:formatCode>General</c:formatCode>
                <c:ptCount val="12"/>
                <c:pt idx="4" formatCode="0.00%">
                  <c:v>0.17952789063028582</c:v>
                </c:pt>
                <c:pt idx="5" formatCode="0.00%">
                  <c:v>0.27270483651552407</c:v>
                </c:pt>
                <c:pt idx="6" formatCode="0.00%">
                  <c:v>0.40075115251493121</c:v>
                </c:pt>
                <c:pt idx="7" formatCode="0.00%">
                  <c:v>0.54137226994128629</c:v>
                </c:pt>
                <c:pt idx="8" formatCode="0.00%">
                  <c:v>0.67131468924779769</c:v>
                </c:pt>
                <c:pt idx="9" formatCode="0.00%">
                  <c:v>0.77249695581454081</c:v>
                </c:pt>
                <c:pt idx="10" formatCode="0.00%">
                  <c:v>0.8683084751065252</c:v>
                </c:pt>
                <c:pt idx="11" formatCode="0.00%">
                  <c:v>0.95807599105511987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6D-4B88-B5DF-3BA07F3FA040}"/>
            </c:ext>
          </c:extLst>
        </c:ser>
        <c:ser>
          <c:idx val="2"/>
          <c:order val="4"/>
          <c:tx>
            <c:strRef>
              <c:f>CANAL!$A$60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3.325020781379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6D-4B88-B5DF-3BA07F3FA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CANAL!$B$60:$G$60</c:f>
              <c:numCache>
                <c:formatCode>0.00%</c:formatCode>
                <c:ptCount val="6"/>
                <c:pt idx="0">
                  <c:v>4.1863006952027569E-2</c:v>
                </c:pt>
                <c:pt idx="1">
                  <c:v>0.25090282882944354</c:v>
                </c:pt>
                <c:pt idx="2">
                  <c:v>0.35995362431798317</c:v>
                </c:pt>
                <c:pt idx="3">
                  <c:v>0.35280470916301815</c:v>
                </c:pt>
                <c:pt idx="4">
                  <c:v>0.3628235141230915</c:v>
                </c:pt>
                <c:pt idx="5">
                  <c:v>0.36502689762042845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66D-4B88-B5DF-3BA07F3FA040}"/>
            </c:ext>
          </c:extLst>
        </c:ser>
        <c:ser>
          <c:idx val="3"/>
          <c:order val="5"/>
          <c:tx>
            <c:strRef>
              <c:f>CANAL!$A$61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857234729817679E-17"/>
                  <c:y val="4.322527015793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6D-4B88-B5DF-3BA07F3FA040}"/>
                </c:ext>
              </c:extLst>
            </c:dLbl>
            <c:dLbl>
              <c:idx val="1"/>
              <c:layout>
                <c:manualLayout>
                  <c:x val="7.5585789871504159E-3"/>
                  <c:y val="1.995012468827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6D-4B88-B5DF-3BA07F3FA040}"/>
                </c:ext>
              </c:extLst>
            </c:dLbl>
            <c:dLbl>
              <c:idx val="2"/>
              <c:layout>
                <c:manualLayout>
                  <c:x val="1.5117157974300832E-3"/>
                  <c:y val="1.330008312551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D-4B88-B5DF-3BA07F3FA040}"/>
                </c:ext>
              </c:extLst>
            </c:dLbl>
            <c:dLbl>
              <c:idx val="3"/>
              <c:layout>
                <c:manualLayout>
                  <c:x val="0"/>
                  <c:y val="9.9750623441395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6D-4B88-B5DF-3BA07F3FA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CANAL!$B$61:$G$61</c:f>
              <c:numCache>
                <c:formatCode>0.00%</c:formatCode>
                <c:ptCount val="6"/>
                <c:pt idx="0">
                  <c:v>0</c:v>
                </c:pt>
                <c:pt idx="1">
                  <c:v>1.990111554629071E-5</c:v>
                </c:pt>
                <c:pt idx="2">
                  <c:v>2.0480766353278994E-2</c:v>
                </c:pt>
                <c:pt idx="3">
                  <c:v>7.4814742545196211E-2</c:v>
                </c:pt>
                <c:pt idx="4">
                  <c:v>0.12407015306813347</c:v>
                </c:pt>
                <c:pt idx="5">
                  <c:v>0.15885127923396436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66D-4B88-B5DF-3BA07F3FA0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3841894763154612"/>
        </c:manualLayout>
      </c:layout>
      <c:lineChart>
        <c:grouping val="standard"/>
        <c:varyColors val="0"/>
        <c:ser>
          <c:idx val="0"/>
          <c:order val="0"/>
          <c:tx>
            <c:strRef>
              <c:f>SECTOR!$B$183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SECTOR!$C$182:$N$182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SECTOR!$C$183:$N$183</c:f>
              <c:numCache>
                <c:formatCode>0.00%</c:formatCode>
                <c:ptCount val="12"/>
                <c:pt idx="0">
                  <c:v>0.11430139619479072</c:v>
                </c:pt>
                <c:pt idx="1">
                  <c:v>0.34674799082656166</c:v>
                </c:pt>
                <c:pt idx="2">
                  <c:v>0.52672129256898004</c:v>
                </c:pt>
                <c:pt idx="3">
                  <c:v>0.66450970697776146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F7-4D08-838E-47320656F473}"/>
            </c:ext>
          </c:extLst>
        </c:ser>
        <c:ser>
          <c:idx val="2"/>
          <c:order val="1"/>
          <c:tx>
            <c:strRef>
              <c:f>SECTOR!$B$184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SECTOR!$C$182:$N$182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SECTOR!$C$184:$N$184</c:f>
              <c:numCache>
                <c:formatCode>General</c:formatCode>
                <c:ptCount val="12"/>
                <c:pt idx="4" formatCode="0.00%">
                  <c:v>0.69498970642905666</c:v>
                </c:pt>
                <c:pt idx="5" formatCode="0.00%">
                  <c:v>0.77422277440517018</c:v>
                </c:pt>
                <c:pt idx="6" formatCode="0.00%">
                  <c:v>0.85741912327470637</c:v>
                </c:pt>
                <c:pt idx="7" formatCode="0.00%">
                  <c:v>0.94202304491302091</c:v>
                </c:pt>
                <c:pt idx="8" formatCode="0.00%">
                  <c:v>0.95717572951845531</c:v>
                </c:pt>
                <c:pt idx="9" formatCode="0.00%">
                  <c:v>0.96979507723742353</c:v>
                </c:pt>
                <c:pt idx="10" formatCode="0.00%">
                  <c:v>0.98950118101301576</c:v>
                </c:pt>
                <c:pt idx="11" formatCode="0.00%">
                  <c:v>0.99999431023422958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F7-4D08-838E-47320656F473}"/>
            </c:ext>
          </c:extLst>
        </c:ser>
        <c:ser>
          <c:idx val="1"/>
          <c:order val="2"/>
          <c:tx>
            <c:strRef>
              <c:f>SECTOR!$B$168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1163776678267001E-17"/>
                  <c:y val="2.9925187032418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F7-4D08-838E-47320656F473}"/>
                </c:ext>
              </c:extLst>
            </c:dLbl>
            <c:dLbl>
              <c:idx val="4"/>
              <c:layout>
                <c:manualLayout>
                  <c:x val="-8.4655106713068005E-17"/>
                  <c:y val="1.995012468827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F7-4D08-838E-47320656F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SECTOR!$C$182:$N$182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SECTOR!$C$168:$H$168</c:f>
              <c:numCache>
                <c:formatCode>0.00%</c:formatCode>
                <c:ptCount val="6"/>
                <c:pt idx="0">
                  <c:v>7.585014168223507E-2</c:v>
                </c:pt>
                <c:pt idx="1">
                  <c:v>0.33910702070981513</c:v>
                </c:pt>
                <c:pt idx="2">
                  <c:v>0.48029535174627613</c:v>
                </c:pt>
                <c:pt idx="3">
                  <c:v>0.59509205590670999</c:v>
                </c:pt>
                <c:pt idx="4">
                  <c:v>0.6643203367912589</c:v>
                </c:pt>
                <c:pt idx="5">
                  <c:v>0.68413290868376686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F7-4D08-838E-47320656F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157130172808E-2"/>
          <c:y val="4.4508660391274775E-2"/>
          <c:w val="0.93302368573965444"/>
          <c:h val="0.74164873204480175"/>
        </c:manualLayout>
      </c:layout>
      <c:lineChart>
        <c:grouping val="standard"/>
        <c:varyColors val="0"/>
        <c:ser>
          <c:idx val="0"/>
          <c:order val="0"/>
          <c:tx>
            <c:v>Evolución IDI Alcaldía Mayor de Bogotá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5.9614672846833461E-3"/>
                  <c:y val="2.0289246032612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03697169255906"/>
                      <c:h val="8.4685293185268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B90-41A1-9E1B-15942BBDE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'Reporte por Entidad'!$AB$3:$AD$3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'Reporte por Entidad'!$AB$31:$AD$31</c:f>
              <c:numCache>
                <c:formatCode>0.0</c:formatCode>
                <c:ptCount val="3"/>
                <c:pt idx="0">
                  <c:v>75.662717064831199</c:v>
                </c:pt>
                <c:pt idx="1">
                  <c:v>96.167400881057304</c:v>
                </c:pt>
                <c:pt idx="2">
                  <c:v>97.698120444955904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90-41A1-9E1B-15942BBDE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212464"/>
        <c:axId val="1996528031"/>
      </c:lineChart>
      <c:catAx>
        <c:axId val="30521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6528031"/>
        <c:crosses val="autoZero"/>
        <c:auto val="1"/>
        <c:lblAlgn val="ctr"/>
        <c:lblOffset val="100"/>
        <c:noMultiLvlLbl val="0"/>
      </c:catAx>
      <c:valAx>
        <c:axId val="1996528031"/>
        <c:scaling>
          <c:orientation val="minMax"/>
          <c:max val="100"/>
          <c:min val="70"/>
        </c:scaling>
        <c:delete val="1"/>
        <c:axPos val="l"/>
        <c:numFmt formatCode="0" sourceLinked="0"/>
        <c:majorTickMark val="none"/>
        <c:minorTickMark val="none"/>
        <c:tickLblPos val="nextTo"/>
        <c:crossAx val="3052124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34676249107229E-2"/>
          <c:y val="0"/>
          <c:w val="0.95159698050467678"/>
          <c:h val="0.494971016323494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'Reporte por Índice'!$AG$112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'Reporte por Índice'!$AE$113:$AE$127</c:f>
              <c:strCache>
                <c:ptCount val="15"/>
                <c:pt idx="0">
                  <c:v>Secretaría Distrital de Salud</c:v>
                </c:pt>
                <c:pt idx="1">
                  <c:v>Secretaría Distrital de Movilidad</c:v>
                </c:pt>
                <c:pt idx="2">
                  <c:v>Secretaría General de la Alcaldía Mayor de Bogotá</c:v>
                </c:pt>
                <c:pt idx="3">
                  <c:v>Secretaría Distrital de Planeación</c:v>
                </c:pt>
                <c:pt idx="4">
                  <c:v>Secretaría Distrital de Integración Social</c:v>
                </c:pt>
                <c:pt idx="5">
                  <c:v>Secretaría Distrital de la Mujer</c:v>
                </c:pt>
                <c:pt idx="6">
                  <c:v>Secretaría Distrital de Ambiente</c:v>
                </c:pt>
                <c:pt idx="7">
                  <c:v>Secretaría Distrital de Educación </c:v>
                </c:pt>
                <c:pt idx="8">
                  <c:v>Secretaría Distrital de Hacienda</c:v>
                </c:pt>
                <c:pt idx="9">
                  <c:v>Secretaría Distrital de Seguridad, Convivencia y Justicia</c:v>
                </c:pt>
                <c:pt idx="10">
                  <c:v>Secretaría Distrital de Desarrollo Económico</c:v>
                </c:pt>
                <c:pt idx="11">
                  <c:v>Secretaría Jurídica Distrital</c:v>
                </c:pt>
                <c:pt idx="12">
                  <c:v>Secretaría Distrital de Gobierno</c:v>
                </c:pt>
                <c:pt idx="13">
                  <c:v>Secretaría Distrital de Habitat</c:v>
                </c:pt>
                <c:pt idx="14">
                  <c:v>Secretaría Distrital de Cultura, Recreación y Deporte</c:v>
                </c:pt>
              </c:strCache>
            </c:strRef>
          </c:cat>
          <c:val>
            <c:numRef>
              <c:f>'Reporte por Índice'!$AG$113:$AG$127</c:f>
              <c:numCache>
                <c:formatCode>0.0</c:formatCode>
                <c:ptCount val="15"/>
                <c:pt idx="0">
                  <c:v>98</c:v>
                </c:pt>
                <c:pt idx="1">
                  <c:v>96.571218795888399</c:v>
                </c:pt>
                <c:pt idx="2">
                  <c:v>96.775330396475795</c:v>
                </c:pt>
                <c:pt idx="3">
                  <c:v>96.054331864904597</c:v>
                </c:pt>
                <c:pt idx="4">
                  <c:v>94.79</c:v>
                </c:pt>
                <c:pt idx="5">
                  <c:v>75.45</c:v>
                </c:pt>
                <c:pt idx="6">
                  <c:v>86.07</c:v>
                </c:pt>
                <c:pt idx="7">
                  <c:v>90.56</c:v>
                </c:pt>
                <c:pt idx="8">
                  <c:v>82.5</c:v>
                </c:pt>
                <c:pt idx="9">
                  <c:v>95.98</c:v>
                </c:pt>
                <c:pt idx="10">
                  <c:v>78.7</c:v>
                </c:pt>
                <c:pt idx="11">
                  <c:v>86.46</c:v>
                </c:pt>
                <c:pt idx="12">
                  <c:v>91.02</c:v>
                </c:pt>
                <c:pt idx="13">
                  <c:v>82.57</c:v>
                </c:pt>
                <c:pt idx="14">
                  <c:v>82.51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A-4569-9F00-C9AD59ED3086}"/>
            </c:ext>
          </c:extLst>
        </c:ser>
        <c:ser>
          <c:idx val="0"/>
          <c:order val="1"/>
          <c:tx>
            <c:strRef>
              <c:f>'Reporte por Índice'!$AF$112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'Reporte por Índice'!$AE$113:$AE$127</c:f>
              <c:strCache>
                <c:ptCount val="15"/>
                <c:pt idx="0">
                  <c:v>Secretaría Distrital de Salud</c:v>
                </c:pt>
                <c:pt idx="1">
                  <c:v>Secretaría Distrital de Movilidad</c:v>
                </c:pt>
                <c:pt idx="2">
                  <c:v>Secretaría General de la Alcaldía Mayor de Bogotá</c:v>
                </c:pt>
                <c:pt idx="3">
                  <c:v>Secretaría Distrital de Planeación</c:v>
                </c:pt>
                <c:pt idx="4">
                  <c:v>Secretaría Distrital de Integración Social</c:v>
                </c:pt>
                <c:pt idx="5">
                  <c:v>Secretaría Distrital de la Mujer</c:v>
                </c:pt>
                <c:pt idx="6">
                  <c:v>Secretaría Distrital de Ambiente</c:v>
                </c:pt>
                <c:pt idx="7">
                  <c:v>Secretaría Distrital de Educación </c:v>
                </c:pt>
                <c:pt idx="8">
                  <c:v>Secretaría Distrital de Hacienda</c:v>
                </c:pt>
                <c:pt idx="9">
                  <c:v>Secretaría Distrital de Seguridad, Convivencia y Justicia</c:v>
                </c:pt>
                <c:pt idx="10">
                  <c:v>Secretaría Distrital de Desarrollo Económico</c:v>
                </c:pt>
                <c:pt idx="11">
                  <c:v>Secretaría Jurídica Distrital</c:v>
                </c:pt>
                <c:pt idx="12">
                  <c:v>Secretaría Distrital de Gobierno</c:v>
                </c:pt>
                <c:pt idx="13">
                  <c:v>Secretaría Distrital de Habitat</c:v>
                </c:pt>
                <c:pt idx="14">
                  <c:v>Secretaría Distrital de Cultura, Recreación y Deporte</c:v>
                </c:pt>
              </c:strCache>
            </c:strRef>
          </c:cat>
          <c:val>
            <c:numRef>
              <c:f>'Reporte por Índice'!$AF$113:$AF$127</c:f>
              <c:numCache>
                <c:formatCode>0.0</c:formatCode>
                <c:ptCount val="15"/>
                <c:pt idx="0">
                  <c:v>98.636363636363598</c:v>
                </c:pt>
                <c:pt idx="1">
                  <c:v>97.874568469505206</c:v>
                </c:pt>
                <c:pt idx="2">
                  <c:v>97.718066743383204</c:v>
                </c:pt>
                <c:pt idx="3">
                  <c:v>97.6467203682394</c:v>
                </c:pt>
                <c:pt idx="4">
                  <c:v>97.458764863828193</c:v>
                </c:pt>
                <c:pt idx="5">
                  <c:v>97.207901802838506</c:v>
                </c:pt>
                <c:pt idx="6">
                  <c:v>93.87</c:v>
                </c:pt>
                <c:pt idx="7">
                  <c:v>93.81</c:v>
                </c:pt>
                <c:pt idx="8">
                  <c:v>89.16</c:v>
                </c:pt>
                <c:pt idx="9">
                  <c:v>88.06</c:v>
                </c:pt>
                <c:pt idx="10">
                  <c:v>85.03</c:v>
                </c:pt>
                <c:pt idx="11">
                  <c:v>84.21</c:v>
                </c:pt>
                <c:pt idx="12">
                  <c:v>80.66</c:v>
                </c:pt>
                <c:pt idx="13">
                  <c:v>79.16</c:v>
                </c:pt>
                <c:pt idx="14">
                  <c:v>78.53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EA-4569-9F00-C9AD59ED30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61921840"/>
        <c:axId val="1461928944"/>
      </c:barChart>
      <c:catAx>
        <c:axId val="146192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61928944"/>
        <c:crosses val="autoZero"/>
        <c:auto val="1"/>
        <c:lblAlgn val="ctr"/>
        <c:lblOffset val="100"/>
        <c:noMultiLvlLbl val="0"/>
      </c:catAx>
      <c:valAx>
        <c:axId val="1461928944"/>
        <c:scaling>
          <c:orientation val="minMax"/>
          <c:max val="100"/>
          <c:min val="50"/>
        </c:scaling>
        <c:delete val="1"/>
        <c:axPos val="l"/>
        <c:numFmt formatCode="0" sourceLinked="0"/>
        <c:majorTickMark val="none"/>
        <c:minorTickMark val="none"/>
        <c:tickLblPos val="nextTo"/>
        <c:crossAx val="14619218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50893612810745E-2"/>
          <c:y val="3.4236799437354297E-2"/>
          <c:w val="0.91693379440410894"/>
          <c:h val="0.61573550859319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Sector!$C$2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Sector!$B$3:$B$9</c:f>
              <c:strCache>
                <c:ptCount val="7"/>
                <c:pt idx="0">
                  <c:v>ORQUESTA FILARMÓNICA DE BOGOTÁ</c:v>
                </c:pt>
                <c:pt idx="1">
                  <c:v>INSTITUTO DISTRITAL DE 
 LA RECREACIÓN Y EL DEPORTE - IDRD</c:v>
                </c:pt>
                <c:pt idx="2">
                  <c:v>FUNDACIÓN GILBERTO 
ALZATE AVENDAÑO</c:v>
                </c:pt>
                <c:pt idx="3">
                  <c:v>INSTITUTO DISTRITAL DE LAS ARTES</c:v>
                </c:pt>
                <c:pt idx="4">
                  <c:v>CANAL CAPITAL</c:v>
                </c:pt>
                <c:pt idx="5">
                  <c:v>SECRETARÍA DE CULTURA, 
RECREACIÓN Y DEPORTE</c:v>
                </c:pt>
                <c:pt idx="6">
                  <c:v>INSTITUTO DISTRITAL DE 
PATRIMONIO CULTURAL</c:v>
                </c:pt>
              </c:strCache>
            </c:strRef>
          </c:cat>
          <c:val>
            <c:numRef>
              <c:f>Sector!$C$3:$C$9</c:f>
              <c:numCache>
                <c:formatCode>General</c:formatCode>
                <c:ptCount val="7"/>
                <c:pt idx="0">
                  <c:v>94.6</c:v>
                </c:pt>
                <c:pt idx="1">
                  <c:v>83.2</c:v>
                </c:pt>
                <c:pt idx="2">
                  <c:v>67.3</c:v>
                </c:pt>
                <c:pt idx="3">
                  <c:v>80.2</c:v>
                </c:pt>
                <c:pt idx="4">
                  <c:v>71.7</c:v>
                </c:pt>
                <c:pt idx="5">
                  <c:v>82.5</c:v>
                </c:pt>
                <c:pt idx="6">
                  <c:v>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F-4A9F-97FB-E8B8C049EE17}"/>
            </c:ext>
          </c:extLst>
        </c:ser>
        <c:ser>
          <c:idx val="1"/>
          <c:order val="1"/>
          <c:tx>
            <c:strRef>
              <c:f>Sector!$D$2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Sector!$B$3:$B$9</c:f>
              <c:strCache>
                <c:ptCount val="7"/>
                <c:pt idx="0">
                  <c:v>ORQUESTA FILARMÓNICA DE BOGOTÁ</c:v>
                </c:pt>
                <c:pt idx="1">
                  <c:v>INSTITUTO DISTRITAL DE 
 LA RECREACIÓN Y EL DEPORTE - IDRD</c:v>
                </c:pt>
                <c:pt idx="2">
                  <c:v>FUNDACIÓN GILBERTO 
ALZATE AVENDAÑO</c:v>
                </c:pt>
                <c:pt idx="3">
                  <c:v>INSTITUTO DISTRITAL DE LAS ARTES</c:v>
                </c:pt>
                <c:pt idx="4">
                  <c:v>CANAL CAPITAL</c:v>
                </c:pt>
                <c:pt idx="5">
                  <c:v>SECRETARÍA DE CULTURA, 
RECREACIÓN Y DEPORTE</c:v>
                </c:pt>
                <c:pt idx="6">
                  <c:v>INSTITUTO DISTRITAL DE 
PATRIMONIO CULTURAL</c:v>
                </c:pt>
              </c:strCache>
            </c:strRef>
          </c:cat>
          <c:val>
            <c:numRef>
              <c:f>Sector!$D$3:$D$9</c:f>
              <c:numCache>
                <c:formatCode>General</c:formatCode>
                <c:ptCount val="7"/>
                <c:pt idx="0">
                  <c:v>97.2</c:v>
                </c:pt>
                <c:pt idx="1">
                  <c:v>90.2</c:v>
                </c:pt>
                <c:pt idx="2">
                  <c:v>89</c:v>
                </c:pt>
                <c:pt idx="3">
                  <c:v>86.5</c:v>
                </c:pt>
                <c:pt idx="4">
                  <c:v>83.7</c:v>
                </c:pt>
                <c:pt idx="5">
                  <c:v>78.5</c:v>
                </c:pt>
                <c:pt idx="6">
                  <c:v>72.099999999999994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F-4A9F-97FB-E8B8C049E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7967951"/>
        <c:axId val="1327966703"/>
      </c:barChart>
      <c:catAx>
        <c:axId val="132796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7966703"/>
        <c:crosses val="autoZero"/>
        <c:auto val="1"/>
        <c:lblAlgn val="ctr"/>
        <c:lblOffset val="100"/>
        <c:noMultiLvlLbl val="0"/>
      </c:catAx>
      <c:valAx>
        <c:axId val="1327966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796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3841894763154612"/>
        </c:manualLayout>
      </c:layout>
      <c:lineChart>
        <c:grouping val="standard"/>
        <c:varyColors val="0"/>
        <c:ser>
          <c:idx val="0"/>
          <c:order val="0"/>
          <c:tx>
            <c:strRef>
              <c:f>SECTOR!$B$175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SECTOR!$C$175:$N$175</c:f>
              <c:numCache>
                <c:formatCode>0.00%</c:formatCode>
                <c:ptCount val="12"/>
                <c:pt idx="0">
                  <c:v>7.9252090233035866E-2</c:v>
                </c:pt>
                <c:pt idx="1">
                  <c:v>0.26026065976374252</c:v>
                </c:pt>
                <c:pt idx="2">
                  <c:v>0.40541678724529323</c:v>
                </c:pt>
                <c:pt idx="3">
                  <c:v>0.55928628151738313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D5-497A-9A4C-05F58ACB646C}"/>
            </c:ext>
          </c:extLst>
        </c:ser>
        <c:ser>
          <c:idx val="4"/>
          <c:order val="1"/>
          <c:tx>
            <c:strRef>
              <c:f>SECTOR!$B$177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SECTOR!$C$177:$N$177</c:f>
              <c:numCache>
                <c:formatCode>General</c:formatCode>
                <c:ptCount val="12"/>
                <c:pt idx="4" formatCode="0.00%">
                  <c:v>0.45148447246614837</c:v>
                </c:pt>
                <c:pt idx="5" formatCode="0.00%">
                  <c:v>0.55102231138109514</c:v>
                </c:pt>
                <c:pt idx="6" formatCode="0.00%">
                  <c:v>0.67870190420210796</c:v>
                </c:pt>
                <c:pt idx="7" formatCode="0.00%">
                  <c:v>0.79511531793563384</c:v>
                </c:pt>
                <c:pt idx="8" formatCode="0.00%">
                  <c:v>0.85512042497540042</c:v>
                </c:pt>
                <c:pt idx="9" formatCode="0.00%">
                  <c:v>0.92667645530339537</c:v>
                </c:pt>
                <c:pt idx="10" formatCode="0.00%">
                  <c:v>0.95193297862670379</c:v>
                </c:pt>
                <c:pt idx="11" formatCode="0.00%">
                  <c:v>0.99986764181607635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D5-497A-9A4C-05F58ACB646C}"/>
            </c:ext>
          </c:extLst>
        </c:ser>
        <c:ser>
          <c:idx val="1"/>
          <c:order val="2"/>
          <c:tx>
            <c:strRef>
              <c:f>SECTOR!$B$176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SECTOR!$C$176:$N$176</c:f>
              <c:numCache>
                <c:formatCode>0.00%</c:formatCode>
                <c:ptCount val="12"/>
                <c:pt idx="0">
                  <c:v>7.1587273465567765E-3</c:v>
                </c:pt>
                <c:pt idx="1">
                  <c:v>3.7312449210581737E-2</c:v>
                </c:pt>
                <c:pt idx="2">
                  <c:v>7.56845707921949E-2</c:v>
                </c:pt>
                <c:pt idx="3">
                  <c:v>0.1488014925698537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D5-497A-9A4C-05F58ACB646C}"/>
            </c:ext>
          </c:extLst>
        </c:ser>
        <c:ser>
          <c:idx val="5"/>
          <c:order val="3"/>
          <c:tx>
            <c:strRef>
              <c:f>SECTOR!$B$178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SECTOR!$C$178:$N$178</c:f>
              <c:numCache>
                <c:formatCode>General</c:formatCode>
                <c:ptCount val="12"/>
                <c:pt idx="4" formatCode="0.00%">
                  <c:v>0.15409093472959756</c:v>
                </c:pt>
                <c:pt idx="5" formatCode="0.00%">
                  <c:v>0.2288628903448611</c:v>
                </c:pt>
                <c:pt idx="6" formatCode="0.00%">
                  <c:v>0.32667972969055903</c:v>
                </c:pt>
                <c:pt idx="7" formatCode="0.00%">
                  <c:v>0.43340747559359377</c:v>
                </c:pt>
                <c:pt idx="8" formatCode="0.00%">
                  <c:v>0.55547793996015971</c:v>
                </c:pt>
                <c:pt idx="9" formatCode="0.00%">
                  <c:v>0.67028448746485902</c:v>
                </c:pt>
                <c:pt idx="10" formatCode="0.00%">
                  <c:v>0.76736789883869783</c:v>
                </c:pt>
                <c:pt idx="11" formatCode="0.00%">
                  <c:v>0.93958644657074353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D5-497A-9A4C-05F58ACB646C}"/>
            </c:ext>
          </c:extLst>
        </c:ser>
        <c:ser>
          <c:idx val="2"/>
          <c:order val="4"/>
          <c:tx>
            <c:strRef>
              <c:f>SECTOR!$B$159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8.4508771178559675E-17"/>
                  <c:y val="3.6575238171039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D5-497A-9A4C-05F58ACB64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SECTOR!$C$159:$H$159</c:f>
              <c:numCache>
                <c:formatCode>0.00%</c:formatCode>
                <c:ptCount val="6"/>
                <c:pt idx="0">
                  <c:v>4.7987591504574614E-2</c:v>
                </c:pt>
                <c:pt idx="1">
                  <c:v>0.13955975516107616</c:v>
                </c:pt>
                <c:pt idx="2">
                  <c:v>0.24836726766806411</c:v>
                </c:pt>
                <c:pt idx="3">
                  <c:v>0.36758462936735486</c:v>
                </c:pt>
                <c:pt idx="4">
                  <c:v>0.44885387795742748</c:v>
                </c:pt>
                <c:pt idx="5">
                  <c:v>0.47458660207987124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D5-497A-9A4C-05F58ACB646C}"/>
            </c:ext>
          </c:extLst>
        </c:ser>
        <c:ser>
          <c:idx val="3"/>
          <c:order val="5"/>
          <c:tx>
            <c:strRef>
              <c:f>SECTOR!$B$160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1524056467876692E-3"/>
                  <c:y val="2.992519486721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D5-497A-9A4C-05F58ACB646C}"/>
                </c:ext>
              </c:extLst>
            </c:dLbl>
            <c:dLbl>
              <c:idx val="4"/>
              <c:layout>
                <c:manualLayout>
                  <c:x val="2.3048112935752539E-3"/>
                  <c:y val="3.3250216519126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D5-497A-9A4C-05F58ACB64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SECTOR!$C$174:$N$174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SECTOR!$C$160:$H$160</c:f>
              <c:numCache>
                <c:formatCode>0.00%</c:formatCode>
                <c:ptCount val="6"/>
                <c:pt idx="0">
                  <c:v>3.799662923778444E-4</c:v>
                </c:pt>
                <c:pt idx="1">
                  <c:v>1.7952762955411108E-2</c:v>
                </c:pt>
                <c:pt idx="2">
                  <c:v>3.898443197850418E-2</c:v>
                </c:pt>
                <c:pt idx="3">
                  <c:v>7.8061109092260689E-2</c:v>
                </c:pt>
                <c:pt idx="4">
                  <c:v>0.13926851912354976</c:v>
                </c:pt>
                <c:pt idx="5">
                  <c:v>0.1788603679292731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D5-497A-9A4C-05F58ACB6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7878274874731569"/>
        </c:manualLayout>
      </c:layout>
      <c:lineChart>
        <c:grouping val="standard"/>
        <c:varyColors val="0"/>
        <c:ser>
          <c:idx val="0"/>
          <c:order val="0"/>
          <c:tx>
            <c:strRef>
              <c:f>SCRD!$A$118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SCRD!$B$118:$M$118</c:f>
              <c:numCache>
                <c:formatCode>0.00%</c:formatCode>
                <c:ptCount val="12"/>
                <c:pt idx="0">
                  <c:v>0.15999372250021027</c:v>
                </c:pt>
                <c:pt idx="1">
                  <c:v>0.26093162801305969</c:v>
                </c:pt>
                <c:pt idx="2">
                  <c:v>0.31000641999792317</c:v>
                </c:pt>
                <c:pt idx="3">
                  <c:v>0.60802155162969584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D2-4699-BD1B-97C08C951B54}"/>
            </c:ext>
          </c:extLst>
        </c:ser>
        <c:ser>
          <c:idx val="4"/>
          <c:order val="1"/>
          <c:tx>
            <c:strRef>
              <c:f>SCRD!$A$120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SCRD!$B$120:$M$120</c:f>
              <c:numCache>
                <c:formatCode>General</c:formatCode>
                <c:ptCount val="12"/>
                <c:pt idx="4" formatCode="0.00%">
                  <c:v>0.45396628179471049</c:v>
                </c:pt>
                <c:pt idx="5" formatCode="0.00%">
                  <c:v>0.53636782943763606</c:v>
                </c:pt>
                <c:pt idx="6" formatCode="0.00%">
                  <c:v>0.6319126375498878</c:v>
                </c:pt>
                <c:pt idx="7" formatCode="0.00%">
                  <c:v>0.77885284293633505</c:v>
                </c:pt>
                <c:pt idx="8" formatCode="0.00%">
                  <c:v>0.84563944327585994</c:v>
                </c:pt>
                <c:pt idx="9" formatCode="0.00%">
                  <c:v>0.93222900939621867</c:v>
                </c:pt>
                <c:pt idx="10" formatCode="0.00%">
                  <c:v>0.96449366346776122</c:v>
                </c:pt>
                <c:pt idx="11" formatCode="0.00%">
                  <c:v>0.99930683418201893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D2-4699-BD1B-97C08C951B54}"/>
            </c:ext>
          </c:extLst>
        </c:ser>
        <c:ser>
          <c:idx val="1"/>
          <c:order val="2"/>
          <c:tx>
            <c:strRef>
              <c:f>SCRD!$A$119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SCRD!$B$119:$M$119</c:f>
              <c:numCache>
                <c:formatCode>0.00%</c:formatCode>
                <c:ptCount val="12"/>
                <c:pt idx="0">
                  <c:v>3.5825322528876762E-2</c:v>
                </c:pt>
                <c:pt idx="1">
                  <c:v>8.0394180429983725E-2</c:v>
                </c:pt>
                <c:pt idx="2">
                  <c:v>0.12221598384706456</c:v>
                </c:pt>
                <c:pt idx="3">
                  <c:v>0.256136718976616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D2-4699-BD1B-97C08C951B54}"/>
            </c:ext>
          </c:extLst>
        </c:ser>
        <c:ser>
          <c:idx val="5"/>
          <c:order val="3"/>
          <c:tx>
            <c:strRef>
              <c:f>SCRD!$A$121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SCRD!$B$121:$M$121</c:f>
              <c:numCache>
                <c:formatCode>General</c:formatCode>
                <c:ptCount val="12"/>
                <c:pt idx="4" formatCode="0.00%">
                  <c:v>0.1792278527066877</c:v>
                </c:pt>
                <c:pt idx="5" formatCode="0.00%">
                  <c:v>0.28461620918001662</c:v>
                </c:pt>
                <c:pt idx="6" formatCode="0.00%">
                  <c:v>0.35435929349235884</c:v>
                </c:pt>
                <c:pt idx="7" formatCode="0.00%">
                  <c:v>0.48350514307689008</c:v>
                </c:pt>
                <c:pt idx="8" formatCode="0.00%">
                  <c:v>0.62311346887547381</c:v>
                </c:pt>
                <c:pt idx="9" formatCode="0.00%">
                  <c:v>0.74190698017630829</c:v>
                </c:pt>
                <c:pt idx="10" formatCode="0.00%">
                  <c:v>0.83033657909633407</c:v>
                </c:pt>
                <c:pt idx="11" formatCode="0.00%">
                  <c:v>0.9746378206809565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D2-4699-BD1B-97C08C951B54}"/>
            </c:ext>
          </c:extLst>
        </c:ser>
        <c:ser>
          <c:idx val="2"/>
          <c:order val="4"/>
          <c:tx>
            <c:strRef>
              <c:f>SCRD!$A$90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0"/>
                  <c:y val="2.999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D2-4699-BD1B-97C08C951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SCRD!$B$90:$G$90</c:f>
              <c:numCache>
                <c:formatCode>0.00%</c:formatCode>
                <c:ptCount val="6"/>
                <c:pt idx="0">
                  <c:v>0.12476323154172191</c:v>
                </c:pt>
                <c:pt idx="1">
                  <c:v>0.19251187839284381</c:v>
                </c:pt>
                <c:pt idx="2">
                  <c:v>0.23197367767342947</c:v>
                </c:pt>
                <c:pt idx="3">
                  <c:v>0.41454125835627359</c:v>
                </c:pt>
                <c:pt idx="4">
                  <c:v>0.45358495363574802</c:v>
                </c:pt>
                <c:pt idx="5">
                  <c:v>0.46941609067294776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D2-4699-BD1B-97C08C951B54}"/>
            </c:ext>
          </c:extLst>
        </c:ser>
        <c:ser>
          <c:idx val="3"/>
          <c:order val="5"/>
          <c:tx>
            <c:strRef>
              <c:f>SCRD!$A$91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683079453044552E-17"/>
                  <c:y val="1.3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D2-4699-BD1B-97C08C951B54}"/>
                </c:ext>
              </c:extLst>
            </c:dLbl>
            <c:dLbl>
              <c:idx val="4"/>
              <c:layout>
                <c:manualLayout>
                  <c:x val="0"/>
                  <c:y val="3.66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D2-4699-BD1B-97C08C951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SCRD!$B$117:$M$117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SCRD!$B$91:$G$91</c:f>
              <c:numCache>
                <c:formatCode>0.00%</c:formatCode>
                <c:ptCount val="6"/>
                <c:pt idx="0">
                  <c:v>0</c:v>
                </c:pt>
                <c:pt idx="1">
                  <c:v>5.8533808463879622E-2</c:v>
                </c:pt>
                <c:pt idx="2">
                  <c:v>7.367698727098608E-2</c:v>
                </c:pt>
                <c:pt idx="3">
                  <c:v>0.10050315267782502</c:v>
                </c:pt>
                <c:pt idx="4">
                  <c:v>0.17828896279382997</c:v>
                </c:pt>
                <c:pt idx="5">
                  <c:v>0.21804078364458815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D2-4699-BD1B-97C08C951B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0230160674987572"/>
        </c:manualLayout>
      </c:layout>
      <c:lineChart>
        <c:grouping val="standard"/>
        <c:varyColors val="0"/>
        <c:ser>
          <c:idx val="0"/>
          <c:order val="0"/>
          <c:tx>
            <c:strRef>
              <c:f>SCRD!$A$126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SCRD!$B$126:$M$126</c:f>
              <c:numCache>
                <c:formatCode>0.00%</c:formatCode>
                <c:ptCount val="12"/>
                <c:pt idx="0">
                  <c:v>0.24080106306963181</c:v>
                </c:pt>
                <c:pt idx="1">
                  <c:v>0.34185345474541257</c:v>
                </c:pt>
                <c:pt idx="2">
                  <c:v>0.37838210531048733</c:v>
                </c:pt>
                <c:pt idx="3">
                  <c:v>0.79354873496172085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DC-4DD8-B930-BC9CACDF9B80}"/>
            </c:ext>
          </c:extLst>
        </c:ser>
        <c:ser>
          <c:idx val="4"/>
          <c:order val="1"/>
          <c:tx>
            <c:strRef>
              <c:f>SCRD!$A$128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SCRD!$B$128:$M$128</c:f>
              <c:numCache>
                <c:formatCode>General</c:formatCode>
                <c:ptCount val="12"/>
                <c:pt idx="4" formatCode="0.00%">
                  <c:v>0.64878422570677641</c:v>
                </c:pt>
                <c:pt idx="5" formatCode="0.00%">
                  <c:v>0.6843290205241559</c:v>
                </c:pt>
                <c:pt idx="6" formatCode="0.00%">
                  <c:v>0.77932851432737016</c:v>
                </c:pt>
                <c:pt idx="7" formatCode="0.00%">
                  <c:v>0.90489809601626947</c:v>
                </c:pt>
                <c:pt idx="8" formatCode="0.00%">
                  <c:v>0.95711327431878679</c:v>
                </c:pt>
                <c:pt idx="9" formatCode="0.00%">
                  <c:v>0.99412518246469139</c:v>
                </c:pt>
                <c:pt idx="10" formatCode="0.00%">
                  <c:v>0.9957348807161418</c:v>
                </c:pt>
                <c:pt idx="11" formatCode="0.00%">
                  <c:v>0.99987006410224655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DC-4DD8-B930-BC9CACDF9B80}"/>
            </c:ext>
          </c:extLst>
        </c:ser>
        <c:ser>
          <c:idx val="1"/>
          <c:order val="2"/>
          <c:tx>
            <c:strRef>
              <c:f>SCRD!$A$127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3.020007550018875E-3"/>
                  <c:y val="1.6542601497326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DC-4DD8-B930-BC9CACDF9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SCRD!$B$127:$M$127</c:f>
              <c:numCache>
                <c:formatCode>0.00%</c:formatCode>
                <c:ptCount val="12"/>
                <c:pt idx="0">
                  <c:v>5.3919463932434082E-2</c:v>
                </c:pt>
                <c:pt idx="1">
                  <c:v>7.0132735816421612E-2</c:v>
                </c:pt>
                <c:pt idx="2">
                  <c:v>9.5745162105561624E-2</c:v>
                </c:pt>
                <c:pt idx="3">
                  <c:v>0.26393894492242875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DC-4DD8-B930-BC9CACDF9B80}"/>
            </c:ext>
          </c:extLst>
        </c:ser>
        <c:ser>
          <c:idx val="5"/>
          <c:order val="3"/>
          <c:tx>
            <c:strRef>
              <c:f>SCRD!$A$129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SCRD!$B$129:$M$129</c:f>
              <c:numCache>
                <c:formatCode>General</c:formatCode>
                <c:ptCount val="12"/>
                <c:pt idx="4" formatCode="0.00%">
                  <c:v>0.24332115262011583</c:v>
                </c:pt>
                <c:pt idx="5" formatCode="0.00%">
                  <c:v>0.31279022290113934</c:v>
                </c:pt>
                <c:pt idx="6" formatCode="0.00%">
                  <c:v>0.36971114772668512</c:v>
                </c:pt>
                <c:pt idx="7" formatCode="0.00%">
                  <c:v>0.46952825400161485</c:v>
                </c:pt>
                <c:pt idx="8" formatCode="0.00%">
                  <c:v>0.62904864429633822</c:v>
                </c:pt>
                <c:pt idx="9" formatCode="0.00%">
                  <c:v>0.71324509190091234</c:v>
                </c:pt>
                <c:pt idx="10" formatCode="0.00%">
                  <c:v>0.79774385381048207</c:v>
                </c:pt>
                <c:pt idx="11" formatCode="0.00%">
                  <c:v>0.96346316588506054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DC-4DD8-B930-BC9CACDF9B80}"/>
            </c:ext>
          </c:extLst>
        </c:ser>
        <c:ser>
          <c:idx val="2"/>
          <c:order val="4"/>
          <c:tx>
            <c:strRef>
              <c:f>SCRD!$A$100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5366165489011067E-17"/>
                  <c:y val="2.977668269518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DC-4DD8-B930-BC9CACDF9B80}"/>
                </c:ext>
              </c:extLst>
            </c:dLbl>
            <c:dLbl>
              <c:idx val="5"/>
              <c:layout>
                <c:manualLayout>
                  <c:x val="-3.020007550018875E-3"/>
                  <c:y val="3.6393723294119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DC-4DD8-B930-BC9CACDF9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SCRD!$B$100:$G$100</c:f>
              <c:numCache>
                <c:formatCode>0.00%</c:formatCode>
                <c:ptCount val="6"/>
                <c:pt idx="0">
                  <c:v>0.18777685972779196</c:v>
                </c:pt>
                <c:pt idx="1">
                  <c:v>0.28346530829991495</c:v>
                </c:pt>
                <c:pt idx="2">
                  <c:v>0.34129851339166367</c:v>
                </c:pt>
                <c:pt idx="3">
                  <c:v>0.60142342939603843</c:v>
                </c:pt>
                <c:pt idx="4">
                  <c:v>0.64250157483570081</c:v>
                </c:pt>
                <c:pt idx="5">
                  <c:v>0.66574198337290891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DC-4DD8-B930-BC9CACDF9B80}"/>
            </c:ext>
          </c:extLst>
        </c:ser>
        <c:ser>
          <c:idx val="3"/>
          <c:order val="5"/>
          <c:tx>
            <c:strRef>
              <c:f>SCRD!$A$101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4.3010763893049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DC-4DD8-B930-BC9CACDF9B80}"/>
                </c:ext>
              </c:extLst>
            </c:dLbl>
            <c:dLbl>
              <c:idx val="4"/>
              <c:layout>
                <c:manualLayout>
                  <c:x val="3.0200075500188199E-3"/>
                  <c:y val="3.308520299465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DC-4DD8-B930-BC9CACDF9B80}"/>
                </c:ext>
              </c:extLst>
            </c:dLbl>
            <c:dLbl>
              <c:idx val="5"/>
              <c:layout>
                <c:manualLayout>
                  <c:x val="1.5100037750094375E-3"/>
                  <c:y val="3.308520299465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DC-4DD8-B930-BC9CACDF9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SCRD!$B$125:$M$125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SCRD!$B$101:$G$101</c:f>
              <c:numCache>
                <c:formatCode>0.00%</c:formatCode>
                <c:ptCount val="6"/>
                <c:pt idx="0">
                  <c:v>0</c:v>
                </c:pt>
                <c:pt idx="1">
                  <c:v>8.8097227087130886E-2</c:v>
                </c:pt>
                <c:pt idx="2">
                  <c:v>0.10461099036334916</c:v>
                </c:pt>
                <c:pt idx="3">
                  <c:v>0.14015791608943978</c:v>
                </c:pt>
                <c:pt idx="4">
                  <c:v>0.24193552487731684</c:v>
                </c:pt>
                <c:pt idx="5">
                  <c:v>0.29475855442869486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DC-4DD8-B930-BC9CACDF9B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79466261035552388"/>
        </c:manualLayout>
      </c:layout>
      <c:lineChart>
        <c:grouping val="standard"/>
        <c:varyColors val="0"/>
        <c:ser>
          <c:idx val="0"/>
          <c:order val="0"/>
          <c:tx>
            <c:strRef>
              <c:f>IDRD!$A$74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904529046301699E-17"/>
                  <c:y val="-3.990024937655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11-4904-A80F-4D4696D92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IDRD!$B$74:$M$74</c:f>
              <c:numCache>
                <c:formatCode>0.00%</c:formatCode>
                <c:ptCount val="12"/>
                <c:pt idx="0">
                  <c:v>2.7382081510802432E-3</c:v>
                </c:pt>
                <c:pt idx="1">
                  <c:v>0.23273833485247578</c:v>
                </c:pt>
                <c:pt idx="2">
                  <c:v>0.41289122444116055</c:v>
                </c:pt>
                <c:pt idx="3">
                  <c:v>0.50659270256444511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11-4904-A80F-4D4696D92449}"/>
            </c:ext>
          </c:extLst>
        </c:ser>
        <c:ser>
          <c:idx val="4"/>
          <c:order val="1"/>
          <c:tx>
            <c:strRef>
              <c:f>IDRD!$A$76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IDRD!$B$76:$M$76</c:f>
              <c:numCache>
                <c:formatCode>General</c:formatCode>
                <c:ptCount val="12"/>
                <c:pt idx="4" formatCode="0.00%">
                  <c:v>0.38270834325637376</c:v>
                </c:pt>
                <c:pt idx="5" formatCode="0.00%">
                  <c:v>0.49377789006374545</c:v>
                </c:pt>
                <c:pt idx="6" formatCode="0.00%">
                  <c:v>0.6363797663912294</c:v>
                </c:pt>
                <c:pt idx="7" formatCode="0.00%">
                  <c:v>0.75805412933487215</c:v>
                </c:pt>
                <c:pt idx="8" formatCode="0.00%">
                  <c:v>0.83333489887301537</c:v>
                </c:pt>
                <c:pt idx="9" formatCode="0.00%">
                  <c:v>0.92065022944026353</c:v>
                </c:pt>
                <c:pt idx="10" formatCode="0.00%">
                  <c:v>0.9513986149544521</c:v>
                </c:pt>
                <c:pt idx="11" formatCode="0.00%">
                  <c:v>1.0000002749191099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11-4904-A80F-4D4696D92449}"/>
            </c:ext>
          </c:extLst>
        </c:ser>
        <c:ser>
          <c:idx val="1"/>
          <c:order val="2"/>
          <c:tx>
            <c:strRef>
              <c:f>IDRD!$A$75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0337504740235114E-3"/>
                  <c:y val="2.9925187032418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11-4904-A80F-4D4696D92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IDRD!$B$75:$M$75</c:f>
              <c:numCache>
                <c:formatCode>0.00%</c:formatCode>
                <c:ptCount val="12"/>
                <c:pt idx="0">
                  <c:v>4.4451431024029924E-4</c:v>
                </c:pt>
                <c:pt idx="1">
                  <c:v>1.1724593249699329E-2</c:v>
                </c:pt>
                <c:pt idx="2">
                  <c:v>4.6906441722689242E-2</c:v>
                </c:pt>
                <c:pt idx="3">
                  <c:v>0.10469449283047855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11-4904-A80F-4D4696D92449}"/>
            </c:ext>
          </c:extLst>
        </c:ser>
        <c:ser>
          <c:idx val="5"/>
          <c:order val="3"/>
          <c:tx>
            <c:strRef>
              <c:f>IDRD!$A$77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IDRD!$B$77:$M$77</c:f>
              <c:numCache>
                <c:formatCode>General</c:formatCode>
                <c:ptCount val="12"/>
                <c:pt idx="4" formatCode="0.00%">
                  <c:v>0.15462710714813505</c:v>
                </c:pt>
                <c:pt idx="5" formatCode="0.00%">
                  <c:v>0.22350437783176696</c:v>
                </c:pt>
                <c:pt idx="6" formatCode="0.00%">
                  <c:v>0.33120048700795429</c:v>
                </c:pt>
                <c:pt idx="7" formatCode="0.00%">
                  <c:v>0.42877633156641076</c:v>
                </c:pt>
                <c:pt idx="8" formatCode="0.00%">
                  <c:v>0.55185038916293316</c:v>
                </c:pt>
                <c:pt idx="9" formatCode="0.00%">
                  <c:v>0.67451576803239777</c:v>
                </c:pt>
                <c:pt idx="10" formatCode="0.00%">
                  <c:v>0.77161150935641032</c:v>
                </c:pt>
                <c:pt idx="11" formatCode="0.00%">
                  <c:v>0.89080976946901302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11-4904-A80F-4D4696D92449}"/>
            </c:ext>
          </c:extLst>
        </c:ser>
        <c:ser>
          <c:idx val="2"/>
          <c:order val="4"/>
          <c:tx>
            <c:strRef>
              <c:f>IDRD!$A$59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0337504740235114E-3"/>
                  <c:y val="4.322527015793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11-4904-A80F-4D4696D92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IDRD!$B$59:$G$59</c:f>
              <c:numCache>
                <c:formatCode>0.00%</c:formatCode>
                <c:ptCount val="6"/>
                <c:pt idx="0">
                  <c:v>7.8050244009611068E-4</c:v>
                </c:pt>
                <c:pt idx="1">
                  <c:v>4.3751110308563414E-2</c:v>
                </c:pt>
                <c:pt idx="2">
                  <c:v>0.18216662391423916</c:v>
                </c:pt>
                <c:pt idx="3">
                  <c:v>0.29199591232104993</c:v>
                </c:pt>
                <c:pt idx="4">
                  <c:v>0.39980251662645733</c:v>
                </c:pt>
                <c:pt idx="5">
                  <c:v>0.42974503162065625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B11-4904-A80F-4D4696D92449}"/>
            </c:ext>
          </c:extLst>
        </c:ser>
        <c:ser>
          <c:idx val="3"/>
          <c:order val="5"/>
          <c:tx>
            <c:strRef>
              <c:f>IDRD!$A$60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0337504740235114E-3"/>
                  <c:y val="5.3200332502078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11-4904-A80F-4D4696D92449}"/>
                </c:ext>
              </c:extLst>
            </c:dLbl>
            <c:dLbl>
              <c:idx val="1"/>
              <c:layout>
                <c:manualLayout>
                  <c:x val="3.0337504740235114E-3"/>
                  <c:y val="3.65752285951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11-4904-A80F-4D4696D92449}"/>
                </c:ext>
              </c:extLst>
            </c:dLbl>
            <c:dLbl>
              <c:idx val="2"/>
              <c:layout>
                <c:manualLayout>
                  <c:x val="1.5168752370117002E-3"/>
                  <c:y val="2.6600166251039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11-4904-A80F-4D4696D92449}"/>
                </c:ext>
              </c:extLst>
            </c:dLbl>
            <c:dLbl>
              <c:idx val="4"/>
              <c:layout>
                <c:manualLayout>
                  <c:x val="6.0675009480470783E-3"/>
                  <c:y val="3.65752285951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11-4904-A80F-4D4696D92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IDRD!$B$60:$G$60</c:f>
              <c:numCache>
                <c:formatCode>0.00%</c:formatCode>
                <c:ptCount val="6"/>
                <c:pt idx="0">
                  <c:v>6.5897815453388271E-4</c:v>
                </c:pt>
                <c:pt idx="1">
                  <c:v>7.3901486052080929E-3</c:v>
                </c:pt>
                <c:pt idx="2">
                  <c:v>2.6639548274229336E-2</c:v>
                </c:pt>
                <c:pt idx="3">
                  <c:v>7.0071998850852968E-2</c:v>
                </c:pt>
                <c:pt idx="4">
                  <c:v>0.12898870626292339</c:v>
                </c:pt>
                <c:pt idx="5">
                  <c:v>0.17120257421640447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11-4904-A80F-4D4696D924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0210498687664045"/>
        </c:manualLayout>
      </c:layout>
      <c:lineChart>
        <c:grouping val="standard"/>
        <c:varyColors val="0"/>
        <c:ser>
          <c:idx val="0"/>
          <c:order val="0"/>
          <c:tx>
            <c:strRef>
              <c:f>IDARTES!$A$74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IDARTES!$B$74:$M$74</c:f>
              <c:numCache>
                <c:formatCode>0.00%</c:formatCode>
                <c:ptCount val="12"/>
                <c:pt idx="0">
                  <c:v>0.16361400272323978</c:v>
                </c:pt>
                <c:pt idx="1">
                  <c:v>0.31175092604793492</c:v>
                </c:pt>
                <c:pt idx="2">
                  <c:v>0.44357114097890221</c:v>
                </c:pt>
                <c:pt idx="3">
                  <c:v>0.53654928185531692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0-4339-AB15-89FE805EBF4B}"/>
            </c:ext>
          </c:extLst>
        </c:ser>
        <c:ser>
          <c:idx val="4"/>
          <c:order val="1"/>
          <c:tx>
            <c:strRef>
              <c:f>IDARTES!$A$76</c:f>
              <c:strCache>
                <c:ptCount val="1"/>
                <c:pt idx="0">
                  <c:v>% Reprog. Compromisos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IDARTES!$B$76:$M$76</c:f>
              <c:numCache>
                <c:formatCode>General</c:formatCode>
                <c:ptCount val="12"/>
                <c:pt idx="4" formatCode="0.00%">
                  <c:v>0.47672180776300138</c:v>
                </c:pt>
                <c:pt idx="5" formatCode="0.00%">
                  <c:v>0.58935380401484849</c:v>
                </c:pt>
                <c:pt idx="6" formatCode="0.00%">
                  <c:v>0.74408764911521963</c:v>
                </c:pt>
                <c:pt idx="7" formatCode="0.00%">
                  <c:v>0.85949472014992612</c:v>
                </c:pt>
                <c:pt idx="8" formatCode="0.00%">
                  <c:v>0.88666162107615243</c:v>
                </c:pt>
                <c:pt idx="9" formatCode="0.00%">
                  <c:v>0.93068800230655568</c:v>
                </c:pt>
                <c:pt idx="10" formatCode="0.00%">
                  <c:v>0.94171622157350343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0-4339-AB15-89FE805EBF4B}"/>
            </c:ext>
          </c:extLst>
        </c:ser>
        <c:ser>
          <c:idx val="1"/>
          <c:order val="2"/>
          <c:tx>
            <c:strRef>
              <c:f>IDARTES!$A$75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IDARTES!$B$75:$M$75</c:f>
              <c:numCache>
                <c:formatCode>0.00%</c:formatCode>
                <c:ptCount val="12"/>
                <c:pt idx="0">
                  <c:v>1.6105181476113088E-3</c:v>
                </c:pt>
                <c:pt idx="1">
                  <c:v>6.9794000087846447E-2</c:v>
                </c:pt>
                <c:pt idx="2">
                  <c:v>0.11104888654631703</c:v>
                </c:pt>
                <c:pt idx="3">
                  <c:v>0.1667061975666535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0-4339-AB15-89FE805EBF4B}"/>
            </c:ext>
          </c:extLst>
        </c:ser>
        <c:ser>
          <c:idx val="5"/>
          <c:order val="3"/>
          <c:tx>
            <c:strRef>
              <c:f>IDARTES!$A$77</c:f>
              <c:strCache>
                <c:ptCount val="1"/>
                <c:pt idx="0">
                  <c:v>% Reprog. Giros acumulados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IDARTES!$B$77:$M$77</c:f>
              <c:numCache>
                <c:formatCode>General</c:formatCode>
                <c:ptCount val="12"/>
                <c:pt idx="4" formatCode="0.00%">
                  <c:v>0.13303059790247596</c:v>
                </c:pt>
                <c:pt idx="5" formatCode="0.00%">
                  <c:v>0.19068007352146177</c:v>
                </c:pt>
                <c:pt idx="6" formatCode="0.00%">
                  <c:v>0.29600317151403754</c:v>
                </c:pt>
                <c:pt idx="7" formatCode="0.00%">
                  <c:v>0.40740260208310808</c:v>
                </c:pt>
                <c:pt idx="8" formatCode="0.00%">
                  <c:v>0.51824701769560677</c:v>
                </c:pt>
                <c:pt idx="9" formatCode="0.00%">
                  <c:v>0.61249864850254077</c:v>
                </c:pt>
                <c:pt idx="10" formatCode="0.00%">
                  <c:v>0.69919630951093814</c:v>
                </c:pt>
                <c:pt idx="11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0-4339-AB15-89FE805EBF4B}"/>
            </c:ext>
          </c:extLst>
        </c:ser>
        <c:ser>
          <c:idx val="2"/>
          <c:order val="4"/>
          <c:tx>
            <c:strRef>
              <c:f>IDARTES!$A$59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510003775009493E-3"/>
                  <c:y val="3.3250207813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10-4339-AB15-89FE805EB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IDARTES!$B$59:$G$59</c:f>
              <c:numCache>
                <c:formatCode>0.00%</c:formatCode>
                <c:ptCount val="6"/>
                <c:pt idx="0">
                  <c:v>5.4496524223657049E-2</c:v>
                </c:pt>
                <c:pt idx="1">
                  <c:v>0.26425931578600603</c:v>
                </c:pt>
                <c:pt idx="2">
                  <c:v>0.3550989092765845</c:v>
                </c:pt>
                <c:pt idx="3">
                  <c:v>0.41027757812287285</c:v>
                </c:pt>
                <c:pt idx="4">
                  <c:v>0.46403520951724175</c:v>
                </c:pt>
                <c:pt idx="5">
                  <c:v>0.4923599802168151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10-4339-AB15-89FE805EBF4B}"/>
            </c:ext>
          </c:extLst>
        </c:ser>
        <c:ser>
          <c:idx val="3"/>
          <c:order val="5"/>
          <c:tx>
            <c:strRef>
              <c:f>IDARTES!$A$60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020007550018875E-3"/>
                  <c:y val="3.65752285951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10-4339-AB15-89FE805EBF4B}"/>
                </c:ext>
              </c:extLst>
            </c:dLbl>
            <c:dLbl>
              <c:idx val="4"/>
              <c:layout>
                <c:manualLayout>
                  <c:x val="1.5100037750093822E-3"/>
                  <c:y val="3.325020781379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10-4339-AB15-89FE805EB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IDARTES!$B$73:$M$73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IDARTES!$B$60:$G$60</c:f>
              <c:numCache>
                <c:formatCode>0.00%</c:formatCode>
                <c:ptCount val="6"/>
                <c:pt idx="0">
                  <c:v>2.3072635100510974E-4</c:v>
                </c:pt>
                <c:pt idx="1">
                  <c:v>1.5466199740852992E-2</c:v>
                </c:pt>
                <c:pt idx="2">
                  <c:v>4.5024480212588397E-2</c:v>
                </c:pt>
                <c:pt idx="3">
                  <c:v>8.0874131540963276E-2</c:v>
                </c:pt>
                <c:pt idx="4">
                  <c:v>0.12942276936438882</c:v>
                </c:pt>
                <c:pt idx="5">
                  <c:v>0.15794931361159437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10-4339-AB15-89FE805EBF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26C45-54AC-4610-B2AF-1E00018DD9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29CC93-672C-4FB8-A0CF-17B11CBBC171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CO" sz="2400" dirty="0"/>
            <a:t>Agosto</a:t>
          </a:r>
        </a:p>
      </dgm:t>
    </dgm:pt>
    <dgm:pt modelId="{7B2D432C-5268-42FF-B59D-CD60013F30FF}" type="parTrans" cxnId="{0D11A1D4-E11A-4323-98A3-A5FB092A4E53}">
      <dgm:prSet/>
      <dgm:spPr/>
      <dgm:t>
        <a:bodyPr/>
        <a:lstStyle/>
        <a:p>
          <a:endParaRPr lang="es-CO"/>
        </a:p>
      </dgm:t>
    </dgm:pt>
    <dgm:pt modelId="{A789550F-0BE9-4254-840A-B58DF5D5BA32}" type="sibTrans" cxnId="{0D11A1D4-E11A-4323-98A3-A5FB092A4E53}">
      <dgm:prSet/>
      <dgm:spPr/>
      <dgm:t>
        <a:bodyPr/>
        <a:lstStyle/>
        <a:p>
          <a:endParaRPr lang="es-CO"/>
        </a:p>
      </dgm:t>
    </dgm:pt>
    <dgm:pt modelId="{BED3A685-1491-4595-915E-32EC8F1F0AE0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CO" sz="2000" dirty="0"/>
            <a:t>Septiembre</a:t>
          </a:r>
          <a:endParaRPr lang="es-CO" sz="1600" dirty="0"/>
        </a:p>
      </dgm:t>
    </dgm:pt>
    <dgm:pt modelId="{0B86AAC9-F1AF-4D46-9038-53924B67273E}" type="parTrans" cxnId="{D8B3CF2B-C145-43DD-80DF-77A684085D58}">
      <dgm:prSet/>
      <dgm:spPr/>
      <dgm:t>
        <a:bodyPr/>
        <a:lstStyle/>
        <a:p>
          <a:endParaRPr lang="es-CO"/>
        </a:p>
      </dgm:t>
    </dgm:pt>
    <dgm:pt modelId="{34486167-D06E-4611-8DDF-CE2948930F12}" type="sibTrans" cxnId="{D8B3CF2B-C145-43DD-80DF-77A684085D58}">
      <dgm:prSet/>
      <dgm:spPr/>
      <dgm:t>
        <a:bodyPr/>
        <a:lstStyle/>
        <a:p>
          <a:endParaRPr lang="es-CO"/>
        </a:p>
      </dgm:t>
    </dgm:pt>
    <dgm:pt modelId="{F34C9BE9-06AB-4838-A66F-FEC091EC8C41}">
      <dgm:prSet custT="1"/>
      <dgm:spPr>
        <a:solidFill>
          <a:srgbClr val="7030A0"/>
        </a:solidFill>
      </dgm:spPr>
      <dgm:t>
        <a:bodyPr/>
        <a:lstStyle/>
        <a:p>
          <a:r>
            <a:rPr lang="es-CO" sz="2400" dirty="0"/>
            <a:t>Julio</a:t>
          </a:r>
          <a:endParaRPr lang="es-CO" sz="2800" dirty="0"/>
        </a:p>
      </dgm:t>
    </dgm:pt>
    <dgm:pt modelId="{0BDD0755-DA8A-4305-855E-5E87BF81F5A5}" type="parTrans" cxnId="{7A901E95-94D4-4EAE-8A1C-4B70C1510D7C}">
      <dgm:prSet/>
      <dgm:spPr/>
      <dgm:t>
        <a:bodyPr/>
        <a:lstStyle/>
        <a:p>
          <a:endParaRPr lang="es-CO"/>
        </a:p>
      </dgm:t>
    </dgm:pt>
    <dgm:pt modelId="{512A5B0E-17F6-4675-BA6E-EB58E8BDB7B3}" type="sibTrans" cxnId="{7A901E95-94D4-4EAE-8A1C-4B70C1510D7C}">
      <dgm:prSet/>
      <dgm:spPr/>
      <dgm:t>
        <a:bodyPr/>
        <a:lstStyle/>
        <a:p>
          <a:endParaRPr lang="es-CO"/>
        </a:p>
      </dgm:t>
    </dgm:pt>
    <dgm:pt modelId="{CF627779-FF9F-4FCD-A944-57A30FDFD08A}">
      <dgm:prSet phldrT="[Texto]" custT="1"/>
      <dgm:spPr/>
      <dgm:t>
        <a:bodyPr/>
        <a:lstStyle/>
        <a:p>
          <a:pPr algn="l"/>
          <a:endParaRPr lang="es-CO" sz="2100" dirty="0"/>
        </a:p>
      </dgm:t>
    </dgm:pt>
    <dgm:pt modelId="{D747283B-3A6B-4F14-A601-786C561EDFA3}" type="parTrans" cxnId="{61282C7E-3E53-4EA6-8D00-55F1E508DEAB}">
      <dgm:prSet/>
      <dgm:spPr/>
      <dgm:t>
        <a:bodyPr/>
        <a:lstStyle/>
        <a:p>
          <a:endParaRPr lang="es-CO"/>
        </a:p>
      </dgm:t>
    </dgm:pt>
    <dgm:pt modelId="{B6F63F67-B429-4B09-8EFA-9AA634343CDF}" type="sibTrans" cxnId="{61282C7E-3E53-4EA6-8D00-55F1E508DEAB}">
      <dgm:prSet/>
      <dgm:spPr/>
      <dgm:t>
        <a:bodyPr/>
        <a:lstStyle/>
        <a:p>
          <a:endParaRPr lang="es-CO"/>
        </a:p>
      </dgm:t>
    </dgm:pt>
    <dgm:pt modelId="{43CAFE3C-8939-4E8D-B6DB-2B55407AAFDA}">
      <dgm:prSet phldrT="[Texto]" custT="1"/>
      <dgm:spPr/>
      <dgm:t>
        <a:bodyPr/>
        <a:lstStyle/>
        <a:p>
          <a:pPr algn="ctr">
            <a:buNone/>
          </a:pPr>
          <a:r>
            <a:rPr lang="es-CO" sz="2100" dirty="0"/>
            <a:t>1. Participación Ciudadana.</a:t>
          </a:r>
        </a:p>
      </dgm:t>
    </dgm:pt>
    <dgm:pt modelId="{FB680751-2771-4B61-8349-AF8CFC0B6CB5}" type="parTrans" cxnId="{DC076309-CE51-414F-8468-A402FB8EBD78}">
      <dgm:prSet/>
      <dgm:spPr/>
      <dgm:t>
        <a:bodyPr/>
        <a:lstStyle/>
        <a:p>
          <a:endParaRPr lang="es-CO"/>
        </a:p>
      </dgm:t>
    </dgm:pt>
    <dgm:pt modelId="{8864DF7E-894A-46AD-B76C-FB17BA068835}" type="sibTrans" cxnId="{DC076309-CE51-414F-8468-A402FB8EBD78}">
      <dgm:prSet/>
      <dgm:spPr/>
      <dgm:t>
        <a:bodyPr/>
        <a:lstStyle/>
        <a:p>
          <a:endParaRPr lang="es-CO"/>
        </a:p>
      </dgm:t>
    </dgm:pt>
    <dgm:pt modelId="{4508610F-CEF5-44D5-B65E-F16986E609CE}">
      <dgm:prSet custT="1"/>
      <dgm:spPr>
        <a:solidFill>
          <a:srgbClr val="7030A0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Octubre</a:t>
          </a:r>
        </a:p>
      </dgm:t>
    </dgm:pt>
    <dgm:pt modelId="{754602C4-BD16-4A03-913C-AF6382878B3C}" type="parTrans" cxnId="{CF5C7CE9-0B9F-4BB3-98ED-48F386193027}">
      <dgm:prSet/>
      <dgm:spPr/>
      <dgm:t>
        <a:bodyPr/>
        <a:lstStyle/>
        <a:p>
          <a:endParaRPr lang="es-CO"/>
        </a:p>
      </dgm:t>
    </dgm:pt>
    <dgm:pt modelId="{BF377641-02FA-442B-8D38-2610CB5628D7}" type="sibTrans" cxnId="{CF5C7CE9-0B9F-4BB3-98ED-48F386193027}">
      <dgm:prSet/>
      <dgm:spPr/>
      <dgm:t>
        <a:bodyPr/>
        <a:lstStyle/>
        <a:p>
          <a:endParaRPr lang="es-CO"/>
        </a:p>
      </dgm:t>
    </dgm:pt>
    <dgm:pt modelId="{2F93A910-EB94-40E2-8FBC-8E1FF3A5A4B2}">
      <dgm:prSet/>
      <dgm:spPr/>
      <dgm:t>
        <a:bodyPr/>
        <a:lstStyle/>
        <a:p>
          <a:pPr algn="l"/>
          <a:endParaRPr lang="es-CO" sz="1900" dirty="0"/>
        </a:p>
      </dgm:t>
    </dgm:pt>
    <dgm:pt modelId="{3D5599FC-9F26-4D74-9E74-42D6EF4EE087}" type="parTrans" cxnId="{63D48360-77C3-410E-8B7C-061FDB62342C}">
      <dgm:prSet/>
      <dgm:spPr/>
      <dgm:t>
        <a:bodyPr/>
        <a:lstStyle/>
        <a:p>
          <a:endParaRPr lang="es-CO"/>
        </a:p>
      </dgm:t>
    </dgm:pt>
    <dgm:pt modelId="{2ED79A0A-F8FE-43C9-8390-CAB8D7E77EFB}" type="sibTrans" cxnId="{63D48360-77C3-410E-8B7C-061FDB62342C}">
      <dgm:prSet/>
      <dgm:spPr/>
      <dgm:t>
        <a:bodyPr/>
        <a:lstStyle/>
        <a:p>
          <a:endParaRPr lang="es-CO"/>
        </a:p>
      </dgm:t>
    </dgm:pt>
    <dgm:pt modelId="{0DA0F7CF-5A32-437F-BC85-0B6566F69638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es-CO" sz="2100" kern="1200" dirty="0"/>
            <a:t>Control </a:t>
          </a:r>
          <a:r>
            <a:rPr lang="es-CO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Interno</a:t>
          </a:r>
        </a:p>
      </dgm:t>
    </dgm:pt>
    <dgm:pt modelId="{5D294DAF-D1E6-43E6-996D-7647B71FCA40}" type="parTrans" cxnId="{066395A9-6212-4F20-BB1F-713797F48DB2}">
      <dgm:prSet/>
      <dgm:spPr/>
      <dgm:t>
        <a:bodyPr/>
        <a:lstStyle/>
        <a:p>
          <a:endParaRPr lang="es-CO"/>
        </a:p>
      </dgm:t>
    </dgm:pt>
    <dgm:pt modelId="{77C86E93-E5AF-4B74-BA52-B482BACEC050}" type="sibTrans" cxnId="{066395A9-6212-4F20-BB1F-713797F48DB2}">
      <dgm:prSet/>
      <dgm:spPr/>
      <dgm:t>
        <a:bodyPr/>
        <a:lstStyle/>
        <a:p>
          <a:endParaRPr lang="es-CO"/>
        </a:p>
      </dgm:t>
    </dgm:pt>
    <dgm:pt modelId="{E2C05675-74FA-46C1-B96A-9618AE566825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CO" sz="2100" dirty="0"/>
            <a:t>Gestión del Conocimiento</a:t>
          </a:r>
        </a:p>
      </dgm:t>
    </dgm:pt>
    <dgm:pt modelId="{3E7C1AB5-6E0B-487D-8126-A6AB0D88B9AE}" type="parTrans" cxnId="{FEBB450F-1B31-47A1-A8D6-A577AD4A8F34}">
      <dgm:prSet/>
      <dgm:spPr/>
      <dgm:t>
        <a:bodyPr/>
        <a:lstStyle/>
        <a:p>
          <a:endParaRPr lang="es-CO"/>
        </a:p>
      </dgm:t>
    </dgm:pt>
    <dgm:pt modelId="{2C648EEA-B7A4-42A5-A8EA-CD8CE58C48BB}" type="sibTrans" cxnId="{FEBB450F-1B31-47A1-A8D6-A577AD4A8F34}">
      <dgm:prSet/>
      <dgm:spPr/>
      <dgm:t>
        <a:bodyPr/>
        <a:lstStyle/>
        <a:p>
          <a:endParaRPr lang="es-CO"/>
        </a:p>
      </dgm:t>
    </dgm:pt>
    <dgm:pt modelId="{71238A8F-8BA0-4B16-A710-051E8EA08805}">
      <dgm:prSet custT="1"/>
      <dgm:spPr/>
      <dgm:t>
        <a:bodyPr/>
        <a:lstStyle/>
        <a:p>
          <a:pPr algn="ctr">
            <a:buNone/>
          </a:pPr>
          <a:r>
            <a:rPr lang="es-CO" sz="2100" dirty="0"/>
            <a:t>1. Seguridad Digital</a:t>
          </a:r>
        </a:p>
      </dgm:t>
    </dgm:pt>
    <dgm:pt modelId="{E67EB323-E159-4399-97EB-CED68389E33C}" type="parTrans" cxnId="{63700F64-1854-46EC-B7E0-C209E2444491}">
      <dgm:prSet/>
      <dgm:spPr/>
      <dgm:t>
        <a:bodyPr/>
        <a:lstStyle/>
        <a:p>
          <a:endParaRPr lang="es-CO"/>
        </a:p>
      </dgm:t>
    </dgm:pt>
    <dgm:pt modelId="{4837B0D1-51B1-47D3-BE7E-91DC69B76247}" type="sibTrans" cxnId="{63700F64-1854-46EC-B7E0-C209E2444491}">
      <dgm:prSet/>
      <dgm:spPr/>
      <dgm:t>
        <a:bodyPr/>
        <a:lstStyle/>
        <a:p>
          <a:endParaRPr lang="es-CO"/>
        </a:p>
      </dgm:t>
    </dgm:pt>
    <dgm:pt modelId="{830C1019-4FD2-4A32-8F39-1E8ED9055C92}">
      <dgm:prSet/>
      <dgm:spPr/>
      <dgm:t>
        <a:bodyPr/>
        <a:lstStyle/>
        <a:p>
          <a:pPr algn="l">
            <a:buFont typeface="+mj-lt"/>
            <a:buAutoNum type="arabicPeriod"/>
          </a:pPr>
          <a:r>
            <a:rPr lang="es-CO" sz="2100" kern="1200" dirty="0"/>
            <a:t>Seguimiento y Evaluación.</a:t>
          </a:r>
        </a:p>
      </dgm:t>
    </dgm:pt>
    <dgm:pt modelId="{D999A2CD-00E7-420C-9AD4-05E6BA7D86E9}" type="parTrans" cxnId="{D7187DD3-F281-4ED6-B4D3-E8F4CEF5FC4F}">
      <dgm:prSet/>
      <dgm:spPr/>
      <dgm:t>
        <a:bodyPr/>
        <a:lstStyle/>
        <a:p>
          <a:endParaRPr lang="es-CO"/>
        </a:p>
      </dgm:t>
    </dgm:pt>
    <dgm:pt modelId="{B70E0368-DA06-420C-AABB-9F1667BD08C3}" type="sibTrans" cxnId="{D7187DD3-F281-4ED6-B4D3-E8F4CEF5FC4F}">
      <dgm:prSet/>
      <dgm:spPr/>
      <dgm:t>
        <a:bodyPr/>
        <a:lstStyle/>
        <a:p>
          <a:endParaRPr lang="es-CO"/>
        </a:p>
      </dgm:t>
    </dgm:pt>
    <dgm:pt modelId="{11451B02-799D-48BB-B067-B9DDC1B21F96}">
      <dgm:prSet/>
      <dgm:spPr/>
      <dgm:t>
        <a:bodyPr/>
        <a:lstStyle/>
        <a:p>
          <a:pPr algn="l">
            <a:buFont typeface="+mj-lt"/>
            <a:buAutoNum type="arabicPeriod"/>
          </a:pPr>
          <a:r>
            <a:rPr lang="es-CO" sz="2100" kern="1200" dirty="0"/>
            <a:t>Planeación Inst.</a:t>
          </a:r>
        </a:p>
      </dgm:t>
    </dgm:pt>
    <dgm:pt modelId="{09ECB5FE-B311-432B-A2A7-48CF5CD0BCD4}" type="parTrans" cxnId="{CFDA5374-8BFC-4583-A5BA-64C8A6D121FA}">
      <dgm:prSet/>
      <dgm:spPr/>
      <dgm:t>
        <a:bodyPr/>
        <a:lstStyle/>
        <a:p>
          <a:endParaRPr lang="es-CO"/>
        </a:p>
      </dgm:t>
    </dgm:pt>
    <dgm:pt modelId="{98000698-D39D-4357-8432-D67EF44DB536}" type="sibTrans" cxnId="{CFDA5374-8BFC-4583-A5BA-64C8A6D121FA}">
      <dgm:prSet/>
      <dgm:spPr/>
      <dgm:t>
        <a:bodyPr/>
        <a:lstStyle/>
        <a:p>
          <a:endParaRPr lang="es-CO"/>
        </a:p>
      </dgm:t>
    </dgm:pt>
    <dgm:pt modelId="{522B7D1A-F8C2-4427-A78E-1DD73F2EE037}">
      <dgm:prSet/>
      <dgm:spPr/>
      <dgm:t>
        <a:bodyPr/>
        <a:lstStyle/>
        <a:p>
          <a:pPr algn="l">
            <a:buFont typeface="+mj-lt"/>
            <a:buAutoNum type="arabicPeriod"/>
          </a:pPr>
          <a:r>
            <a:rPr lang="es-CO" sz="2100" kern="1200" dirty="0"/>
            <a:t>Transparencia</a:t>
          </a:r>
        </a:p>
      </dgm:t>
    </dgm:pt>
    <dgm:pt modelId="{BE3DBA54-9BD1-4AA5-9970-F1210E89575D}" type="parTrans" cxnId="{000E8F21-4C3A-4B0A-A57B-273B052FC24D}">
      <dgm:prSet/>
      <dgm:spPr/>
      <dgm:t>
        <a:bodyPr/>
        <a:lstStyle/>
        <a:p>
          <a:endParaRPr lang="es-CO"/>
        </a:p>
      </dgm:t>
    </dgm:pt>
    <dgm:pt modelId="{1C257F9A-9327-49F6-A959-076E1BD468CA}" type="sibTrans" cxnId="{000E8F21-4C3A-4B0A-A57B-273B052FC24D}">
      <dgm:prSet/>
      <dgm:spPr/>
      <dgm:t>
        <a:bodyPr/>
        <a:lstStyle/>
        <a:p>
          <a:endParaRPr lang="es-CO"/>
        </a:p>
      </dgm:t>
    </dgm:pt>
    <dgm:pt modelId="{474010DA-25E5-4D1F-9363-EE720DF978FD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CO" sz="2100" dirty="0"/>
            <a:t>Integridad</a:t>
          </a:r>
        </a:p>
      </dgm:t>
    </dgm:pt>
    <dgm:pt modelId="{309D3E1E-006A-4B7D-A4E1-C754E7C6C089}" type="parTrans" cxnId="{BD648AF4-7A39-422D-B6DC-237FAF3CA609}">
      <dgm:prSet/>
      <dgm:spPr/>
      <dgm:t>
        <a:bodyPr/>
        <a:lstStyle/>
        <a:p>
          <a:endParaRPr lang="es-CO"/>
        </a:p>
      </dgm:t>
    </dgm:pt>
    <dgm:pt modelId="{A87A0AE5-B8BC-430A-9154-35391A095A6A}" type="sibTrans" cxnId="{BD648AF4-7A39-422D-B6DC-237FAF3CA609}">
      <dgm:prSet/>
      <dgm:spPr/>
      <dgm:t>
        <a:bodyPr/>
        <a:lstStyle/>
        <a:p>
          <a:endParaRPr lang="es-CO"/>
        </a:p>
      </dgm:t>
    </dgm:pt>
    <dgm:pt modelId="{6E98EA49-F432-45AD-A306-5978ACF4FC5D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CO" sz="2100" dirty="0"/>
            <a:t>Servicio al Ciudadano</a:t>
          </a:r>
        </a:p>
      </dgm:t>
    </dgm:pt>
    <dgm:pt modelId="{A6943F5C-7F5C-48C4-BE7D-D0A84BFB6B18}" type="parTrans" cxnId="{E6C8EEF8-3DFF-4154-B9CF-87D105825E0B}">
      <dgm:prSet/>
      <dgm:spPr/>
      <dgm:t>
        <a:bodyPr/>
        <a:lstStyle/>
        <a:p>
          <a:endParaRPr lang="es-CO"/>
        </a:p>
      </dgm:t>
    </dgm:pt>
    <dgm:pt modelId="{88BAB72C-EC5A-496B-BFC8-31B945256379}" type="sibTrans" cxnId="{E6C8EEF8-3DFF-4154-B9CF-87D105825E0B}">
      <dgm:prSet/>
      <dgm:spPr/>
      <dgm:t>
        <a:bodyPr/>
        <a:lstStyle/>
        <a:p>
          <a:endParaRPr lang="es-CO"/>
        </a:p>
      </dgm:t>
    </dgm:pt>
    <dgm:pt modelId="{ECCF936E-D31E-4D57-9E22-A2D9A84AB73B}">
      <dgm:prSet phldrT="[Texto]" custT="1"/>
      <dgm:spPr/>
      <dgm:t>
        <a:bodyPr/>
        <a:lstStyle/>
        <a:p>
          <a:pPr algn="ctr">
            <a:buNone/>
          </a:pPr>
          <a:r>
            <a:rPr lang="es-CO" sz="2100" dirty="0"/>
            <a:t>2. Racionalización de trámites.</a:t>
          </a:r>
        </a:p>
      </dgm:t>
    </dgm:pt>
    <dgm:pt modelId="{EA9CD94B-4EF5-4162-A6A1-356404B1BC91}" type="parTrans" cxnId="{EA2150E0-5C4B-4ABF-B766-80383CF25C74}">
      <dgm:prSet/>
      <dgm:spPr/>
      <dgm:t>
        <a:bodyPr/>
        <a:lstStyle/>
        <a:p>
          <a:endParaRPr lang="es-CO"/>
        </a:p>
      </dgm:t>
    </dgm:pt>
    <dgm:pt modelId="{6D1CAF33-EC10-4DB9-8ADE-23702BA2DC16}" type="sibTrans" cxnId="{EA2150E0-5C4B-4ABF-B766-80383CF25C74}">
      <dgm:prSet/>
      <dgm:spPr/>
      <dgm:t>
        <a:bodyPr/>
        <a:lstStyle/>
        <a:p>
          <a:endParaRPr lang="es-CO"/>
        </a:p>
      </dgm:t>
    </dgm:pt>
    <dgm:pt modelId="{1661D55A-B6FE-470D-8245-DE260AB1C02B}">
      <dgm:prSet phldrT="[Texto]" custT="1"/>
      <dgm:spPr/>
      <dgm:t>
        <a:bodyPr/>
        <a:lstStyle/>
        <a:p>
          <a:pPr algn="ctr">
            <a:buNone/>
          </a:pPr>
          <a:r>
            <a:rPr lang="es-CO" sz="2100" dirty="0"/>
            <a:t>3. Gobierno Digital.</a:t>
          </a:r>
        </a:p>
      </dgm:t>
    </dgm:pt>
    <dgm:pt modelId="{DDDB7A21-F43F-45E1-ACF7-C13ABE29E504}" type="parTrans" cxnId="{9A584B52-8D38-4788-AD39-58F78F26C858}">
      <dgm:prSet/>
      <dgm:spPr/>
      <dgm:t>
        <a:bodyPr/>
        <a:lstStyle/>
        <a:p>
          <a:endParaRPr lang="es-CO"/>
        </a:p>
      </dgm:t>
    </dgm:pt>
    <dgm:pt modelId="{3E532CD9-3A2C-449F-9B97-419561D60B70}" type="sibTrans" cxnId="{9A584B52-8D38-4788-AD39-58F78F26C858}">
      <dgm:prSet/>
      <dgm:spPr/>
      <dgm:t>
        <a:bodyPr/>
        <a:lstStyle/>
        <a:p>
          <a:endParaRPr lang="es-CO"/>
        </a:p>
      </dgm:t>
    </dgm:pt>
    <dgm:pt modelId="{A59E1D6C-7274-4854-9BAA-756F11117474}">
      <dgm:prSet custT="1"/>
      <dgm:spPr/>
      <dgm:t>
        <a:bodyPr/>
        <a:lstStyle/>
        <a:p>
          <a:pPr algn="ctr">
            <a:buNone/>
          </a:pPr>
          <a:r>
            <a:rPr lang="es-CO" sz="2100" dirty="0"/>
            <a:t>2.Gestión Estratégica de Talento Humano</a:t>
          </a:r>
        </a:p>
      </dgm:t>
    </dgm:pt>
    <dgm:pt modelId="{976D9743-572D-4B78-A63E-3B7130D25483}" type="parTrans" cxnId="{B01F60F8-B0C8-48BE-BB4D-B0F48BAC4C4E}">
      <dgm:prSet/>
      <dgm:spPr/>
      <dgm:t>
        <a:bodyPr/>
        <a:lstStyle/>
        <a:p>
          <a:endParaRPr lang="es-CO"/>
        </a:p>
      </dgm:t>
    </dgm:pt>
    <dgm:pt modelId="{6E3B3D79-720D-4A28-ADD8-965B61A76D20}" type="sibTrans" cxnId="{B01F60F8-B0C8-48BE-BB4D-B0F48BAC4C4E}">
      <dgm:prSet/>
      <dgm:spPr/>
      <dgm:t>
        <a:bodyPr/>
        <a:lstStyle/>
        <a:p>
          <a:endParaRPr lang="es-CO"/>
        </a:p>
      </dgm:t>
    </dgm:pt>
    <dgm:pt modelId="{C614D1E6-E52B-41EC-B44F-CE8C3A3A7469}">
      <dgm:prSet/>
      <dgm:spPr/>
      <dgm:t>
        <a:bodyPr/>
        <a:lstStyle/>
        <a:p>
          <a:pPr algn="ctr">
            <a:buNone/>
          </a:pPr>
          <a:endParaRPr lang="es-CO" sz="1900" dirty="0"/>
        </a:p>
      </dgm:t>
    </dgm:pt>
    <dgm:pt modelId="{8CA9A403-9C62-4391-B8BE-50F4126D26EE}" type="parTrans" cxnId="{55FE9442-CDEF-4B3D-966B-DBE217A57EFA}">
      <dgm:prSet/>
      <dgm:spPr/>
      <dgm:t>
        <a:bodyPr/>
        <a:lstStyle/>
        <a:p>
          <a:endParaRPr lang="es-CO"/>
        </a:p>
      </dgm:t>
    </dgm:pt>
    <dgm:pt modelId="{F2CC6612-8426-48A6-A0F9-31B51F92A826}" type="sibTrans" cxnId="{55FE9442-CDEF-4B3D-966B-DBE217A57EFA}">
      <dgm:prSet/>
      <dgm:spPr/>
      <dgm:t>
        <a:bodyPr/>
        <a:lstStyle/>
        <a:p>
          <a:endParaRPr lang="es-CO"/>
        </a:p>
      </dgm:t>
    </dgm:pt>
    <dgm:pt modelId="{7453113A-8975-4DFE-B23A-73457D87ADC6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endParaRPr lang="es-CO" sz="2100" dirty="0"/>
        </a:p>
      </dgm:t>
    </dgm:pt>
    <dgm:pt modelId="{A2D441A3-3CDC-43DC-B388-62BEDB744200}" type="parTrans" cxnId="{76C8D94B-4BC4-4252-904D-E2EB22736B72}">
      <dgm:prSet/>
      <dgm:spPr/>
      <dgm:t>
        <a:bodyPr/>
        <a:lstStyle/>
        <a:p>
          <a:endParaRPr lang="es-CO"/>
        </a:p>
      </dgm:t>
    </dgm:pt>
    <dgm:pt modelId="{50F08F22-0221-4844-ACC4-5CF41DFDEF56}" type="sibTrans" cxnId="{76C8D94B-4BC4-4252-904D-E2EB22736B72}">
      <dgm:prSet/>
      <dgm:spPr/>
      <dgm:t>
        <a:bodyPr/>
        <a:lstStyle/>
        <a:p>
          <a:endParaRPr lang="es-CO"/>
        </a:p>
      </dgm:t>
    </dgm:pt>
    <dgm:pt modelId="{39903C77-E0FC-4941-BE1A-9E793E559B3E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es-CO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2053ECAC-6261-4AD9-A437-5D7F5CDF8B7B}" type="parTrans" cxnId="{F19E9440-D034-4904-B016-1CBE57BD27BE}">
      <dgm:prSet/>
      <dgm:spPr/>
      <dgm:t>
        <a:bodyPr/>
        <a:lstStyle/>
        <a:p>
          <a:endParaRPr lang="es-CO"/>
        </a:p>
      </dgm:t>
    </dgm:pt>
    <dgm:pt modelId="{F4DF4EA5-DE6E-44A4-B86F-F8EF0842B315}" type="sibTrans" cxnId="{F19E9440-D034-4904-B016-1CBE57BD27BE}">
      <dgm:prSet/>
      <dgm:spPr/>
      <dgm:t>
        <a:bodyPr/>
        <a:lstStyle/>
        <a:p>
          <a:endParaRPr lang="es-CO"/>
        </a:p>
      </dgm:t>
    </dgm:pt>
    <dgm:pt modelId="{6589858E-3BD8-4315-8321-F54F8BB7395E}" type="pres">
      <dgm:prSet presAssocID="{9F226C45-54AC-4610-B2AF-1E00018DD918}" presName="Name0" presStyleCnt="0">
        <dgm:presLayoutVars>
          <dgm:dir/>
          <dgm:animLvl val="lvl"/>
          <dgm:resizeHandles val="exact"/>
        </dgm:presLayoutVars>
      </dgm:prSet>
      <dgm:spPr/>
    </dgm:pt>
    <dgm:pt modelId="{DD4849C0-7E4D-4BBB-90AB-B4A12807F93A}" type="pres">
      <dgm:prSet presAssocID="{F34C9BE9-06AB-4838-A66F-FEC091EC8C41}" presName="composite" presStyleCnt="0"/>
      <dgm:spPr/>
    </dgm:pt>
    <dgm:pt modelId="{FEE6E615-DBF2-41FC-86A3-439B785087F5}" type="pres">
      <dgm:prSet presAssocID="{F34C9BE9-06AB-4838-A66F-FEC091EC8C4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EE7645A-FFDC-4AAB-93EE-83C33B3776E2}" type="pres">
      <dgm:prSet presAssocID="{F34C9BE9-06AB-4838-A66F-FEC091EC8C41}" presName="desTx" presStyleLbl="alignAccFollowNode1" presStyleIdx="0" presStyleCnt="4">
        <dgm:presLayoutVars>
          <dgm:bulletEnabled val="1"/>
        </dgm:presLayoutVars>
      </dgm:prSet>
      <dgm:spPr/>
    </dgm:pt>
    <dgm:pt modelId="{22D77891-CAC8-4433-8822-7055DE602803}" type="pres">
      <dgm:prSet presAssocID="{512A5B0E-17F6-4675-BA6E-EB58E8BDB7B3}" presName="space" presStyleCnt="0"/>
      <dgm:spPr/>
    </dgm:pt>
    <dgm:pt modelId="{B607DBAF-0247-406B-8ED2-7C8C2E4E0210}" type="pres">
      <dgm:prSet presAssocID="{0429CC93-672C-4FB8-A0CF-17B11CBBC171}" presName="composite" presStyleCnt="0"/>
      <dgm:spPr/>
    </dgm:pt>
    <dgm:pt modelId="{E959BFC1-C0AD-41C1-91B9-9CA2A66A83C4}" type="pres">
      <dgm:prSet presAssocID="{0429CC93-672C-4FB8-A0CF-17B11CBBC17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441A098-5605-4948-928B-6C8F06592F0D}" type="pres">
      <dgm:prSet presAssocID="{0429CC93-672C-4FB8-A0CF-17B11CBBC171}" presName="desTx" presStyleLbl="alignAccFollowNode1" presStyleIdx="1" presStyleCnt="4">
        <dgm:presLayoutVars>
          <dgm:bulletEnabled val="1"/>
        </dgm:presLayoutVars>
      </dgm:prSet>
      <dgm:spPr/>
    </dgm:pt>
    <dgm:pt modelId="{4A60ED0A-3FB5-4DAC-B0FB-5F60241CB7D7}" type="pres">
      <dgm:prSet presAssocID="{A789550F-0BE9-4254-840A-B58DF5D5BA32}" presName="space" presStyleCnt="0"/>
      <dgm:spPr/>
    </dgm:pt>
    <dgm:pt modelId="{1826C510-DC60-411C-A7FF-08270CDB2D6F}" type="pres">
      <dgm:prSet presAssocID="{BED3A685-1491-4595-915E-32EC8F1F0AE0}" presName="composite" presStyleCnt="0"/>
      <dgm:spPr/>
    </dgm:pt>
    <dgm:pt modelId="{809247B8-6BA3-4F06-AEE4-8C8DEFFA9785}" type="pres">
      <dgm:prSet presAssocID="{BED3A685-1491-4595-915E-32EC8F1F0AE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01417F7-7085-4F62-B5BF-7238BC875488}" type="pres">
      <dgm:prSet presAssocID="{BED3A685-1491-4595-915E-32EC8F1F0AE0}" presName="desTx" presStyleLbl="alignAccFollowNode1" presStyleIdx="2" presStyleCnt="4" custScaleY="100000">
        <dgm:presLayoutVars>
          <dgm:bulletEnabled val="1"/>
        </dgm:presLayoutVars>
      </dgm:prSet>
      <dgm:spPr/>
    </dgm:pt>
    <dgm:pt modelId="{B873ED17-9EE6-4D23-A08B-ECF63411A067}" type="pres">
      <dgm:prSet presAssocID="{34486167-D06E-4611-8DDF-CE2948930F12}" presName="space" presStyleCnt="0"/>
      <dgm:spPr/>
    </dgm:pt>
    <dgm:pt modelId="{B384C00F-CFE8-4284-8B95-9784536287E0}" type="pres">
      <dgm:prSet presAssocID="{4508610F-CEF5-44D5-B65E-F16986E609CE}" presName="composite" presStyleCnt="0"/>
      <dgm:spPr/>
    </dgm:pt>
    <dgm:pt modelId="{13E7B396-0281-4B0D-BD42-3F3AC2534301}" type="pres">
      <dgm:prSet presAssocID="{4508610F-CEF5-44D5-B65E-F16986E609C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77857FC-C452-4568-96D3-4636710841A7}" type="pres">
      <dgm:prSet presAssocID="{4508610F-CEF5-44D5-B65E-F16986E609C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25E4109-F8CE-4013-B17F-89220ACD4A84}" type="presOf" srcId="{4508610F-CEF5-44D5-B65E-F16986E609CE}" destId="{13E7B396-0281-4B0D-BD42-3F3AC2534301}" srcOrd="0" destOrd="0" presId="urn:microsoft.com/office/officeart/2005/8/layout/hList1"/>
    <dgm:cxn modelId="{DC076309-CE51-414F-8468-A402FB8EBD78}" srcId="{BED3A685-1491-4595-915E-32EC8F1F0AE0}" destId="{43CAFE3C-8939-4E8D-B6DB-2B55407AAFDA}" srcOrd="1" destOrd="0" parTransId="{FB680751-2771-4B61-8349-AF8CFC0B6CB5}" sibTransId="{8864DF7E-894A-46AD-B76C-FB17BA068835}"/>
    <dgm:cxn modelId="{FEBB450F-1B31-47A1-A8D6-A577AD4A8F34}" srcId="{0429CC93-672C-4FB8-A0CF-17B11CBBC171}" destId="{E2C05675-74FA-46C1-B96A-9618AE566825}" srcOrd="1" destOrd="0" parTransId="{3E7C1AB5-6E0B-487D-8126-A6AB0D88B9AE}" sibTransId="{2C648EEA-B7A4-42A5-A8EA-CD8CE58C48BB}"/>
    <dgm:cxn modelId="{4C008B19-75AE-423D-ABB2-6CA3B286E43A}" type="presOf" srcId="{39903C77-E0FC-4941-BE1A-9E793E559B3E}" destId="{FEE7645A-FFDC-4AAB-93EE-83C33B3776E2}" srcOrd="0" destOrd="0" presId="urn:microsoft.com/office/officeart/2005/8/layout/hList1"/>
    <dgm:cxn modelId="{04F8A71C-FDA1-40F3-9C65-26FCC0CB065B}" type="presOf" srcId="{A59E1D6C-7274-4854-9BAA-756F11117474}" destId="{E77857FC-C452-4568-96D3-4636710841A7}" srcOrd="0" destOrd="2" presId="urn:microsoft.com/office/officeart/2005/8/layout/hList1"/>
    <dgm:cxn modelId="{000E8F21-4C3A-4B0A-A57B-273B052FC24D}" srcId="{F34C9BE9-06AB-4838-A66F-FEC091EC8C41}" destId="{522B7D1A-F8C2-4427-A78E-1DD73F2EE037}" srcOrd="4" destOrd="0" parTransId="{BE3DBA54-9BD1-4AA5-9970-F1210E89575D}" sibTransId="{1C257F9A-9327-49F6-A959-076E1BD468CA}"/>
    <dgm:cxn modelId="{07F56B25-0FA4-434E-BC6B-85F7B81E9474}" type="presOf" srcId="{1661D55A-B6FE-470D-8245-DE260AB1C02B}" destId="{001417F7-7085-4F62-B5BF-7238BC875488}" srcOrd="0" destOrd="3" presId="urn:microsoft.com/office/officeart/2005/8/layout/hList1"/>
    <dgm:cxn modelId="{D8B3CF2B-C145-43DD-80DF-77A684085D58}" srcId="{9F226C45-54AC-4610-B2AF-1E00018DD918}" destId="{BED3A685-1491-4595-915E-32EC8F1F0AE0}" srcOrd="2" destOrd="0" parTransId="{0B86AAC9-F1AF-4D46-9038-53924B67273E}" sibTransId="{34486167-D06E-4611-8DDF-CE2948930F12}"/>
    <dgm:cxn modelId="{AE61272D-BD5B-4490-AB32-930BE02818DB}" type="presOf" srcId="{E2C05675-74FA-46C1-B96A-9618AE566825}" destId="{B441A098-5605-4948-928B-6C8F06592F0D}" srcOrd="0" destOrd="1" presId="urn:microsoft.com/office/officeart/2005/8/layout/hList1"/>
    <dgm:cxn modelId="{F19E9440-D034-4904-B016-1CBE57BD27BE}" srcId="{F34C9BE9-06AB-4838-A66F-FEC091EC8C41}" destId="{39903C77-E0FC-4941-BE1A-9E793E559B3E}" srcOrd="0" destOrd="0" parTransId="{2053ECAC-6261-4AD9-A437-5D7F5CDF8B7B}" sibTransId="{F4DF4EA5-DE6E-44A4-B86F-F8EF0842B315}"/>
    <dgm:cxn modelId="{63D48360-77C3-410E-8B7C-061FDB62342C}" srcId="{4508610F-CEF5-44D5-B65E-F16986E609CE}" destId="{2F93A910-EB94-40E2-8FBC-8E1FF3A5A4B2}" srcOrd="3" destOrd="0" parTransId="{3D5599FC-9F26-4D74-9E74-42D6EF4EE087}" sibTransId="{2ED79A0A-F8FE-43C9-8390-CAB8D7E77EFB}"/>
    <dgm:cxn modelId="{55FE9442-CDEF-4B3D-966B-DBE217A57EFA}" srcId="{4508610F-CEF5-44D5-B65E-F16986E609CE}" destId="{C614D1E6-E52B-41EC-B44F-CE8C3A3A7469}" srcOrd="0" destOrd="0" parTransId="{8CA9A403-9C62-4391-B8BE-50F4126D26EE}" sibTransId="{F2CC6612-8426-48A6-A0F9-31B51F92A826}"/>
    <dgm:cxn modelId="{63700F64-1854-46EC-B7E0-C209E2444491}" srcId="{4508610F-CEF5-44D5-B65E-F16986E609CE}" destId="{71238A8F-8BA0-4B16-A710-051E8EA08805}" srcOrd="1" destOrd="0" parTransId="{E67EB323-E159-4399-97EB-CED68389E33C}" sibTransId="{4837B0D1-51B1-47D3-BE7E-91DC69B76247}"/>
    <dgm:cxn modelId="{34090367-EC45-43ED-B382-DFA1B871DBE9}" type="presOf" srcId="{F34C9BE9-06AB-4838-A66F-FEC091EC8C41}" destId="{FEE6E615-DBF2-41FC-86A3-439B785087F5}" srcOrd="0" destOrd="0" presId="urn:microsoft.com/office/officeart/2005/8/layout/hList1"/>
    <dgm:cxn modelId="{902B9C67-AE94-4E69-BC65-7AD740DB1C2C}" type="presOf" srcId="{7453113A-8975-4DFE-B23A-73457D87ADC6}" destId="{B441A098-5605-4948-928B-6C8F06592F0D}" srcOrd="0" destOrd="0" presId="urn:microsoft.com/office/officeart/2005/8/layout/hList1"/>
    <dgm:cxn modelId="{94A47C69-C72B-46F3-8864-DC9C9EE2B038}" type="presOf" srcId="{9F226C45-54AC-4610-B2AF-1E00018DD918}" destId="{6589858E-3BD8-4315-8321-F54F8BB7395E}" srcOrd="0" destOrd="0" presId="urn:microsoft.com/office/officeart/2005/8/layout/hList1"/>
    <dgm:cxn modelId="{76C8D94B-4BC4-4252-904D-E2EB22736B72}" srcId="{0429CC93-672C-4FB8-A0CF-17B11CBBC171}" destId="{7453113A-8975-4DFE-B23A-73457D87ADC6}" srcOrd="0" destOrd="0" parTransId="{A2D441A3-3CDC-43DC-B388-62BEDB744200}" sibTransId="{50F08F22-0221-4844-ACC4-5CF41DFDEF56}"/>
    <dgm:cxn modelId="{9A584B52-8D38-4788-AD39-58F78F26C858}" srcId="{BED3A685-1491-4595-915E-32EC8F1F0AE0}" destId="{1661D55A-B6FE-470D-8245-DE260AB1C02B}" srcOrd="3" destOrd="0" parTransId="{DDDB7A21-F43F-45E1-ACF7-C13ABE29E504}" sibTransId="{3E532CD9-3A2C-449F-9B97-419561D60B70}"/>
    <dgm:cxn modelId="{CFDA5374-8BFC-4583-A5BA-64C8A6D121FA}" srcId="{F34C9BE9-06AB-4838-A66F-FEC091EC8C41}" destId="{11451B02-799D-48BB-B067-B9DDC1B21F96}" srcOrd="3" destOrd="0" parTransId="{09ECB5FE-B311-432B-A2A7-48CF5CD0BCD4}" sibTransId="{98000698-D39D-4357-8432-D67EF44DB536}"/>
    <dgm:cxn modelId="{AE054D5A-EBC7-4CBE-B4FC-428A4281D58C}" type="presOf" srcId="{830C1019-4FD2-4A32-8F39-1E8ED9055C92}" destId="{FEE7645A-FFDC-4AAB-93EE-83C33B3776E2}" srcOrd="0" destOrd="2" presId="urn:microsoft.com/office/officeart/2005/8/layout/hList1"/>
    <dgm:cxn modelId="{61282C7E-3E53-4EA6-8D00-55F1E508DEAB}" srcId="{BED3A685-1491-4595-915E-32EC8F1F0AE0}" destId="{CF627779-FF9F-4FCD-A944-57A30FDFD08A}" srcOrd="0" destOrd="0" parTransId="{D747283B-3A6B-4F14-A601-786C561EDFA3}" sibTransId="{B6F63F67-B429-4B09-8EFA-9AA634343CDF}"/>
    <dgm:cxn modelId="{49C9C684-1BA8-4FA2-B641-692B85C5F784}" type="presOf" srcId="{CF627779-FF9F-4FCD-A944-57A30FDFD08A}" destId="{001417F7-7085-4F62-B5BF-7238BC875488}" srcOrd="0" destOrd="0" presId="urn:microsoft.com/office/officeart/2005/8/layout/hList1"/>
    <dgm:cxn modelId="{C6A5D684-9671-47E2-B13C-5A5B2D3767A0}" type="presOf" srcId="{11451B02-799D-48BB-B067-B9DDC1B21F96}" destId="{FEE7645A-FFDC-4AAB-93EE-83C33B3776E2}" srcOrd="0" destOrd="3" presId="urn:microsoft.com/office/officeart/2005/8/layout/hList1"/>
    <dgm:cxn modelId="{630EF08F-9466-47EE-902A-E2634F1E2117}" type="presOf" srcId="{522B7D1A-F8C2-4427-A78E-1DD73F2EE037}" destId="{FEE7645A-FFDC-4AAB-93EE-83C33B3776E2}" srcOrd="0" destOrd="4" presId="urn:microsoft.com/office/officeart/2005/8/layout/hList1"/>
    <dgm:cxn modelId="{4C138192-BCA6-4D91-B558-8916DAC220C7}" type="presOf" srcId="{ECCF936E-D31E-4D57-9E22-A2D9A84AB73B}" destId="{001417F7-7085-4F62-B5BF-7238BC875488}" srcOrd="0" destOrd="2" presId="urn:microsoft.com/office/officeart/2005/8/layout/hList1"/>
    <dgm:cxn modelId="{7A901E95-94D4-4EAE-8A1C-4B70C1510D7C}" srcId="{9F226C45-54AC-4610-B2AF-1E00018DD918}" destId="{F34C9BE9-06AB-4838-A66F-FEC091EC8C41}" srcOrd="0" destOrd="0" parTransId="{0BDD0755-DA8A-4305-855E-5E87BF81F5A5}" sibTransId="{512A5B0E-17F6-4675-BA6E-EB58E8BDB7B3}"/>
    <dgm:cxn modelId="{B92A3D96-8A32-4A21-8375-428B84E1508B}" type="presOf" srcId="{6E98EA49-F432-45AD-A306-5978ACF4FC5D}" destId="{B441A098-5605-4948-928B-6C8F06592F0D}" srcOrd="0" destOrd="3" presId="urn:microsoft.com/office/officeart/2005/8/layout/hList1"/>
    <dgm:cxn modelId="{12842199-0908-463F-9AE2-C6AB94DCCEBB}" type="presOf" srcId="{2F93A910-EB94-40E2-8FBC-8E1FF3A5A4B2}" destId="{E77857FC-C452-4568-96D3-4636710841A7}" srcOrd="0" destOrd="3" presId="urn:microsoft.com/office/officeart/2005/8/layout/hList1"/>
    <dgm:cxn modelId="{548CFD99-065F-41E8-89FD-9D4EADA882DB}" type="presOf" srcId="{0DA0F7CF-5A32-437F-BC85-0B6566F69638}" destId="{FEE7645A-FFDC-4AAB-93EE-83C33B3776E2}" srcOrd="0" destOrd="1" presId="urn:microsoft.com/office/officeart/2005/8/layout/hList1"/>
    <dgm:cxn modelId="{BDA980A3-78D0-4D72-AEC7-E03264BA876D}" type="presOf" srcId="{43CAFE3C-8939-4E8D-B6DB-2B55407AAFDA}" destId="{001417F7-7085-4F62-B5BF-7238BC875488}" srcOrd="0" destOrd="1" presId="urn:microsoft.com/office/officeart/2005/8/layout/hList1"/>
    <dgm:cxn modelId="{066395A9-6212-4F20-BB1F-713797F48DB2}" srcId="{F34C9BE9-06AB-4838-A66F-FEC091EC8C41}" destId="{0DA0F7CF-5A32-437F-BC85-0B6566F69638}" srcOrd="1" destOrd="0" parTransId="{5D294DAF-D1E6-43E6-996D-7647B71FCA40}" sibTransId="{77C86E93-E5AF-4B74-BA52-B482BACEC050}"/>
    <dgm:cxn modelId="{6ECE24B0-EDD4-4FDA-B1E5-286A06EB5B00}" type="presOf" srcId="{0429CC93-672C-4FB8-A0CF-17B11CBBC171}" destId="{E959BFC1-C0AD-41C1-91B9-9CA2A66A83C4}" srcOrd="0" destOrd="0" presId="urn:microsoft.com/office/officeart/2005/8/layout/hList1"/>
    <dgm:cxn modelId="{9B0D97CB-7C03-41F0-82C3-AD1DAE6F0777}" type="presOf" srcId="{474010DA-25E5-4D1F-9363-EE720DF978FD}" destId="{B441A098-5605-4948-928B-6C8F06592F0D}" srcOrd="0" destOrd="2" presId="urn:microsoft.com/office/officeart/2005/8/layout/hList1"/>
    <dgm:cxn modelId="{D7187DD3-F281-4ED6-B4D3-E8F4CEF5FC4F}" srcId="{F34C9BE9-06AB-4838-A66F-FEC091EC8C41}" destId="{830C1019-4FD2-4A32-8F39-1E8ED9055C92}" srcOrd="2" destOrd="0" parTransId="{D999A2CD-00E7-420C-9AD4-05E6BA7D86E9}" sibTransId="{B70E0368-DA06-420C-AABB-9F1667BD08C3}"/>
    <dgm:cxn modelId="{0D11A1D4-E11A-4323-98A3-A5FB092A4E53}" srcId="{9F226C45-54AC-4610-B2AF-1E00018DD918}" destId="{0429CC93-672C-4FB8-A0CF-17B11CBBC171}" srcOrd="1" destOrd="0" parTransId="{7B2D432C-5268-42FF-B59D-CD60013F30FF}" sibTransId="{A789550F-0BE9-4254-840A-B58DF5D5BA32}"/>
    <dgm:cxn modelId="{6C7856D7-7977-4A37-B621-E9E2137AC406}" type="presOf" srcId="{BED3A685-1491-4595-915E-32EC8F1F0AE0}" destId="{809247B8-6BA3-4F06-AEE4-8C8DEFFA9785}" srcOrd="0" destOrd="0" presId="urn:microsoft.com/office/officeart/2005/8/layout/hList1"/>
    <dgm:cxn modelId="{EA2150E0-5C4B-4ABF-B766-80383CF25C74}" srcId="{BED3A685-1491-4595-915E-32EC8F1F0AE0}" destId="{ECCF936E-D31E-4D57-9E22-A2D9A84AB73B}" srcOrd="2" destOrd="0" parTransId="{EA9CD94B-4EF5-4162-A6A1-356404B1BC91}" sibTransId="{6D1CAF33-EC10-4DB9-8ADE-23702BA2DC16}"/>
    <dgm:cxn modelId="{CF5C7CE9-0B9F-4BB3-98ED-48F386193027}" srcId="{9F226C45-54AC-4610-B2AF-1E00018DD918}" destId="{4508610F-CEF5-44D5-B65E-F16986E609CE}" srcOrd="3" destOrd="0" parTransId="{754602C4-BD16-4A03-913C-AF6382878B3C}" sibTransId="{BF377641-02FA-442B-8D38-2610CB5628D7}"/>
    <dgm:cxn modelId="{CA6ECBE9-6FBE-4B4C-A708-81EF4AAE6D3D}" type="presOf" srcId="{71238A8F-8BA0-4B16-A710-051E8EA08805}" destId="{E77857FC-C452-4568-96D3-4636710841A7}" srcOrd="0" destOrd="1" presId="urn:microsoft.com/office/officeart/2005/8/layout/hList1"/>
    <dgm:cxn modelId="{BD648AF4-7A39-422D-B6DC-237FAF3CA609}" srcId="{0429CC93-672C-4FB8-A0CF-17B11CBBC171}" destId="{474010DA-25E5-4D1F-9363-EE720DF978FD}" srcOrd="2" destOrd="0" parTransId="{309D3E1E-006A-4B7D-A4E1-C754E7C6C089}" sibTransId="{A87A0AE5-B8BC-430A-9154-35391A095A6A}"/>
    <dgm:cxn modelId="{B01F60F8-B0C8-48BE-BB4D-B0F48BAC4C4E}" srcId="{4508610F-CEF5-44D5-B65E-F16986E609CE}" destId="{A59E1D6C-7274-4854-9BAA-756F11117474}" srcOrd="2" destOrd="0" parTransId="{976D9743-572D-4B78-A63E-3B7130D25483}" sibTransId="{6E3B3D79-720D-4A28-ADD8-965B61A76D20}"/>
    <dgm:cxn modelId="{E6C8EEF8-3DFF-4154-B9CF-87D105825E0B}" srcId="{0429CC93-672C-4FB8-A0CF-17B11CBBC171}" destId="{6E98EA49-F432-45AD-A306-5978ACF4FC5D}" srcOrd="3" destOrd="0" parTransId="{A6943F5C-7F5C-48C4-BE7D-D0A84BFB6B18}" sibTransId="{88BAB72C-EC5A-496B-BFC8-31B945256379}"/>
    <dgm:cxn modelId="{3DE883FB-506D-46F1-A42A-B68270C92274}" type="presOf" srcId="{C614D1E6-E52B-41EC-B44F-CE8C3A3A7469}" destId="{E77857FC-C452-4568-96D3-4636710841A7}" srcOrd="0" destOrd="0" presId="urn:microsoft.com/office/officeart/2005/8/layout/hList1"/>
    <dgm:cxn modelId="{D1880E09-CF86-4624-BB9E-AB6AF5716415}" type="presParOf" srcId="{6589858E-3BD8-4315-8321-F54F8BB7395E}" destId="{DD4849C0-7E4D-4BBB-90AB-B4A12807F93A}" srcOrd="0" destOrd="0" presId="urn:microsoft.com/office/officeart/2005/8/layout/hList1"/>
    <dgm:cxn modelId="{B7771258-E21A-4B4D-B5FB-4704D15964D1}" type="presParOf" srcId="{DD4849C0-7E4D-4BBB-90AB-B4A12807F93A}" destId="{FEE6E615-DBF2-41FC-86A3-439B785087F5}" srcOrd="0" destOrd="0" presId="urn:microsoft.com/office/officeart/2005/8/layout/hList1"/>
    <dgm:cxn modelId="{0485FEA9-D496-4D28-8B57-A5E2FFFAC8AE}" type="presParOf" srcId="{DD4849C0-7E4D-4BBB-90AB-B4A12807F93A}" destId="{FEE7645A-FFDC-4AAB-93EE-83C33B3776E2}" srcOrd="1" destOrd="0" presId="urn:microsoft.com/office/officeart/2005/8/layout/hList1"/>
    <dgm:cxn modelId="{71AE0CA8-DFBB-4E05-820F-884F90F6A324}" type="presParOf" srcId="{6589858E-3BD8-4315-8321-F54F8BB7395E}" destId="{22D77891-CAC8-4433-8822-7055DE602803}" srcOrd="1" destOrd="0" presId="urn:microsoft.com/office/officeart/2005/8/layout/hList1"/>
    <dgm:cxn modelId="{D686CC37-40CA-4A88-B2C4-E86DC238F11F}" type="presParOf" srcId="{6589858E-3BD8-4315-8321-F54F8BB7395E}" destId="{B607DBAF-0247-406B-8ED2-7C8C2E4E0210}" srcOrd="2" destOrd="0" presId="urn:microsoft.com/office/officeart/2005/8/layout/hList1"/>
    <dgm:cxn modelId="{9865CEA2-A1EB-4EF3-A6E8-BCF90496540D}" type="presParOf" srcId="{B607DBAF-0247-406B-8ED2-7C8C2E4E0210}" destId="{E959BFC1-C0AD-41C1-91B9-9CA2A66A83C4}" srcOrd="0" destOrd="0" presId="urn:microsoft.com/office/officeart/2005/8/layout/hList1"/>
    <dgm:cxn modelId="{FF2B0E92-5742-48A7-BD69-8A2C15B4B247}" type="presParOf" srcId="{B607DBAF-0247-406B-8ED2-7C8C2E4E0210}" destId="{B441A098-5605-4948-928B-6C8F06592F0D}" srcOrd="1" destOrd="0" presId="urn:microsoft.com/office/officeart/2005/8/layout/hList1"/>
    <dgm:cxn modelId="{08F04E90-65EB-4F54-A9F1-833A5277872E}" type="presParOf" srcId="{6589858E-3BD8-4315-8321-F54F8BB7395E}" destId="{4A60ED0A-3FB5-4DAC-B0FB-5F60241CB7D7}" srcOrd="3" destOrd="0" presId="urn:microsoft.com/office/officeart/2005/8/layout/hList1"/>
    <dgm:cxn modelId="{52B2DC94-D3D0-454B-9452-4C6F21D7E4AA}" type="presParOf" srcId="{6589858E-3BD8-4315-8321-F54F8BB7395E}" destId="{1826C510-DC60-411C-A7FF-08270CDB2D6F}" srcOrd="4" destOrd="0" presId="urn:microsoft.com/office/officeart/2005/8/layout/hList1"/>
    <dgm:cxn modelId="{6F5567FF-9946-4894-B107-36CFB490A3D4}" type="presParOf" srcId="{1826C510-DC60-411C-A7FF-08270CDB2D6F}" destId="{809247B8-6BA3-4F06-AEE4-8C8DEFFA9785}" srcOrd="0" destOrd="0" presId="urn:microsoft.com/office/officeart/2005/8/layout/hList1"/>
    <dgm:cxn modelId="{990CC9CD-3E6B-4E27-A4B1-08AE2C216C7B}" type="presParOf" srcId="{1826C510-DC60-411C-A7FF-08270CDB2D6F}" destId="{001417F7-7085-4F62-B5BF-7238BC875488}" srcOrd="1" destOrd="0" presId="urn:microsoft.com/office/officeart/2005/8/layout/hList1"/>
    <dgm:cxn modelId="{8F61E3EC-C731-4C99-8AF1-FD2A8B4CC6D6}" type="presParOf" srcId="{6589858E-3BD8-4315-8321-F54F8BB7395E}" destId="{B873ED17-9EE6-4D23-A08B-ECF63411A067}" srcOrd="5" destOrd="0" presId="urn:microsoft.com/office/officeart/2005/8/layout/hList1"/>
    <dgm:cxn modelId="{BA0D3A9F-7C7A-4361-BD84-B1ADDD616007}" type="presParOf" srcId="{6589858E-3BD8-4315-8321-F54F8BB7395E}" destId="{B384C00F-CFE8-4284-8B95-9784536287E0}" srcOrd="6" destOrd="0" presId="urn:microsoft.com/office/officeart/2005/8/layout/hList1"/>
    <dgm:cxn modelId="{3E1D6AAB-DFD9-45B0-824B-8A3C7D69C73C}" type="presParOf" srcId="{B384C00F-CFE8-4284-8B95-9784536287E0}" destId="{13E7B396-0281-4B0D-BD42-3F3AC2534301}" srcOrd="0" destOrd="0" presId="urn:microsoft.com/office/officeart/2005/8/layout/hList1"/>
    <dgm:cxn modelId="{8B49F062-68BE-478D-BB7C-C3862B09B7F6}" type="presParOf" srcId="{B384C00F-CFE8-4284-8B95-9784536287E0}" destId="{E77857FC-C452-4568-96D3-4636710841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6E615-DBF2-41FC-86A3-439B785087F5}">
      <dsp:nvSpPr>
        <dsp:cNvPr id="0" name=""/>
        <dsp:cNvSpPr/>
      </dsp:nvSpPr>
      <dsp:spPr>
        <a:xfrm>
          <a:off x="3927" y="11081"/>
          <a:ext cx="2361826" cy="5472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Julio</a:t>
          </a:r>
          <a:endParaRPr lang="es-CO" sz="2800" kern="1200" dirty="0"/>
        </a:p>
      </dsp:txBody>
      <dsp:txXfrm>
        <a:off x="3927" y="11081"/>
        <a:ext cx="2361826" cy="547200"/>
      </dsp:txXfrm>
    </dsp:sp>
    <dsp:sp modelId="{FEE7645A-FFDC-4AAB-93EE-83C33B3776E2}">
      <dsp:nvSpPr>
        <dsp:cNvPr id="0" name=""/>
        <dsp:cNvSpPr/>
      </dsp:nvSpPr>
      <dsp:spPr>
        <a:xfrm>
          <a:off x="3927" y="558281"/>
          <a:ext cx="2361826" cy="22426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s-CO" sz="2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CO" sz="2100" kern="1200" dirty="0"/>
            <a:t>Control </a:t>
          </a:r>
          <a:r>
            <a:rPr lang="es-CO" sz="21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Interno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CO" sz="2100" kern="1200" dirty="0"/>
            <a:t>Seguimiento y Evaluación.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CO" sz="2100" kern="1200" dirty="0"/>
            <a:t>Planeación Inst.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CO" sz="2100" kern="1200" dirty="0"/>
            <a:t>Transparencia</a:t>
          </a:r>
        </a:p>
      </dsp:txBody>
      <dsp:txXfrm>
        <a:off x="3927" y="558281"/>
        <a:ext cx="2361826" cy="2242664"/>
      </dsp:txXfrm>
    </dsp:sp>
    <dsp:sp modelId="{E959BFC1-C0AD-41C1-91B9-9CA2A66A83C4}">
      <dsp:nvSpPr>
        <dsp:cNvPr id="0" name=""/>
        <dsp:cNvSpPr/>
      </dsp:nvSpPr>
      <dsp:spPr>
        <a:xfrm>
          <a:off x="2696410" y="11081"/>
          <a:ext cx="2361826" cy="5472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Agosto</a:t>
          </a:r>
        </a:p>
      </dsp:txBody>
      <dsp:txXfrm>
        <a:off x="2696410" y="11081"/>
        <a:ext cx="2361826" cy="547200"/>
      </dsp:txXfrm>
    </dsp:sp>
    <dsp:sp modelId="{B441A098-5605-4948-928B-6C8F06592F0D}">
      <dsp:nvSpPr>
        <dsp:cNvPr id="0" name=""/>
        <dsp:cNvSpPr/>
      </dsp:nvSpPr>
      <dsp:spPr>
        <a:xfrm>
          <a:off x="2696410" y="558281"/>
          <a:ext cx="2361826" cy="22426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s-CO" sz="2100" kern="1200" dirty="0"/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CO" sz="2100" kern="1200" dirty="0"/>
            <a:t>Gestión del Conocimiento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CO" sz="2100" kern="1200" dirty="0"/>
            <a:t>Integridad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CO" sz="2100" kern="1200" dirty="0"/>
            <a:t>Servicio al Ciudadano</a:t>
          </a:r>
        </a:p>
      </dsp:txBody>
      <dsp:txXfrm>
        <a:off x="2696410" y="558281"/>
        <a:ext cx="2361826" cy="2242664"/>
      </dsp:txXfrm>
    </dsp:sp>
    <dsp:sp modelId="{809247B8-6BA3-4F06-AEE4-8C8DEFFA9785}">
      <dsp:nvSpPr>
        <dsp:cNvPr id="0" name=""/>
        <dsp:cNvSpPr/>
      </dsp:nvSpPr>
      <dsp:spPr>
        <a:xfrm>
          <a:off x="5388893" y="11081"/>
          <a:ext cx="2361826" cy="5472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Septiembre</a:t>
          </a:r>
          <a:endParaRPr lang="es-CO" sz="1600" kern="1200" dirty="0"/>
        </a:p>
      </dsp:txBody>
      <dsp:txXfrm>
        <a:off x="5388893" y="11081"/>
        <a:ext cx="2361826" cy="547200"/>
      </dsp:txXfrm>
    </dsp:sp>
    <dsp:sp modelId="{001417F7-7085-4F62-B5BF-7238BC875488}">
      <dsp:nvSpPr>
        <dsp:cNvPr id="0" name=""/>
        <dsp:cNvSpPr/>
      </dsp:nvSpPr>
      <dsp:spPr>
        <a:xfrm>
          <a:off x="5388893" y="558281"/>
          <a:ext cx="2361826" cy="22426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2100" kern="1200" dirty="0"/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100" kern="1200" dirty="0"/>
            <a:t>1. Participación Ciudadana.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100" kern="1200" dirty="0"/>
            <a:t>2. Racionalización de trámites.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100" kern="1200" dirty="0"/>
            <a:t>3. Gobierno Digital.</a:t>
          </a:r>
        </a:p>
      </dsp:txBody>
      <dsp:txXfrm>
        <a:off x="5388893" y="558281"/>
        <a:ext cx="2361826" cy="2242664"/>
      </dsp:txXfrm>
    </dsp:sp>
    <dsp:sp modelId="{13E7B396-0281-4B0D-BD42-3F3AC2534301}">
      <dsp:nvSpPr>
        <dsp:cNvPr id="0" name=""/>
        <dsp:cNvSpPr/>
      </dsp:nvSpPr>
      <dsp:spPr>
        <a:xfrm>
          <a:off x="8081376" y="11081"/>
          <a:ext cx="2361826" cy="5472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Octubre</a:t>
          </a:r>
        </a:p>
      </dsp:txBody>
      <dsp:txXfrm>
        <a:off x="8081376" y="11081"/>
        <a:ext cx="2361826" cy="547200"/>
      </dsp:txXfrm>
    </dsp:sp>
    <dsp:sp modelId="{E77857FC-C452-4568-96D3-4636710841A7}">
      <dsp:nvSpPr>
        <dsp:cNvPr id="0" name=""/>
        <dsp:cNvSpPr/>
      </dsp:nvSpPr>
      <dsp:spPr>
        <a:xfrm>
          <a:off x="8081376" y="558281"/>
          <a:ext cx="2361826" cy="22426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1900" kern="1200" dirty="0"/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100" kern="1200" dirty="0"/>
            <a:t>1. Seguridad Digital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100" kern="1200" dirty="0"/>
            <a:t>2.Gestión Estratégica de Talento Humano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900" kern="1200" dirty="0"/>
        </a:p>
      </dsp:txBody>
      <dsp:txXfrm>
        <a:off x="8081376" y="558281"/>
        <a:ext cx="2361826" cy="2242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782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7883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u="none" strike="noStrike" dirty="0">
              <a:solidFill>
                <a:srgbClr val="000000"/>
              </a:solidFill>
              <a:effectLst/>
              <a:latin typeface="Museo Sans Condensed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312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u="none" strike="noStrike" dirty="0">
              <a:solidFill>
                <a:srgbClr val="000000"/>
              </a:solidFill>
              <a:effectLst/>
              <a:latin typeface="Museo Sans Condensed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028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0" i="0" u="none" strike="noStrike" kern="1200" dirty="0">
              <a:solidFill>
                <a:srgbClr val="000000"/>
              </a:solidFill>
              <a:effectLst/>
              <a:latin typeface="Museo Sans Condensed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1702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0999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0" i="0" u="none" strike="noStrike" kern="1200" dirty="0">
              <a:solidFill>
                <a:srgbClr val="000000"/>
              </a:solidFill>
              <a:effectLst/>
              <a:latin typeface="Museo Sans Condensed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41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910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13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87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45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03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630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00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u="none" strike="noStrike" dirty="0">
              <a:solidFill>
                <a:srgbClr val="000000"/>
              </a:solidFill>
              <a:effectLst/>
              <a:latin typeface="Museo Sans Condensed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079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4E452B-A436-4FC1-9028-64C3C1C78AB4}"/>
              </a:ext>
            </a:extLst>
          </p:cNvPr>
          <p:cNvSpPr txBox="1"/>
          <p:nvPr/>
        </p:nvSpPr>
        <p:spPr>
          <a:xfrm>
            <a:off x="1333394" y="1291065"/>
            <a:ext cx="95252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Secretaría de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Sesión ordinaria mes de Junio</a:t>
            </a:r>
            <a:endParaRPr kumimoji="0" lang="es-CO" sz="36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 No. 7 Sectorial de Gestión y Desempeño 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Bogotá D.C.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de junio de 2021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12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1A83EF-E885-42D7-91AD-798F4CB1F5C8}"/>
              </a:ext>
            </a:extLst>
          </p:cNvPr>
          <p:cNvSpPr txBox="1"/>
          <p:nvPr/>
        </p:nvSpPr>
        <p:spPr>
          <a:xfrm>
            <a:off x="919554" y="741073"/>
            <a:ext cx="26116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Se concluye:</a:t>
            </a:r>
            <a:endParaRPr lang="es-CO" sz="3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969005B-1A30-41E1-A09B-5C3BBFEF07EB}"/>
              </a:ext>
            </a:extLst>
          </p:cNvPr>
          <p:cNvSpPr txBox="1"/>
          <p:nvPr/>
        </p:nvSpPr>
        <p:spPr>
          <a:xfrm>
            <a:off x="632791" y="1869610"/>
            <a:ext cx="1092641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aumento significativo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en el puntaje IDI de la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Fundación Gilberto Álzate Avendaño (FUGA) y al Canal Capital. ¡Felicitaciones!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nivel sectorial la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Política de integridad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 la más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baja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y se deben abordar estrategias para su correcta implementación en el segundo semestre del 2021.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 las 7 entidades,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 aumentaron significativamente en la Política de Defensa Jurídica.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 requiere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analizar los resultados con sus recomendaciones, priorizando las políticas y brechas a trabajar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en el segundo semestre e incluir en los planes de acción 2021.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Las entidades que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disminuyeron en la medición, requieren identificar las causas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para ajustar los planes de acción y solicitar acompañamiento de la Secretaría General.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0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1A83EF-E885-42D7-91AD-798F4CB1F5C8}"/>
              </a:ext>
            </a:extLst>
          </p:cNvPr>
          <p:cNvSpPr txBox="1"/>
          <p:nvPr/>
        </p:nvSpPr>
        <p:spPr>
          <a:xfrm>
            <a:off x="485482" y="471343"/>
            <a:ext cx="6612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Recomendaciones para la mejora</a:t>
            </a:r>
          </a:p>
          <a:p>
            <a:endParaRPr lang="es-CO" sz="3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468692-4BE8-4906-AA80-0CE1E6FA5F07}"/>
              </a:ext>
            </a:extLst>
          </p:cNvPr>
          <p:cNvSpPr txBox="1"/>
          <p:nvPr/>
        </p:nvSpPr>
        <p:spPr>
          <a:xfrm>
            <a:off x="584253" y="1426987"/>
            <a:ext cx="110234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Desarrollo de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sesiones sectoriales con la Secretaria General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para la socialización e implementación de mejores prácticas que aporten al fortalecimiento de la gestión de sus entidades.</a:t>
            </a:r>
          </a:p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Priorización de las políticas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para promover y fortalecer los planes de acción en las entidades.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C93BB6-E854-44BA-B692-8100EF15964C}"/>
              </a:ext>
            </a:extLst>
          </p:cNvPr>
          <p:cNvSpPr txBox="1"/>
          <p:nvPr/>
        </p:nvSpPr>
        <p:spPr>
          <a:xfrm>
            <a:off x="988501" y="3059597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Sectores</a:t>
            </a:r>
          </a:p>
          <a:p>
            <a:pPr algn="r"/>
            <a:r>
              <a:rPr lang="es-CO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Priorizados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A3E763-4099-4336-855F-E7D461B0CE58}"/>
              </a:ext>
            </a:extLst>
          </p:cNvPr>
          <p:cNvSpPr txBox="1"/>
          <p:nvPr/>
        </p:nvSpPr>
        <p:spPr>
          <a:xfrm>
            <a:off x="2175211" y="2921168"/>
            <a:ext cx="3233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Hábitat</a:t>
            </a:r>
            <a:r>
              <a:rPr lang="es-ES_tradnl" sz="1200" dirty="0">
                <a:latin typeface="Century Gothic" panose="020B0502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Seguridad, convivencia y justicia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Cultura, recreación y deporte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Jurídica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Gobierno</a:t>
            </a:r>
            <a:endParaRPr lang="es-ES_tradnl" sz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19599F-3EBE-4187-87CE-0B7DFDA2D6F2}"/>
              </a:ext>
            </a:extLst>
          </p:cNvPr>
          <p:cNvSpPr txBox="1"/>
          <p:nvPr/>
        </p:nvSpPr>
        <p:spPr>
          <a:xfrm>
            <a:off x="5408462" y="312207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Políticas</a:t>
            </a:r>
          </a:p>
          <a:p>
            <a:pPr algn="r"/>
            <a:r>
              <a:rPr lang="es-CO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Priorizadas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C22407D-5BEA-4129-AFBB-C7834AC7AA1F}"/>
              </a:ext>
            </a:extLst>
          </p:cNvPr>
          <p:cNvSpPr txBox="1"/>
          <p:nvPr/>
        </p:nvSpPr>
        <p:spPr>
          <a:xfrm>
            <a:off x="6783540" y="2952017"/>
            <a:ext cx="468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Integridad</a:t>
            </a:r>
            <a:r>
              <a:rPr lang="es-ES_tradnl" sz="1200" dirty="0">
                <a:latin typeface="Century Gothic" panose="020B0502020202020204" pitchFamily="34" charset="0"/>
              </a:rPr>
              <a:t> </a:t>
            </a:r>
            <a:endParaRPr lang="es-ES_tradnl" sz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Seguimiento y evaluación desempeño institucional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Gestión del Conocimiento y la Innovación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Control Interno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A30485-1EED-424D-9315-4F1CE909F2F4}"/>
              </a:ext>
            </a:extLst>
          </p:cNvPr>
          <p:cNvSpPr txBox="1"/>
          <p:nvPr/>
        </p:nvSpPr>
        <p:spPr>
          <a:xfrm>
            <a:off x="731184" y="4264916"/>
            <a:ext cx="110234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3. Fortalecer el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liderazgo y compromiso gerencial y  de sus equipos de trabajo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en la formulación, implementación y seguimiento de los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planes de acción para cerrar las brechas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en el segundo semestre del 2021.</a:t>
            </a: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4. Compartir las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mejores prácticas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para fortalecer el sector.</a:t>
            </a: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7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B495A-774D-41D4-8686-0D10E255BD1E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4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Cronograma de socialización del estado de avance de las Políticas de Gestión y Desempeño del MIPG.</a:t>
            </a:r>
          </a:p>
        </p:txBody>
      </p:sp>
    </p:spTree>
    <p:extLst>
      <p:ext uri="{BB962C8B-B14F-4D97-AF65-F5344CB8AC3E}">
        <p14:creationId xmlns:p14="http://schemas.microsoft.com/office/powerpoint/2010/main" val="287886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8DE2B4B-00A6-4A8B-BE84-FEEC31961BC7}"/>
              </a:ext>
            </a:extLst>
          </p:cNvPr>
          <p:cNvSpPr txBox="1"/>
          <p:nvPr/>
        </p:nvSpPr>
        <p:spPr>
          <a:xfrm>
            <a:off x="714637" y="756837"/>
            <a:ext cx="3180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CRONOGRAMA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6C50055-F553-4A00-8490-93374812899A}"/>
              </a:ext>
            </a:extLst>
          </p:cNvPr>
          <p:cNvGraphicFramePr/>
          <p:nvPr/>
        </p:nvGraphicFramePr>
        <p:xfrm>
          <a:off x="821632" y="1945503"/>
          <a:ext cx="10447131" cy="281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CE2B575-3372-4141-A6F6-5CA7349EFEA9}"/>
              </a:ext>
            </a:extLst>
          </p:cNvPr>
          <p:cNvSpPr txBox="1"/>
          <p:nvPr/>
        </p:nvSpPr>
        <p:spPr>
          <a:xfrm>
            <a:off x="4068417" y="433672"/>
            <a:ext cx="7752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effectLst/>
                <a:latin typeface="Century Gothic" panose="020B0502020202020204" pitchFamily="34" charset="0"/>
              </a:rPr>
              <a:t>Se presentará en el comité:</a:t>
            </a:r>
          </a:p>
          <a:p>
            <a:endParaRPr lang="es-ES" dirty="0">
              <a:effectLst/>
              <a:latin typeface="Century Gothic" panose="020B0502020202020204" pitchFamily="34" charset="0"/>
            </a:endParaRPr>
          </a:p>
          <a:p>
            <a:r>
              <a:rPr lang="es-ES" dirty="0">
                <a:latin typeface="Century Gothic" panose="020B0502020202020204" pitchFamily="34" charset="0"/>
              </a:rPr>
              <a:t>Compartir prácticas exitosas y lecciones aprendidas en la implementación de las políticas del MIPG (10 minutos por política).</a:t>
            </a:r>
            <a:endParaRPr lang="es-ES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BF280F3-65DB-4C84-A184-DE53BD7B8D3B}"/>
              </a:ext>
            </a:extLst>
          </p:cNvPr>
          <p:cNvSpPr/>
          <p:nvPr/>
        </p:nvSpPr>
        <p:spPr>
          <a:xfrm>
            <a:off x="821632" y="4757529"/>
            <a:ext cx="2378756" cy="12854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1 - 2 OFB</a:t>
            </a:r>
          </a:p>
          <a:p>
            <a:pPr algn="ctr"/>
            <a:r>
              <a:rPr lang="es-CO" b="1" dirty="0"/>
              <a:t>3 – 4 IDRD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0FDFDCC-B95E-4A40-B803-D46540B43F63}"/>
              </a:ext>
            </a:extLst>
          </p:cNvPr>
          <p:cNvSpPr/>
          <p:nvPr/>
        </p:nvSpPr>
        <p:spPr>
          <a:xfrm>
            <a:off x="3499797" y="4757528"/>
            <a:ext cx="2378759" cy="12854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1 – 2 FUGA</a:t>
            </a:r>
          </a:p>
          <a:p>
            <a:pPr algn="ctr"/>
            <a:r>
              <a:rPr lang="es-CO" b="1" dirty="0"/>
              <a:t>3. IDPC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DEEA0E1-DA36-4B97-B808-82627C5FF20F}"/>
              </a:ext>
            </a:extLst>
          </p:cNvPr>
          <p:cNvSpPr/>
          <p:nvPr/>
        </p:nvSpPr>
        <p:spPr>
          <a:xfrm>
            <a:off x="6177965" y="4757528"/>
            <a:ext cx="2378760" cy="12854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CO" b="1" dirty="0"/>
              <a:t>IDARTES</a:t>
            </a:r>
          </a:p>
          <a:p>
            <a:pPr algn="ctr"/>
            <a:r>
              <a:rPr lang="es-CO" b="1" dirty="0"/>
              <a:t>2 – 3 SCRD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9DC96A0-B013-4597-90E0-A2C99C18FD28}"/>
              </a:ext>
            </a:extLst>
          </p:cNvPr>
          <p:cNvSpPr/>
          <p:nvPr/>
        </p:nvSpPr>
        <p:spPr>
          <a:xfrm>
            <a:off x="8890003" y="4757528"/>
            <a:ext cx="2378760" cy="12854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CANAL CAPITAL</a:t>
            </a:r>
          </a:p>
        </p:txBody>
      </p:sp>
    </p:spTree>
    <p:extLst>
      <p:ext uri="{BB962C8B-B14F-4D97-AF65-F5344CB8AC3E}">
        <p14:creationId xmlns:p14="http://schemas.microsoft.com/office/powerpoint/2010/main" val="366715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B495A-774D-41D4-8686-0D10E255BD1E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5.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Seguimiento a la ejecución presupuestal, corte a </a:t>
            </a:r>
            <a:r>
              <a:rPr kumimoji="0" lang="es-CO" sz="4000" b="1" i="0" u="none" strike="noStrike" kern="1200" cap="none" spc="0" normalizeH="0" baseline="0" noProof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junio 18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de 2021.</a:t>
            </a:r>
          </a:p>
        </p:txBody>
      </p:sp>
    </p:spTree>
    <p:extLst>
      <p:ext uri="{BB962C8B-B14F-4D97-AF65-F5344CB8AC3E}">
        <p14:creationId xmlns:p14="http://schemas.microsoft.com/office/powerpoint/2010/main" val="419527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Ranking de entidades por porcentaje de 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17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/06/2021 (semana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24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A396F3-730C-4C4B-948D-5FA5D15A8C2E}"/>
              </a:ext>
            </a:extLst>
          </p:cNvPr>
          <p:cNvSpPr txBox="1"/>
          <p:nvPr/>
        </p:nvSpPr>
        <p:spPr>
          <a:xfrm>
            <a:off x="10808176" y="3636672"/>
            <a:ext cx="6711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43,10%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521746-37DD-455C-8B2D-9D659DAA385B}"/>
              </a:ext>
            </a:extLst>
          </p:cNvPr>
          <p:cNvGraphicFramePr>
            <a:graphicFrameLocks noGrp="1"/>
          </p:cNvGraphicFramePr>
          <p:nvPr/>
        </p:nvGraphicFramePr>
        <p:xfrm>
          <a:off x="1682752" y="1888807"/>
          <a:ext cx="8826500" cy="3080385"/>
        </p:xfrm>
        <a:graphic>
          <a:graphicData uri="http://schemas.openxmlformats.org/drawingml/2006/table">
            <a:tbl>
              <a:tblPr/>
              <a:tblGrid>
                <a:gridCol w="3795015">
                  <a:extLst>
                    <a:ext uri="{9D8B030D-6E8A-4147-A177-3AD203B41FA5}">
                      <a16:colId xmlns:a16="http://schemas.microsoft.com/office/drawing/2014/main" val="3769485229"/>
                    </a:ext>
                  </a:extLst>
                </a:gridCol>
                <a:gridCol w="1245982">
                  <a:extLst>
                    <a:ext uri="{9D8B030D-6E8A-4147-A177-3AD203B41FA5}">
                      <a16:colId xmlns:a16="http://schemas.microsoft.com/office/drawing/2014/main" val="3192267289"/>
                    </a:ext>
                  </a:extLst>
                </a:gridCol>
                <a:gridCol w="713349">
                  <a:extLst>
                    <a:ext uri="{9D8B030D-6E8A-4147-A177-3AD203B41FA5}">
                      <a16:colId xmlns:a16="http://schemas.microsoft.com/office/drawing/2014/main" val="3339260837"/>
                    </a:ext>
                  </a:extLst>
                </a:gridCol>
                <a:gridCol w="580190">
                  <a:extLst>
                    <a:ext uri="{9D8B030D-6E8A-4147-A177-3AD203B41FA5}">
                      <a16:colId xmlns:a16="http://schemas.microsoft.com/office/drawing/2014/main" val="2260695927"/>
                    </a:ext>
                  </a:extLst>
                </a:gridCol>
                <a:gridCol w="1245982">
                  <a:extLst>
                    <a:ext uri="{9D8B030D-6E8A-4147-A177-3AD203B41FA5}">
                      <a16:colId xmlns:a16="http://schemas.microsoft.com/office/drawing/2014/main" val="1589270959"/>
                    </a:ext>
                  </a:extLst>
                </a:gridCol>
                <a:gridCol w="1245982">
                  <a:extLst>
                    <a:ext uri="{9D8B030D-6E8A-4147-A177-3AD203B41FA5}">
                      <a16:colId xmlns:a16="http://schemas.microsoft.com/office/drawing/2014/main" val="3621277776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41121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PORCENTAJE EJECUCIÓN PRESUPUESTAL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PORCENTAJE AUTORIZACIÓN DE GIRO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PUESTO EJECUCIÓN PRESUPUESTAL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51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DEPARTAMENTO ADMINISTRATIVO DEL SERVICIO CIVIL DISTRITAL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84,60%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23,30%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833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PATRIMONIO CULTURAL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74,90%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0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13,90%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50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$ 139.181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49,10%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94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48,90%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19,30%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25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CULTURA,RECREACIÓN Y DEPORTE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$ 128.911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307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$ 329.951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FFC000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364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$ 10.892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36,30%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12,40%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820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LOTERÍA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980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ENTIDADES DISTRITALES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$ 20.659.391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43,10%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20,90%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2822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SDH-DDP-SFD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32521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Diseño: SCRD-OAP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43319"/>
                  </a:ext>
                </a:extLst>
              </a:tr>
            </a:tbl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CA54085-FF93-428F-B61D-3023BE2920D1}"/>
              </a:ext>
            </a:extLst>
          </p:cNvPr>
          <p:cNvCxnSpPr>
            <a:cxnSpLocks/>
          </p:cNvCxnSpPr>
          <p:nvPr/>
        </p:nvCxnSpPr>
        <p:spPr>
          <a:xfrm>
            <a:off x="1682748" y="3790561"/>
            <a:ext cx="9147439" cy="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7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presupuesto total (funcionamiento + inversión) a 18/06/2021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90240DB-AD0C-47DF-895F-661659137BBE}"/>
              </a:ext>
            </a:extLst>
          </p:cNvPr>
          <p:cNvGraphicFramePr>
            <a:graphicFrameLocks noGrp="1"/>
          </p:cNvGraphicFramePr>
          <p:nvPr/>
        </p:nvGraphicFramePr>
        <p:xfrm>
          <a:off x="327057" y="2002576"/>
          <a:ext cx="11537885" cy="2852848"/>
        </p:xfrm>
        <a:graphic>
          <a:graphicData uri="http://schemas.openxmlformats.org/drawingml/2006/table">
            <a:tbl>
              <a:tblPr/>
              <a:tblGrid>
                <a:gridCol w="322014">
                  <a:extLst>
                    <a:ext uri="{9D8B030D-6E8A-4147-A177-3AD203B41FA5}">
                      <a16:colId xmlns:a16="http://schemas.microsoft.com/office/drawing/2014/main" val="3103012745"/>
                    </a:ext>
                  </a:extLst>
                </a:gridCol>
                <a:gridCol w="3696770">
                  <a:extLst>
                    <a:ext uri="{9D8B030D-6E8A-4147-A177-3AD203B41FA5}">
                      <a16:colId xmlns:a16="http://schemas.microsoft.com/office/drawing/2014/main" val="728634952"/>
                    </a:ext>
                  </a:extLst>
                </a:gridCol>
                <a:gridCol w="959028">
                  <a:extLst>
                    <a:ext uri="{9D8B030D-6E8A-4147-A177-3AD203B41FA5}">
                      <a16:colId xmlns:a16="http://schemas.microsoft.com/office/drawing/2014/main" val="2914450080"/>
                    </a:ext>
                  </a:extLst>
                </a:gridCol>
                <a:gridCol w="959028">
                  <a:extLst>
                    <a:ext uri="{9D8B030D-6E8A-4147-A177-3AD203B41FA5}">
                      <a16:colId xmlns:a16="http://schemas.microsoft.com/office/drawing/2014/main" val="3788910238"/>
                    </a:ext>
                  </a:extLst>
                </a:gridCol>
                <a:gridCol w="588311">
                  <a:extLst>
                    <a:ext uri="{9D8B030D-6E8A-4147-A177-3AD203B41FA5}">
                      <a16:colId xmlns:a16="http://schemas.microsoft.com/office/drawing/2014/main" val="403635849"/>
                    </a:ext>
                  </a:extLst>
                </a:gridCol>
                <a:gridCol w="959028">
                  <a:extLst>
                    <a:ext uri="{9D8B030D-6E8A-4147-A177-3AD203B41FA5}">
                      <a16:colId xmlns:a16="http://schemas.microsoft.com/office/drawing/2014/main" val="2567408475"/>
                    </a:ext>
                  </a:extLst>
                </a:gridCol>
                <a:gridCol w="959028">
                  <a:extLst>
                    <a:ext uri="{9D8B030D-6E8A-4147-A177-3AD203B41FA5}">
                      <a16:colId xmlns:a16="http://schemas.microsoft.com/office/drawing/2014/main" val="2396178444"/>
                    </a:ext>
                  </a:extLst>
                </a:gridCol>
                <a:gridCol w="588311">
                  <a:extLst>
                    <a:ext uri="{9D8B030D-6E8A-4147-A177-3AD203B41FA5}">
                      <a16:colId xmlns:a16="http://schemas.microsoft.com/office/drawing/2014/main" val="3181972255"/>
                    </a:ext>
                  </a:extLst>
                </a:gridCol>
                <a:gridCol w="959028">
                  <a:extLst>
                    <a:ext uri="{9D8B030D-6E8A-4147-A177-3AD203B41FA5}">
                      <a16:colId xmlns:a16="http://schemas.microsoft.com/office/drawing/2014/main" val="1488945834"/>
                    </a:ext>
                  </a:extLst>
                </a:gridCol>
                <a:gridCol w="959028">
                  <a:extLst>
                    <a:ext uri="{9D8B030D-6E8A-4147-A177-3AD203B41FA5}">
                      <a16:colId xmlns:a16="http://schemas.microsoft.com/office/drawing/2014/main" val="2234260887"/>
                    </a:ext>
                  </a:extLst>
                </a:gridCol>
                <a:gridCol w="588311">
                  <a:extLst>
                    <a:ext uri="{9D8B030D-6E8A-4147-A177-3AD203B41FA5}">
                      <a16:colId xmlns:a16="http://schemas.microsoft.com/office/drawing/2014/main" val="451890508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Millones de Pesos</a:t>
                      </a:r>
                    </a:p>
                  </a:txBody>
                  <a:tcPr marL="7832" marR="7832" marT="78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2855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INVERSIÓN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3774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17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SECRETARIA DE CULTURA, RECREACIÓN Y DEPORTE (SCRD)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$ 24.128,80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$ 10.362,58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42,95%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$ 128.910,64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$ 60.512,73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46,94%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$ 153.039,44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$ 70.875,31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46,31%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41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 (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lDRD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$ 36.234,23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$ 16.370,73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45,18%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$ 329.950,81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$ 141.794,72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42,97%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$ 366.185,05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$ 158.165,45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43,19%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319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 (IDARTES)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$ 12.971,18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$ 7.671,76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59,14%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$ 139.181,01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$ 68.527,16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49,24%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$ 152.152,18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$ 76.198,92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50,08%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702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 (OFB)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$ 28.321,51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$ 11.789,97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41,63%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$ 31.402,00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$ 22.265,43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70,90%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$ 59.723,51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$ 34.055,41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57,02%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132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DEL PATRIMONIO CULTURAL (IDPC)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$ 6.721,14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$ 2.953,18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43,94%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$ 24.304,00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$ 18.209,10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74,92%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$ 31.025,14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$ 21.162,28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68,21%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135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 (FUGA)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$ 5.148,21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$ 2.023,46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39,30%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$ 9.640,07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$ 4.719,53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48,96%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$ 14.788,28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$ 6.742,98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45,60%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50994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SECTOR 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$ 113.525,07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$ 51.171,68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45,08%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$ 663.388,53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$ 316.028,67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47,64%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$ 776.913,60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$ 367.200,35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47,26%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73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7832" marR="7832" marT="78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$ 33.080,86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$ 21.376,98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64,62%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$ 10.892,34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$ 3.976,00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36,50%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$ 43.973,20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$ 25.352,98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57,66%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8762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$ 146.605,92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$ 72.548,66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49,49%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$ 674.280,87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$ 320.004,67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47,46%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$ 820.886,79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$ 392.553,33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47,82%</a:t>
                      </a: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9762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7832" marR="7832" marT="78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48693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SCRD-OAP</a:t>
                      </a:r>
                    </a:p>
                  </a:txBody>
                  <a:tcPr marL="7832" marR="7832" marT="78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4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14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presupuesto de inversión directa a 18/06/2021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739870-79E3-4F4A-BCA6-A801285BDEF7}"/>
              </a:ext>
            </a:extLst>
          </p:cNvPr>
          <p:cNvGraphicFramePr>
            <a:graphicFrameLocks noGrp="1"/>
          </p:cNvGraphicFramePr>
          <p:nvPr/>
        </p:nvGraphicFramePr>
        <p:xfrm>
          <a:off x="107131" y="2041444"/>
          <a:ext cx="11977734" cy="2775112"/>
        </p:xfrm>
        <a:graphic>
          <a:graphicData uri="http://schemas.openxmlformats.org/drawingml/2006/table">
            <a:tbl>
              <a:tblPr/>
              <a:tblGrid>
                <a:gridCol w="307817">
                  <a:extLst>
                    <a:ext uri="{9D8B030D-6E8A-4147-A177-3AD203B41FA5}">
                      <a16:colId xmlns:a16="http://schemas.microsoft.com/office/drawing/2014/main" val="2260860186"/>
                    </a:ext>
                  </a:extLst>
                </a:gridCol>
                <a:gridCol w="3160019">
                  <a:extLst>
                    <a:ext uri="{9D8B030D-6E8A-4147-A177-3AD203B41FA5}">
                      <a16:colId xmlns:a16="http://schemas.microsoft.com/office/drawing/2014/main" val="713422466"/>
                    </a:ext>
                  </a:extLst>
                </a:gridCol>
                <a:gridCol w="941976">
                  <a:extLst>
                    <a:ext uri="{9D8B030D-6E8A-4147-A177-3AD203B41FA5}">
                      <a16:colId xmlns:a16="http://schemas.microsoft.com/office/drawing/2014/main" val="3958416356"/>
                    </a:ext>
                  </a:extLst>
                </a:gridCol>
                <a:gridCol w="941976">
                  <a:extLst>
                    <a:ext uri="{9D8B030D-6E8A-4147-A177-3AD203B41FA5}">
                      <a16:colId xmlns:a16="http://schemas.microsoft.com/office/drawing/2014/main" val="1161011802"/>
                    </a:ext>
                  </a:extLst>
                </a:gridCol>
                <a:gridCol w="939300">
                  <a:extLst>
                    <a:ext uri="{9D8B030D-6E8A-4147-A177-3AD203B41FA5}">
                      <a16:colId xmlns:a16="http://schemas.microsoft.com/office/drawing/2014/main" val="993718225"/>
                    </a:ext>
                  </a:extLst>
                </a:gridCol>
                <a:gridCol w="489721">
                  <a:extLst>
                    <a:ext uri="{9D8B030D-6E8A-4147-A177-3AD203B41FA5}">
                      <a16:colId xmlns:a16="http://schemas.microsoft.com/office/drawing/2014/main" val="759037263"/>
                    </a:ext>
                  </a:extLst>
                </a:gridCol>
                <a:gridCol w="941976">
                  <a:extLst>
                    <a:ext uri="{9D8B030D-6E8A-4147-A177-3AD203B41FA5}">
                      <a16:colId xmlns:a16="http://schemas.microsoft.com/office/drawing/2014/main" val="277101020"/>
                    </a:ext>
                  </a:extLst>
                </a:gridCol>
                <a:gridCol w="941976">
                  <a:extLst>
                    <a:ext uri="{9D8B030D-6E8A-4147-A177-3AD203B41FA5}">
                      <a16:colId xmlns:a16="http://schemas.microsoft.com/office/drawing/2014/main" val="2176300007"/>
                    </a:ext>
                  </a:extLst>
                </a:gridCol>
                <a:gridCol w="939300">
                  <a:extLst>
                    <a:ext uri="{9D8B030D-6E8A-4147-A177-3AD203B41FA5}">
                      <a16:colId xmlns:a16="http://schemas.microsoft.com/office/drawing/2014/main" val="3749596205"/>
                    </a:ext>
                  </a:extLst>
                </a:gridCol>
                <a:gridCol w="489721">
                  <a:extLst>
                    <a:ext uri="{9D8B030D-6E8A-4147-A177-3AD203B41FA5}">
                      <a16:colId xmlns:a16="http://schemas.microsoft.com/office/drawing/2014/main" val="1562767227"/>
                    </a:ext>
                  </a:extLst>
                </a:gridCol>
                <a:gridCol w="941976">
                  <a:extLst>
                    <a:ext uri="{9D8B030D-6E8A-4147-A177-3AD203B41FA5}">
                      <a16:colId xmlns:a16="http://schemas.microsoft.com/office/drawing/2014/main" val="1162396275"/>
                    </a:ext>
                  </a:extLst>
                </a:gridCol>
                <a:gridCol w="941976">
                  <a:extLst>
                    <a:ext uri="{9D8B030D-6E8A-4147-A177-3AD203B41FA5}">
                      <a16:colId xmlns:a16="http://schemas.microsoft.com/office/drawing/2014/main" val="3894797535"/>
                    </a:ext>
                  </a:extLst>
                </a:gridCol>
              </a:tblGrid>
              <a:tr h="0">
                <a:tc gridSpan="12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56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DISPONIBLE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465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SECRETARIA DE CULTURA, RECREACIÓN Y DEPORTE (SCRD)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$ 123.851,86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$ 128.910,64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$ 60.512,73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46,94%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$ 69.143,52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$ 8.630,79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$ 28.107,78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21,80%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$ 36.690,06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$ 8.582,28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424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 (lDRD)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$ 337.446,95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$ 329.950,81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$ 141.794,72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42,97%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$ 162.833,75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$ 21.039,02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$ 56.488,43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17,12%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$ 73.705,32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$ 17.216,89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04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 (IDARTES)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$ 136.602,00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$ 139.181,01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$ 68.527,16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49,24%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$ 81.764,00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$ 13.236,84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$ 21.983,54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15,79%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$ 26.454,00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$ 4.470,46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64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 (OFB)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$ 31.446,00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$ 31.402,00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$ 22.265,43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70,90%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$ 23.878,00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$ 1.612,57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$ 4.371,80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13,92%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$ 6.406,00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$ 2.034,20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652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DEL PATRIMONIO CULTURAL (IDPC)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$ 18.209,10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74,92%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$ 20.095,00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$ 1.885,90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$ 6.061,25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24,94%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$ 5.841,18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-$ 220,07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303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 (FUGA)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$ 9.640,07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$ 9.640,07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$ 4.719,53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48,96%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$ 5.839,18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$ 1.119,66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$ 1.859,06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19,28%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$ 2.107,74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$ 248,68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57932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SECTOR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$ 663.290,88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$ 663.388,53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$ 316.028,67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47,64%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$ 363.553,45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$ 47.524,78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$ 118.871,86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17,92%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$ 151.204,30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$ 32.332,44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76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$ 11.135,24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$ 10.892,34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$ 3.976,00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36,50%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$ 7.645,64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$ 3.669,65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$ 1.730,26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15,89%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$ 2.970,39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$ 1.240,13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9334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$ 674.426,12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$ 674.280,87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$ 320.004,67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47,46%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$ 371.199,09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$ 51.194,43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$ 120.602,12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17,89%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$ 154.174,70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$ 33.572,57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8071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192140"/>
                  </a:ext>
                </a:extLst>
              </a:tr>
              <a:tr h="0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SCRD-OAP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89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40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algn="ctr"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Justificación sobre posibles rezagos en los compromisos y giros de la vigencia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0FAFEEF-44FC-492C-9AA4-EA7DFAC06BA5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1219461"/>
          <a:ext cx="11606542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SCRD: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Respecto a los compromisos y giros,  la mayor parte del rezago proyectado (80%) corresponde a pasivos exigibles de infraestructura y el restante 20% a la no suscripción de los compromisos programados.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57A5353A-E18E-4DAF-A66B-3A9C7C5FFB8D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1937493"/>
          <a:ext cx="11606542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IDRD: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Respecto a los compromisos la mayor parte del rezago proyectado podría generarse por los tiempos requeridos para el reconocimiento y pago de pasivos exigibles de compromisos que se encuentran en proceso de liquidación, retrasos en procesos de contratación y procesos contractuales que no han iniciado por las medidas de cierre y cuarentenas para afrontar el Covid-19 y el paro que afrontó el país, afectando la ejecución de contratos que vienen de la vigencia 2020, los cuales deben finalizarse para iniciar nuevas contrataciones. Respecto a los giros se pueden generar rezagos por los tiempos requeridos para el trámite de reconocimiento y pago de pasivos exigibles y las medidas de cierres y cuarentenas y el paro obligaron a la suspensión de algunos contratos con proveedores y en otros casos la ejecución se vio afectada.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3" name="Tabla 2">
            <a:extLst>
              <a:ext uri="{FF2B5EF4-FFF2-40B4-BE49-F238E27FC236}">
                <a16:creationId xmlns:a16="http://schemas.microsoft.com/office/drawing/2014/main" id="{DE44FA2E-9875-455F-B7C4-C08D3EC7C0C4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3874725"/>
          <a:ext cx="11606542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IDARTES: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Museo Sans Condensed" panose="02000000000000000000" pitchFamily="2" charset="0"/>
                          <a:ea typeface="+mn-ea"/>
                          <a:cs typeface="+mn-cs"/>
                        </a:rPr>
                        <a:t>Respecto a los compromisos la mayor parte del rezago proyectado corresponde a procesos para los cuales no se alcanzó al finalizar la etapa contractual como se tenía proyectado, por los tiempos que implica las etapas precontractual y de contratación, o por retraso en las mismas. Respecto a los giros el rezago proyectado se debe a retrasos para algunos procesos en la entrega de los documentos que soportan los pagos y/o devoluciones de los trámites de pago por inconsistencias en los informes y soportes.</a:t>
                      </a:r>
                      <a:endParaRPr lang="es-CO" sz="1600" kern="1200" dirty="0">
                        <a:solidFill>
                          <a:schemeClr val="tx1"/>
                        </a:solidFill>
                        <a:latin typeface="Museo Sans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6EF66FE9-2340-475E-860C-824F86EFD112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5080437"/>
          <a:ext cx="1160654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FUGA: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Respecto a los compromisos la mayor parte del rezago proyectado corresponde a procesos contractuales que actualmente están en curso (sin registro presupuestal). Respecto a los giros el rezago proyectado es bajo, con un retraso en los giros, en razón a la no suscripción de los compromisos programados. 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43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algn="ctr"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Justificación sobre posibles rezagos en los compromisos y giros de la vigencia</a:t>
            </a: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24DF3F1E-B89B-42EF-B9A6-B7CC8ECFBB42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3003897"/>
          <a:ext cx="116065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CANAL: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Informó que a la finalización del mes no espera rezagos de compromisos y giros de la vigencia respecto a la programación.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49C036CC-D29A-454C-B04A-527A8FCE89EB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2251021"/>
          <a:ext cx="11606542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OFB: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Informó que a la finalización del mes no espera rezagos de compromisos respecto a la programación. En cuanto a los giros se indica que no se espera rezago pues varios compromisos se encuentran en proceso para pago, el cual se espera se realice antes del 30 de junio.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8EED7BD5-EEBF-4592-8D1D-3A0E6F42E77E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1254305"/>
          <a:ext cx="1160654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IDPC: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Respecto a los compromisos la mayor parte del rezago corresponde a contrataciones que se encuentran en proceso de revisión y contrataciones en proceso de estructuración. Respecto a los giros Informó que a la finalización del mes no espera rezagos de respecto a la programación.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53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1BDF149-6074-449E-88A2-643E950F834E}"/>
              </a:ext>
            </a:extLst>
          </p:cNvPr>
          <p:cNvSpPr txBox="1">
            <a:spLocks/>
          </p:cNvSpPr>
          <p:nvPr/>
        </p:nvSpPr>
        <p:spPr>
          <a:xfrm>
            <a:off x="1456840" y="396132"/>
            <a:ext cx="9278320" cy="57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ORDEN DEL DÍA</a:t>
            </a:r>
            <a:endParaRPr lang="es-CO" sz="3200" b="1" dirty="0">
              <a:solidFill>
                <a:srgbClr val="5D4294"/>
              </a:solidFill>
              <a:latin typeface="Museo Sans Condensed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id="{4D1B6884-9545-43BF-A302-20ED9640D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5936"/>
              </p:ext>
            </p:extLst>
          </p:nvPr>
        </p:nvGraphicFramePr>
        <p:xfrm>
          <a:off x="340936" y="1650554"/>
          <a:ext cx="11510127" cy="35568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46960">
                  <a:extLst>
                    <a:ext uri="{9D8B030D-6E8A-4147-A177-3AD203B41FA5}">
                      <a16:colId xmlns:a16="http://schemas.microsoft.com/office/drawing/2014/main" val="3740220606"/>
                    </a:ext>
                  </a:extLst>
                </a:gridCol>
                <a:gridCol w="4114636">
                  <a:extLst>
                    <a:ext uri="{9D8B030D-6E8A-4147-A177-3AD203B41FA5}">
                      <a16:colId xmlns:a16="http://schemas.microsoft.com/office/drawing/2014/main" val="1454836200"/>
                    </a:ext>
                  </a:extLst>
                </a:gridCol>
                <a:gridCol w="3492463">
                  <a:extLst>
                    <a:ext uri="{9D8B030D-6E8A-4147-A177-3AD203B41FA5}">
                      <a16:colId xmlns:a16="http://schemas.microsoft.com/office/drawing/2014/main" val="2883009689"/>
                    </a:ext>
                  </a:extLst>
                </a:gridCol>
                <a:gridCol w="1678034">
                  <a:extLst>
                    <a:ext uri="{9D8B030D-6E8A-4147-A177-3AD203B41FA5}">
                      <a16:colId xmlns:a16="http://schemas.microsoft.com/office/drawing/2014/main" val="1084942956"/>
                    </a:ext>
                  </a:extLst>
                </a:gridCol>
                <a:gridCol w="1678034">
                  <a:extLst>
                    <a:ext uri="{9D8B030D-6E8A-4147-A177-3AD203B41FA5}">
                      <a16:colId xmlns:a16="http://schemas.microsoft.com/office/drawing/2014/main" val="1301804990"/>
                    </a:ext>
                  </a:extLst>
                </a:gridCol>
              </a:tblGrid>
              <a:tr h="352537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No.</a:t>
                      </a:r>
                      <a:endParaRPr lang="es-C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TEMAS DEL COMITÉ</a:t>
                      </a:r>
                      <a:endParaRPr lang="es-C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RESPONSABLE</a:t>
                      </a:r>
                      <a:endParaRPr lang="es-CO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Hora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805513350"/>
                  </a:ext>
                </a:extLst>
              </a:tr>
              <a:tr h="498049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s-CO" sz="1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Verificación del quórum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Asesora de Planeación - SCRD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minutos 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 2:05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1587654469"/>
                  </a:ext>
                </a:extLst>
              </a:tr>
              <a:tr h="46758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4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Aprobación Acta No. 5 de Mayo 25 de 2021, Sesión Ordinaria Virtual y Acta No.6 , Sesión Extraordinaria Asincrónica de Junio 8 de 2021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Todos 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2:05 a 2:15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3159364463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Resultados del Índice de Desempeño Institucional– IDI (FURAG), vigencia 2020.</a:t>
                      </a:r>
                      <a:endParaRPr lang="es-C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Asesora de Planeación - SCRD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2:15 a 2:45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3936299915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Cronograma de socialización del estado de avance de las Políticas de Gestión y Desempeño del MIPG.</a:t>
                      </a:r>
                      <a:endParaRPr lang="es-C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Asesora de Planeación - SCRD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2:45 a 3:00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89398727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Seguimiento a la ejecución presupuestal, corte a junio  de 2021.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Oficina Asesora de Planeación - SCRD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3:00 a 3:30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4068545705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Proposiciones, Varios y Toma de Decisiones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minutos</a:t>
                      </a:r>
                    </a:p>
                  </a:txBody>
                  <a:tcPr marL="66040" marR="6604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3:30 a 3:50 pm</a:t>
                      </a:r>
                    </a:p>
                  </a:txBody>
                  <a:tcPr marL="66040" marR="66040" marT="9525" marB="0" anchor="ctr"/>
                </a:tc>
                <a:extLst>
                  <a:ext uri="{0D108BD9-81ED-4DB2-BD59-A6C34878D82A}">
                    <a16:rowId xmlns:a16="http://schemas.microsoft.com/office/drawing/2014/main" val="275083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7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presupuesto de inversión directa a 18/06/2021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187E4D-19C7-48A7-B7C7-67FE0A590CD5}"/>
              </a:ext>
            </a:extLst>
          </p:cNvPr>
          <p:cNvGraphicFramePr>
            <a:graphicFrameLocks noGrp="1"/>
          </p:cNvGraphicFramePr>
          <p:nvPr/>
        </p:nvGraphicFramePr>
        <p:xfrm>
          <a:off x="2082796" y="4915726"/>
          <a:ext cx="8026400" cy="1211580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3710849265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527025525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0691913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07211998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12961829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47567539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422891554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32379062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1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6393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$674.426,12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$674.280,87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$371.199,09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$320.004,67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$51.194,43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$154.174,70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$120.602,12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$33.572,57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0999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55,10%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57654"/>
                  </a:ext>
                </a:extLst>
              </a:tr>
            </a:tbl>
          </a:graphicData>
        </a:graphic>
      </p:graphicFrame>
      <p:graphicFrame>
        <p:nvGraphicFramePr>
          <p:cNvPr id="11" name="9 Gráfico">
            <a:extLst>
              <a:ext uri="{FF2B5EF4-FFF2-40B4-BE49-F238E27FC236}">
                <a16:creationId xmlns:a16="http://schemas.microsoft.com/office/drawing/2014/main" id="{B5044F05-26BC-446D-A13A-4FAF842B1F84}"/>
              </a:ext>
            </a:extLst>
          </p:cNvPr>
          <p:cNvGraphicFramePr>
            <a:graphicFrameLocks/>
          </p:cNvGraphicFramePr>
          <p:nvPr/>
        </p:nvGraphicFramePr>
        <p:xfrm>
          <a:off x="585783" y="1096202"/>
          <a:ext cx="11020425" cy="381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485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Inversión directa por entidades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Con corte a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18/06/2021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2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01275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Secretaría de Cultura, Recreación y Deporte (SCRD)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(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incluye pasivos exigibles por $41.562 millones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) a 18/06/2021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9BA3D9-3F1F-4F65-ACD2-A568AA188595}"/>
              </a:ext>
            </a:extLst>
          </p:cNvPr>
          <p:cNvSpPr txBox="1"/>
          <p:nvPr/>
        </p:nvSpPr>
        <p:spPr>
          <a:xfrm>
            <a:off x="1779747" y="6087289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11" name="9 Gráfico">
            <a:extLst>
              <a:ext uri="{FF2B5EF4-FFF2-40B4-BE49-F238E27FC236}">
                <a16:creationId xmlns:a16="http://schemas.microsoft.com/office/drawing/2014/main" id="{13E78234-1A34-4229-93FF-40A7EE2E956E}"/>
              </a:ext>
            </a:extLst>
          </p:cNvPr>
          <p:cNvGraphicFramePr>
            <a:graphicFrameLocks/>
          </p:cNvGraphicFramePr>
          <p:nvPr/>
        </p:nvGraphicFramePr>
        <p:xfrm>
          <a:off x="1890705" y="1055382"/>
          <a:ext cx="8410576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5F5E23E-BCCB-48FF-ADFD-55CFC50BBD98}"/>
              </a:ext>
            </a:extLst>
          </p:cNvPr>
          <p:cNvGraphicFramePr>
            <a:graphicFrameLocks noGrp="1"/>
          </p:cNvGraphicFramePr>
          <p:nvPr/>
        </p:nvGraphicFramePr>
        <p:xfrm>
          <a:off x="1473193" y="4865382"/>
          <a:ext cx="9245600" cy="121158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91539587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428851668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84766882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405546271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67760926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87025683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51655185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121563299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7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775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$123.851,86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$128.910,64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$69.143,52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$60.512,73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$8.630,79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$36.690,06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$28.107,78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$8.582,28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0587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53,64%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28,46%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21,80%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626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0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Secretaría de Cultura, Recreación y Deporte (SCRD)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(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sin incluir pasivos exigibles por $41.562 millones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) a 18/06/2021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09E7795-E224-4F4E-8583-16BB00490086}"/>
              </a:ext>
            </a:extLst>
          </p:cNvPr>
          <p:cNvSpPr txBox="1"/>
          <p:nvPr/>
        </p:nvSpPr>
        <p:spPr>
          <a:xfrm>
            <a:off x="1890706" y="6094996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B676C17-826C-43C1-AFB7-2753356C6F68}"/>
              </a:ext>
            </a:extLst>
          </p:cNvPr>
          <p:cNvGraphicFramePr>
            <a:graphicFrameLocks noGrp="1"/>
          </p:cNvGraphicFramePr>
          <p:nvPr/>
        </p:nvGraphicFramePr>
        <p:xfrm>
          <a:off x="1473193" y="4882124"/>
          <a:ext cx="9245600" cy="121158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38814402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28672369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79972957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68352175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7557180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98280710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94938392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430545506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009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3867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$82.290,00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$87.348,79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$59.775,31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$58.151,75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$1.623,56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$27.321,85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$25.746,80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$1.575,04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8141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68,43%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31,28%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29,48%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87828"/>
                  </a:ext>
                </a:extLst>
              </a:tr>
            </a:tbl>
          </a:graphicData>
        </a:graphic>
      </p:graphicFrame>
      <p:graphicFrame>
        <p:nvGraphicFramePr>
          <p:cNvPr id="13" name="9 Gráfico">
            <a:extLst>
              <a:ext uri="{FF2B5EF4-FFF2-40B4-BE49-F238E27FC236}">
                <a16:creationId xmlns:a16="http://schemas.microsoft.com/office/drawing/2014/main" id="{39AC2B3B-DE90-4751-9D6B-9B5F52B30EC8}"/>
              </a:ext>
            </a:extLst>
          </p:cNvPr>
          <p:cNvGraphicFramePr>
            <a:graphicFrameLocks/>
          </p:cNvGraphicFramePr>
          <p:nvPr/>
        </p:nvGraphicFramePr>
        <p:xfrm>
          <a:off x="1890705" y="1076811"/>
          <a:ext cx="8410575" cy="383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332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Instituto Distrital de Recreación y Deporte (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lDRD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18/06/2021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6B7151-010D-4D44-9C92-B120DB32BF22}"/>
              </a:ext>
            </a:extLst>
          </p:cNvPr>
          <p:cNvSpPr txBox="1"/>
          <p:nvPr/>
        </p:nvSpPr>
        <p:spPr>
          <a:xfrm>
            <a:off x="1779748" y="6106518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lograr la ejecución de la programación de compromisos y giros</a:t>
            </a:r>
            <a:endParaRPr lang="es-CO" sz="1200" dirty="0"/>
          </a:p>
        </p:txBody>
      </p:sp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0303AB11-6CE9-4544-A869-E66589C6093C}"/>
              </a:ext>
            </a:extLst>
          </p:cNvPr>
          <p:cNvGraphicFramePr>
            <a:graphicFrameLocks/>
          </p:cNvGraphicFramePr>
          <p:nvPr/>
        </p:nvGraphicFramePr>
        <p:xfrm>
          <a:off x="1909756" y="1069535"/>
          <a:ext cx="8372475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0343ED7-9C2F-4837-8A10-5ED543182230}"/>
              </a:ext>
            </a:extLst>
          </p:cNvPr>
          <p:cNvGraphicFramePr>
            <a:graphicFrameLocks noGrp="1"/>
          </p:cNvGraphicFramePr>
          <p:nvPr/>
        </p:nvGraphicFramePr>
        <p:xfrm>
          <a:off x="1473193" y="4889060"/>
          <a:ext cx="9245600" cy="121158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175446646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57272024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9968483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700299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47455307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38836089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916236027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4193325355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21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7093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$337.446,95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$329.950,81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$162.833,75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$141.794,72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$21.039,02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$73.705,32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$56.488,43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$17.216,89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3760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49,38%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42,97%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13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68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Instituto Distrital de las Artes (IDARTES)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18/06/2021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8D85C0C-38F4-4DA7-8814-CE25C084668D}"/>
              </a:ext>
            </a:extLst>
          </p:cNvPr>
          <p:cNvSpPr txBox="1"/>
          <p:nvPr/>
        </p:nvSpPr>
        <p:spPr>
          <a:xfrm>
            <a:off x="1779746" y="6107913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B5AF6C55-E589-45CC-9EA9-EE592A4423CD}"/>
              </a:ext>
            </a:extLst>
          </p:cNvPr>
          <p:cNvGraphicFramePr>
            <a:graphicFrameLocks/>
          </p:cNvGraphicFramePr>
          <p:nvPr/>
        </p:nvGraphicFramePr>
        <p:xfrm>
          <a:off x="1890704" y="1080549"/>
          <a:ext cx="8410575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332396-BE9B-4DBB-A67E-16274A50BF7A}"/>
              </a:ext>
            </a:extLst>
          </p:cNvPr>
          <p:cNvGraphicFramePr>
            <a:graphicFrameLocks noGrp="1"/>
          </p:cNvGraphicFramePr>
          <p:nvPr/>
        </p:nvGraphicFramePr>
        <p:xfrm>
          <a:off x="1473191" y="4900074"/>
          <a:ext cx="9245600" cy="121158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1506236477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82377134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94425436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577323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35609317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896970767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93901161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825171662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491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7212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$136.602,00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$139.181,01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$81.764,00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$68.527,16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$13.236,84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$26.454,00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$21.983,54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$4.470,46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519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58,94%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49,24%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19,07%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436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092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Orquesta Filarmónica de Bogotá (OFB)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18/06/2021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0D1D1A-2CA0-4002-B79F-7E11F6D66209}"/>
              </a:ext>
            </a:extLst>
          </p:cNvPr>
          <p:cNvSpPr txBox="1"/>
          <p:nvPr/>
        </p:nvSpPr>
        <p:spPr>
          <a:xfrm>
            <a:off x="1779753" y="6122664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EA2F76DB-CB65-48D0-BB85-0A57069BC6A8}"/>
              </a:ext>
            </a:extLst>
          </p:cNvPr>
          <p:cNvGraphicFramePr>
            <a:graphicFrameLocks/>
          </p:cNvGraphicFramePr>
          <p:nvPr/>
        </p:nvGraphicFramePr>
        <p:xfrm>
          <a:off x="1909755" y="1080549"/>
          <a:ext cx="8372475" cy="381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2A4F0E-3ED4-4379-946D-23EEF08ABC6C}"/>
              </a:ext>
            </a:extLst>
          </p:cNvPr>
          <p:cNvGraphicFramePr>
            <a:graphicFrameLocks noGrp="1"/>
          </p:cNvGraphicFramePr>
          <p:nvPr/>
        </p:nvGraphicFramePr>
        <p:xfrm>
          <a:off x="1473192" y="4900075"/>
          <a:ext cx="9245600" cy="121158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6317897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44666508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38422752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73353891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1709182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67644416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6050131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7974778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299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6712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$31.446,00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$31.402,00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$23.878,00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$22.265,43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$1.612,57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$6.406,00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$4.371,80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$2.034,20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649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20,40%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13,92%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582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65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Instituto Distrital del Patrimonio Cultural (IDPC)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18/06/2021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5622B7-126B-484E-A42E-371C46FBDDD7}"/>
              </a:ext>
            </a:extLst>
          </p:cNvPr>
          <p:cNvSpPr txBox="1"/>
          <p:nvPr/>
        </p:nvSpPr>
        <p:spPr>
          <a:xfrm>
            <a:off x="1779753" y="6113611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</a:t>
            </a:r>
            <a:endParaRPr lang="es-CO" sz="1200" dirty="0"/>
          </a:p>
        </p:txBody>
      </p:sp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F31646B3-F7DE-4372-B445-F27945D406E5}"/>
              </a:ext>
            </a:extLst>
          </p:cNvPr>
          <p:cNvGraphicFramePr>
            <a:graphicFrameLocks/>
          </p:cNvGraphicFramePr>
          <p:nvPr/>
        </p:nvGraphicFramePr>
        <p:xfrm>
          <a:off x="1900236" y="1080549"/>
          <a:ext cx="8391524" cy="381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8A2767D-E4BD-48BD-833E-4469C1D362C7}"/>
              </a:ext>
            </a:extLst>
          </p:cNvPr>
          <p:cNvGraphicFramePr>
            <a:graphicFrameLocks noGrp="1"/>
          </p:cNvGraphicFramePr>
          <p:nvPr/>
        </p:nvGraphicFramePr>
        <p:xfrm>
          <a:off x="1473198" y="4900075"/>
          <a:ext cx="9245600" cy="121158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7861257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401150124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94464832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933890727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63668191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51436037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95881152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483450541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36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286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$24.304,00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$24.304,00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$20.095,00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$18.209,10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$1.885,90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$5.841,18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$6.061,25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7295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82,68%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74,92%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24,03%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24,94%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27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370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51609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Fundación Gilberto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Alzate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 Avendaño (FUGA)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18/06/2021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F5D7A0-1C76-46D8-A7D8-CA0C260E6D2D}"/>
              </a:ext>
            </a:extLst>
          </p:cNvPr>
          <p:cNvSpPr txBox="1"/>
          <p:nvPr/>
        </p:nvSpPr>
        <p:spPr>
          <a:xfrm>
            <a:off x="1779747" y="6148303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65870000-64A3-48E7-952E-8ABF518C7924}"/>
              </a:ext>
            </a:extLst>
          </p:cNvPr>
          <p:cNvGraphicFramePr>
            <a:graphicFrameLocks/>
          </p:cNvGraphicFramePr>
          <p:nvPr/>
        </p:nvGraphicFramePr>
        <p:xfrm>
          <a:off x="1904992" y="1105716"/>
          <a:ext cx="8382001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AC87D4-78AA-456F-86FE-285677D32225}"/>
              </a:ext>
            </a:extLst>
          </p:cNvPr>
          <p:cNvGraphicFramePr>
            <a:graphicFrameLocks noGrp="1"/>
          </p:cNvGraphicFramePr>
          <p:nvPr/>
        </p:nvGraphicFramePr>
        <p:xfrm>
          <a:off x="1473192" y="4934766"/>
          <a:ext cx="9245600" cy="121158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69340209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720786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06740782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22111404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31152616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84777832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407327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599370472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86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468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$9.640,07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$9.640,07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$5.839,18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$4.719,53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$1.119,66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$2.107,74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$1.859,06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$248,68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5481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60,57%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48,96%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21,86%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19,28%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53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069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51609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Canal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18/06/2021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AE6138-7710-4E6B-BE1D-664FE1731B1F}"/>
              </a:ext>
            </a:extLst>
          </p:cNvPr>
          <p:cNvSpPr txBox="1"/>
          <p:nvPr/>
        </p:nvSpPr>
        <p:spPr>
          <a:xfrm>
            <a:off x="1779749" y="6137208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9A49DFFA-85D8-42E8-B6AF-FAB8F11AE081}"/>
              </a:ext>
            </a:extLst>
          </p:cNvPr>
          <p:cNvGraphicFramePr>
            <a:graphicFrameLocks/>
          </p:cNvGraphicFramePr>
          <p:nvPr/>
        </p:nvGraphicFramePr>
        <p:xfrm>
          <a:off x="1895470" y="1105716"/>
          <a:ext cx="840105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0CD1554-C022-4F8B-AA27-52C8FCDBBF52}"/>
              </a:ext>
            </a:extLst>
          </p:cNvPr>
          <p:cNvGraphicFramePr>
            <a:graphicFrameLocks noGrp="1"/>
          </p:cNvGraphicFramePr>
          <p:nvPr/>
        </p:nvGraphicFramePr>
        <p:xfrm>
          <a:off x="1473195" y="4925241"/>
          <a:ext cx="9245600" cy="121158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93628871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59003215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19189865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87654441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48331012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73327285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38449900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104421377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28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5857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$11.135,24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$10.892,34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$7.645,64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$3.976,00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$3.669,65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$2.970,39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$1.730,26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$1.240,13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128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36,50%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27,27%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551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3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FD4FCE5-CA5E-46F4-B34F-5ABE45BCD7AF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Verificación del quórum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8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19176" y="2333747"/>
            <a:ext cx="9753648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Ejecución de reservas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Con corte a </a:t>
            </a: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18/06/2021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78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Giro de reservas por entidad a 18/06/2021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18A31E-EDFD-4932-B49E-B09A2D7E89EA}"/>
              </a:ext>
            </a:extLst>
          </p:cNvPr>
          <p:cNvSpPr txBox="1"/>
          <p:nvPr/>
        </p:nvSpPr>
        <p:spPr>
          <a:xfrm>
            <a:off x="832800" y="5206843"/>
            <a:ext cx="10526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 SCRD, IDRD, IDARTES, OFB, IDPC, FUGA y CANAL adelantar las gestiones necesarias para alcanzar la ejecución de la programación de giros de las reservas</a:t>
            </a:r>
            <a:endParaRPr lang="es-CO" sz="12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58BF045-C9D9-4C5E-81CB-359E8F623F1F}"/>
              </a:ext>
            </a:extLst>
          </p:cNvPr>
          <p:cNvGraphicFramePr>
            <a:graphicFrameLocks noGrp="1"/>
          </p:cNvGraphicFramePr>
          <p:nvPr/>
        </p:nvGraphicFramePr>
        <p:xfrm>
          <a:off x="227465" y="1910840"/>
          <a:ext cx="11737066" cy="3036320"/>
        </p:xfrm>
        <a:graphic>
          <a:graphicData uri="http://schemas.openxmlformats.org/drawingml/2006/table">
            <a:tbl>
              <a:tblPr/>
              <a:tblGrid>
                <a:gridCol w="293190">
                  <a:extLst>
                    <a:ext uri="{9D8B030D-6E8A-4147-A177-3AD203B41FA5}">
                      <a16:colId xmlns:a16="http://schemas.microsoft.com/office/drawing/2014/main" val="3933415429"/>
                    </a:ext>
                  </a:extLst>
                </a:gridCol>
                <a:gridCol w="3593944">
                  <a:extLst>
                    <a:ext uri="{9D8B030D-6E8A-4147-A177-3AD203B41FA5}">
                      <a16:colId xmlns:a16="http://schemas.microsoft.com/office/drawing/2014/main" val="3957653421"/>
                    </a:ext>
                  </a:extLst>
                </a:gridCol>
                <a:gridCol w="1087641">
                  <a:extLst>
                    <a:ext uri="{9D8B030D-6E8A-4147-A177-3AD203B41FA5}">
                      <a16:colId xmlns:a16="http://schemas.microsoft.com/office/drawing/2014/main" val="3744716630"/>
                    </a:ext>
                  </a:extLst>
                </a:gridCol>
                <a:gridCol w="1087641">
                  <a:extLst>
                    <a:ext uri="{9D8B030D-6E8A-4147-A177-3AD203B41FA5}">
                      <a16:colId xmlns:a16="http://schemas.microsoft.com/office/drawing/2014/main" val="3269722978"/>
                    </a:ext>
                  </a:extLst>
                </a:gridCol>
                <a:gridCol w="1087641">
                  <a:extLst>
                    <a:ext uri="{9D8B030D-6E8A-4147-A177-3AD203B41FA5}">
                      <a16:colId xmlns:a16="http://schemas.microsoft.com/office/drawing/2014/main" val="601409190"/>
                    </a:ext>
                  </a:extLst>
                </a:gridCol>
                <a:gridCol w="662043">
                  <a:extLst>
                    <a:ext uri="{9D8B030D-6E8A-4147-A177-3AD203B41FA5}">
                      <a16:colId xmlns:a16="http://schemas.microsoft.com/office/drawing/2014/main" val="2393619353"/>
                    </a:ext>
                  </a:extLst>
                </a:gridCol>
                <a:gridCol w="1087641">
                  <a:extLst>
                    <a:ext uri="{9D8B030D-6E8A-4147-A177-3AD203B41FA5}">
                      <a16:colId xmlns:a16="http://schemas.microsoft.com/office/drawing/2014/main" val="3672233876"/>
                    </a:ext>
                  </a:extLst>
                </a:gridCol>
                <a:gridCol w="662043">
                  <a:extLst>
                    <a:ext uri="{9D8B030D-6E8A-4147-A177-3AD203B41FA5}">
                      <a16:colId xmlns:a16="http://schemas.microsoft.com/office/drawing/2014/main" val="4026172235"/>
                    </a:ext>
                  </a:extLst>
                </a:gridCol>
                <a:gridCol w="1087641">
                  <a:extLst>
                    <a:ext uri="{9D8B030D-6E8A-4147-A177-3AD203B41FA5}">
                      <a16:colId xmlns:a16="http://schemas.microsoft.com/office/drawing/2014/main" val="961166795"/>
                    </a:ext>
                  </a:extLst>
                </a:gridCol>
                <a:gridCol w="1087641">
                  <a:extLst>
                    <a:ext uri="{9D8B030D-6E8A-4147-A177-3AD203B41FA5}">
                      <a16:colId xmlns:a16="http://schemas.microsoft.com/office/drawing/2014/main" val="2282895983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8480" marR="8480" marT="84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476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CONSTITUIDA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 ACUMULADO DE RESERVAS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POR GIRAR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488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SECRETARIA DE CULTURA, RECREACIÓN Y DEPORTE (SCRD)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$ 8.036,64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$ 8.022,19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$ 6.726,16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83,84%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$ 1.296,03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16,16%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$ 6.849,52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$ 123,36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303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 (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lDRD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)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$ 61.740,36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$ 61.106,07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$ 34.342,75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56,20%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$ 26.763,32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43,80%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$ 42.238,64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$ 7.895,89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361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 (IDARTES)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$ 35.063,66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$ 34.844,46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$ 27.579,42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79,15%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$ 7.265,04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20,85%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$ 29.249,00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$ 1.669,58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629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 (OFB)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$ 6.578,87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$ 6.562,28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$ 6.070,02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92,50%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$ 492,26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7,50%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$ 6.401,00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$ 330,98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815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DEL PATRIMONIO CULTURAL (IDPC)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$ 4.828,63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$ 4.819,95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$ 3.699,31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76,75%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$ 1.120,63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23,25%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$ 4.640,27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$ 940,96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099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 (FUGA)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$ 2.273,47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$ 2.273,46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$ 1.721,64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75,73%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$ 551,82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24,27%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$ 1.942,89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$ 221,25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893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SECTOR 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$ 118.521,64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$ 117.628,41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$ 80.139,31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68,13%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$ 37.489,10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31,87%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$ 91.321,33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$ 11.182,01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2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$ 1.327,25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$ 1.327,25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$ 1.242,17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93,59%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$ 85,08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6,41%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$ 1.280,62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$ 38,45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9529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$ 119.848,89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$ 118.955,66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$ 81.381,48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68,41%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$ 37.574,18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31,59%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$ 92.601,94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$ 11.220,46</a:t>
                      </a:r>
                    </a:p>
                  </a:txBody>
                  <a:tcPr marL="8480" marR="8480" marT="8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607382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8480" marR="8480" marT="84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030423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SCRD-OAP</a:t>
                      </a:r>
                    </a:p>
                  </a:txBody>
                  <a:tcPr marL="8480" marR="8480" marT="8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1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063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algn="ctr"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Justificación sobre posibles rezagos en el giro de las reservas presupuestales</a:t>
            </a: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D6082B3D-0528-4DE9-BCC4-71C5FA4BD0E9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1152673"/>
          <a:ext cx="116065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SCRD: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Se espera que a la finalización del mes no se presenten rezagos respecto a la programación.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D85668D2-11ED-4E3A-B42F-CE8CF7FA0613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1632567"/>
          <a:ext cx="1160654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IDRD: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El rezago proyectado corresponde en mayor medida al reconocimiento y pago de los pasivos exigibles de contratos de obra pública y de interventoría, las medidas de cierre y cuarentenas para afrontar el Covid-19 y la situación de orden público ha afectado la ejecución de ciertos compromisos y el correspondiente pago, conforme a la programación del giro de las reservas.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1A1BA128-70AD-464C-8B25-CF1E634F351C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2565233"/>
          <a:ext cx="1160654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IDARTES: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El rezago proyectado corresponde en mayor medida a demoras en trámites de documentos finales y soportes de pagos, solicitudes de prórrogas de los compromisos que afectan la programación de los pagos y cambio en la forma de desembolso que afecta los tiempos de giro de los recursos.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3" name="Tabla 2">
            <a:extLst>
              <a:ext uri="{FF2B5EF4-FFF2-40B4-BE49-F238E27FC236}">
                <a16:creationId xmlns:a16="http://schemas.microsoft.com/office/drawing/2014/main" id="{75546018-C106-4229-80D1-EA81F8931794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3501536"/>
          <a:ext cx="11606542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FUGA: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El rezago proyectado corresponde a retrasos en el último pago a los ganadores de la convocatoria de Es Cultura Local, que esperan ser subsanados en el mes de agosto.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4" name="Tabla 2">
            <a:extLst>
              <a:ext uri="{FF2B5EF4-FFF2-40B4-BE49-F238E27FC236}">
                <a16:creationId xmlns:a16="http://schemas.microsoft.com/office/drawing/2014/main" id="{14005296-0B2D-4496-8B49-644FC243668F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4193999"/>
          <a:ext cx="1160654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IDPC: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El rezago proyectado corresponde en mayor medida a pagos finales de contratos de obra e interventoría (supeditados a la entrega final a satisfacción de las obras, suspensiones), reprogramación de los contenidos sonoros, audiovisuales, fotográficos y convergentes promovidos por comunidades y pago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Museo Sans Condensed" panose="02000000000000000000" pitchFamily="2" charset="0"/>
                          <a:ea typeface="+mn-ea"/>
                          <a:cs typeface="+mn-cs"/>
                        </a:rPr>
                        <a:t>pendiente por instalación de </a:t>
                      </a:r>
                      <a:r>
                        <a:rPr lang="es-CO" sz="1600" kern="1200" dirty="0">
                          <a:solidFill>
                            <a:schemeClr val="tx1"/>
                          </a:solidFill>
                          <a:latin typeface="Museo Sans Condensed" panose="02000000000000000000" pitchFamily="2" charset="0"/>
                          <a:ea typeface="+mn-ea"/>
                          <a:cs typeface="+mn-cs"/>
                        </a:rPr>
                        <a:t>infraestructura tecnológica </a:t>
                      </a:r>
                      <a:r>
                        <a:rPr lang="es-ES" sz="1600" kern="1200" dirty="0">
                          <a:solidFill>
                            <a:schemeClr val="tx1"/>
                          </a:solidFill>
                          <a:latin typeface="Museo Sans Condensed" panose="02000000000000000000" pitchFamily="2" charset="0"/>
                          <a:ea typeface="+mn-ea"/>
                          <a:cs typeface="+mn-cs"/>
                        </a:rPr>
                        <a:t>para la operación del Data Center.</a:t>
                      </a:r>
                      <a:endParaRPr lang="es-CO" sz="1600" kern="1200" dirty="0">
                        <a:solidFill>
                          <a:schemeClr val="tx1"/>
                        </a:solidFill>
                        <a:latin typeface="Museo Sans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9A930A66-47E3-464F-81BE-7C714016A343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5126207"/>
          <a:ext cx="11606542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5D4294"/>
                          </a:solidFill>
                          <a:latin typeface="Museo Sans Condensed" panose="02000000000000000000" pitchFamily="2" charset="0"/>
                        </a:rPr>
                        <a:t>OFB:</a:t>
                      </a:r>
                      <a:endParaRPr lang="es-CO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Informa que a la finalización del mes no se esperan rezagos respecto a la programación, pues se espera realizar los pagos programados antes del 30 de junio.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A0092488-F523-47CC-8570-F9FF0B899F7A}"/>
              </a:ext>
            </a:extLst>
          </p:cNvPr>
          <p:cNvGraphicFramePr>
            <a:graphicFrameLocks noGrp="1"/>
          </p:cNvGraphicFramePr>
          <p:nvPr/>
        </p:nvGraphicFramePr>
        <p:xfrm>
          <a:off x="292727" y="5814575"/>
          <a:ext cx="116065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99">
                  <a:extLst>
                    <a:ext uri="{9D8B030D-6E8A-4147-A177-3AD203B41FA5}">
                      <a16:colId xmlns:a16="http://schemas.microsoft.com/office/drawing/2014/main" val="2409728750"/>
                    </a:ext>
                  </a:extLst>
                </a:gridCol>
                <a:gridCol w="10469643">
                  <a:extLst>
                    <a:ext uri="{9D8B030D-6E8A-4147-A177-3AD203B41FA5}">
                      <a16:colId xmlns:a16="http://schemas.microsoft.com/office/drawing/2014/main" val="172293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Museo Sans Condensed" panose="02000000000000000000" pitchFamily="2" charset="0"/>
                        </a:rPr>
                        <a:t>CANAL:</a:t>
                      </a:r>
                      <a:endParaRPr lang="es-CO" dirty="0">
                        <a:solidFill>
                          <a:schemeClr val="bg1"/>
                        </a:solidFill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latin typeface="Museo Sans Condensed" panose="02000000000000000000" pitchFamily="2" charset="0"/>
                        </a:rPr>
                        <a:t>Informa que a la finalización del mes no se esperan rezagos respecto a la programación.</a:t>
                      </a:r>
                      <a:endParaRPr lang="es-CO" sz="1600" dirty="0">
                        <a:latin typeface="Museo Sans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8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295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Giro de reservas a 18/06/2021</a:t>
            </a:r>
          </a:p>
        </p:txBody>
      </p:sp>
      <p:graphicFrame>
        <p:nvGraphicFramePr>
          <p:cNvPr id="8" name="9 Gráfico">
            <a:extLst>
              <a:ext uri="{FF2B5EF4-FFF2-40B4-BE49-F238E27FC236}">
                <a16:creationId xmlns:a16="http://schemas.microsoft.com/office/drawing/2014/main" id="{B2626AB4-F50B-4B4A-A60A-3FF395B7C1F3}"/>
              </a:ext>
            </a:extLst>
          </p:cNvPr>
          <p:cNvGraphicFramePr>
            <a:graphicFrameLocks/>
          </p:cNvGraphicFramePr>
          <p:nvPr/>
        </p:nvGraphicFramePr>
        <p:xfrm>
          <a:off x="595309" y="1080549"/>
          <a:ext cx="11001375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513416-BF27-4194-BD93-7AAAD4AF6F33}"/>
              </a:ext>
            </a:extLst>
          </p:cNvPr>
          <p:cNvGraphicFramePr>
            <a:graphicFrameLocks noGrp="1"/>
          </p:cNvGraphicFramePr>
          <p:nvPr/>
        </p:nvGraphicFramePr>
        <p:xfrm>
          <a:off x="3587746" y="4900074"/>
          <a:ext cx="5016500" cy="1211580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93279324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285023423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71552305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409799423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99816353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04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CONSTITUIDA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ACUMULADOS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 ACUMULADOS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283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$119.848,89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$118.955,66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$92.601,94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$81.381,48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833C0C"/>
                          </a:solidFill>
                          <a:effectLst/>
                          <a:latin typeface="Museo Sans Condensed" panose="02000000000000000000" pitchFamily="2" charset="0"/>
                        </a:rPr>
                        <a:t>$11.220,46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1782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77,42%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68,41%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86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B495A-774D-41D4-8686-0D10E255BD1E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6. 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Proposiciones, Varios y Toma de Decisiones</a:t>
            </a:r>
          </a:p>
        </p:txBody>
      </p:sp>
    </p:spTree>
    <p:extLst>
      <p:ext uri="{BB962C8B-B14F-4D97-AF65-F5344CB8AC3E}">
        <p14:creationId xmlns:p14="http://schemas.microsoft.com/office/powerpoint/2010/main" val="523531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449032" y="3075057"/>
            <a:ext cx="7293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GRACIAS</a:t>
            </a:r>
            <a:endParaRPr lang="es-CO" sz="4000" dirty="0">
              <a:solidFill>
                <a:srgbClr val="5D4294"/>
              </a:solidFill>
              <a:latin typeface="Museo Sans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5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2. Aprobación Acta No. 5 de Mayo 25 de 2021, Sesión Ordinaria Virtual y Acta No.6 , Sesión Extraordinaria Asincrónica de Junio 8 de 2021</a:t>
            </a:r>
          </a:p>
        </p:txBody>
      </p:sp>
    </p:spTree>
    <p:extLst>
      <p:ext uri="{BB962C8B-B14F-4D97-AF65-F5344CB8AC3E}">
        <p14:creationId xmlns:p14="http://schemas.microsoft.com/office/powerpoint/2010/main" val="353311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4B626E2-26D0-46D2-AAAC-5599C5B0F0BC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3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Resultados del Índice de Desempeño Institucional– IDI (FURAG), vigencia 2020.</a:t>
            </a:r>
          </a:p>
        </p:txBody>
      </p:sp>
    </p:spTree>
    <p:extLst>
      <p:ext uri="{BB962C8B-B14F-4D97-AF65-F5344CB8AC3E}">
        <p14:creationId xmlns:p14="http://schemas.microsoft.com/office/powerpoint/2010/main" val="329259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C30519A-9AB9-4D7F-AF8F-6757F1DA8F23}"/>
              </a:ext>
            </a:extLst>
          </p:cNvPr>
          <p:cNvSpPr txBox="1"/>
          <p:nvPr/>
        </p:nvSpPr>
        <p:spPr>
          <a:xfrm>
            <a:off x="575245" y="397698"/>
            <a:ext cx="912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Medición de Desempeño Institucional</a:t>
            </a:r>
          </a:p>
          <a:p>
            <a:r>
              <a:rPr lang="es-CO" sz="3000" dirty="0">
                <a:solidFill>
                  <a:srgbClr val="FFC000"/>
                </a:solidFill>
                <a:latin typeface="Century Gothic" panose="020B0502020202020204" pitchFamily="34" charset="0"/>
              </a:rPr>
              <a:t>Estructura de medición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948333-D35B-4AC1-97FC-2B8AB3D26670}"/>
              </a:ext>
            </a:extLst>
          </p:cNvPr>
          <p:cNvSpPr txBox="1"/>
          <p:nvPr/>
        </p:nvSpPr>
        <p:spPr>
          <a:xfrm>
            <a:off x="654128" y="1442673"/>
            <a:ext cx="586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</a:t>
            </a:r>
            <a:r>
              <a:rPr lang="es-ES_tradnl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_tradnl" sz="1300" b="1" dirty="0">
                <a:latin typeface="Century Gothic" panose="020B0502020202020204" pitchFamily="34" charset="0"/>
              </a:rPr>
              <a:t>medición </a:t>
            </a:r>
            <a:r>
              <a:rPr lang="es-ES_tradnl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busca determinar el estado de la gestión y desempeño de las entidades públicas y el avance del Sistema de Control Interno, como parte del Modelo Integrado de Planeación y Gestión.</a:t>
            </a:r>
          </a:p>
          <a:p>
            <a:pPr algn="just"/>
            <a:endParaRPr lang="es-ES_tradnl" sz="1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F5EA550-75D7-4FDE-8D05-16BFE8AE7D46}"/>
              </a:ext>
            </a:extLst>
          </p:cNvPr>
          <p:cNvSpPr/>
          <p:nvPr/>
        </p:nvSpPr>
        <p:spPr>
          <a:xfrm>
            <a:off x="6815389" y="1125867"/>
            <a:ext cx="489863" cy="479837"/>
          </a:xfrm>
          <a:prstGeom prst="ellipse">
            <a:avLst/>
          </a:prstGeom>
          <a:solidFill>
            <a:srgbClr val="F7B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1</a:t>
            </a:r>
          </a:p>
        </p:txBody>
      </p:sp>
      <p:sp>
        <p:nvSpPr>
          <p:cNvPr id="9" name="Redondear rectángulo de una esquina 40">
            <a:extLst>
              <a:ext uri="{FF2B5EF4-FFF2-40B4-BE49-F238E27FC236}">
                <a16:creationId xmlns:a16="http://schemas.microsoft.com/office/drawing/2014/main" id="{5E83338F-C030-42C4-AC06-987E199589C9}"/>
              </a:ext>
            </a:extLst>
          </p:cNvPr>
          <p:cNvSpPr/>
          <p:nvPr/>
        </p:nvSpPr>
        <p:spPr>
          <a:xfrm flipV="1">
            <a:off x="7024746" y="1604018"/>
            <a:ext cx="90000" cy="1069894"/>
          </a:xfrm>
          <a:prstGeom prst="round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7030A0"/>
              </a:solidFill>
              <a:highlight>
                <a:srgbClr val="800080"/>
              </a:highligh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CD652CA-35BC-4780-B72F-2BCE6299DAC2}"/>
              </a:ext>
            </a:extLst>
          </p:cNvPr>
          <p:cNvSpPr/>
          <p:nvPr/>
        </p:nvSpPr>
        <p:spPr>
          <a:xfrm rot="16200000">
            <a:off x="7518961" y="1518106"/>
            <a:ext cx="84848" cy="9694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5606AD0-DF4D-468C-9AA4-F2C6075C59E4}"/>
              </a:ext>
            </a:extLst>
          </p:cNvPr>
          <p:cNvSpPr/>
          <p:nvPr/>
        </p:nvSpPr>
        <p:spPr>
          <a:xfrm>
            <a:off x="7848857" y="1770635"/>
            <a:ext cx="437893" cy="430895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105C85-541C-4BDA-BECC-1E098A1EEC9B}"/>
              </a:ext>
            </a:extLst>
          </p:cNvPr>
          <p:cNvSpPr txBox="1"/>
          <p:nvPr/>
        </p:nvSpPr>
        <p:spPr>
          <a:xfrm>
            <a:off x="8675717" y="1110825"/>
            <a:ext cx="23952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Estructura de la Medición</a:t>
            </a:r>
          </a:p>
          <a:p>
            <a:r>
              <a:rPr lang="es-CO" sz="1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112 indicadores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EA8E9A6-260B-482C-9D82-38AC08E25A4D}"/>
              </a:ext>
            </a:extLst>
          </p:cNvPr>
          <p:cNvSpPr/>
          <p:nvPr/>
        </p:nvSpPr>
        <p:spPr>
          <a:xfrm>
            <a:off x="8710561" y="1563574"/>
            <a:ext cx="17288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IDI</a:t>
            </a:r>
            <a:endParaRPr lang="es-ES_tradnl" sz="11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s-ES_tradnl" sz="11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Índice de Desempeño Institucional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C970717-8636-46FE-8072-40ADE1B59C38}"/>
              </a:ext>
            </a:extLst>
          </p:cNvPr>
          <p:cNvSpPr/>
          <p:nvPr/>
        </p:nvSpPr>
        <p:spPr>
          <a:xfrm>
            <a:off x="8710561" y="2164500"/>
            <a:ext cx="1796977" cy="772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_tradnl" sz="11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Índices de Desempeño por dimensiones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86D9F23-4EE5-4064-8FD7-26D65AE70A8A}"/>
              </a:ext>
            </a:extLst>
          </p:cNvPr>
          <p:cNvSpPr/>
          <p:nvPr/>
        </p:nvSpPr>
        <p:spPr>
          <a:xfrm>
            <a:off x="8710561" y="2794472"/>
            <a:ext cx="1979797" cy="47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_tradnl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Índices por política de gestión y desempeño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C23191B-01CA-4678-B06F-8808E2972F6E}"/>
              </a:ext>
            </a:extLst>
          </p:cNvPr>
          <p:cNvSpPr/>
          <p:nvPr/>
        </p:nvSpPr>
        <p:spPr>
          <a:xfrm>
            <a:off x="8710561" y="3276232"/>
            <a:ext cx="1979797" cy="385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_tradnl" sz="11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Índices detallados por cada política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7EE6B98-065F-4212-8F9E-E7566BA92612}"/>
              </a:ext>
            </a:extLst>
          </p:cNvPr>
          <p:cNvSpPr txBox="1"/>
          <p:nvPr/>
        </p:nvSpPr>
        <p:spPr>
          <a:xfrm>
            <a:off x="10513036" y="1855218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( 1  índice)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A8A118E-184F-4ADF-A293-5F596B9CC4AB}"/>
              </a:ext>
            </a:extLst>
          </p:cNvPr>
          <p:cNvSpPr/>
          <p:nvPr/>
        </p:nvSpPr>
        <p:spPr>
          <a:xfrm>
            <a:off x="3133023" y="2583912"/>
            <a:ext cx="3903499" cy="9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dondear rectángulo de una esquina 31">
            <a:extLst>
              <a:ext uri="{FF2B5EF4-FFF2-40B4-BE49-F238E27FC236}">
                <a16:creationId xmlns:a16="http://schemas.microsoft.com/office/drawing/2014/main" id="{DE138862-69E1-40C1-9877-396FA8A55A84}"/>
              </a:ext>
            </a:extLst>
          </p:cNvPr>
          <p:cNvSpPr/>
          <p:nvPr/>
        </p:nvSpPr>
        <p:spPr>
          <a:xfrm flipH="1">
            <a:off x="3073007" y="2583914"/>
            <a:ext cx="90000" cy="919906"/>
          </a:xfrm>
          <a:prstGeom prst="round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931F3E5-F5DC-499E-AC69-A0F9683E0250}"/>
              </a:ext>
            </a:extLst>
          </p:cNvPr>
          <p:cNvSpPr/>
          <p:nvPr/>
        </p:nvSpPr>
        <p:spPr>
          <a:xfrm>
            <a:off x="2908064" y="3362960"/>
            <a:ext cx="420079" cy="43089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26E79E7-69AB-46B5-B743-1DD6B2B8E55B}"/>
              </a:ext>
            </a:extLst>
          </p:cNvPr>
          <p:cNvSpPr txBox="1"/>
          <p:nvPr/>
        </p:nvSpPr>
        <p:spPr>
          <a:xfrm>
            <a:off x="466885" y="3566604"/>
            <a:ext cx="244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Periodicidad de Medición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6FB6B7A-1699-4791-A8DD-CF7AA55B8A2E}"/>
              </a:ext>
            </a:extLst>
          </p:cNvPr>
          <p:cNvSpPr txBox="1"/>
          <p:nvPr/>
        </p:nvSpPr>
        <p:spPr>
          <a:xfrm>
            <a:off x="466885" y="3889702"/>
            <a:ext cx="278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CO" dirty="0"/>
              <a:t>La medición del desempeño institucional es anual, y evalúa la vigencia inmediatamente anterior (01 de enero de 2020 al 31 de diciembre de 2020).</a:t>
            </a:r>
          </a:p>
        </p:txBody>
      </p:sp>
      <p:sp>
        <p:nvSpPr>
          <p:cNvPr id="25" name="Redondear rectángulo de una esquina 39">
            <a:extLst>
              <a:ext uri="{FF2B5EF4-FFF2-40B4-BE49-F238E27FC236}">
                <a16:creationId xmlns:a16="http://schemas.microsoft.com/office/drawing/2014/main" id="{780FC02E-7575-4B1F-9E4B-F3B9591ABBD7}"/>
              </a:ext>
            </a:extLst>
          </p:cNvPr>
          <p:cNvSpPr/>
          <p:nvPr/>
        </p:nvSpPr>
        <p:spPr>
          <a:xfrm rot="5400000" flipH="1">
            <a:off x="3658950" y="2592344"/>
            <a:ext cx="89999" cy="1182165"/>
          </a:xfrm>
          <a:prstGeom prst="round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5E2E935-0F7B-40DD-A4DC-8B209C7E9DFD}"/>
              </a:ext>
            </a:extLst>
          </p:cNvPr>
          <p:cNvSpPr/>
          <p:nvPr/>
        </p:nvSpPr>
        <p:spPr>
          <a:xfrm>
            <a:off x="4217983" y="3191408"/>
            <a:ext cx="77049" cy="17884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EDCCF4C-FC29-4D8A-BF24-DF4071A2230E}"/>
              </a:ext>
            </a:extLst>
          </p:cNvPr>
          <p:cNvSpPr/>
          <p:nvPr/>
        </p:nvSpPr>
        <p:spPr>
          <a:xfrm rot="16200000">
            <a:off x="4405693" y="3364177"/>
            <a:ext cx="89999" cy="4048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823CC32-BAD1-4789-B26F-D6E18D43C538}"/>
              </a:ext>
            </a:extLst>
          </p:cNvPr>
          <p:cNvSpPr/>
          <p:nvPr/>
        </p:nvSpPr>
        <p:spPr>
          <a:xfrm>
            <a:off x="4490345" y="3334112"/>
            <a:ext cx="414459" cy="43089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Redondear rectángulo de una esquina 43">
            <a:extLst>
              <a:ext uri="{FF2B5EF4-FFF2-40B4-BE49-F238E27FC236}">
                <a16:creationId xmlns:a16="http://schemas.microsoft.com/office/drawing/2014/main" id="{27343B8D-689E-4F24-A90D-CFB24E6526D5}"/>
              </a:ext>
            </a:extLst>
          </p:cNvPr>
          <p:cNvSpPr/>
          <p:nvPr/>
        </p:nvSpPr>
        <p:spPr>
          <a:xfrm rot="5400000" flipV="1">
            <a:off x="4435826" y="4674558"/>
            <a:ext cx="87477" cy="523163"/>
          </a:xfrm>
          <a:prstGeom prst="round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7520383-1EF7-47A9-9663-49C344258637}"/>
              </a:ext>
            </a:extLst>
          </p:cNvPr>
          <p:cNvSpPr/>
          <p:nvPr/>
        </p:nvSpPr>
        <p:spPr>
          <a:xfrm>
            <a:off x="4490344" y="4705466"/>
            <a:ext cx="414459" cy="43089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17C018E-5355-46DE-8F3D-C1A2C5461CE3}"/>
              </a:ext>
            </a:extLst>
          </p:cNvPr>
          <p:cNvSpPr txBox="1"/>
          <p:nvPr/>
        </p:nvSpPr>
        <p:spPr>
          <a:xfrm>
            <a:off x="5030148" y="3333088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Ámbito de Aplicación</a:t>
            </a:r>
          </a:p>
        </p:txBody>
      </p:sp>
      <p:sp>
        <p:nvSpPr>
          <p:cNvPr id="32" name="4 Rectángulo">
            <a:extLst>
              <a:ext uri="{FF2B5EF4-FFF2-40B4-BE49-F238E27FC236}">
                <a16:creationId xmlns:a16="http://schemas.microsoft.com/office/drawing/2014/main" id="{BF3790F3-7592-458A-A667-0CDE17006DA4}"/>
              </a:ext>
            </a:extLst>
          </p:cNvPr>
          <p:cNvSpPr/>
          <p:nvPr/>
        </p:nvSpPr>
        <p:spPr>
          <a:xfrm>
            <a:off x="4851069" y="3660473"/>
            <a:ext cx="3665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190500" algn="just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MIPG  49 Entidades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94FD7A3-809C-4FA8-A592-1E64E298AD3C}"/>
              </a:ext>
            </a:extLst>
          </p:cNvPr>
          <p:cNvSpPr txBox="1"/>
          <p:nvPr/>
        </p:nvSpPr>
        <p:spPr>
          <a:xfrm>
            <a:off x="5005059" y="4736376"/>
            <a:ext cx="498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Del ámbito de aplicación salen dos índices agregados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D82FB7F-0FB9-4A1F-923B-627B050ED174}"/>
              </a:ext>
            </a:extLst>
          </p:cNvPr>
          <p:cNvSpPr/>
          <p:nvPr/>
        </p:nvSpPr>
        <p:spPr>
          <a:xfrm>
            <a:off x="4873048" y="5286452"/>
            <a:ext cx="117141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7030A0"/>
                </a:solidFill>
                <a:latin typeface="Century Gothic" panose="020B0502020202020204" pitchFamily="34" charset="0"/>
              </a:rPr>
              <a:t>Distrito</a:t>
            </a:r>
            <a:r>
              <a:rPr lang="es-ES_tradnl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Capital </a:t>
            </a:r>
            <a:endParaRPr lang="es-ES_tradnl" sz="10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C9BE8AE-F201-4D55-B072-297ACD7E7BE2}"/>
              </a:ext>
            </a:extLst>
          </p:cNvPr>
          <p:cNvSpPr txBox="1"/>
          <p:nvPr/>
        </p:nvSpPr>
        <p:spPr>
          <a:xfrm>
            <a:off x="5752053" y="5289760"/>
            <a:ext cx="1837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s-CO" dirty="0"/>
              <a:t>Corresponde a los </a:t>
            </a:r>
            <a:r>
              <a:rPr lang="es-CO" b="1" dirty="0"/>
              <a:t>promedios simples de los índices </a:t>
            </a:r>
            <a:r>
              <a:rPr lang="es-CO" dirty="0"/>
              <a:t>obtenidos por las </a:t>
            </a:r>
            <a:r>
              <a:rPr lang="es-CO" b="1" dirty="0">
                <a:solidFill>
                  <a:srgbClr val="FFC000"/>
                </a:solidFill>
              </a:rPr>
              <a:t>49 entidades distritales.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5455114-52EF-44DD-A02F-FCDC05C68445}"/>
              </a:ext>
            </a:extLst>
          </p:cNvPr>
          <p:cNvSpPr/>
          <p:nvPr/>
        </p:nvSpPr>
        <p:spPr>
          <a:xfrm>
            <a:off x="7724624" y="5256690"/>
            <a:ext cx="12911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Alcaldía</a:t>
            </a:r>
            <a:r>
              <a:rPr lang="es-ES_tradnl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Mayor de </a:t>
            </a: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Bogotá</a:t>
            </a:r>
            <a:endParaRPr lang="es-ES_tradnl" sz="9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6B78CC4-536C-4E9E-B990-6DD53FAE1B44}"/>
              </a:ext>
            </a:extLst>
          </p:cNvPr>
          <p:cNvSpPr txBox="1"/>
          <p:nvPr/>
        </p:nvSpPr>
        <p:spPr>
          <a:xfrm>
            <a:off x="8825209" y="5355740"/>
            <a:ext cx="219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s-CO" dirty="0"/>
              <a:t>Índice obtenido a partir de la moda estadística de las respuestas emitidas por las </a:t>
            </a:r>
            <a:r>
              <a:rPr lang="es-CO" b="1" dirty="0">
                <a:solidFill>
                  <a:srgbClr val="FFC000"/>
                </a:solidFill>
              </a:rPr>
              <a:t>15 secretarías distritales</a:t>
            </a:r>
            <a:r>
              <a:rPr lang="es-CO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54D47A5-B41E-4E62-9A85-F324B5F94E20}"/>
              </a:ext>
            </a:extLst>
          </p:cNvPr>
          <p:cNvSpPr txBox="1"/>
          <p:nvPr/>
        </p:nvSpPr>
        <p:spPr>
          <a:xfrm>
            <a:off x="10561573" y="2371869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(  7 índices)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D98AF87-16E1-447B-B7B8-830CDF97A6E9}"/>
              </a:ext>
            </a:extLst>
          </p:cNvPr>
          <p:cNvSpPr txBox="1"/>
          <p:nvPr/>
        </p:nvSpPr>
        <p:spPr>
          <a:xfrm>
            <a:off x="10559970" y="2852013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latin typeface="Century Gothic" panose="020B0502020202020204" pitchFamily="34" charset="0"/>
              </a:rPr>
              <a:t>(15 índices)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85B0F48-EA48-48B1-B377-181FE751E219}"/>
              </a:ext>
            </a:extLst>
          </p:cNvPr>
          <p:cNvSpPr txBox="1"/>
          <p:nvPr/>
        </p:nvSpPr>
        <p:spPr>
          <a:xfrm>
            <a:off x="10573570" y="3289242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(89 índices)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79920BC-B5AC-4C65-A4D4-947D57316B30}"/>
              </a:ext>
            </a:extLst>
          </p:cNvPr>
          <p:cNvCxnSpPr>
            <a:cxnSpLocks/>
          </p:cNvCxnSpPr>
          <p:nvPr/>
        </p:nvCxnSpPr>
        <p:spPr>
          <a:xfrm>
            <a:off x="5752053" y="5357091"/>
            <a:ext cx="0" cy="9483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A48A195-1196-4B55-A584-EE5FAAF17C91}"/>
              </a:ext>
            </a:extLst>
          </p:cNvPr>
          <p:cNvCxnSpPr>
            <a:cxnSpLocks/>
          </p:cNvCxnSpPr>
          <p:nvPr/>
        </p:nvCxnSpPr>
        <p:spPr>
          <a:xfrm>
            <a:off x="8827625" y="5286452"/>
            <a:ext cx="0" cy="9483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7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0F848C1-E301-4177-AADD-92D60D4CF183}"/>
              </a:ext>
            </a:extLst>
          </p:cNvPr>
          <p:cNvSpPr txBox="1"/>
          <p:nvPr/>
        </p:nvSpPr>
        <p:spPr>
          <a:xfrm>
            <a:off x="535551" y="319093"/>
            <a:ext cx="8911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Medición de la Alcaldía (15 Secretarías)</a:t>
            </a:r>
          </a:p>
          <a:p>
            <a:r>
              <a:rPr lang="es-CO" sz="3000" dirty="0">
                <a:solidFill>
                  <a:srgbClr val="FFC000"/>
                </a:solidFill>
                <a:latin typeface="Century Gothic" panose="020B0502020202020204" pitchFamily="34" charset="0"/>
              </a:rPr>
              <a:t>Hemos logrado ser los mejores del país en 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57AB9A-86F4-400D-84C5-918B4AF9DE3D}"/>
              </a:ext>
            </a:extLst>
          </p:cNvPr>
          <p:cNvSpPr txBox="1"/>
          <p:nvPr/>
        </p:nvSpPr>
        <p:spPr>
          <a:xfrm>
            <a:off x="655637" y="1676536"/>
            <a:ext cx="8671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Puntaje obtenido por la </a:t>
            </a:r>
            <a:r>
              <a:rPr lang="es-ES_tradn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Alcaldía Mayor de Bogotá </a:t>
            </a:r>
            <a:r>
              <a:rPr lang="es-ES_tradn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 el Índice de Desempeño Institucional y su comparativo con los puntajes más altos de las demás alcaldías tipo A y B del país. En esta medición la Alcaldía Mayor de Bogotá obtuvo el mejor puntaje de su grupo comparativo</a:t>
            </a:r>
            <a:r>
              <a:rPr lang="es-ES_tradnl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F02D561-33A8-4015-B94D-83F42ABDF0E6}"/>
              </a:ext>
            </a:extLst>
          </p:cNvPr>
          <p:cNvGraphicFramePr>
            <a:graphicFrameLocks/>
          </p:cNvGraphicFramePr>
          <p:nvPr/>
        </p:nvGraphicFramePr>
        <p:xfrm>
          <a:off x="909024" y="2731995"/>
          <a:ext cx="5745153" cy="305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3F46B54-A1E9-4FA4-A9E4-3BF26FD09C4E}"/>
              </a:ext>
            </a:extLst>
          </p:cNvPr>
          <p:cNvGraphicFramePr>
            <a:graphicFrameLocks/>
          </p:cNvGraphicFramePr>
          <p:nvPr/>
        </p:nvGraphicFramePr>
        <p:xfrm>
          <a:off x="7478487" y="2647345"/>
          <a:ext cx="4171624" cy="313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07CBF6-9E26-477B-BE7A-098A1FD73C0C}"/>
              </a:ext>
            </a:extLst>
          </p:cNvPr>
          <p:cNvCxnSpPr/>
          <p:nvPr/>
        </p:nvCxnSpPr>
        <p:spPr>
          <a:xfrm>
            <a:off x="7377609" y="2960917"/>
            <a:ext cx="0" cy="2989249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1A83EF-E885-42D7-91AD-798F4CB1F5C8}"/>
              </a:ext>
            </a:extLst>
          </p:cNvPr>
          <p:cNvSpPr txBox="1"/>
          <p:nvPr/>
        </p:nvSpPr>
        <p:spPr>
          <a:xfrm>
            <a:off x="678176" y="457473"/>
            <a:ext cx="9674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Medición de la Alcaldía (15 Secretarías)</a:t>
            </a:r>
          </a:p>
          <a:p>
            <a:r>
              <a:rPr lang="es-CO" sz="3000" dirty="0">
                <a:solidFill>
                  <a:srgbClr val="FFC000"/>
                </a:solidFill>
                <a:latin typeface="Century Gothic" panose="020B0502020202020204" pitchFamily="34" charset="0"/>
              </a:rPr>
              <a:t>El 66% (10) de las Secretarías aumentaron su índice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A728E3-1BEC-475A-97BC-841FD2532CE1}"/>
              </a:ext>
            </a:extLst>
          </p:cNvPr>
          <p:cNvSpPr txBox="1"/>
          <p:nvPr/>
        </p:nvSpPr>
        <p:spPr>
          <a:xfrm>
            <a:off x="649506" y="1656040"/>
            <a:ext cx="584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 índice de las Secretarías es el que consolida el indicador de la Alcaldía de Bogotá y el que nos tiene como la mejor Alcaldía a nivel nacional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85AABE-2935-4C5D-9DC1-10A0218EF77D}"/>
              </a:ext>
            </a:extLst>
          </p:cNvPr>
          <p:cNvSpPr txBox="1"/>
          <p:nvPr/>
        </p:nvSpPr>
        <p:spPr>
          <a:xfrm>
            <a:off x="4040116" y="2382979"/>
            <a:ext cx="439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Esfuerzo (avance) para el IDI de cada secretaría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89AC130-491B-4C6B-AD0B-DACB1283E189}"/>
              </a:ext>
            </a:extLst>
          </p:cNvPr>
          <p:cNvGraphicFramePr>
            <a:graphicFrameLocks/>
          </p:cNvGraphicFramePr>
          <p:nvPr/>
        </p:nvGraphicFramePr>
        <p:xfrm>
          <a:off x="257329" y="3224732"/>
          <a:ext cx="11556694" cy="317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2411FA7-68EA-4496-B2E0-2A01609B7DAA}"/>
              </a:ext>
            </a:extLst>
          </p:cNvPr>
          <p:cNvSpPr txBox="1"/>
          <p:nvPr/>
        </p:nvSpPr>
        <p:spPr>
          <a:xfrm>
            <a:off x="4638261" y="6255026"/>
            <a:ext cx="185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2019        2020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90B649A-8C9E-4528-8611-61945B400F3F}"/>
              </a:ext>
            </a:extLst>
          </p:cNvPr>
          <p:cNvSpPr/>
          <p:nvPr/>
        </p:nvSpPr>
        <p:spPr>
          <a:xfrm>
            <a:off x="5274365" y="6288611"/>
            <a:ext cx="185531" cy="2238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0B1E98A-A59F-440C-ACA9-11A5A0DB9769}"/>
              </a:ext>
            </a:extLst>
          </p:cNvPr>
          <p:cNvSpPr/>
          <p:nvPr/>
        </p:nvSpPr>
        <p:spPr>
          <a:xfrm>
            <a:off x="6156325" y="6279801"/>
            <a:ext cx="185531" cy="2238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398B2D9-F7B3-4ACF-A77A-4AC353523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06" y="2765226"/>
            <a:ext cx="10840129" cy="43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1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1A83EF-E885-42D7-91AD-798F4CB1F5C8}"/>
              </a:ext>
            </a:extLst>
          </p:cNvPr>
          <p:cNvSpPr txBox="1"/>
          <p:nvPr/>
        </p:nvSpPr>
        <p:spPr>
          <a:xfrm>
            <a:off x="806832" y="444375"/>
            <a:ext cx="10286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Medición IDI del Sector Cultura, Recreación y Deporte</a:t>
            </a:r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1C6D7208-3023-40E7-B106-47B8E1339D50}"/>
              </a:ext>
            </a:extLst>
          </p:cNvPr>
          <p:cNvSpPr/>
          <p:nvPr/>
        </p:nvSpPr>
        <p:spPr>
          <a:xfrm>
            <a:off x="1328906" y="1896576"/>
            <a:ext cx="132522" cy="12206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703A86-9F7D-490B-B4C7-B79BCC1CCE7F}"/>
              </a:ext>
            </a:extLst>
          </p:cNvPr>
          <p:cNvSpPr txBox="1"/>
          <p:nvPr/>
        </p:nvSpPr>
        <p:spPr>
          <a:xfrm>
            <a:off x="1431484" y="1793172"/>
            <a:ext cx="78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1.5</a:t>
            </a:r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C7756B86-DA88-4478-97D4-6F5E76C50396}"/>
              </a:ext>
            </a:extLst>
          </p:cNvPr>
          <p:cNvSpPr/>
          <p:nvPr/>
        </p:nvSpPr>
        <p:spPr>
          <a:xfrm>
            <a:off x="2842900" y="1919814"/>
            <a:ext cx="132522" cy="12206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F45715-1C02-46D7-BEB5-EB6AEF62C351}"/>
              </a:ext>
            </a:extLst>
          </p:cNvPr>
          <p:cNvSpPr txBox="1"/>
          <p:nvPr/>
        </p:nvSpPr>
        <p:spPr>
          <a:xfrm>
            <a:off x="4401462" y="1841959"/>
            <a:ext cx="78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21,7</a:t>
            </a:r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AA90EBFA-DF4A-4104-8AF5-A8995C630E74}"/>
              </a:ext>
            </a:extLst>
          </p:cNvPr>
          <p:cNvSpPr/>
          <p:nvPr/>
        </p:nvSpPr>
        <p:spPr>
          <a:xfrm>
            <a:off x="4284077" y="1913629"/>
            <a:ext cx="132522" cy="12206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9E89CB-AA16-43B2-8336-71BF7F69DF25}"/>
              </a:ext>
            </a:extLst>
          </p:cNvPr>
          <p:cNvSpPr txBox="1"/>
          <p:nvPr/>
        </p:nvSpPr>
        <p:spPr>
          <a:xfrm>
            <a:off x="5764696" y="1851378"/>
            <a:ext cx="72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6,3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A34A1E2E-1C21-4539-8EAB-E44B8E68CDD4}"/>
              </a:ext>
            </a:extLst>
          </p:cNvPr>
          <p:cNvSpPr/>
          <p:nvPr/>
        </p:nvSpPr>
        <p:spPr>
          <a:xfrm>
            <a:off x="5698435" y="1934815"/>
            <a:ext cx="132522" cy="12206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FA9CF43-8289-4C4C-A929-AB4048B0F171}"/>
              </a:ext>
            </a:extLst>
          </p:cNvPr>
          <p:cNvSpPr txBox="1"/>
          <p:nvPr/>
        </p:nvSpPr>
        <p:spPr>
          <a:xfrm>
            <a:off x="7325194" y="1824181"/>
            <a:ext cx="78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12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955FE71-91C6-4677-8186-AB62815FB9C9}"/>
              </a:ext>
            </a:extLst>
          </p:cNvPr>
          <p:cNvSpPr txBox="1"/>
          <p:nvPr/>
        </p:nvSpPr>
        <p:spPr>
          <a:xfrm>
            <a:off x="2963725" y="1832188"/>
            <a:ext cx="78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7</a:t>
            </a:r>
          </a:p>
        </p:txBody>
      </p:sp>
      <p:sp>
        <p:nvSpPr>
          <p:cNvPr id="22" name="Triángulo isósceles 21">
            <a:extLst>
              <a:ext uri="{FF2B5EF4-FFF2-40B4-BE49-F238E27FC236}">
                <a16:creationId xmlns:a16="http://schemas.microsoft.com/office/drawing/2014/main" id="{338F9B92-169F-4A2C-84D9-4C91C32B70B5}"/>
              </a:ext>
            </a:extLst>
          </p:cNvPr>
          <p:cNvSpPr/>
          <p:nvPr/>
        </p:nvSpPr>
        <p:spPr>
          <a:xfrm rot="10800000">
            <a:off x="8627171" y="1919814"/>
            <a:ext cx="132522" cy="12206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52398D3-830A-47F4-B8DF-0AF744F14BAD}"/>
              </a:ext>
            </a:extLst>
          </p:cNvPr>
          <p:cNvSpPr txBox="1"/>
          <p:nvPr/>
        </p:nvSpPr>
        <p:spPr>
          <a:xfrm>
            <a:off x="8772943" y="1803721"/>
            <a:ext cx="78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-4</a:t>
            </a:r>
          </a:p>
        </p:txBody>
      </p:sp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79CF43E5-2A40-4BBF-9038-CDA3A3B07F53}"/>
              </a:ext>
            </a:extLst>
          </p:cNvPr>
          <p:cNvSpPr/>
          <p:nvPr/>
        </p:nvSpPr>
        <p:spPr>
          <a:xfrm rot="10800000">
            <a:off x="10022583" y="1947061"/>
            <a:ext cx="132522" cy="12206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5432FF-A869-4AA0-BF47-11F3E9290150}"/>
              </a:ext>
            </a:extLst>
          </p:cNvPr>
          <p:cNvSpPr txBox="1"/>
          <p:nvPr/>
        </p:nvSpPr>
        <p:spPr>
          <a:xfrm>
            <a:off x="10101476" y="1832188"/>
            <a:ext cx="78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-1,2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873AACA-AF5B-4505-A943-C62F0AD2CA79}"/>
              </a:ext>
            </a:extLst>
          </p:cNvPr>
          <p:cNvSpPr/>
          <p:nvPr/>
        </p:nvSpPr>
        <p:spPr>
          <a:xfrm>
            <a:off x="7202409" y="1913629"/>
            <a:ext cx="132522" cy="12206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852EB950-6E91-417F-BB55-CBD4E50F0CEE}"/>
              </a:ext>
            </a:extLst>
          </p:cNvPr>
          <p:cNvGraphicFramePr>
            <a:graphicFrameLocks/>
          </p:cNvGraphicFramePr>
          <p:nvPr/>
        </p:nvGraphicFramePr>
        <p:xfrm>
          <a:off x="149945" y="1896576"/>
          <a:ext cx="11096979" cy="446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556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20200</TotalTime>
  <Words>3590</Words>
  <Application>Microsoft Office PowerPoint</Application>
  <PresentationFormat>Widescreen</PresentationFormat>
  <Paragraphs>848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Museo Sans Condensed</vt:lpstr>
      <vt:lpstr>Arial</vt:lpstr>
      <vt:lpstr>Calibri Light</vt:lpstr>
      <vt:lpstr>Century Gothic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Johanna Cendales</cp:lastModifiedBy>
  <cp:revision>282</cp:revision>
  <dcterms:created xsi:type="dcterms:W3CDTF">2020-02-27T14:24:05Z</dcterms:created>
  <dcterms:modified xsi:type="dcterms:W3CDTF">2021-07-15T20:29:32Z</dcterms:modified>
</cp:coreProperties>
</file>