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86" r:id="rId2"/>
    <p:sldId id="461" r:id="rId3"/>
    <p:sldId id="462" r:id="rId4"/>
    <p:sldId id="412" r:id="rId5"/>
    <p:sldId id="463" r:id="rId6"/>
    <p:sldId id="464" r:id="rId7"/>
    <p:sldId id="507" r:id="rId8"/>
    <p:sldId id="508" r:id="rId9"/>
    <p:sldId id="469" r:id="rId10"/>
    <p:sldId id="444" r:id="rId11"/>
    <p:sldId id="445" r:id="rId12"/>
    <p:sldId id="451" r:id="rId13"/>
    <p:sldId id="475" r:id="rId14"/>
    <p:sldId id="452" r:id="rId15"/>
    <p:sldId id="446" r:id="rId16"/>
    <p:sldId id="415" r:id="rId17"/>
    <p:sldId id="447" r:id="rId18"/>
    <p:sldId id="453" r:id="rId19"/>
    <p:sldId id="454" r:id="rId20"/>
    <p:sldId id="455" r:id="rId21"/>
    <p:sldId id="456" r:id="rId22"/>
    <p:sldId id="457" r:id="rId23"/>
    <p:sldId id="458" r:id="rId24"/>
    <p:sldId id="450" r:id="rId25"/>
    <p:sldId id="423" r:id="rId26"/>
    <p:sldId id="467" r:id="rId27"/>
    <p:sldId id="459" r:id="rId28"/>
    <p:sldId id="509" r:id="rId29"/>
    <p:sldId id="470" r:id="rId30"/>
    <p:sldId id="295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Museo Sans Condensed" panose="020B0604020202020204" charset="0"/>
      <p:regular r:id="rId39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8AA"/>
    <a:srgbClr val="D0CBE1"/>
    <a:srgbClr val="5D4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3841894763154612"/>
        </c:manualLayout>
      </c:layout>
      <c:lineChart>
        <c:grouping val="standard"/>
        <c:varyColors val="0"/>
        <c:ser>
          <c:idx val="0"/>
          <c:order val="0"/>
          <c:tx>
            <c:strRef>
              <c:f>SECTOR!$B$175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SECTOR!$C$175:$N$175</c:f>
              <c:numCache>
                <c:formatCode>0.00%</c:formatCode>
                <c:ptCount val="12"/>
                <c:pt idx="0">
                  <c:v>7.9252090233035866E-2</c:v>
                </c:pt>
                <c:pt idx="1">
                  <c:v>0.26026065976374252</c:v>
                </c:pt>
                <c:pt idx="2">
                  <c:v>0.40541678724529323</c:v>
                </c:pt>
                <c:pt idx="3">
                  <c:v>0.55928628151738313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1E-4318-8DF2-DC7425999D92}"/>
            </c:ext>
          </c:extLst>
        </c:ser>
        <c:ser>
          <c:idx val="4"/>
          <c:order val="1"/>
          <c:tx>
            <c:strRef>
              <c:f>SECTOR!$B$177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SECTOR!$C$177:$N$177</c:f>
              <c:numCache>
                <c:formatCode>General</c:formatCode>
                <c:ptCount val="12"/>
                <c:pt idx="4" formatCode="0.00%">
                  <c:v>0.45296250405441202</c:v>
                </c:pt>
                <c:pt idx="5" formatCode="0.00%">
                  <c:v>0.55276269781646759</c:v>
                </c:pt>
                <c:pt idx="6" formatCode="0.00%">
                  <c:v>0.68052494770603733</c:v>
                </c:pt>
                <c:pt idx="7" formatCode="0.00%">
                  <c:v>0.7953580598660156</c:v>
                </c:pt>
                <c:pt idx="8" formatCode="0.00%">
                  <c:v>0.85466602752297471</c:v>
                </c:pt>
                <c:pt idx="9" formatCode="0.00%">
                  <c:v>0.92643641489927453</c:v>
                </c:pt>
                <c:pt idx="10" formatCode="0.00%">
                  <c:v>0.95177562088734358</c:v>
                </c:pt>
                <c:pt idx="11" formatCode="0.00%">
                  <c:v>0.99986720851307542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1E-4318-8DF2-DC7425999D92}"/>
            </c:ext>
          </c:extLst>
        </c:ser>
        <c:ser>
          <c:idx val="1"/>
          <c:order val="2"/>
          <c:tx>
            <c:strRef>
              <c:f>SECTOR!$B$176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SECTOR!$C$176:$N$176</c:f>
              <c:numCache>
                <c:formatCode>0.00%</c:formatCode>
                <c:ptCount val="12"/>
                <c:pt idx="0">
                  <c:v>7.1587273465567765E-3</c:v>
                </c:pt>
                <c:pt idx="1">
                  <c:v>3.7312449210581737E-2</c:v>
                </c:pt>
                <c:pt idx="2">
                  <c:v>7.56845707921949E-2</c:v>
                </c:pt>
                <c:pt idx="3">
                  <c:v>0.1488014925698537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1E-4318-8DF2-DC7425999D92}"/>
            </c:ext>
          </c:extLst>
        </c:ser>
        <c:ser>
          <c:idx val="5"/>
          <c:order val="3"/>
          <c:tx>
            <c:strRef>
              <c:f>SECTOR!$B$178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SECTOR!$C$178:$N$178</c:f>
              <c:numCache>
                <c:formatCode>General</c:formatCode>
                <c:ptCount val="12"/>
                <c:pt idx="4" formatCode="0.00%">
                  <c:v>0.15459538456759836</c:v>
                </c:pt>
                <c:pt idx="5" formatCode="0.00%">
                  <c:v>0.22961212227184924</c:v>
                </c:pt>
                <c:pt idx="6" formatCode="0.00%">
                  <c:v>0.32774255137912539</c:v>
                </c:pt>
                <c:pt idx="7" formatCode="0.00%">
                  <c:v>0.43477000430962504</c:v>
                </c:pt>
                <c:pt idx="8" formatCode="0.00%">
                  <c:v>0.55535832898713156</c:v>
                </c:pt>
                <c:pt idx="9" formatCode="0.00%">
                  <c:v>0.66981637905880209</c:v>
                </c:pt>
                <c:pt idx="10" formatCode="0.00%">
                  <c:v>0.76720813571105873</c:v>
                </c:pt>
                <c:pt idx="11" formatCode="0.00%">
                  <c:v>0.9393886698015006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1E-4318-8DF2-DC7425999D92}"/>
            </c:ext>
          </c:extLst>
        </c:ser>
        <c:ser>
          <c:idx val="2"/>
          <c:order val="4"/>
          <c:tx>
            <c:strRef>
              <c:f>SECTOR!$B$159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SECTOR!$C$159:$G$159</c:f>
              <c:numCache>
                <c:formatCode>0.00%</c:formatCode>
                <c:ptCount val="5"/>
                <c:pt idx="0">
                  <c:v>4.7987591504574614E-2</c:v>
                </c:pt>
                <c:pt idx="1">
                  <c:v>0.13955975516107616</c:v>
                </c:pt>
                <c:pt idx="2">
                  <c:v>0.24836726766806411</c:v>
                </c:pt>
                <c:pt idx="3">
                  <c:v>0.36758462936735486</c:v>
                </c:pt>
                <c:pt idx="4">
                  <c:v>0.41098845893196684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1E-4318-8DF2-DC7425999D92}"/>
            </c:ext>
          </c:extLst>
        </c:ser>
        <c:ser>
          <c:idx val="3"/>
          <c:order val="5"/>
          <c:tx>
            <c:strRef>
              <c:f>SECTOR!$B$160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1544011544011544E-3"/>
                  <c:y val="3.644646924829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1E-4318-8DF2-DC7425999D92}"/>
                </c:ext>
              </c:extLst>
            </c:dLbl>
            <c:dLbl>
              <c:idx val="1"/>
              <c:layout>
                <c:manualLayout>
                  <c:x val="3.4632034632034632E-3"/>
                  <c:y val="9.1116173120727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1E-4318-8DF2-DC7425999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SECTOR!$C$160:$G$160</c:f>
              <c:numCache>
                <c:formatCode>0.00%</c:formatCode>
                <c:ptCount val="5"/>
                <c:pt idx="0">
                  <c:v>3.799662923778444E-4</c:v>
                </c:pt>
                <c:pt idx="1">
                  <c:v>1.7952762955411108E-2</c:v>
                </c:pt>
                <c:pt idx="2">
                  <c:v>3.898443197850418E-2</c:v>
                </c:pt>
                <c:pt idx="3">
                  <c:v>7.8061109092260689E-2</c:v>
                </c:pt>
                <c:pt idx="4">
                  <c:v>0.11754489835031112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1E-4318-8DF2-DC7425999D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3841894763154612"/>
        </c:manualLayout>
      </c:layout>
      <c:lineChart>
        <c:grouping val="standard"/>
        <c:varyColors val="0"/>
        <c:ser>
          <c:idx val="0"/>
          <c:order val="0"/>
          <c:tx>
            <c:strRef>
              <c:f>SECTOR!$B$183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SECTOR!$C$182:$N$182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SECTOR!$C$183:$N$183</c:f>
              <c:numCache>
                <c:formatCode>0.00%</c:formatCode>
                <c:ptCount val="12"/>
                <c:pt idx="0">
                  <c:v>0.11430139619479072</c:v>
                </c:pt>
                <c:pt idx="1">
                  <c:v>0.34674799082656166</c:v>
                </c:pt>
                <c:pt idx="2">
                  <c:v>0.52672129256898004</c:v>
                </c:pt>
                <c:pt idx="3">
                  <c:v>0.66450970697776146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0F-45F4-88CB-FEFA4DFF34B8}"/>
            </c:ext>
          </c:extLst>
        </c:ser>
        <c:ser>
          <c:idx val="2"/>
          <c:order val="1"/>
          <c:tx>
            <c:strRef>
              <c:f>SECTOR!$B$184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SECTOR!$C$182:$N$182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SECTOR!$C$184:$N$184</c:f>
              <c:numCache>
                <c:formatCode>General</c:formatCode>
                <c:ptCount val="12"/>
                <c:pt idx="4" formatCode="0.00%">
                  <c:v>0.69498970642905666</c:v>
                </c:pt>
                <c:pt idx="5" formatCode="0.00%">
                  <c:v>0.77422277440517018</c:v>
                </c:pt>
                <c:pt idx="6" formatCode="0.00%">
                  <c:v>0.85741912327470637</c:v>
                </c:pt>
                <c:pt idx="7" formatCode="0.00%">
                  <c:v>0.94202304491302091</c:v>
                </c:pt>
                <c:pt idx="8" formatCode="0.00%">
                  <c:v>0.95717572951845531</c:v>
                </c:pt>
                <c:pt idx="9" formatCode="0.00%">
                  <c:v>0.96979507723742353</c:v>
                </c:pt>
                <c:pt idx="10" formatCode="0.00%">
                  <c:v>0.98950118101301576</c:v>
                </c:pt>
                <c:pt idx="11" formatCode="0.00%">
                  <c:v>0.99999431023422958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0F-45F4-88CB-FEFA4DFF34B8}"/>
            </c:ext>
          </c:extLst>
        </c:ser>
        <c:ser>
          <c:idx val="1"/>
          <c:order val="2"/>
          <c:tx>
            <c:strRef>
              <c:f>SECTOR!$B$168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2.1260440394836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0F-45F4-88CB-FEFA4DFF3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SECTOR!$C$182:$N$182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SECTOR!$C$168:$G$168</c:f>
              <c:numCache>
                <c:formatCode>0.00%</c:formatCode>
                <c:ptCount val="5"/>
                <c:pt idx="0">
                  <c:v>7.585014168223507E-2</c:v>
                </c:pt>
                <c:pt idx="1">
                  <c:v>0.33910702070981513</c:v>
                </c:pt>
                <c:pt idx="2">
                  <c:v>0.48029535174627613</c:v>
                </c:pt>
                <c:pt idx="3">
                  <c:v>0.59509205590670999</c:v>
                </c:pt>
                <c:pt idx="4">
                  <c:v>0.6290291777139505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0F-45F4-88CB-FEFA4DFF34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7878274874731569"/>
        </c:manualLayout>
      </c:layout>
      <c:lineChart>
        <c:grouping val="standard"/>
        <c:varyColors val="0"/>
        <c:ser>
          <c:idx val="0"/>
          <c:order val="0"/>
          <c:tx>
            <c:strRef>
              <c:f>SCRD!$A$118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SCRD!$B$118:$M$118</c:f>
              <c:numCache>
                <c:formatCode>0.00%</c:formatCode>
                <c:ptCount val="12"/>
                <c:pt idx="0">
                  <c:v>0.15999372250021027</c:v>
                </c:pt>
                <c:pt idx="1">
                  <c:v>0.26093162801305969</c:v>
                </c:pt>
                <c:pt idx="2">
                  <c:v>0.31000641999792317</c:v>
                </c:pt>
                <c:pt idx="3">
                  <c:v>0.60802155162969584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D3-4721-ACF5-8CDCC7C1F21D}"/>
            </c:ext>
          </c:extLst>
        </c:ser>
        <c:ser>
          <c:idx val="4"/>
          <c:order val="1"/>
          <c:tx>
            <c:strRef>
              <c:f>SCRD!$A$120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SCRD!$B$120:$M$120</c:f>
              <c:numCache>
                <c:formatCode>General</c:formatCode>
                <c:ptCount val="12"/>
                <c:pt idx="4" formatCode="0.00%">
                  <c:v>0.46184151424888936</c:v>
                </c:pt>
                <c:pt idx="5" formatCode="0.00%">
                  <c:v>0.54533602233977951</c:v>
                </c:pt>
                <c:pt idx="6" formatCode="0.00%">
                  <c:v>0.6407613733831663</c:v>
                </c:pt>
                <c:pt idx="7" formatCode="0.00%">
                  <c:v>0.77985703197829703</c:v>
                </c:pt>
                <c:pt idx="8" formatCode="0.00%">
                  <c:v>0.84306709120711798</c:v>
                </c:pt>
                <c:pt idx="9" formatCode="0.00%">
                  <c:v>0.93105334431698683</c:v>
                </c:pt>
                <c:pt idx="10" formatCode="0.00%">
                  <c:v>0.96387771319788162</c:v>
                </c:pt>
                <c:pt idx="11" formatCode="0.00%">
                  <c:v>0.99929480940801085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D3-4721-ACF5-8CDCC7C1F21D}"/>
            </c:ext>
          </c:extLst>
        </c:ser>
        <c:ser>
          <c:idx val="1"/>
          <c:order val="2"/>
          <c:tx>
            <c:strRef>
              <c:f>SCRD!$A$119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SCRD!$B$119:$M$119</c:f>
              <c:numCache>
                <c:formatCode>0.00%</c:formatCode>
                <c:ptCount val="12"/>
                <c:pt idx="0">
                  <c:v>3.5825322528876762E-2</c:v>
                </c:pt>
                <c:pt idx="1">
                  <c:v>8.0394180429983725E-2</c:v>
                </c:pt>
                <c:pt idx="2">
                  <c:v>0.12221598384706456</c:v>
                </c:pt>
                <c:pt idx="3">
                  <c:v>0.256136718976616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D3-4721-ACF5-8CDCC7C1F21D}"/>
            </c:ext>
          </c:extLst>
        </c:ser>
        <c:ser>
          <c:idx val="5"/>
          <c:order val="3"/>
          <c:tx>
            <c:strRef>
              <c:f>SCRD!$A$121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1.000000000000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D3-4721-ACF5-8CDCC7C1F2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SCRD!$B$121:$M$121</c:f>
              <c:numCache>
                <c:formatCode>General</c:formatCode>
                <c:ptCount val="12"/>
                <c:pt idx="4" formatCode="0.00%">
                  <c:v>0.18233702856166184</c:v>
                </c:pt>
                <c:pt idx="5" formatCode="0.00%">
                  <c:v>0.28955362170911153</c:v>
                </c:pt>
                <c:pt idx="6" formatCode="0.00%">
                  <c:v>0.36047142447229913</c:v>
                </c:pt>
                <c:pt idx="7" formatCode="0.00%">
                  <c:v>0.49159434040311695</c:v>
                </c:pt>
                <c:pt idx="8" formatCode="0.00%">
                  <c:v>0.62365295822086508</c:v>
                </c:pt>
                <c:pt idx="9" formatCode="0.00%">
                  <c:v>0.74066892481359514</c:v>
                </c:pt>
                <c:pt idx="10" formatCode="0.00%">
                  <c:v>0.8305823410449551</c:v>
                </c:pt>
                <c:pt idx="11" formatCode="0.00%">
                  <c:v>0.97419784734881276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D3-4721-ACF5-8CDCC7C1F21D}"/>
            </c:ext>
          </c:extLst>
        </c:ser>
        <c:ser>
          <c:idx val="2"/>
          <c:order val="4"/>
          <c:tx>
            <c:strRef>
              <c:f>SCRD!$A$90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SCRD!$B$90:$F$90</c:f>
              <c:numCache>
                <c:formatCode>0.00%</c:formatCode>
                <c:ptCount val="5"/>
                <c:pt idx="0">
                  <c:v>0.12476323154172191</c:v>
                </c:pt>
                <c:pt idx="1">
                  <c:v>0.19251187839284381</c:v>
                </c:pt>
                <c:pt idx="2">
                  <c:v>0.23197367767342947</c:v>
                </c:pt>
                <c:pt idx="3">
                  <c:v>0.41454125835627359</c:v>
                </c:pt>
                <c:pt idx="4">
                  <c:v>0.4196944487543795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D3-4721-ACF5-8CDCC7C1F21D}"/>
            </c:ext>
          </c:extLst>
        </c:ser>
        <c:ser>
          <c:idx val="3"/>
          <c:order val="5"/>
          <c:tx>
            <c:strRef>
              <c:f>SCRD!$A$91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683079453044552E-17"/>
                  <c:y val="0.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D3-4721-ACF5-8CDCC7C1F21D}"/>
                </c:ext>
              </c:extLst>
            </c:dLbl>
            <c:dLbl>
              <c:idx val="4"/>
              <c:layout>
                <c:manualLayout>
                  <c:x val="0"/>
                  <c:y val="3.66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D3-4721-ACF5-8CDCC7C1F2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SCRD!$B$91:$F$91</c:f>
              <c:numCache>
                <c:formatCode>0.00%</c:formatCode>
                <c:ptCount val="5"/>
                <c:pt idx="0">
                  <c:v>0</c:v>
                </c:pt>
                <c:pt idx="1">
                  <c:v>5.8533808463879622E-2</c:v>
                </c:pt>
                <c:pt idx="2">
                  <c:v>7.367698727098608E-2</c:v>
                </c:pt>
                <c:pt idx="3">
                  <c:v>0.10050315267782502</c:v>
                </c:pt>
                <c:pt idx="4">
                  <c:v>0.1813818511477073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D3-4721-ACF5-8CDCC7C1F2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230160674987572"/>
        </c:manualLayout>
      </c:layout>
      <c:lineChart>
        <c:grouping val="standard"/>
        <c:varyColors val="0"/>
        <c:ser>
          <c:idx val="0"/>
          <c:order val="0"/>
          <c:tx>
            <c:strRef>
              <c:f>SCRD!$A$126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SCRD!$B$126:$M$126</c:f>
              <c:numCache>
                <c:formatCode>0.00%</c:formatCode>
                <c:ptCount val="12"/>
                <c:pt idx="0">
                  <c:v>0.24080106306963181</c:v>
                </c:pt>
                <c:pt idx="1">
                  <c:v>0.34185345474541257</c:v>
                </c:pt>
                <c:pt idx="2">
                  <c:v>0.37838210531048733</c:v>
                </c:pt>
                <c:pt idx="3">
                  <c:v>0.79354873496172085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05-4533-9EAD-8B0252CBB174}"/>
            </c:ext>
          </c:extLst>
        </c:ser>
        <c:ser>
          <c:idx val="4"/>
          <c:order val="1"/>
          <c:tx>
            <c:strRef>
              <c:f>SCRD!$A$128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SCRD!$B$128:$M$128</c:f>
              <c:numCache>
                <c:formatCode>General</c:formatCode>
                <c:ptCount val="12"/>
                <c:pt idx="4" formatCode="0.00%">
                  <c:v>0.6655325598815478</c:v>
                </c:pt>
                <c:pt idx="5" formatCode="0.00%">
                  <c:v>0.70149418215894443</c:v>
                </c:pt>
                <c:pt idx="6" formatCode="0.00%">
                  <c:v>0.7963018348664519</c:v>
                </c:pt>
                <c:pt idx="7" formatCode="0.00%">
                  <c:v>0.90964628004348791</c:v>
                </c:pt>
                <c:pt idx="8" formatCode="0.00%">
                  <c:v>0.95616305388178391</c:v>
                </c:pt>
                <c:pt idx="9" formatCode="0.00%">
                  <c:v>0.99397352432721131</c:v>
                </c:pt>
                <c:pt idx="10" formatCode="0.00%">
                  <c:v>0.99562477686307183</c:v>
                </c:pt>
                <c:pt idx="11" formatCode="0.00%">
                  <c:v>0.99986670981317682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05-4533-9EAD-8B0252CBB174}"/>
            </c:ext>
          </c:extLst>
        </c:ser>
        <c:ser>
          <c:idx val="1"/>
          <c:order val="2"/>
          <c:tx>
            <c:strRef>
              <c:f>SCRD!$A$127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SCRD!$B$127:$M$127</c:f>
              <c:numCache>
                <c:formatCode>0.00%</c:formatCode>
                <c:ptCount val="12"/>
                <c:pt idx="0">
                  <c:v>5.3919463932434082E-2</c:v>
                </c:pt>
                <c:pt idx="1">
                  <c:v>7.0132735816421612E-2</c:v>
                </c:pt>
                <c:pt idx="2">
                  <c:v>9.5745162105561624E-2</c:v>
                </c:pt>
                <c:pt idx="3">
                  <c:v>0.26393894492242875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05-4533-9EAD-8B0252CBB174}"/>
            </c:ext>
          </c:extLst>
        </c:ser>
        <c:ser>
          <c:idx val="5"/>
          <c:order val="3"/>
          <c:tx>
            <c:strRef>
              <c:f>SCRD!$A$129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SCRD!$B$129:$M$129</c:f>
              <c:numCache>
                <c:formatCode>General</c:formatCode>
                <c:ptCount val="12"/>
                <c:pt idx="4" formatCode="0.00%">
                  <c:v>0.24960247669428356</c:v>
                </c:pt>
                <c:pt idx="5" formatCode="0.00%">
                  <c:v>0.32086488774682442</c:v>
                </c:pt>
                <c:pt idx="6" formatCode="0.00%">
                  <c:v>0.37920290537911583</c:v>
                </c:pt>
                <c:pt idx="7" formatCode="0.00%">
                  <c:v>0.48120496012568231</c:v>
                </c:pt>
                <c:pt idx="8" formatCode="0.00%">
                  <c:v>0.63000467361858403</c:v>
                </c:pt>
                <c:pt idx="9" formatCode="0.00%">
                  <c:v>0.71066283882280545</c:v>
                </c:pt>
                <c:pt idx="10" formatCode="0.00%">
                  <c:v>0.79726819202427013</c:v>
                </c:pt>
                <c:pt idx="11" formatCode="0.00%">
                  <c:v>0.96251996923631544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05-4533-9EAD-8B0252CBB174}"/>
            </c:ext>
          </c:extLst>
        </c:ser>
        <c:ser>
          <c:idx val="2"/>
          <c:order val="4"/>
          <c:tx>
            <c:strRef>
              <c:f>SCRD!$A$100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SCRD!$B$100:$F$100</c:f>
              <c:numCache>
                <c:formatCode>0.00%</c:formatCode>
                <c:ptCount val="5"/>
                <c:pt idx="0">
                  <c:v>0.18777685972779196</c:v>
                </c:pt>
                <c:pt idx="1">
                  <c:v>0.28346530829991495</c:v>
                </c:pt>
                <c:pt idx="2">
                  <c:v>0.34129851339166367</c:v>
                </c:pt>
                <c:pt idx="3">
                  <c:v>0.60142342939603843</c:v>
                </c:pt>
                <c:pt idx="4">
                  <c:v>0.60281359344303653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05-4533-9EAD-8B0252CBB174}"/>
            </c:ext>
          </c:extLst>
        </c:ser>
        <c:ser>
          <c:idx val="3"/>
          <c:order val="5"/>
          <c:tx>
            <c:strRef>
              <c:f>SCRD!$A$101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3.020007550018875E-3"/>
                  <c:y val="-5.293632479144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05-4533-9EAD-8B0252CBB174}"/>
                </c:ext>
              </c:extLst>
            </c:dLbl>
            <c:dLbl>
              <c:idx val="2"/>
              <c:layout>
                <c:manualLayout>
                  <c:x val="4.5300113250283129E-3"/>
                  <c:y val="3.308520299465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36105141443956E-2"/>
                      <c:h val="4.56575801326221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C05-4533-9EAD-8B0252CBB174}"/>
                </c:ext>
              </c:extLst>
            </c:dLbl>
            <c:dLbl>
              <c:idx val="4"/>
              <c:layout>
                <c:manualLayout>
                  <c:x val="-5.5366165489011067E-17"/>
                  <c:y val="2.646816239572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05-4533-9EAD-8B0252CBB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SCRD!$B$101:$F$101</c:f>
              <c:numCache>
                <c:formatCode>0.00%</c:formatCode>
                <c:ptCount val="5"/>
                <c:pt idx="0">
                  <c:v>0</c:v>
                </c:pt>
                <c:pt idx="1">
                  <c:v>8.8097227087130886E-2</c:v>
                </c:pt>
                <c:pt idx="2">
                  <c:v>0.10461099036334916</c:v>
                </c:pt>
                <c:pt idx="3">
                  <c:v>0.14015791608943978</c:v>
                </c:pt>
                <c:pt idx="4">
                  <c:v>0.24818107903668285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05-4533-9EAD-8B0252CBB1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79466261035552388"/>
        </c:manualLayout>
      </c:layout>
      <c:lineChart>
        <c:grouping val="standard"/>
        <c:varyColors val="0"/>
        <c:ser>
          <c:idx val="0"/>
          <c:order val="0"/>
          <c:tx>
            <c:strRef>
              <c:f>IDRD!$A$74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904529046301699E-17"/>
                  <c:y val="-2.992518703241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6C-4461-91C3-DC74CB000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IDRD!$B$74:$M$74</c:f>
              <c:numCache>
                <c:formatCode>0.00%</c:formatCode>
                <c:ptCount val="12"/>
                <c:pt idx="0">
                  <c:v>2.7382081510802432E-3</c:v>
                </c:pt>
                <c:pt idx="1">
                  <c:v>0.23273833485247578</c:v>
                </c:pt>
                <c:pt idx="2">
                  <c:v>0.41289122444116055</c:v>
                </c:pt>
                <c:pt idx="3">
                  <c:v>0.50659270256444511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C-4461-91C3-DC74CB0007EF}"/>
            </c:ext>
          </c:extLst>
        </c:ser>
        <c:ser>
          <c:idx val="4"/>
          <c:order val="1"/>
          <c:tx>
            <c:strRef>
              <c:f>IDRD!$A$76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IDRD!$B$76:$M$76</c:f>
              <c:numCache>
                <c:formatCode>General</c:formatCode>
                <c:ptCount val="12"/>
                <c:pt idx="4" formatCode="0.00%">
                  <c:v>0.38270834325637376</c:v>
                </c:pt>
                <c:pt idx="5" formatCode="0.00%">
                  <c:v>0.49377789006374545</c:v>
                </c:pt>
                <c:pt idx="6" formatCode="0.00%">
                  <c:v>0.6363797663912294</c:v>
                </c:pt>
                <c:pt idx="7" formatCode="0.00%">
                  <c:v>0.75805412933487215</c:v>
                </c:pt>
                <c:pt idx="8" formatCode="0.00%">
                  <c:v>0.83333489887301537</c:v>
                </c:pt>
                <c:pt idx="9" formatCode="0.00%">
                  <c:v>0.92065022944026353</c:v>
                </c:pt>
                <c:pt idx="10" formatCode="0.00%">
                  <c:v>0.9513986149544521</c:v>
                </c:pt>
                <c:pt idx="11" formatCode="0.00%">
                  <c:v>1.0000002749191099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C-4461-91C3-DC74CB0007EF}"/>
            </c:ext>
          </c:extLst>
        </c:ser>
        <c:ser>
          <c:idx val="1"/>
          <c:order val="2"/>
          <c:tx>
            <c:strRef>
              <c:f>IDRD!$A$75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IDRD!$B$75:$M$75</c:f>
              <c:numCache>
                <c:formatCode>0.00%</c:formatCode>
                <c:ptCount val="12"/>
                <c:pt idx="0">
                  <c:v>4.4451431024029924E-4</c:v>
                </c:pt>
                <c:pt idx="1">
                  <c:v>1.1724593249699329E-2</c:v>
                </c:pt>
                <c:pt idx="2">
                  <c:v>4.6906441722689242E-2</c:v>
                </c:pt>
                <c:pt idx="3">
                  <c:v>0.10469449283047855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6C-4461-91C3-DC74CB0007EF}"/>
            </c:ext>
          </c:extLst>
        </c:ser>
        <c:ser>
          <c:idx val="5"/>
          <c:order val="3"/>
          <c:tx>
            <c:strRef>
              <c:f>IDRD!$A$77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IDRD!$B$77:$M$77</c:f>
              <c:numCache>
                <c:formatCode>General</c:formatCode>
                <c:ptCount val="12"/>
                <c:pt idx="4" formatCode="0.00%">
                  <c:v>0.15462710714813505</c:v>
                </c:pt>
                <c:pt idx="5" formatCode="0.00%">
                  <c:v>0.22350437783176696</c:v>
                </c:pt>
                <c:pt idx="6" formatCode="0.00%">
                  <c:v>0.33120048700795429</c:v>
                </c:pt>
                <c:pt idx="7" formatCode="0.00%">
                  <c:v>0.42877633156641076</c:v>
                </c:pt>
                <c:pt idx="8" formatCode="0.00%">
                  <c:v>0.55185038916293316</c:v>
                </c:pt>
                <c:pt idx="9" formatCode="0.00%">
                  <c:v>0.67451576803239777</c:v>
                </c:pt>
                <c:pt idx="10" formatCode="0.00%">
                  <c:v>0.77161150935641032</c:v>
                </c:pt>
                <c:pt idx="11" formatCode="0.00%">
                  <c:v>0.89080976946901302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6C-4461-91C3-DC74CB0007EF}"/>
            </c:ext>
          </c:extLst>
        </c:ser>
        <c:ser>
          <c:idx val="2"/>
          <c:order val="4"/>
          <c:tx>
            <c:strRef>
              <c:f>IDRD!$A$59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IDRD!$B$59:$F$59</c:f>
              <c:numCache>
                <c:formatCode>0.00%</c:formatCode>
                <c:ptCount val="5"/>
                <c:pt idx="0">
                  <c:v>7.8050244009611068E-4</c:v>
                </c:pt>
                <c:pt idx="1">
                  <c:v>4.3751110308563414E-2</c:v>
                </c:pt>
                <c:pt idx="2">
                  <c:v>0.18216662391423916</c:v>
                </c:pt>
                <c:pt idx="3">
                  <c:v>0.29199591232104993</c:v>
                </c:pt>
                <c:pt idx="4">
                  <c:v>0.35244867507028949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6C-4461-91C3-DC74CB0007EF}"/>
            </c:ext>
          </c:extLst>
        </c:ser>
        <c:ser>
          <c:idx val="3"/>
          <c:order val="5"/>
          <c:tx>
            <c:strRef>
              <c:f>IDRD!$A$60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904529046301699E-17"/>
                  <c:y val="3.990024937655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6C-4461-91C3-DC74CB0007EF}"/>
                </c:ext>
              </c:extLst>
            </c:dLbl>
            <c:dLbl>
              <c:idx val="1"/>
              <c:layout>
                <c:manualLayout>
                  <c:x val="-2.7809058092603399E-17"/>
                  <c:y val="2.6600166251039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6C-4461-91C3-DC74CB0007EF}"/>
                </c:ext>
              </c:extLst>
            </c:dLbl>
            <c:dLbl>
              <c:idx val="2"/>
              <c:layout>
                <c:manualLayout>
                  <c:x val="-5.5618116185206797E-17"/>
                  <c:y val="9.975062344139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6C-4461-91C3-DC74CB000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IDRD!$B$60:$F$60</c:f>
              <c:numCache>
                <c:formatCode>0.00%</c:formatCode>
                <c:ptCount val="5"/>
                <c:pt idx="0">
                  <c:v>6.5897815453388271E-4</c:v>
                </c:pt>
                <c:pt idx="1">
                  <c:v>7.3901486052080929E-3</c:v>
                </c:pt>
                <c:pt idx="2">
                  <c:v>2.6639548274229336E-2</c:v>
                </c:pt>
                <c:pt idx="3">
                  <c:v>7.0071998850852968E-2</c:v>
                </c:pt>
                <c:pt idx="4">
                  <c:v>9.4441070671731089E-2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F6C-4461-91C3-DC74CB000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210498687664045"/>
        </c:manualLayout>
      </c:layout>
      <c:lineChart>
        <c:grouping val="standard"/>
        <c:varyColors val="0"/>
        <c:ser>
          <c:idx val="0"/>
          <c:order val="0"/>
          <c:tx>
            <c:strRef>
              <c:f>IDARTES!$A$74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IDARTES!$B$74:$M$74</c:f>
              <c:numCache>
                <c:formatCode>0.00%</c:formatCode>
                <c:ptCount val="12"/>
                <c:pt idx="0">
                  <c:v>0.16361400272323978</c:v>
                </c:pt>
                <c:pt idx="1">
                  <c:v>0.31175092604793492</c:v>
                </c:pt>
                <c:pt idx="2">
                  <c:v>0.44357114097890221</c:v>
                </c:pt>
                <c:pt idx="3">
                  <c:v>0.53654928185531692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02-4C0D-B88E-F0FB93E145C4}"/>
            </c:ext>
          </c:extLst>
        </c:ser>
        <c:ser>
          <c:idx val="4"/>
          <c:order val="1"/>
          <c:tx>
            <c:strRef>
              <c:f>IDARTES!$A$76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IDARTES!$B$76:$M$76</c:f>
              <c:numCache>
                <c:formatCode>General</c:formatCode>
                <c:ptCount val="12"/>
                <c:pt idx="4" formatCode="0.00%">
                  <c:v>0.47672180776300138</c:v>
                </c:pt>
                <c:pt idx="5" formatCode="0.00%">
                  <c:v>0.58935380401484849</c:v>
                </c:pt>
                <c:pt idx="6" formatCode="0.00%">
                  <c:v>0.74408764911521963</c:v>
                </c:pt>
                <c:pt idx="7" formatCode="0.00%">
                  <c:v>0.85949472014992612</c:v>
                </c:pt>
                <c:pt idx="8" formatCode="0.00%">
                  <c:v>0.88666162107615243</c:v>
                </c:pt>
                <c:pt idx="9" formatCode="0.00%">
                  <c:v>0.93068800230655568</c:v>
                </c:pt>
                <c:pt idx="10" formatCode="0.00%">
                  <c:v>0.94171622157350343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02-4C0D-B88E-F0FB93E145C4}"/>
            </c:ext>
          </c:extLst>
        </c:ser>
        <c:ser>
          <c:idx val="1"/>
          <c:order val="2"/>
          <c:tx>
            <c:strRef>
              <c:f>IDARTES!$A$75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IDARTES!$B$75:$M$75</c:f>
              <c:numCache>
                <c:formatCode>0.00%</c:formatCode>
                <c:ptCount val="12"/>
                <c:pt idx="0">
                  <c:v>1.6105181476113088E-3</c:v>
                </c:pt>
                <c:pt idx="1">
                  <c:v>6.9794000087846447E-2</c:v>
                </c:pt>
                <c:pt idx="2">
                  <c:v>0.11104888654631703</c:v>
                </c:pt>
                <c:pt idx="3">
                  <c:v>0.1667061975666535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02-4C0D-B88E-F0FB93E145C4}"/>
            </c:ext>
          </c:extLst>
        </c:ser>
        <c:ser>
          <c:idx val="5"/>
          <c:order val="3"/>
          <c:tx>
            <c:strRef>
              <c:f>IDARTES!$A$77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IDARTES!$B$77:$M$77</c:f>
              <c:numCache>
                <c:formatCode>General</c:formatCode>
                <c:ptCount val="12"/>
                <c:pt idx="4" formatCode="0.00%">
                  <c:v>0.13303059790247596</c:v>
                </c:pt>
                <c:pt idx="5" formatCode="0.00%">
                  <c:v>0.19068007352146177</c:v>
                </c:pt>
                <c:pt idx="6" formatCode="0.00%">
                  <c:v>0.29600317151403754</c:v>
                </c:pt>
                <c:pt idx="7" formatCode="0.00%">
                  <c:v>0.40740260208310808</c:v>
                </c:pt>
                <c:pt idx="8" formatCode="0.00%">
                  <c:v>0.51824701769560677</c:v>
                </c:pt>
                <c:pt idx="9" formatCode="0.00%">
                  <c:v>0.61249864850254077</c:v>
                </c:pt>
                <c:pt idx="10" formatCode="0.00%">
                  <c:v>0.69919630951093814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02-4C0D-B88E-F0FB93E145C4}"/>
            </c:ext>
          </c:extLst>
        </c:ser>
        <c:ser>
          <c:idx val="2"/>
          <c:order val="4"/>
          <c:tx>
            <c:strRef>
              <c:f>IDARTES!$A$59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5366165489011067E-17"/>
                  <c:y val="9.975062344139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02-4C0D-B88E-F0FB93E14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IDARTES!$B$59:$F$59</c:f>
              <c:numCache>
                <c:formatCode>0.00%</c:formatCode>
                <c:ptCount val="5"/>
                <c:pt idx="0">
                  <c:v>5.4496524223657049E-2</c:v>
                </c:pt>
                <c:pt idx="1">
                  <c:v>0.26425931578600603</c:v>
                </c:pt>
                <c:pt idx="2">
                  <c:v>0.3550989092765845</c:v>
                </c:pt>
                <c:pt idx="3">
                  <c:v>0.41027757812287285</c:v>
                </c:pt>
                <c:pt idx="4">
                  <c:v>0.45394620482851156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02-4C0D-B88E-F0FB93E145C4}"/>
            </c:ext>
          </c:extLst>
        </c:ser>
        <c:ser>
          <c:idx val="3"/>
          <c:order val="5"/>
          <c:tx>
            <c:strRef>
              <c:f>IDARTES!$A$60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100037750094375E-3"/>
                  <c:y val="2.6600166251039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02-4C0D-B88E-F0FB93E145C4}"/>
                </c:ext>
              </c:extLst>
            </c:dLbl>
            <c:dLbl>
              <c:idx val="4"/>
              <c:layout>
                <c:manualLayout>
                  <c:x val="-5.5366165489011067E-17"/>
                  <c:y val="1.6625103906899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02-4C0D-B88E-F0FB93E14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IDARTES!$B$60:$F$60</c:f>
              <c:numCache>
                <c:formatCode>0.00%</c:formatCode>
                <c:ptCount val="5"/>
                <c:pt idx="0">
                  <c:v>2.3072635100510974E-4</c:v>
                </c:pt>
                <c:pt idx="1">
                  <c:v>1.5466199740852992E-2</c:v>
                </c:pt>
                <c:pt idx="2">
                  <c:v>4.5024480212588397E-2</c:v>
                </c:pt>
                <c:pt idx="3">
                  <c:v>8.0874131540963276E-2</c:v>
                </c:pt>
                <c:pt idx="4">
                  <c:v>0.11663406283179541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02-4C0D-B88E-F0FB93E145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78911683658590304"/>
        </c:manualLayout>
      </c:layout>
      <c:lineChart>
        <c:grouping val="standard"/>
        <c:varyColors val="0"/>
        <c:ser>
          <c:idx val="0"/>
          <c:order val="0"/>
          <c:tx>
            <c:strRef>
              <c:f>IDPC!$A$74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IDPC!$B$74:$M$74</c:f>
              <c:numCache>
                <c:formatCode>0.00%</c:formatCode>
                <c:ptCount val="12"/>
                <c:pt idx="0">
                  <c:v>0.27320605661619485</c:v>
                </c:pt>
                <c:pt idx="1">
                  <c:v>0.51291968400263332</c:v>
                </c:pt>
                <c:pt idx="2">
                  <c:v>0.74423963133640558</c:v>
                </c:pt>
                <c:pt idx="3">
                  <c:v>0.8268186306780777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D-43C5-8CE0-0932B953FE82}"/>
            </c:ext>
          </c:extLst>
        </c:ser>
        <c:ser>
          <c:idx val="4"/>
          <c:order val="1"/>
          <c:tx>
            <c:strRef>
              <c:f>IDPC!$A$76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-2.327513937593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D-43C5-8CE0-0932B953FE82}"/>
                </c:ext>
              </c:extLst>
            </c:dLbl>
            <c:dLbl>
              <c:idx val="5"/>
              <c:layout>
                <c:manualLayout>
                  <c:x val="4.5402956602399675E-3"/>
                  <c:y val="-2.660015928678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D-43C5-8CE0-0932B953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IDPC!$B$76:$M$76</c:f>
              <c:numCache>
                <c:formatCode>General</c:formatCode>
                <c:ptCount val="12"/>
                <c:pt idx="4" formatCode="0.00%">
                  <c:v>0.8268186306780777</c:v>
                </c:pt>
                <c:pt idx="5" formatCode="0.00%">
                  <c:v>0.8268186306780777</c:v>
                </c:pt>
                <c:pt idx="6" formatCode="0.00%">
                  <c:v>0.8268186306780777</c:v>
                </c:pt>
                <c:pt idx="7" formatCode="0.00%">
                  <c:v>0.88751048938446342</c:v>
                </c:pt>
                <c:pt idx="8" formatCode="0.00%">
                  <c:v>0.93743018355003294</c:v>
                </c:pt>
                <c:pt idx="9" formatCode="0.00%">
                  <c:v>0.97695852534562211</c:v>
                </c:pt>
                <c:pt idx="10" formatCode="0.00%">
                  <c:v>0.97695852534562211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2D-43C5-8CE0-0932B953FE82}"/>
            </c:ext>
          </c:extLst>
        </c:ser>
        <c:ser>
          <c:idx val="1"/>
          <c:order val="2"/>
          <c:tx>
            <c:strRef>
              <c:f>IDPC!$A$75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IDPC!$B$75:$M$75</c:f>
              <c:numCache>
                <c:formatCode>0.00%</c:formatCode>
                <c:ptCount val="12"/>
                <c:pt idx="0">
                  <c:v>0</c:v>
                </c:pt>
                <c:pt idx="1">
                  <c:v>4.5260039499670834E-2</c:v>
                </c:pt>
                <c:pt idx="2">
                  <c:v>0.10697827518104015</c:v>
                </c:pt>
                <c:pt idx="3">
                  <c:v>0.18104015799868334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2D-43C5-8CE0-0932B953FE82}"/>
            </c:ext>
          </c:extLst>
        </c:ser>
        <c:ser>
          <c:idx val="5"/>
          <c:order val="3"/>
          <c:tx>
            <c:strRef>
              <c:f>IDPC!$A$77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IDPC!$B$77:$M$77</c:f>
              <c:numCache>
                <c:formatCode>General</c:formatCode>
                <c:ptCount val="12"/>
                <c:pt idx="4" formatCode="0.00%">
                  <c:v>0.18104015799868334</c:v>
                </c:pt>
                <c:pt idx="5" formatCode="0.00%">
                  <c:v>0.24033841104344961</c:v>
                </c:pt>
                <c:pt idx="6" formatCode="0.00%">
                  <c:v>0.31289445017281103</c:v>
                </c:pt>
                <c:pt idx="7" formatCode="0.00%">
                  <c:v>0.39518690713462801</c:v>
                </c:pt>
                <c:pt idx="8" formatCode="0.00%">
                  <c:v>0.50215503768926928</c:v>
                </c:pt>
                <c:pt idx="9" formatCode="0.00%">
                  <c:v>0.62496051707537859</c:v>
                </c:pt>
                <c:pt idx="10" formatCode="0.00%">
                  <c:v>0.74050703295753784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2D-43C5-8CE0-0932B953FE82}"/>
            </c:ext>
          </c:extLst>
        </c:ser>
        <c:ser>
          <c:idx val="2"/>
          <c:order val="4"/>
          <c:tx>
            <c:strRef>
              <c:f>IDPC!$A$59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IDPC!$B$59:$F$59</c:f>
              <c:numCache>
                <c:formatCode>0.00%</c:formatCode>
                <c:ptCount val="5"/>
                <c:pt idx="0">
                  <c:v>0.23616616865536541</c:v>
                </c:pt>
                <c:pt idx="1">
                  <c:v>0.41938201053324553</c:v>
                </c:pt>
                <c:pt idx="2">
                  <c:v>0.65299302608624088</c:v>
                </c:pt>
                <c:pt idx="3">
                  <c:v>0.67074905361257409</c:v>
                </c:pt>
                <c:pt idx="4">
                  <c:v>0.72683070745556289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D-43C5-8CE0-0932B953FE82}"/>
            </c:ext>
          </c:extLst>
        </c:ser>
        <c:ser>
          <c:idx val="3"/>
          <c:order val="5"/>
          <c:tx>
            <c:strRef>
              <c:f>IDPC!$A$60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2.660015928678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D-43C5-8CE0-0932B953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IDPC!$B$60:$F$60</c:f>
              <c:numCache>
                <c:formatCode>0.00%</c:formatCode>
                <c:ptCount val="5"/>
                <c:pt idx="0">
                  <c:v>9.7597103357472023E-6</c:v>
                </c:pt>
                <c:pt idx="1">
                  <c:v>3.6937876069782754E-3</c:v>
                </c:pt>
                <c:pt idx="2">
                  <c:v>3.8578202230085581E-2</c:v>
                </c:pt>
                <c:pt idx="3">
                  <c:v>0.10173156673798553</c:v>
                </c:pt>
                <c:pt idx="4">
                  <c:v>0.17277768272712313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52D-43C5-8CE0-0932B953F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130594099118568"/>
        </c:manualLayout>
      </c:layout>
      <c:lineChart>
        <c:grouping val="standard"/>
        <c:varyColors val="0"/>
        <c:ser>
          <c:idx val="0"/>
          <c:order val="0"/>
          <c:tx>
            <c:strRef>
              <c:f>OFB!$A$74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OFB!$B$74:$M$74</c:f>
              <c:numCache>
                <c:formatCode>0.00%</c:formatCode>
                <c:ptCount val="12"/>
                <c:pt idx="0">
                  <c:v>6.172486166762068E-2</c:v>
                </c:pt>
                <c:pt idx="1">
                  <c:v>0.17792406029383706</c:v>
                </c:pt>
                <c:pt idx="2">
                  <c:v>0.30315461425936524</c:v>
                </c:pt>
                <c:pt idx="3">
                  <c:v>0.8837690008268142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B8-4826-85BD-1272544FFD91}"/>
            </c:ext>
          </c:extLst>
        </c:ser>
        <c:ser>
          <c:idx val="4"/>
          <c:order val="1"/>
          <c:tx>
            <c:strRef>
              <c:f>OFB!$A$76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OFB!$B$76:$M$76</c:f>
              <c:numCache>
                <c:formatCode>General</c:formatCode>
                <c:ptCount val="12"/>
                <c:pt idx="4" formatCode="0.00%">
                  <c:v>0.70317177249856699</c:v>
                </c:pt>
                <c:pt idx="5" formatCode="0.00%">
                  <c:v>0.76039742691548307</c:v>
                </c:pt>
                <c:pt idx="6" formatCode="0.00%">
                  <c:v>0.8516018088019871</c:v>
                </c:pt>
                <c:pt idx="7" formatCode="0.00%">
                  <c:v>0.86300235653780011</c:v>
                </c:pt>
                <c:pt idx="8" formatCode="0.00%">
                  <c:v>0.87984841729826124</c:v>
                </c:pt>
                <c:pt idx="9" formatCode="0.00%">
                  <c:v>0.89042099229348448</c:v>
                </c:pt>
                <c:pt idx="10" formatCode="0.00%">
                  <c:v>0.91010126743519526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B8-4826-85BD-1272544FFD91}"/>
            </c:ext>
          </c:extLst>
        </c:ser>
        <c:ser>
          <c:idx val="1"/>
          <c:order val="2"/>
          <c:tx>
            <c:strRef>
              <c:f>OFB!$A$75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OFB!$B$75:$M$75</c:f>
              <c:numCache>
                <c:formatCode>0.00%</c:formatCode>
                <c:ptCount val="12"/>
                <c:pt idx="0">
                  <c:v>3.1800546969407877E-5</c:v>
                </c:pt>
                <c:pt idx="1">
                  <c:v>4.5156776696559184E-3</c:v>
                </c:pt>
                <c:pt idx="2">
                  <c:v>3.0464923996692744E-2</c:v>
                </c:pt>
                <c:pt idx="3">
                  <c:v>0.11623099917318577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B8-4826-85BD-1272544FFD91}"/>
            </c:ext>
          </c:extLst>
        </c:ser>
        <c:ser>
          <c:idx val="5"/>
          <c:order val="3"/>
          <c:tx>
            <c:strRef>
              <c:f>OFB!$A$77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OFB!$B$77:$M$77</c:f>
              <c:numCache>
                <c:formatCode>General</c:formatCode>
                <c:ptCount val="12"/>
                <c:pt idx="4" formatCode="0.00%">
                  <c:v>0.10951531749570091</c:v>
                </c:pt>
                <c:pt idx="5" formatCode="0.00%">
                  <c:v>0.20399974523915673</c:v>
                </c:pt>
                <c:pt idx="6" formatCode="0.00%">
                  <c:v>0.29695560792306225</c:v>
                </c:pt>
                <c:pt idx="7" formatCode="0.00%">
                  <c:v>0.40315903445640405</c:v>
                </c:pt>
                <c:pt idx="8" formatCode="0.00%">
                  <c:v>0.51324756384943637</c:v>
                </c:pt>
                <c:pt idx="9" formatCode="0.00%">
                  <c:v>0.62190306349914015</c:v>
                </c:pt>
                <c:pt idx="10" formatCode="0.00%">
                  <c:v>0.77800777020571943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B8-4826-85BD-1272544FFD91}"/>
            </c:ext>
          </c:extLst>
        </c:ser>
        <c:ser>
          <c:idx val="2"/>
          <c:order val="4"/>
          <c:tx>
            <c:strRef>
              <c:f>OFB!$A$59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0337504740235114E-3"/>
                  <c:y val="-6.6500398216952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B8-4826-85BD-1272544FF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OFB!$B$59:$F$59</c:f>
              <c:numCache>
                <c:formatCode>0.00%</c:formatCode>
                <c:ptCount val="5"/>
                <c:pt idx="0">
                  <c:v>1.9441025249634293E-2</c:v>
                </c:pt>
                <c:pt idx="1">
                  <c:v>0.10797448317751066</c:v>
                </c:pt>
                <c:pt idx="2">
                  <c:v>0.17662226807861098</c:v>
                </c:pt>
                <c:pt idx="3">
                  <c:v>0.55009090510158598</c:v>
                </c:pt>
                <c:pt idx="4">
                  <c:v>0.5664906227947264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B8-4826-85BD-1272544FFD91}"/>
            </c:ext>
          </c:extLst>
        </c:ser>
        <c:ser>
          <c:idx val="3"/>
          <c:order val="5"/>
          <c:tx>
            <c:strRef>
              <c:f>OFB!$A$60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5506257110352532E-3"/>
                  <c:y val="3.6575219019323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B8-4826-85BD-1272544FFD91}"/>
                </c:ext>
              </c:extLst>
            </c:dLbl>
            <c:dLbl>
              <c:idx val="1"/>
              <c:layout>
                <c:manualLayout>
                  <c:x val="6.0675009480469951E-3"/>
                  <c:y val="2.660015928678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B8-4826-85BD-1272544FFD91}"/>
                </c:ext>
              </c:extLst>
            </c:dLbl>
            <c:dLbl>
              <c:idx val="2"/>
              <c:layout>
                <c:manualLayout>
                  <c:x val="7.5843761850587785E-3"/>
                  <c:y val="2.9925179197628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B8-4826-85BD-1272544FF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OFB!$B$60:$F$60</c:f>
              <c:numCache>
                <c:formatCode>0.00%</c:formatCode>
                <c:ptCount val="5"/>
                <c:pt idx="0">
                  <c:v>5.1829485467150029E-5</c:v>
                </c:pt>
                <c:pt idx="1">
                  <c:v>1.7763160338357816E-3</c:v>
                </c:pt>
                <c:pt idx="2">
                  <c:v>1.3357862144628887E-2</c:v>
                </c:pt>
                <c:pt idx="3">
                  <c:v>3.7334494363416341E-2</c:v>
                </c:pt>
                <c:pt idx="4">
                  <c:v>5.7348828800713333E-2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B8-4826-85BD-1272544FFD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042185635886431"/>
        </c:manualLayout>
      </c:layout>
      <c:lineChart>
        <c:grouping val="standard"/>
        <c:varyColors val="0"/>
        <c:ser>
          <c:idx val="0"/>
          <c:order val="0"/>
          <c:tx>
            <c:strRef>
              <c:f>FUGA!$A$75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1212118681446113E-2"/>
                  <c:y val="-5.30679933665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69-419F-8A43-ED4FB68C9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FUGA!$B$75:$M$75</c:f>
              <c:numCache>
                <c:formatCode>0.00%</c:formatCode>
                <c:ptCount val="12"/>
                <c:pt idx="0">
                  <c:v>0.16597395018105165</c:v>
                </c:pt>
                <c:pt idx="1">
                  <c:v>0.34750795819157693</c:v>
                </c:pt>
                <c:pt idx="2">
                  <c:v>0.49273516459999711</c:v>
                </c:pt>
                <c:pt idx="3">
                  <c:v>0.5860955115768387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69-419F-8A43-ED4FB68C96FD}"/>
            </c:ext>
          </c:extLst>
        </c:ser>
        <c:ser>
          <c:idx val="4"/>
          <c:order val="1"/>
          <c:tx>
            <c:strRef>
              <c:f>FUGA!$A$77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FUGA!$B$77:$M$77</c:f>
              <c:numCache>
                <c:formatCode>General</c:formatCode>
                <c:ptCount val="12"/>
                <c:pt idx="4" formatCode="0.00%">
                  <c:v>0.5860955115768387</c:v>
                </c:pt>
                <c:pt idx="5" formatCode="0.00%">
                  <c:v>0.60572018814807005</c:v>
                </c:pt>
                <c:pt idx="6" formatCode="0.00%">
                  <c:v>0.7012946202552327</c:v>
                </c:pt>
                <c:pt idx="7" formatCode="0.00%">
                  <c:v>0.80369818467029341</c:v>
                </c:pt>
                <c:pt idx="8" formatCode="0.00%">
                  <c:v>0.87207334928273839</c:v>
                </c:pt>
                <c:pt idx="9" formatCode="0.00%">
                  <c:v>0.92394020871431704</c:v>
                </c:pt>
                <c:pt idx="10" formatCode="0.00%">
                  <c:v>0.97580706814589568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69-419F-8A43-ED4FB68C96FD}"/>
            </c:ext>
          </c:extLst>
        </c:ser>
        <c:ser>
          <c:idx val="1"/>
          <c:order val="2"/>
          <c:tx>
            <c:strRef>
              <c:f>FUGA!$A$76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FUGA!$B$76:$M$76</c:f>
              <c:numCache>
                <c:formatCode>0.00%</c:formatCode>
                <c:ptCount val="12"/>
                <c:pt idx="0">
                  <c:v>2.0746743772631459E-3</c:v>
                </c:pt>
                <c:pt idx="1">
                  <c:v>4.3568161922526064E-2</c:v>
                </c:pt>
                <c:pt idx="2">
                  <c:v>9.0248335410946845E-2</c:v>
                </c:pt>
                <c:pt idx="3">
                  <c:v>0.14211519484252549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69-419F-8A43-ED4FB68C96FD}"/>
            </c:ext>
          </c:extLst>
        </c:ser>
        <c:ser>
          <c:idx val="5"/>
          <c:order val="3"/>
          <c:tx>
            <c:strRef>
              <c:f>FUGA!$A$78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FUGA!$B$78:$M$78</c:f>
              <c:numCache>
                <c:formatCode>General</c:formatCode>
                <c:ptCount val="12"/>
                <c:pt idx="4" formatCode="0.00%">
                  <c:v>0.15121719963149635</c:v>
                </c:pt>
                <c:pt idx="5" formatCode="0.00%">
                  <c:v>0.21864411689254856</c:v>
                </c:pt>
                <c:pt idx="6" formatCode="0.00%">
                  <c:v>0.29125772009675865</c:v>
                </c:pt>
                <c:pt idx="7" formatCode="0.00%">
                  <c:v>0.36905800924412663</c:v>
                </c:pt>
                <c:pt idx="8" formatCode="0.00%">
                  <c:v>0.45204498433465246</c:v>
                </c:pt>
                <c:pt idx="9" formatCode="0.00%">
                  <c:v>0.55577870319780975</c:v>
                </c:pt>
                <c:pt idx="10" formatCode="0.00%">
                  <c:v>0.68025916583359847</c:v>
                </c:pt>
                <c:pt idx="11" formatCode="0.00%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69-419F-8A43-ED4FB68C96FD}"/>
            </c:ext>
          </c:extLst>
        </c:ser>
        <c:ser>
          <c:idx val="2"/>
          <c:order val="4"/>
          <c:tx>
            <c:strRef>
              <c:f>FUGA!$A$60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3.6484245439469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69-419F-8A43-ED4FB68C9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FUGA!$B$60:$F$60</c:f>
              <c:numCache>
                <c:formatCode>0.00%</c:formatCode>
                <c:ptCount val="5"/>
                <c:pt idx="0">
                  <c:v>0.24676242737732013</c:v>
                </c:pt>
                <c:pt idx="1">
                  <c:v>0.35309937845867673</c:v>
                </c:pt>
                <c:pt idx="2">
                  <c:v>0.38007207014225114</c:v>
                </c:pt>
                <c:pt idx="3">
                  <c:v>0.39493767149128739</c:v>
                </c:pt>
                <c:pt idx="4">
                  <c:v>0.44147428031361197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69-419F-8A43-ED4FB68C96FD}"/>
            </c:ext>
          </c:extLst>
        </c:ser>
        <c:ser>
          <c:idx val="3"/>
          <c:order val="5"/>
          <c:tx>
            <c:strRef>
              <c:f>FUGA!$A$61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54545400316701E-3"/>
                  <c:y val="2.321724709784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69-419F-8A43-ED4FB68C96FD}"/>
                </c:ext>
              </c:extLst>
            </c:dLbl>
            <c:dLbl>
              <c:idx val="4"/>
              <c:layout>
                <c:manualLayout>
                  <c:x val="-5.5554907152568847E-17"/>
                  <c:y val="2.98507462686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69-419F-8A43-ED4FB68C9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FUGA!$B$61:$F$61</c:f>
              <c:numCache>
                <c:formatCode>0.00%</c:formatCode>
                <c:ptCount val="5"/>
                <c:pt idx="0">
                  <c:v>0</c:v>
                </c:pt>
                <c:pt idx="1">
                  <c:v>1.1039511239911507E-2</c:v>
                </c:pt>
                <c:pt idx="2">
                  <c:v>4.6195220531143617E-2</c:v>
                </c:pt>
                <c:pt idx="3">
                  <c:v>9.9350340199917717E-2</c:v>
                </c:pt>
                <c:pt idx="4">
                  <c:v>0.1376854990738135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369-419F-8A43-ED4FB68C96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397026163584762"/>
        </c:manualLayout>
      </c:layout>
      <c:lineChart>
        <c:grouping val="standard"/>
        <c:varyColors val="0"/>
        <c:ser>
          <c:idx val="0"/>
          <c:order val="0"/>
          <c:tx>
            <c:strRef>
              <c:f>CANAL!$A$75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CANAL!$B$75:$M$75</c:f>
              <c:numCache>
                <c:formatCode>0.00%</c:formatCode>
                <c:ptCount val="12"/>
                <c:pt idx="0">
                  <c:v>1.6089460128385198E-2</c:v>
                </c:pt>
                <c:pt idx="1">
                  <c:v>6.0715133108940625E-2</c:v>
                </c:pt>
                <c:pt idx="2">
                  <c:v>0.24572511044216383</c:v>
                </c:pt>
                <c:pt idx="3">
                  <c:v>0.36953025518982985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D8-45D8-8CC9-C68CC99FEB25}"/>
            </c:ext>
          </c:extLst>
        </c:ser>
        <c:ser>
          <c:idx val="4"/>
          <c:order val="1"/>
          <c:tx>
            <c:strRef>
              <c:f>CANAL!$A$77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CANAL!$B$77:$M$77</c:f>
              <c:numCache>
                <c:formatCode>General</c:formatCode>
                <c:ptCount val="12"/>
                <c:pt idx="4" formatCode="0.00%">
                  <c:v>0.5006833315415542</c:v>
                </c:pt>
                <c:pt idx="5" formatCode="0.00%">
                  <c:v>0.70192842393906407</c:v>
                </c:pt>
                <c:pt idx="6" formatCode="0.00%">
                  <c:v>0.83201515979625695</c:v>
                </c:pt>
                <c:pt idx="7" formatCode="0.00%">
                  <c:v>0.88016072580921345</c:v>
                </c:pt>
                <c:pt idx="8" formatCode="0.00%">
                  <c:v>0.95520723326734525</c:v>
                </c:pt>
                <c:pt idx="9" formatCode="0.00%">
                  <c:v>0.98706448633300914</c:v>
                </c:pt>
                <c:pt idx="10" formatCode="0.00%">
                  <c:v>0.99321559859640818</c:v>
                </c:pt>
                <c:pt idx="11" formatCode="0.00%">
                  <c:v>1.000009364379864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D8-45D8-8CC9-C68CC99FEB25}"/>
            </c:ext>
          </c:extLst>
        </c:ser>
        <c:ser>
          <c:idx val="1"/>
          <c:order val="2"/>
          <c:tx>
            <c:strRef>
              <c:f>CANAL!$A$76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5351473922902496E-3"/>
                  <c:y val="6.6500415627597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D8-45D8-8CC9-C68CC99FEB25}"/>
                </c:ext>
              </c:extLst>
            </c:dLbl>
            <c:dLbl>
              <c:idx val="3"/>
              <c:layout>
                <c:manualLayout>
                  <c:x val="-1.5117157974300832E-3"/>
                  <c:y val="-1.995012468827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D8-45D8-8CC9-C68CC99FE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CANAL!$B$76:$M$76</c:f>
              <c:numCache>
                <c:formatCode>0.00%</c:formatCode>
                <c:ptCount val="12"/>
                <c:pt idx="0">
                  <c:v>0</c:v>
                </c:pt>
                <c:pt idx="1">
                  <c:v>4.9476706384415604E-3</c:v>
                </c:pt>
                <c:pt idx="2">
                  <c:v>4.3199686900925953E-2</c:v>
                </c:pt>
                <c:pt idx="3">
                  <c:v>9.9357274424858977E-2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D8-45D8-8CC9-C68CC99FEB25}"/>
            </c:ext>
          </c:extLst>
        </c:ser>
        <c:ser>
          <c:idx val="5"/>
          <c:order val="3"/>
          <c:tx>
            <c:strRef>
              <c:f>CANAL!$A$78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CANAL!$B$78:$M$78</c:f>
              <c:numCache>
                <c:formatCode>General</c:formatCode>
                <c:ptCount val="12"/>
                <c:pt idx="4" formatCode="0.00%">
                  <c:v>0.17952789063028582</c:v>
                </c:pt>
                <c:pt idx="5" formatCode="0.00%">
                  <c:v>0.27270483651552407</c:v>
                </c:pt>
                <c:pt idx="6" formatCode="0.00%">
                  <c:v>0.40075115251493121</c:v>
                </c:pt>
                <c:pt idx="7" formatCode="0.00%">
                  <c:v>0.54137226994128629</c:v>
                </c:pt>
                <c:pt idx="8" formatCode="0.00%">
                  <c:v>0.67131468924779769</c:v>
                </c:pt>
                <c:pt idx="9" formatCode="0.00%">
                  <c:v>0.77249695581454081</c:v>
                </c:pt>
                <c:pt idx="10" formatCode="0.00%">
                  <c:v>0.8683084751065252</c:v>
                </c:pt>
                <c:pt idx="11" formatCode="0.00%">
                  <c:v>0.95807599105511987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D8-45D8-8CC9-C68CC99FEB25}"/>
            </c:ext>
          </c:extLst>
        </c:ser>
        <c:ser>
          <c:idx val="2"/>
          <c:order val="4"/>
          <c:tx>
            <c:strRef>
              <c:f>CANAL!$A$60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117157974300971E-3"/>
                  <c:y val="-1.6625103906899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D8-45D8-8CC9-C68CC99FEB25}"/>
                </c:ext>
              </c:extLst>
            </c:dLbl>
            <c:dLbl>
              <c:idx val="3"/>
              <c:layout>
                <c:manualLayout>
                  <c:x val="0"/>
                  <c:y val="1.6625103906899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D8-45D8-8CC9-C68CC99FE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CANAL!$B$60:$F$60</c:f>
              <c:numCache>
                <c:formatCode>0.00%</c:formatCode>
                <c:ptCount val="5"/>
                <c:pt idx="0">
                  <c:v>4.1863006952027569E-2</c:v>
                </c:pt>
                <c:pt idx="1">
                  <c:v>0.25090282882944354</c:v>
                </c:pt>
                <c:pt idx="2">
                  <c:v>0.35995362431798317</c:v>
                </c:pt>
                <c:pt idx="3">
                  <c:v>0.35280470916301815</c:v>
                </c:pt>
                <c:pt idx="4">
                  <c:v>0.3558244664438005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D8-45D8-8CC9-C68CC99FEB25}"/>
            </c:ext>
          </c:extLst>
        </c:ser>
        <c:ser>
          <c:idx val="3"/>
          <c:order val="5"/>
          <c:tx>
            <c:strRef>
              <c:f>CANAL!$A$61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5351473922902496E-3"/>
                  <c:y val="3.65752285951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D8-45D8-8CC9-C68CC99FEB25}"/>
                </c:ext>
              </c:extLst>
            </c:dLbl>
            <c:dLbl>
              <c:idx val="1"/>
              <c:layout>
                <c:manualLayout>
                  <c:x val="0"/>
                  <c:y val="1.995012468827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D8-45D8-8CC9-C68CC99FEB25}"/>
                </c:ext>
              </c:extLst>
            </c:dLbl>
            <c:dLbl>
              <c:idx val="2"/>
              <c:layout>
                <c:manualLayout>
                  <c:x val="1.5117157974300832E-3"/>
                  <c:y val="1.995012468827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D8-45D8-8CC9-C68CC99FE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CANAL!$B$61:$F$61</c:f>
              <c:numCache>
                <c:formatCode>0.00%</c:formatCode>
                <c:ptCount val="5"/>
                <c:pt idx="0">
                  <c:v>0</c:v>
                </c:pt>
                <c:pt idx="1">
                  <c:v>1.990111554629071E-5</c:v>
                </c:pt>
                <c:pt idx="2">
                  <c:v>2.0480766353278994E-2</c:v>
                </c:pt>
                <c:pt idx="3">
                  <c:v>7.4814742545196211E-2</c:v>
                </c:pt>
                <c:pt idx="4">
                  <c:v>0.11885736066422464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D8-45D8-8CC9-C68CC99FEB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782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Programación de compromisos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$6.450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66,91%)</a:t>
            </a:r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$1.920</a:t>
            </a:r>
            <a:r>
              <a:rPr lang="es-CO" dirty="0"/>
              <a:t>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19,92%)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3128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Programación de compromisos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$5.562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49,95%)</a:t>
            </a:r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$1.945</a:t>
            </a:r>
            <a:r>
              <a:rPr lang="es-CO" dirty="0"/>
              <a:t>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17,47%)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028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0" i="0" u="none" strike="noStrike" kern="1200" dirty="0">
              <a:solidFill>
                <a:srgbClr val="000000"/>
              </a:solidFill>
              <a:effectLst/>
              <a:latin typeface="Museo Sans Condensed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1702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0999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$ 94.351</a:t>
            </a:r>
            <a:r>
              <a:rPr lang="es-CO" sz="1200" b="0" i="0" u="none" strike="noStrike" kern="1200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  <a:ea typeface="+mn-ea"/>
                <a:cs typeface="+mn-cs"/>
              </a:rPr>
              <a:t> (78,74%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s-CO" sz="1200" b="0" i="0" u="none" strike="noStrike" kern="1200" dirty="0">
              <a:solidFill>
                <a:srgbClr val="000000"/>
              </a:solidFill>
              <a:effectLst/>
              <a:latin typeface="Museo Sans Condensed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41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13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Programación de compromisos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$466.793 (69,21%)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$167.696 (24,86%)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87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Programación de compromisos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$85.598 (69,11%)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$39.579 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31,96%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45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Programación de compromisos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$71.544</a:t>
            </a:r>
            <a:r>
              <a:rPr lang="es-CO" dirty="0"/>
              <a:t>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(86,94%)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$25.524 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31,02%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03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Programación de compromisos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$218.753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64,83%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$77.480 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22,96%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6307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Programación de compromisos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$100.857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73,83%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$33.853 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24,78%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00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Programación de compromisos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$21.018</a:t>
            </a:r>
            <a:r>
              <a:rPr lang="es-CO" dirty="0"/>
              <a:t>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86,48%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$6.400 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26,33%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788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Programación de compromisos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$28.555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90,81%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Programación de giros acumulados (mayo)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inicial: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$6.518</a:t>
            </a:r>
            <a:r>
              <a:rPr lang="es-CO" dirty="0"/>
              <a:t>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Museo Sans Condensed" panose="02000000000000000000" pitchFamily="2" charset="0"/>
              </a:rPr>
              <a:t>20,73%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s-CO" sz="1200" b="0" i="0" u="none" strike="noStrike" dirty="0">
              <a:solidFill>
                <a:srgbClr val="000000"/>
              </a:solidFill>
              <a:effectLst/>
              <a:latin typeface="Museo Sans Condensed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079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4E452B-A436-4FC1-9028-64C3C1C78AB4}"/>
              </a:ext>
            </a:extLst>
          </p:cNvPr>
          <p:cNvSpPr txBox="1"/>
          <p:nvPr/>
        </p:nvSpPr>
        <p:spPr>
          <a:xfrm>
            <a:off x="1596481" y="1251308"/>
            <a:ext cx="92141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Secretaría de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Sesión ordinaria mes de Mayo</a:t>
            </a:r>
            <a:endParaRPr kumimoji="0" lang="es-CO" sz="36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 No. 5 Sectorial de Gestión y Desempeño 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Bogotá D.C.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de mayo de 2021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2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Ranking de entidades por porcentaje de 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13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 (semana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A396F3-730C-4C4B-948D-5FA5D15A8C2E}"/>
              </a:ext>
            </a:extLst>
          </p:cNvPr>
          <p:cNvSpPr txBox="1"/>
          <p:nvPr/>
        </p:nvSpPr>
        <p:spPr>
          <a:xfrm>
            <a:off x="10830187" y="3740840"/>
            <a:ext cx="6711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prstClr val="black"/>
                </a:solidFill>
                <a:latin typeface="Museo Sans Condensed" panose="02000000000000000000" pitchFamily="2" charset="0"/>
              </a:rPr>
              <a:t>36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,5%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DD10B9A-D1FA-4B9C-8DD2-E7CAA5EEC4D2}"/>
              </a:ext>
            </a:extLst>
          </p:cNvPr>
          <p:cNvGraphicFramePr>
            <a:graphicFrameLocks noGrp="1"/>
          </p:cNvGraphicFramePr>
          <p:nvPr/>
        </p:nvGraphicFramePr>
        <p:xfrm>
          <a:off x="1682748" y="1655445"/>
          <a:ext cx="8826500" cy="3547110"/>
        </p:xfrm>
        <a:graphic>
          <a:graphicData uri="http://schemas.openxmlformats.org/drawingml/2006/table">
            <a:tbl>
              <a:tblPr/>
              <a:tblGrid>
                <a:gridCol w="3795015">
                  <a:extLst>
                    <a:ext uri="{9D8B030D-6E8A-4147-A177-3AD203B41FA5}">
                      <a16:colId xmlns:a16="http://schemas.microsoft.com/office/drawing/2014/main" val="1924396461"/>
                    </a:ext>
                  </a:extLst>
                </a:gridCol>
                <a:gridCol w="1245982">
                  <a:extLst>
                    <a:ext uri="{9D8B030D-6E8A-4147-A177-3AD203B41FA5}">
                      <a16:colId xmlns:a16="http://schemas.microsoft.com/office/drawing/2014/main" val="1314822711"/>
                    </a:ext>
                  </a:extLst>
                </a:gridCol>
                <a:gridCol w="713349">
                  <a:extLst>
                    <a:ext uri="{9D8B030D-6E8A-4147-A177-3AD203B41FA5}">
                      <a16:colId xmlns:a16="http://schemas.microsoft.com/office/drawing/2014/main" val="4117620970"/>
                    </a:ext>
                  </a:extLst>
                </a:gridCol>
                <a:gridCol w="580190">
                  <a:extLst>
                    <a:ext uri="{9D8B030D-6E8A-4147-A177-3AD203B41FA5}">
                      <a16:colId xmlns:a16="http://schemas.microsoft.com/office/drawing/2014/main" val="1420268067"/>
                    </a:ext>
                  </a:extLst>
                </a:gridCol>
                <a:gridCol w="1245982">
                  <a:extLst>
                    <a:ext uri="{9D8B030D-6E8A-4147-A177-3AD203B41FA5}">
                      <a16:colId xmlns:a16="http://schemas.microsoft.com/office/drawing/2014/main" val="4150885244"/>
                    </a:ext>
                  </a:extLst>
                </a:gridCol>
                <a:gridCol w="1245982">
                  <a:extLst>
                    <a:ext uri="{9D8B030D-6E8A-4147-A177-3AD203B41FA5}">
                      <a16:colId xmlns:a16="http://schemas.microsoft.com/office/drawing/2014/main" val="3171649112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6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PORCENTAJE EJECUCIÓN PRESUPUESTAL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PORCENTAJE AUTORIZACIÓN DE GIRO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PUESTO EJECUCIÓN PRESUPUESTAL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56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PATRIMONIO CULTURAL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4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56,50%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76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$ 138.735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4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DE CULTURA, RECREACIÓN Y DEPORTE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$ 126.712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17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14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$ 9.808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39,20%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31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$ 329.951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32,10%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535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DE DESARROLLO URBANO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$ 2.482.490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919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LOTERÍA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796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ENTIDADES DISTRITALES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$ 20.656.770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36,50%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14,60%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04279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SDH-DDP-SFD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79775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Diseño: SCRD-OAP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86719"/>
                  </a:ext>
                </a:extLst>
              </a:tr>
            </a:tbl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CA54085-FF93-428F-B61D-3023BE2920D1}"/>
              </a:ext>
            </a:extLst>
          </p:cNvPr>
          <p:cNvCxnSpPr>
            <a:cxnSpLocks/>
          </p:cNvCxnSpPr>
          <p:nvPr/>
        </p:nvCxnSpPr>
        <p:spPr>
          <a:xfrm>
            <a:off x="1682748" y="3879340"/>
            <a:ext cx="9147439" cy="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presupuesto total (funcionamiento + inversión)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E4E240B-5B2B-4EAA-84A6-45B76239FF9A}"/>
              </a:ext>
            </a:extLst>
          </p:cNvPr>
          <p:cNvGraphicFramePr>
            <a:graphicFrameLocks noGrp="1"/>
          </p:cNvGraphicFramePr>
          <p:nvPr/>
        </p:nvGraphicFramePr>
        <p:xfrm>
          <a:off x="349191" y="1998040"/>
          <a:ext cx="11493617" cy="2861920"/>
        </p:xfrm>
        <a:graphic>
          <a:graphicData uri="http://schemas.openxmlformats.org/drawingml/2006/table">
            <a:tbl>
              <a:tblPr/>
              <a:tblGrid>
                <a:gridCol w="312518">
                  <a:extLst>
                    <a:ext uri="{9D8B030D-6E8A-4147-A177-3AD203B41FA5}">
                      <a16:colId xmlns:a16="http://schemas.microsoft.com/office/drawing/2014/main" val="981108131"/>
                    </a:ext>
                  </a:extLst>
                </a:gridCol>
                <a:gridCol w="3984381">
                  <a:extLst>
                    <a:ext uri="{9D8B030D-6E8A-4147-A177-3AD203B41FA5}">
                      <a16:colId xmlns:a16="http://schemas.microsoft.com/office/drawing/2014/main" val="78993594"/>
                    </a:ext>
                  </a:extLst>
                </a:gridCol>
                <a:gridCol w="898122">
                  <a:extLst>
                    <a:ext uri="{9D8B030D-6E8A-4147-A177-3AD203B41FA5}">
                      <a16:colId xmlns:a16="http://schemas.microsoft.com/office/drawing/2014/main" val="3522360261"/>
                    </a:ext>
                  </a:extLst>
                </a:gridCol>
                <a:gridCol w="903993">
                  <a:extLst>
                    <a:ext uri="{9D8B030D-6E8A-4147-A177-3AD203B41FA5}">
                      <a16:colId xmlns:a16="http://schemas.microsoft.com/office/drawing/2014/main" val="2570335933"/>
                    </a:ext>
                  </a:extLst>
                </a:gridCol>
                <a:gridCol w="598748">
                  <a:extLst>
                    <a:ext uri="{9D8B030D-6E8A-4147-A177-3AD203B41FA5}">
                      <a16:colId xmlns:a16="http://schemas.microsoft.com/office/drawing/2014/main" val="875679866"/>
                    </a:ext>
                  </a:extLst>
                </a:gridCol>
                <a:gridCol w="898122">
                  <a:extLst>
                    <a:ext uri="{9D8B030D-6E8A-4147-A177-3AD203B41FA5}">
                      <a16:colId xmlns:a16="http://schemas.microsoft.com/office/drawing/2014/main" val="2236698187"/>
                    </a:ext>
                  </a:extLst>
                </a:gridCol>
                <a:gridCol w="903993">
                  <a:extLst>
                    <a:ext uri="{9D8B030D-6E8A-4147-A177-3AD203B41FA5}">
                      <a16:colId xmlns:a16="http://schemas.microsoft.com/office/drawing/2014/main" val="3686241746"/>
                    </a:ext>
                  </a:extLst>
                </a:gridCol>
                <a:gridCol w="598748">
                  <a:extLst>
                    <a:ext uri="{9D8B030D-6E8A-4147-A177-3AD203B41FA5}">
                      <a16:colId xmlns:a16="http://schemas.microsoft.com/office/drawing/2014/main" val="1644882491"/>
                    </a:ext>
                  </a:extLst>
                </a:gridCol>
                <a:gridCol w="898122">
                  <a:extLst>
                    <a:ext uri="{9D8B030D-6E8A-4147-A177-3AD203B41FA5}">
                      <a16:colId xmlns:a16="http://schemas.microsoft.com/office/drawing/2014/main" val="1441772329"/>
                    </a:ext>
                  </a:extLst>
                </a:gridCol>
                <a:gridCol w="898122">
                  <a:extLst>
                    <a:ext uri="{9D8B030D-6E8A-4147-A177-3AD203B41FA5}">
                      <a16:colId xmlns:a16="http://schemas.microsoft.com/office/drawing/2014/main" val="3955437359"/>
                    </a:ext>
                  </a:extLst>
                </a:gridCol>
                <a:gridCol w="598748">
                  <a:extLst>
                    <a:ext uri="{9D8B030D-6E8A-4147-A177-3AD203B41FA5}">
                      <a16:colId xmlns:a16="http://schemas.microsoft.com/office/drawing/2014/main" val="3468797025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Millones de Pesos</a:t>
                      </a:r>
                    </a:p>
                  </a:txBody>
                  <a:tcPr marL="8480" marR="8480" marT="8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07968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INVERSIÓN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887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94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8480" marR="8480" marT="84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DE CULTURA, RECREACIÓN Y DEPORTE (SCRD)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$ 24.128,80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$ 7.675,85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31,81%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$ 126.712,48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$ 53.180,53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41,97%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$ 150.841,28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$ 60.856,38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40,34%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372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8480" marR="8480" marT="84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lDRD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$ 36.234,23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$ 11.755,31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32,44%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$ 329.950,81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$ 116.290,73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35,24%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$ 366.185,05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$ 128.046,04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34,97%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88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8480" marR="8480" marT="84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 (IDARTES)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$ 12.971,18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$ 6.501,15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50,12%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$ 138.735,45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$ 62.978,43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45,39%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$ 151.706,63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$ 69.479,58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45,80%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331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8480" marR="8480" marT="84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$ 28.321,51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$ 8.259,03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29,16%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$ 31.402,00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$ 17.788,94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56,65%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$ 59.723,51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$ 26.047,97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43,61%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536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8480" marR="8480" marT="84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$ 6.721,14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$ 2.226,28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33,12%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$ 24.304,00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$ 17.664,89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72,68%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$ 31.025,14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$ 19.891,17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64,11%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294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8480" marR="8480" marT="84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$ 5.148,21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$ 1.473,03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28,61%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$ 9.640,07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$ 4.255,84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44,15%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$ 14.788,28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$ 5.728,87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38,74%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88749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$ 113.525,07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$ 37.890,66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33,38%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$ 660.744,82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$ 272.159,36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41,19%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$ 774.269,89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$ 310.050,02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40,04%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730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8480" marR="8480" marT="84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$ 38.843,49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$ 19.826,49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51,04%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$ 10.892,34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$ 3.875,76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35,58%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$ 49.735,83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$ 23.702,25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47,66%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4738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$ 152.368,56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$ 57.717,15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37,88%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$ 671.637,16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$ 276.035,12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41,10%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$ 824.005,72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$ 333.752,27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40,50%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1696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8480" marR="8480" marT="84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8338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SCRD-OAP</a:t>
                      </a:r>
                    </a:p>
                  </a:txBody>
                  <a:tcPr marL="8480" marR="8480" marT="8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82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14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presupuesto de inversión directa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8ACEA41-ABFE-44A5-9F3E-38FFF56964FB}"/>
              </a:ext>
            </a:extLst>
          </p:cNvPr>
          <p:cNvGraphicFramePr>
            <a:graphicFrameLocks noGrp="1"/>
          </p:cNvGraphicFramePr>
          <p:nvPr/>
        </p:nvGraphicFramePr>
        <p:xfrm>
          <a:off x="181413" y="2167114"/>
          <a:ext cx="11829173" cy="2523771"/>
        </p:xfrm>
        <a:graphic>
          <a:graphicData uri="http://schemas.openxmlformats.org/drawingml/2006/table">
            <a:tbl>
              <a:tblPr/>
              <a:tblGrid>
                <a:gridCol w="250847">
                  <a:extLst>
                    <a:ext uri="{9D8B030D-6E8A-4147-A177-3AD203B41FA5}">
                      <a16:colId xmlns:a16="http://schemas.microsoft.com/office/drawing/2014/main" val="2621395955"/>
                    </a:ext>
                  </a:extLst>
                </a:gridCol>
                <a:gridCol w="2842936">
                  <a:extLst>
                    <a:ext uri="{9D8B030D-6E8A-4147-A177-3AD203B41FA5}">
                      <a16:colId xmlns:a16="http://schemas.microsoft.com/office/drawing/2014/main" val="1513472148"/>
                    </a:ext>
                  </a:extLst>
                </a:gridCol>
                <a:gridCol w="966500">
                  <a:extLst>
                    <a:ext uri="{9D8B030D-6E8A-4147-A177-3AD203B41FA5}">
                      <a16:colId xmlns:a16="http://schemas.microsoft.com/office/drawing/2014/main" val="3814225491"/>
                    </a:ext>
                  </a:extLst>
                </a:gridCol>
                <a:gridCol w="966500">
                  <a:extLst>
                    <a:ext uri="{9D8B030D-6E8A-4147-A177-3AD203B41FA5}">
                      <a16:colId xmlns:a16="http://schemas.microsoft.com/office/drawing/2014/main" val="3051266110"/>
                    </a:ext>
                  </a:extLst>
                </a:gridCol>
                <a:gridCol w="966500">
                  <a:extLst>
                    <a:ext uri="{9D8B030D-6E8A-4147-A177-3AD203B41FA5}">
                      <a16:colId xmlns:a16="http://schemas.microsoft.com/office/drawing/2014/main" val="1427102156"/>
                    </a:ext>
                  </a:extLst>
                </a:gridCol>
                <a:gridCol w="501695">
                  <a:extLst>
                    <a:ext uri="{9D8B030D-6E8A-4147-A177-3AD203B41FA5}">
                      <a16:colId xmlns:a16="http://schemas.microsoft.com/office/drawing/2014/main" val="3075643913"/>
                    </a:ext>
                  </a:extLst>
                </a:gridCol>
                <a:gridCol w="966500">
                  <a:extLst>
                    <a:ext uri="{9D8B030D-6E8A-4147-A177-3AD203B41FA5}">
                      <a16:colId xmlns:a16="http://schemas.microsoft.com/office/drawing/2014/main" val="929859290"/>
                    </a:ext>
                  </a:extLst>
                </a:gridCol>
                <a:gridCol w="966500">
                  <a:extLst>
                    <a:ext uri="{9D8B030D-6E8A-4147-A177-3AD203B41FA5}">
                      <a16:colId xmlns:a16="http://schemas.microsoft.com/office/drawing/2014/main" val="2169606388"/>
                    </a:ext>
                  </a:extLst>
                </a:gridCol>
                <a:gridCol w="966500">
                  <a:extLst>
                    <a:ext uri="{9D8B030D-6E8A-4147-A177-3AD203B41FA5}">
                      <a16:colId xmlns:a16="http://schemas.microsoft.com/office/drawing/2014/main" val="1589594769"/>
                    </a:ext>
                  </a:extLst>
                </a:gridCol>
                <a:gridCol w="501695">
                  <a:extLst>
                    <a:ext uri="{9D8B030D-6E8A-4147-A177-3AD203B41FA5}">
                      <a16:colId xmlns:a16="http://schemas.microsoft.com/office/drawing/2014/main" val="2647212261"/>
                    </a:ext>
                  </a:extLst>
                </a:gridCol>
                <a:gridCol w="966500">
                  <a:extLst>
                    <a:ext uri="{9D8B030D-6E8A-4147-A177-3AD203B41FA5}">
                      <a16:colId xmlns:a16="http://schemas.microsoft.com/office/drawing/2014/main" val="1400599172"/>
                    </a:ext>
                  </a:extLst>
                </a:gridCol>
                <a:gridCol w="966500">
                  <a:extLst>
                    <a:ext uri="{9D8B030D-6E8A-4147-A177-3AD203B41FA5}">
                      <a16:colId xmlns:a16="http://schemas.microsoft.com/office/drawing/2014/main" val="1694194718"/>
                    </a:ext>
                  </a:extLst>
                </a:gridCol>
              </a:tblGrid>
              <a:tr h="0">
                <a:tc gridSpan="1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6567" marR="6567" marT="6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17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DISPONIBLE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59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DE CULTURA, RECREACIÓN Y DEPORTE (SCRD)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$ 123.851,86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$ 126.712,48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$ 53.180,53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41,97%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$ 58.521,09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$ 5.340,56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$ 22.983,34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18,14%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$ 23.104,38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$ 121,03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312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lDRD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)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$ 337.446,95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$ 329.950,81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$ 116.290,73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35,24%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$ 126.206,20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$ 9.915,48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$ 31.160,91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9,44%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$ 50.991,57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$ 19.830,66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04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 (IDARTES)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$ 136.602,00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$ 138.735,45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$ 62.978,43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45,39%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$ 66.138,00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$ 3.159,57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$ 16.181,28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11,66%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$ 18.456,00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$ 2.274,72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42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$ 31.446,00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$ 31.402,00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$ 17.788,94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56,65%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$ 22.081,00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$ 4.292,06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$ 1.800,87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5,73%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$ 3.439,00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$ 1.638,13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11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$ 17.664,89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72,68%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$ 20.095,00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$ 2.430,11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$ 4.199,19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17,28%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$ 4.400,00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$ 200,81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78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$ 9.640,07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$ 9.640,07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$ 4.255,84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44,15%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$ 5.650,00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$ 1.394,16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$ 1.327,30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13,77%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$ 1.457,74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$ 130,45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73456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$ 663.290,88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$ 660.744,82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$ 272.159,36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41,19%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$ 298.691,29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$ 26.531,93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$ 77.652,89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11,75%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$ 101.848,69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$ 24.195,81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6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$ 11.135,24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$ 10.892,34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$ 3.875,76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35,58%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$ 5.453,61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$ 1.577,85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$ 1.294,63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11,89%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$ 1.955,48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$ 660,84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8021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$ 674.426,12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$ 671.637,16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$ 276.035,12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41,10%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$ 304.144,90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$ 28.109,78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$ 78.947,52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11,75%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$ 103.804,17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$ 24.856,65</a:t>
                      </a:r>
                    </a:p>
                  </a:txBody>
                  <a:tcPr marL="6567" marR="6567" marT="6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88856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6567" marR="6567" marT="65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657878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SCRD-OAP</a:t>
                      </a:r>
                    </a:p>
                  </a:txBody>
                  <a:tcPr marL="6567" marR="6567" marT="6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87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40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algn="ctr"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Justificación sobre posibles rezagos en los compromisos y giros de la vigencia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DB7A92-CB05-48BC-B256-9C3DD29ABEB5}"/>
              </a:ext>
            </a:extLst>
          </p:cNvPr>
          <p:cNvSpPr txBox="1"/>
          <p:nvPr/>
        </p:nvSpPr>
        <p:spPr>
          <a:xfrm>
            <a:off x="298764" y="1080549"/>
            <a:ext cx="1160654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5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SCRD: </a:t>
            </a:r>
            <a:r>
              <a:rPr lang="es-ES" sz="1500" dirty="0">
                <a:latin typeface="Museo Sans Condensed" panose="02000000000000000000" pitchFamily="2" charset="0"/>
              </a:rPr>
              <a:t>Respecto a los compromisos la mayor parte del rezago corresponde a convenio de Bibliotecas (ESAL) del proyecto 7880, el cual se encuentran en proceso de legalización, por lo que se espera que el rezago sea mínimo. Respecto a los giros se espera que el rezago sea mínimo respecto a la programación.</a:t>
            </a:r>
          </a:p>
          <a:p>
            <a:pPr algn="just"/>
            <a:endParaRPr lang="es-ES" sz="1500" dirty="0">
              <a:latin typeface="Museo Sans Condensed" panose="02000000000000000000" pitchFamily="2" charset="0"/>
            </a:endParaRPr>
          </a:p>
          <a:p>
            <a:pPr algn="just"/>
            <a:r>
              <a:rPr lang="es-ES" sz="15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IDRD:</a:t>
            </a:r>
            <a:r>
              <a:rPr lang="es-ES" sz="1500" dirty="0">
                <a:latin typeface="Museo Sans Condensed" panose="02000000000000000000" pitchFamily="2" charset="0"/>
              </a:rPr>
              <a:t> Respecto a los compromisos la mayor parte del rezago corresponde a procesos contractuales que no han iniciado por la actual situación de orden público y del curso de la pandemia (aún hay contratos vigentes del 2020 -</a:t>
            </a:r>
            <a:r>
              <a:rPr lang="es-CO" sz="1500" dirty="0">
                <a:latin typeface="Museo Sans Condensed" panose="02000000000000000000" pitchFamily="2" charset="0"/>
              </a:rPr>
              <a:t>guardianes de la ciclovía-, ajustes de estudios previos, reducción de ingresos proyectados</a:t>
            </a:r>
            <a:r>
              <a:rPr lang="es-ES" sz="1500" dirty="0">
                <a:latin typeface="Museo Sans Condensed" panose="02000000000000000000" pitchFamily="2" charset="0"/>
              </a:rPr>
              <a:t>) y a pago de pasivos exigibles. Respecto a los giros se pueden generar rezagos en la medida que se continúe con cierres o cuarentenas o que los procesos de contratación se retrasen por condiciones legales y/o por observaciones de los proponentes.</a:t>
            </a:r>
          </a:p>
          <a:p>
            <a:pPr algn="just"/>
            <a:endParaRPr lang="es-ES" sz="1500" dirty="0">
              <a:latin typeface="Museo Sans Condensed" panose="02000000000000000000" pitchFamily="2" charset="0"/>
            </a:endParaRPr>
          </a:p>
          <a:p>
            <a:pPr algn="just"/>
            <a:r>
              <a:rPr lang="es-ES" sz="15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IDARTES:</a:t>
            </a:r>
            <a:r>
              <a:rPr lang="es-ES" sz="1500" dirty="0">
                <a:latin typeface="Museo Sans Condensed" panose="02000000000000000000" pitchFamily="2" charset="0"/>
              </a:rPr>
              <a:t> Informó que no espera rezagos de compromisos y giros de la vigencia respecto a la programación.</a:t>
            </a:r>
          </a:p>
          <a:p>
            <a:pPr algn="just"/>
            <a:endParaRPr lang="es-ES" sz="1500" dirty="0">
              <a:latin typeface="Museo Sans Condensed" panose="02000000000000000000" pitchFamily="2" charset="0"/>
            </a:endParaRPr>
          </a:p>
          <a:p>
            <a:pPr algn="just"/>
            <a:r>
              <a:rPr lang="es-ES" sz="15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IDPC: </a:t>
            </a:r>
            <a:r>
              <a:rPr lang="es-ES" sz="1500" dirty="0">
                <a:latin typeface="Museo Sans Condensed" panose="02000000000000000000" pitchFamily="2" charset="0"/>
              </a:rPr>
              <a:t>Respecto a los compromisos la mayor parte del rezago corresponde a contrataciones que se encuentran en proceso de revisión y contrataciones en proceso de estructuración. Esta situación también impacta la programación de los giros y la eventual generación de rezago.</a:t>
            </a:r>
          </a:p>
          <a:p>
            <a:pPr algn="just"/>
            <a:endParaRPr lang="es-ES" sz="1500" dirty="0">
              <a:latin typeface="Museo Sans Condensed" panose="02000000000000000000" pitchFamily="2" charset="0"/>
            </a:endParaRPr>
          </a:p>
          <a:p>
            <a:pPr algn="just"/>
            <a:r>
              <a:rPr lang="es-ES" sz="15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OFB:</a:t>
            </a:r>
            <a:r>
              <a:rPr lang="es-ES" sz="1500" dirty="0">
                <a:latin typeface="Museo Sans Condensed" panose="02000000000000000000" pitchFamily="2" charset="0"/>
              </a:rPr>
              <a:t> Respecto a los compromisos la mayor parte del rezago corresponde a procesos en curso que serán adjudicados antes del 31 de mayo. Respecto a los giros se espera resolver el rezago con los pagos correspondientes a los primeros desembolsos de los contratos de los operadores (proceso de formación musical y de las agrupaciones juveniles).</a:t>
            </a:r>
          </a:p>
          <a:p>
            <a:pPr algn="just"/>
            <a:endParaRPr lang="es-ES" sz="1500" dirty="0">
              <a:latin typeface="Museo Sans Condensed" panose="02000000000000000000" pitchFamily="2" charset="0"/>
            </a:endParaRPr>
          </a:p>
          <a:p>
            <a:pPr algn="just"/>
            <a:r>
              <a:rPr lang="es-ES" sz="15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FUGA:</a:t>
            </a:r>
            <a:r>
              <a:rPr lang="es-ES" sz="1500" dirty="0">
                <a:latin typeface="Museo Sans Condensed" panose="02000000000000000000" pitchFamily="2" charset="0"/>
              </a:rPr>
              <a:t> Respecto a los compromisos la mayor parte del rezago corresponde a procesos contractuales que actualmente están en curso (sin registro presupuestal). Respecto a los giros no se espera rezago frente a la programación.</a:t>
            </a:r>
          </a:p>
          <a:p>
            <a:pPr algn="just"/>
            <a:endParaRPr lang="es-ES" sz="1500" dirty="0">
              <a:latin typeface="Museo Sans Condensed" panose="02000000000000000000" pitchFamily="2" charset="0"/>
            </a:endParaRPr>
          </a:p>
          <a:p>
            <a:pPr algn="just"/>
            <a:r>
              <a:rPr lang="es-ES" sz="1500" b="1" dirty="0">
                <a:solidFill>
                  <a:schemeClr val="bg1"/>
                </a:solidFill>
                <a:latin typeface="Museo Sans Condensed" panose="02000000000000000000" pitchFamily="2" charset="0"/>
              </a:rPr>
              <a:t>CANAL: </a:t>
            </a:r>
            <a:r>
              <a:rPr lang="es-ES" sz="1600" dirty="0">
                <a:latin typeface="Museo Sans Condensed" panose="02000000000000000000" pitchFamily="2" charset="0"/>
              </a:rPr>
              <a:t>Respecto a los compromisos la mayor parte del rezago corresponde a proceso de convocatoria que está programada para este mes y que se encuentra en curso. Esta situación también impacta la programación de los giros y la eventual generación de rezago.</a:t>
            </a:r>
            <a:endParaRPr lang="es-ES" sz="1700" dirty="0">
              <a:latin typeface="Museo Sans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3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presupuesto de inversión directa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graphicFrame>
        <p:nvGraphicFramePr>
          <p:cNvPr id="10" name="9 Gráfico">
            <a:extLst>
              <a:ext uri="{FF2B5EF4-FFF2-40B4-BE49-F238E27FC236}">
                <a16:creationId xmlns:a16="http://schemas.microsoft.com/office/drawing/2014/main" id="{B5044F05-26BC-446D-A13A-4FAF842B1F84}"/>
              </a:ext>
            </a:extLst>
          </p:cNvPr>
          <p:cNvGraphicFramePr>
            <a:graphicFrameLocks/>
          </p:cNvGraphicFramePr>
          <p:nvPr/>
        </p:nvGraphicFramePr>
        <p:xfrm>
          <a:off x="595310" y="1080549"/>
          <a:ext cx="11001375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642FF07-861F-49C6-A140-52004CF15E1B}"/>
              </a:ext>
            </a:extLst>
          </p:cNvPr>
          <p:cNvGraphicFramePr>
            <a:graphicFrameLocks noGrp="1"/>
          </p:cNvGraphicFramePr>
          <p:nvPr/>
        </p:nvGraphicFramePr>
        <p:xfrm>
          <a:off x="2082797" y="5262024"/>
          <a:ext cx="8026400" cy="110490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377304832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967355725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62610635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96757903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78443367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47120154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96956784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39181458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303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2484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$674.426,12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$671.637,16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$304.144,90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$276.035,12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$28.109,78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$103.804,17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$78.947,52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$24.856,65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965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38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85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Inversión directa por entidades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Con corte a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2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01275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Secretaría de Cultura, Recreación y Deporte (SCRD)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(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incluye pasivos exigibles por $41.562 millones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)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9BA3D9-3F1F-4F65-ACD2-A568AA188595}"/>
              </a:ext>
            </a:extLst>
          </p:cNvPr>
          <p:cNvSpPr txBox="1"/>
          <p:nvPr/>
        </p:nvSpPr>
        <p:spPr>
          <a:xfrm>
            <a:off x="1779747" y="5978653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EE10169-C6ED-4301-886F-08017EDB29EB}"/>
              </a:ext>
            </a:extLst>
          </p:cNvPr>
          <p:cNvGraphicFramePr>
            <a:graphicFrameLocks noGrp="1"/>
          </p:cNvGraphicFramePr>
          <p:nvPr/>
        </p:nvGraphicFramePr>
        <p:xfrm>
          <a:off x="1168394" y="4873753"/>
          <a:ext cx="9855200" cy="1104900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163657136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483634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49796291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37226678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9952621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6938481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3917238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512423128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93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3269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$123.851,86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$126.712,48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$58.521,09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$53.180,53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$5.340,56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$23.104,38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$22.983,34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$121,03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7380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18,23%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18,14%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994048"/>
                  </a:ext>
                </a:extLst>
              </a:tr>
            </a:tbl>
          </a:graphicData>
        </a:graphic>
      </p:graphicFrame>
      <p:graphicFrame>
        <p:nvGraphicFramePr>
          <p:cNvPr id="13" name="9 Gráfico">
            <a:extLst>
              <a:ext uri="{FF2B5EF4-FFF2-40B4-BE49-F238E27FC236}">
                <a16:creationId xmlns:a16="http://schemas.microsoft.com/office/drawing/2014/main" id="{13E78234-1A34-4229-93FF-40A7EE2E956E}"/>
              </a:ext>
            </a:extLst>
          </p:cNvPr>
          <p:cNvGraphicFramePr>
            <a:graphicFrameLocks/>
          </p:cNvGraphicFramePr>
          <p:nvPr/>
        </p:nvGraphicFramePr>
        <p:xfrm>
          <a:off x="1890706" y="1063753"/>
          <a:ext cx="8410576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680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Secretaría de Cultura, Recreación y Deporte (SCRD)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(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sin incluir pasivos exigibles por $41.562 millones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)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9E7795-E224-4F4E-8583-16BB00490086}"/>
              </a:ext>
            </a:extLst>
          </p:cNvPr>
          <p:cNvSpPr txBox="1"/>
          <p:nvPr/>
        </p:nvSpPr>
        <p:spPr>
          <a:xfrm>
            <a:off x="1890706" y="6022572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</a:t>
            </a:r>
            <a:endParaRPr lang="es-CO" sz="1200" dirty="0"/>
          </a:p>
        </p:txBody>
      </p:sp>
      <p:graphicFrame>
        <p:nvGraphicFramePr>
          <p:cNvPr id="10" name="9 Gráfico">
            <a:extLst>
              <a:ext uri="{FF2B5EF4-FFF2-40B4-BE49-F238E27FC236}">
                <a16:creationId xmlns:a16="http://schemas.microsoft.com/office/drawing/2014/main" id="{39AC2B3B-DE90-4751-9D6B-9B5F52B30EC8}"/>
              </a:ext>
            </a:extLst>
          </p:cNvPr>
          <p:cNvGraphicFramePr>
            <a:graphicFrameLocks/>
          </p:cNvGraphicFramePr>
          <p:nvPr/>
        </p:nvGraphicFramePr>
        <p:xfrm>
          <a:off x="2001666" y="1080549"/>
          <a:ext cx="8410575" cy="383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6CC7C4F-79E9-4F73-AC02-D6B1C71C099C}"/>
              </a:ext>
            </a:extLst>
          </p:cNvPr>
          <p:cNvGraphicFramePr>
            <a:graphicFrameLocks noGrp="1"/>
          </p:cNvGraphicFramePr>
          <p:nvPr/>
        </p:nvGraphicFramePr>
        <p:xfrm>
          <a:off x="1168394" y="4913242"/>
          <a:ext cx="9855200" cy="1104900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163657136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483634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49796291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37226678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9952621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6938481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3917238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512423128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93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3269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$82.290,00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$85.150,63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$56.670,51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$51.329,96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$5.340,56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$21.253,81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$21.132,77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$121,03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7380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60,28%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99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32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Instituto Distrital de Recreación y Deporte (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lDRD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6B7151-010D-4D44-9C92-B120DB32BF22}"/>
              </a:ext>
            </a:extLst>
          </p:cNvPr>
          <p:cNvSpPr txBox="1"/>
          <p:nvPr/>
        </p:nvSpPr>
        <p:spPr>
          <a:xfrm>
            <a:off x="1779748" y="6015988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lograr la ejecución de la programación de compromisos y giros</a:t>
            </a:r>
            <a:endParaRPr lang="es-CO" sz="1200" dirty="0"/>
          </a:p>
        </p:txBody>
      </p:sp>
      <p:graphicFrame>
        <p:nvGraphicFramePr>
          <p:cNvPr id="10" name="9 Gráfico">
            <a:extLst>
              <a:ext uri="{FF2B5EF4-FFF2-40B4-BE49-F238E27FC236}">
                <a16:creationId xmlns:a16="http://schemas.microsoft.com/office/drawing/2014/main" id="{0303AB11-6CE9-4544-A869-E66589C6093C}"/>
              </a:ext>
            </a:extLst>
          </p:cNvPr>
          <p:cNvGraphicFramePr>
            <a:graphicFrameLocks/>
          </p:cNvGraphicFramePr>
          <p:nvPr/>
        </p:nvGraphicFramePr>
        <p:xfrm>
          <a:off x="1909758" y="1080549"/>
          <a:ext cx="8372475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AE5B9F-9B50-425F-BE05-7BA68A18682A}"/>
              </a:ext>
            </a:extLst>
          </p:cNvPr>
          <p:cNvGraphicFramePr>
            <a:graphicFrameLocks noGrp="1"/>
          </p:cNvGraphicFramePr>
          <p:nvPr/>
        </p:nvGraphicFramePr>
        <p:xfrm>
          <a:off x="1168395" y="4900074"/>
          <a:ext cx="9855200" cy="1104900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229341248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18252208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412736516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944747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64937718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56082784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73595554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523523711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025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2349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$337.446,95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$329.950,81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$126.206,20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$116.290,73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$9.915,48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$50.991,57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$31.160,91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$19.830,66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4125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38,27%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07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682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Instituto Distrital de las Artes (IDARTES)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8D85C0C-38F4-4DA7-8814-CE25C084668D}"/>
              </a:ext>
            </a:extLst>
          </p:cNvPr>
          <p:cNvSpPr txBox="1"/>
          <p:nvPr/>
        </p:nvSpPr>
        <p:spPr>
          <a:xfrm>
            <a:off x="1779746" y="5963065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10" name="9 Gráfico">
            <a:extLst>
              <a:ext uri="{FF2B5EF4-FFF2-40B4-BE49-F238E27FC236}">
                <a16:creationId xmlns:a16="http://schemas.microsoft.com/office/drawing/2014/main" id="{B5AF6C55-E589-45CC-9EA9-EE592A4423CD}"/>
              </a:ext>
            </a:extLst>
          </p:cNvPr>
          <p:cNvGraphicFramePr>
            <a:graphicFrameLocks/>
          </p:cNvGraphicFramePr>
          <p:nvPr/>
        </p:nvGraphicFramePr>
        <p:xfrm>
          <a:off x="1890706" y="1080549"/>
          <a:ext cx="8410575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85F713-952B-43C7-AD3F-F4EDBC1AF014}"/>
              </a:ext>
            </a:extLst>
          </p:cNvPr>
          <p:cNvGraphicFramePr>
            <a:graphicFrameLocks noGrp="1"/>
          </p:cNvGraphicFramePr>
          <p:nvPr/>
        </p:nvGraphicFramePr>
        <p:xfrm>
          <a:off x="1168393" y="4858165"/>
          <a:ext cx="9855200" cy="1104900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162974779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79491733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51647697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61240248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2258889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13091623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06658606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545730998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51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9794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$136.602,00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$138.735,45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$66.138,00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$62.978,43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$3.159,57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$18.456,00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$16.181,28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$2.274,72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5755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9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09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1BDF149-6074-449E-88A2-643E950F834E}"/>
              </a:ext>
            </a:extLst>
          </p:cNvPr>
          <p:cNvSpPr txBox="1">
            <a:spLocks/>
          </p:cNvSpPr>
          <p:nvPr/>
        </p:nvSpPr>
        <p:spPr>
          <a:xfrm>
            <a:off x="1456840" y="396132"/>
            <a:ext cx="9278320" cy="57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ORDEN DEL DÍA</a:t>
            </a:r>
            <a:endParaRPr lang="es-CO" sz="3200" b="1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7216E2-C879-404C-8714-5CE55BB9B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07008"/>
              </p:ext>
            </p:extLst>
          </p:nvPr>
        </p:nvGraphicFramePr>
        <p:xfrm>
          <a:off x="340936" y="1119259"/>
          <a:ext cx="11510127" cy="49679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46960">
                  <a:extLst>
                    <a:ext uri="{9D8B030D-6E8A-4147-A177-3AD203B41FA5}">
                      <a16:colId xmlns:a16="http://schemas.microsoft.com/office/drawing/2014/main" val="3740220606"/>
                    </a:ext>
                  </a:extLst>
                </a:gridCol>
                <a:gridCol w="4114636">
                  <a:extLst>
                    <a:ext uri="{9D8B030D-6E8A-4147-A177-3AD203B41FA5}">
                      <a16:colId xmlns:a16="http://schemas.microsoft.com/office/drawing/2014/main" val="1454836200"/>
                    </a:ext>
                  </a:extLst>
                </a:gridCol>
                <a:gridCol w="3492463">
                  <a:extLst>
                    <a:ext uri="{9D8B030D-6E8A-4147-A177-3AD203B41FA5}">
                      <a16:colId xmlns:a16="http://schemas.microsoft.com/office/drawing/2014/main" val="2883009689"/>
                    </a:ext>
                  </a:extLst>
                </a:gridCol>
                <a:gridCol w="1678034">
                  <a:extLst>
                    <a:ext uri="{9D8B030D-6E8A-4147-A177-3AD203B41FA5}">
                      <a16:colId xmlns:a16="http://schemas.microsoft.com/office/drawing/2014/main" val="1084942956"/>
                    </a:ext>
                  </a:extLst>
                </a:gridCol>
                <a:gridCol w="1678034">
                  <a:extLst>
                    <a:ext uri="{9D8B030D-6E8A-4147-A177-3AD203B41FA5}">
                      <a16:colId xmlns:a16="http://schemas.microsoft.com/office/drawing/2014/main" val="1301804990"/>
                    </a:ext>
                  </a:extLst>
                </a:gridCol>
              </a:tblGrid>
              <a:tr h="35253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No.</a:t>
                      </a:r>
                      <a:endParaRPr lang="es-C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TEMAS DEL COMITÉ</a:t>
                      </a:r>
                      <a:endParaRPr lang="es-C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RESPONSABLE</a:t>
                      </a:r>
                      <a:endParaRPr lang="es-C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Hora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805513350"/>
                  </a:ext>
                </a:extLst>
              </a:tr>
              <a:tr h="498049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s-CO" sz="1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Verificación del quórum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Asesora de Planeación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minutos 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2:30 a 2:35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1587654469"/>
                  </a:ext>
                </a:extLst>
              </a:tr>
              <a:tr h="46758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Aprobación Acta No. 4 de Abril 29 de 2021, Sesión Ordinaria Virtual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Todos 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2:35 a 2:40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3159364463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Reflexión Análisis Situación Actual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Secretario de Despacho - SCRD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minutos 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2:40 a 3:00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3173747908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 de información misional del IDARTES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IDARTES  – Dirección General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3:00 a 3:30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3503083202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Cultura y Deporte Local 2021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Subsecretaria de Gobernanza - SCRD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3:30 a 4:00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3119147893"/>
                  </a:ext>
                </a:extLst>
              </a:tr>
              <a:tr h="56478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Aproximación al impacto económico del estado de emergencia </a:t>
                      </a:r>
                      <a:r>
                        <a:rPr lang="es-E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Covid</a:t>
                      </a: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19 en el sector.</a:t>
                      </a: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Dirección de Estudios, Economía y Política – SCRD 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4:00 a 4:15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4131319953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Seguimiento a la ejecución presupuestal, corte a Mayo 20 de 2021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Oficina Asesora de Planeación 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4:15 a 4:20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3033663575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Ley de Garantías 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Dirección de Gestión Corporativa – SCRD 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4:20 a 4:25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2185181273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Proposiciones y Varios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4:25 a 4:30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275083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7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Instituto Distrital del Patrimonio Cultural (IDPC)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5622B7-126B-484E-A42E-371C46FBDDD7}"/>
              </a:ext>
            </a:extLst>
          </p:cNvPr>
          <p:cNvSpPr txBox="1"/>
          <p:nvPr/>
        </p:nvSpPr>
        <p:spPr>
          <a:xfrm>
            <a:off x="1779753" y="6004975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11" name="9 Gráfico">
            <a:extLst>
              <a:ext uri="{FF2B5EF4-FFF2-40B4-BE49-F238E27FC236}">
                <a16:creationId xmlns:a16="http://schemas.microsoft.com/office/drawing/2014/main" id="{F31646B3-F7DE-4372-B445-F27945D406E5}"/>
              </a:ext>
            </a:extLst>
          </p:cNvPr>
          <p:cNvGraphicFramePr>
            <a:graphicFrameLocks/>
          </p:cNvGraphicFramePr>
          <p:nvPr/>
        </p:nvGraphicFramePr>
        <p:xfrm>
          <a:off x="1900233" y="1080549"/>
          <a:ext cx="8391524" cy="381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D89E7F2-2E25-4249-87DD-E6840BF98334}"/>
              </a:ext>
            </a:extLst>
          </p:cNvPr>
          <p:cNvGraphicFramePr>
            <a:graphicFrameLocks noGrp="1"/>
          </p:cNvGraphicFramePr>
          <p:nvPr/>
        </p:nvGraphicFramePr>
        <p:xfrm>
          <a:off x="1155694" y="4900075"/>
          <a:ext cx="9880602" cy="1104900"/>
        </p:xfrm>
        <a:graphic>
          <a:graphicData uri="http://schemas.openxmlformats.org/drawingml/2006/table">
            <a:tbl>
              <a:tblPr/>
              <a:tblGrid>
                <a:gridCol w="1246974">
                  <a:extLst>
                    <a:ext uri="{9D8B030D-6E8A-4147-A177-3AD203B41FA5}">
                      <a16:colId xmlns:a16="http://schemas.microsoft.com/office/drawing/2014/main" val="711179235"/>
                    </a:ext>
                  </a:extLst>
                </a:gridCol>
                <a:gridCol w="1246974">
                  <a:extLst>
                    <a:ext uri="{9D8B030D-6E8A-4147-A177-3AD203B41FA5}">
                      <a16:colId xmlns:a16="http://schemas.microsoft.com/office/drawing/2014/main" val="3547651696"/>
                    </a:ext>
                  </a:extLst>
                </a:gridCol>
                <a:gridCol w="1231109">
                  <a:extLst>
                    <a:ext uri="{9D8B030D-6E8A-4147-A177-3AD203B41FA5}">
                      <a16:colId xmlns:a16="http://schemas.microsoft.com/office/drawing/2014/main" val="13895161"/>
                    </a:ext>
                  </a:extLst>
                </a:gridCol>
                <a:gridCol w="1231109">
                  <a:extLst>
                    <a:ext uri="{9D8B030D-6E8A-4147-A177-3AD203B41FA5}">
                      <a16:colId xmlns:a16="http://schemas.microsoft.com/office/drawing/2014/main" val="767027019"/>
                    </a:ext>
                  </a:extLst>
                </a:gridCol>
                <a:gridCol w="1231109">
                  <a:extLst>
                    <a:ext uri="{9D8B030D-6E8A-4147-A177-3AD203B41FA5}">
                      <a16:colId xmlns:a16="http://schemas.microsoft.com/office/drawing/2014/main" val="1946351357"/>
                    </a:ext>
                  </a:extLst>
                </a:gridCol>
                <a:gridCol w="1231109">
                  <a:extLst>
                    <a:ext uri="{9D8B030D-6E8A-4147-A177-3AD203B41FA5}">
                      <a16:colId xmlns:a16="http://schemas.microsoft.com/office/drawing/2014/main" val="2285205375"/>
                    </a:ext>
                  </a:extLst>
                </a:gridCol>
                <a:gridCol w="1231109">
                  <a:extLst>
                    <a:ext uri="{9D8B030D-6E8A-4147-A177-3AD203B41FA5}">
                      <a16:colId xmlns:a16="http://schemas.microsoft.com/office/drawing/2014/main" val="162213961"/>
                    </a:ext>
                  </a:extLst>
                </a:gridCol>
                <a:gridCol w="1231109">
                  <a:extLst>
                    <a:ext uri="{9D8B030D-6E8A-4147-A177-3AD203B41FA5}">
                      <a16:colId xmlns:a16="http://schemas.microsoft.com/office/drawing/2014/main" val="3765647001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40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8335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$24.304,00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$24.304,00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$20.095,00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$17.664,89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$2.430,11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$4.400,00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$4.199,19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$200,81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817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82,68%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18,10%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46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37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Orquesta Filarmónica de Bogotá (OFB)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0D1D1A-2CA0-4002-B79F-7E11F6D66209}"/>
              </a:ext>
            </a:extLst>
          </p:cNvPr>
          <p:cNvSpPr txBox="1"/>
          <p:nvPr/>
        </p:nvSpPr>
        <p:spPr>
          <a:xfrm>
            <a:off x="1779753" y="6004975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10" name="9 Gráfico">
            <a:extLst>
              <a:ext uri="{FF2B5EF4-FFF2-40B4-BE49-F238E27FC236}">
                <a16:creationId xmlns:a16="http://schemas.microsoft.com/office/drawing/2014/main" id="{EA2F76DB-CB65-48D0-BB85-0A57069BC6A8}"/>
              </a:ext>
            </a:extLst>
          </p:cNvPr>
          <p:cNvGraphicFramePr>
            <a:graphicFrameLocks/>
          </p:cNvGraphicFramePr>
          <p:nvPr/>
        </p:nvGraphicFramePr>
        <p:xfrm>
          <a:off x="1909756" y="1080549"/>
          <a:ext cx="8372475" cy="381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AB2C7B-DFB9-42B5-9CB5-415769049A09}"/>
              </a:ext>
            </a:extLst>
          </p:cNvPr>
          <p:cNvGraphicFramePr>
            <a:graphicFrameLocks noGrp="1"/>
          </p:cNvGraphicFramePr>
          <p:nvPr/>
        </p:nvGraphicFramePr>
        <p:xfrm>
          <a:off x="1168393" y="4900075"/>
          <a:ext cx="9855200" cy="1104900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79474235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22894605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81033346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91590736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69558403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48186423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35055238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977584878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59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0541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$31.446,00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$31.402,00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$22.081,00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$17.788,94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$4.292,06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$3.439,00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$1.800,87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$1.638,13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4777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56,65%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6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51609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Fundación Gilberto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Alzate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 Avendaño (FUGA)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F5D7A0-1C76-46D8-A7D8-CA0C260E6D2D}"/>
              </a:ext>
            </a:extLst>
          </p:cNvPr>
          <p:cNvSpPr txBox="1"/>
          <p:nvPr/>
        </p:nvSpPr>
        <p:spPr>
          <a:xfrm>
            <a:off x="1779747" y="6039666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10" name="9 Gráfico">
            <a:extLst>
              <a:ext uri="{FF2B5EF4-FFF2-40B4-BE49-F238E27FC236}">
                <a16:creationId xmlns:a16="http://schemas.microsoft.com/office/drawing/2014/main" id="{65870000-64A3-48E7-952E-8ABF518C7924}"/>
              </a:ext>
            </a:extLst>
          </p:cNvPr>
          <p:cNvGraphicFramePr>
            <a:graphicFrameLocks/>
          </p:cNvGraphicFramePr>
          <p:nvPr/>
        </p:nvGraphicFramePr>
        <p:xfrm>
          <a:off x="1904994" y="1105716"/>
          <a:ext cx="8382001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6AE47F-2116-4C1A-BE98-FFD6A0CAB3A3}"/>
              </a:ext>
            </a:extLst>
          </p:cNvPr>
          <p:cNvGraphicFramePr>
            <a:graphicFrameLocks noGrp="1"/>
          </p:cNvGraphicFramePr>
          <p:nvPr/>
        </p:nvGraphicFramePr>
        <p:xfrm>
          <a:off x="1168394" y="4934766"/>
          <a:ext cx="9855200" cy="1104900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383068203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41706022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75725398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12861634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1494467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94774835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08858246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212786664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403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46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$9.640,07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$9.640,07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$5.650,00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$4.255,84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$1.394,16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$1.457,74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$1.327,30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$130,45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0140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58,61%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04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069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51609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Canal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AE6138-7710-4E6B-BE1D-664FE1731B1F}"/>
              </a:ext>
            </a:extLst>
          </p:cNvPr>
          <p:cNvSpPr txBox="1"/>
          <p:nvPr/>
        </p:nvSpPr>
        <p:spPr>
          <a:xfrm>
            <a:off x="1779749" y="6028572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9A49DFFA-85D8-42E8-B6AF-FAB8F11AE081}"/>
              </a:ext>
            </a:extLst>
          </p:cNvPr>
          <p:cNvGraphicFramePr>
            <a:graphicFrameLocks/>
          </p:cNvGraphicFramePr>
          <p:nvPr/>
        </p:nvGraphicFramePr>
        <p:xfrm>
          <a:off x="1895471" y="1105716"/>
          <a:ext cx="840105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0907AD-6D1E-4AC3-B3FC-1449F4682196}"/>
              </a:ext>
            </a:extLst>
          </p:cNvPr>
          <p:cNvGraphicFramePr>
            <a:graphicFrameLocks noGrp="1"/>
          </p:cNvGraphicFramePr>
          <p:nvPr/>
        </p:nvGraphicFramePr>
        <p:xfrm>
          <a:off x="1168396" y="4925241"/>
          <a:ext cx="9855200" cy="1104900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143136089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11693307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76649659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37654847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799850666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36466572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9872831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184642205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88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9945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$11.135,24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$10.892,34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$5.453,61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$3.875,76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$1.577,85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$1.955,48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$1.294,63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$660,84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1260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50,07%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1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3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19176" y="2333747"/>
            <a:ext cx="9753648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Ejecución de reservas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Con corte a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78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Giro de reservas por entidad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18A31E-EDFD-4932-B49E-B09A2D7E89EA}"/>
              </a:ext>
            </a:extLst>
          </p:cNvPr>
          <p:cNvSpPr txBox="1"/>
          <p:nvPr/>
        </p:nvSpPr>
        <p:spPr>
          <a:xfrm>
            <a:off x="1098255" y="4799445"/>
            <a:ext cx="99954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 IDRD, IDARTES, OFB, IDPC, FUGA y CANAL adelantar las gestiones necesarias para alcanzar la ejecución de la programación de giros de las reservas</a:t>
            </a:r>
            <a:endParaRPr lang="es-CO" sz="12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E9ADDB-681D-4406-9B54-5C48F98395A1}"/>
              </a:ext>
            </a:extLst>
          </p:cNvPr>
          <p:cNvGraphicFramePr>
            <a:graphicFrameLocks noGrp="1"/>
          </p:cNvGraphicFramePr>
          <p:nvPr/>
        </p:nvGraphicFramePr>
        <p:xfrm>
          <a:off x="353380" y="2016793"/>
          <a:ext cx="11485235" cy="2782652"/>
        </p:xfrm>
        <a:graphic>
          <a:graphicData uri="http://schemas.openxmlformats.org/drawingml/2006/table">
            <a:tbl>
              <a:tblPr/>
              <a:tblGrid>
                <a:gridCol w="286850">
                  <a:extLst>
                    <a:ext uri="{9D8B030D-6E8A-4147-A177-3AD203B41FA5}">
                      <a16:colId xmlns:a16="http://schemas.microsoft.com/office/drawing/2014/main" val="283589539"/>
                    </a:ext>
                  </a:extLst>
                </a:gridCol>
                <a:gridCol w="3250961">
                  <a:extLst>
                    <a:ext uri="{9D8B030D-6E8A-4147-A177-3AD203B41FA5}">
                      <a16:colId xmlns:a16="http://schemas.microsoft.com/office/drawing/2014/main" val="1952115399"/>
                    </a:ext>
                  </a:extLst>
                </a:gridCol>
                <a:gridCol w="1105215">
                  <a:extLst>
                    <a:ext uri="{9D8B030D-6E8A-4147-A177-3AD203B41FA5}">
                      <a16:colId xmlns:a16="http://schemas.microsoft.com/office/drawing/2014/main" val="1223375817"/>
                    </a:ext>
                  </a:extLst>
                </a:gridCol>
                <a:gridCol w="1105215">
                  <a:extLst>
                    <a:ext uri="{9D8B030D-6E8A-4147-A177-3AD203B41FA5}">
                      <a16:colId xmlns:a16="http://schemas.microsoft.com/office/drawing/2014/main" val="4251835950"/>
                    </a:ext>
                  </a:extLst>
                </a:gridCol>
                <a:gridCol w="1105215">
                  <a:extLst>
                    <a:ext uri="{9D8B030D-6E8A-4147-A177-3AD203B41FA5}">
                      <a16:colId xmlns:a16="http://schemas.microsoft.com/office/drawing/2014/main" val="694106436"/>
                    </a:ext>
                  </a:extLst>
                </a:gridCol>
                <a:gridCol w="658067">
                  <a:extLst>
                    <a:ext uri="{9D8B030D-6E8A-4147-A177-3AD203B41FA5}">
                      <a16:colId xmlns:a16="http://schemas.microsoft.com/office/drawing/2014/main" val="3009679015"/>
                    </a:ext>
                  </a:extLst>
                </a:gridCol>
                <a:gridCol w="1105215">
                  <a:extLst>
                    <a:ext uri="{9D8B030D-6E8A-4147-A177-3AD203B41FA5}">
                      <a16:colId xmlns:a16="http://schemas.microsoft.com/office/drawing/2014/main" val="2956778467"/>
                    </a:ext>
                  </a:extLst>
                </a:gridCol>
                <a:gridCol w="658067">
                  <a:extLst>
                    <a:ext uri="{9D8B030D-6E8A-4147-A177-3AD203B41FA5}">
                      <a16:colId xmlns:a16="http://schemas.microsoft.com/office/drawing/2014/main" val="2309848352"/>
                    </a:ext>
                  </a:extLst>
                </a:gridCol>
                <a:gridCol w="1105215">
                  <a:extLst>
                    <a:ext uri="{9D8B030D-6E8A-4147-A177-3AD203B41FA5}">
                      <a16:colId xmlns:a16="http://schemas.microsoft.com/office/drawing/2014/main" val="3003664849"/>
                    </a:ext>
                  </a:extLst>
                </a:gridCol>
                <a:gridCol w="1105215">
                  <a:extLst>
                    <a:ext uri="{9D8B030D-6E8A-4147-A177-3AD203B41FA5}">
                      <a16:colId xmlns:a16="http://schemas.microsoft.com/office/drawing/2014/main" val="2690239577"/>
                    </a:ext>
                  </a:extLst>
                </a:gridCol>
              </a:tblGrid>
              <a:tr h="167063">
                <a:tc gridSpan="10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7724" marR="7724" marT="7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06333"/>
                  </a:ext>
                </a:extLst>
              </a:tr>
              <a:tr h="6682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CONSTITUIDA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 ACUMULADO DE RESERVAS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POR GIRAR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93127"/>
                  </a:ext>
                </a:extLst>
              </a:tr>
              <a:tr h="167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DE CULTURA, RECREACIÓN Y DEPORTE (SCRD)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$ 8.036,64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$ 8.022,19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$ 6.681,17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83,28%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$ 1.341,02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16,72%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$ 6.628,77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-$ 52,40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591860"/>
                  </a:ext>
                </a:extLst>
              </a:tr>
              <a:tr h="167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lDRD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)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$ 61.740,36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$ 61.137,55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$ 30.794,53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50,37%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$ 30.343,02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49,63%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$ 36.061,17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$ 5.266,64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075153"/>
                  </a:ext>
                </a:extLst>
              </a:tr>
              <a:tr h="167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 (IDARTES)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$ 35.063,66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$ 34.860,56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$ 25.450,37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73,01%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$ 9.410,19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26,99%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$ 27.199,00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$ 1.748,63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070587"/>
                  </a:ext>
                </a:extLst>
              </a:tr>
              <a:tr h="167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$ 6.578,87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$ 6.562,28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$ 5.526,97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84,22%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$ 1.035,31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15,78%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$ 5.557,00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$ 30,03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75709"/>
                  </a:ext>
                </a:extLst>
              </a:tr>
              <a:tr h="167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$ 4.828,63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$ 4.819,95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$ 3.585,93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74,40%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$ 1.234,02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25,60%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$ 4.640,27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$ 1.054,34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18278"/>
                  </a:ext>
                </a:extLst>
              </a:tr>
              <a:tr h="167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$ 2.273,47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$ 2.273,46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$ 1.644,99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72,36%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$ 628,47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27,64%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$ 1.812,89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$ 167,91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99300"/>
                  </a:ext>
                </a:extLst>
              </a:tr>
              <a:tr h="167063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$ 118.521,64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$ 117.675,99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$ 73.683,97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62,62%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$ 43.992,02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37,38%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$ 81.899,11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$ 8.215,14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87037"/>
                  </a:ext>
                </a:extLst>
              </a:tr>
              <a:tr h="167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$ 1.327,25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$ 1.327,25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$ 1.172,54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88,34%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$ 154,71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11,66%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$ 1.226,06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$ 53,52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49622"/>
                  </a:ext>
                </a:extLst>
              </a:tr>
              <a:tr h="167063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$ 119.848,89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$ 119.003,24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$ 74.856,51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62,90%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$ 44.146,73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37,10%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$ 83.125,17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$ 8.268,66</a:t>
                      </a: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58214"/>
                  </a:ext>
                </a:extLst>
              </a:tr>
              <a:tr h="167063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7724" marR="7724" marT="77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280489"/>
                  </a:ext>
                </a:extLst>
              </a:tr>
              <a:tr h="167063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SCRD-OAP</a:t>
                      </a:r>
                    </a:p>
                  </a:txBody>
                  <a:tcPr marL="7724" marR="7724" marT="77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9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063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algn="ctr"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Justificación sobre posibles rezagos en el giro de las reservas presupuestales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6B7151-010D-4D44-9C92-B120DB32BF22}"/>
              </a:ext>
            </a:extLst>
          </p:cNvPr>
          <p:cNvSpPr txBox="1"/>
          <p:nvPr/>
        </p:nvSpPr>
        <p:spPr>
          <a:xfrm>
            <a:off x="298764" y="1080549"/>
            <a:ext cx="11606543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7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IDRD: </a:t>
            </a:r>
            <a:r>
              <a:rPr lang="es-ES" sz="1700" dirty="0">
                <a:latin typeface="Museo Sans Condensed" panose="02000000000000000000" pitchFamily="2" charset="0"/>
              </a:rPr>
              <a:t>El giro de reservas se ha venido cumpliendo muy cerca de la programación prevista. Eventualmente se puede presentar rezago en el caso que se generen otros cierres (domingos y festivos) que afecten la apertura de las ciclovías, parques y escenarios.</a:t>
            </a:r>
          </a:p>
          <a:p>
            <a:pPr algn="just"/>
            <a:endParaRPr lang="es-ES" sz="1700" b="1" dirty="0">
              <a:latin typeface="Museo Sans Condensed" panose="02000000000000000000" pitchFamily="2" charset="0"/>
            </a:endParaRPr>
          </a:p>
          <a:p>
            <a:pPr algn="just"/>
            <a:r>
              <a:rPr lang="es-ES" sz="17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IDPC: </a:t>
            </a:r>
            <a:r>
              <a:rPr lang="es-ES" sz="1700" dirty="0">
                <a:latin typeface="Museo Sans Condensed" panose="02000000000000000000" pitchFamily="2" charset="0"/>
              </a:rPr>
              <a:t>La mayor parte del rezago corresponde pagos finales de contratos de obra e interventoría (supeditado a la entrega final a satisfacción de las obras), de contratos de prestación de servicios profesionales, de contratos de alquiler e instalación de computadores de escritorio, pago final del suministro de elementos y materiales de ferretería, pago de contenidos sonoros, audiovisuales, fotográficos y convergentes promovidos por comunidades.</a:t>
            </a:r>
          </a:p>
          <a:p>
            <a:pPr algn="just"/>
            <a:endParaRPr lang="es-ES" sz="1700" b="1" dirty="0">
              <a:solidFill>
                <a:srgbClr val="5D4294"/>
              </a:solidFill>
              <a:latin typeface="Museo Sans Condensed" panose="02000000000000000000" pitchFamily="2" charset="0"/>
            </a:endParaRPr>
          </a:p>
          <a:p>
            <a:pPr algn="just"/>
            <a:r>
              <a:rPr lang="es-ES" sz="17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SCRD, IDARTES, OFB, FUGA: </a:t>
            </a:r>
            <a:r>
              <a:rPr lang="es-ES" sz="1700" dirty="0">
                <a:latin typeface="Museo Sans Condensed" panose="02000000000000000000" pitchFamily="2" charset="0"/>
              </a:rPr>
              <a:t>Informan que a la finalización del mes no se esperan rezagos respecto a la programación.</a:t>
            </a:r>
          </a:p>
        </p:txBody>
      </p:sp>
    </p:spTree>
    <p:extLst>
      <p:ext uri="{BB962C8B-B14F-4D97-AF65-F5344CB8AC3E}">
        <p14:creationId xmlns:p14="http://schemas.microsoft.com/office/powerpoint/2010/main" val="3793295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Giro de reservas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/05/2021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B2626AB4-F50B-4B4A-A60A-3FF395B7C1F3}"/>
              </a:ext>
            </a:extLst>
          </p:cNvPr>
          <p:cNvGraphicFramePr>
            <a:graphicFrameLocks/>
          </p:cNvGraphicFramePr>
          <p:nvPr/>
        </p:nvGraphicFramePr>
        <p:xfrm>
          <a:off x="614360" y="1080549"/>
          <a:ext cx="10963275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9274C65-3A00-4573-9A86-8D618EA91F2C}"/>
              </a:ext>
            </a:extLst>
          </p:cNvPr>
          <p:cNvGraphicFramePr>
            <a:graphicFrameLocks noGrp="1"/>
          </p:cNvGraphicFramePr>
          <p:nvPr/>
        </p:nvGraphicFramePr>
        <p:xfrm>
          <a:off x="3587747" y="5262024"/>
          <a:ext cx="5016500" cy="110490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1363109616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2681002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40146396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27553566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15982881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59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CONSTITUIDA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145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$119.848,89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$119.003,24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$83.125,17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$74.856,51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useo Sans Condensed" panose="02000000000000000000" pitchFamily="2" charset="0"/>
                        </a:rPr>
                        <a:t>$8.268,66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7481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69,50%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82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86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B495A-774D-41D4-8686-0D10E255BD1E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8.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Ley de Garantías </a:t>
            </a:r>
          </a:p>
        </p:txBody>
      </p:sp>
    </p:spTree>
    <p:extLst>
      <p:ext uri="{BB962C8B-B14F-4D97-AF65-F5344CB8AC3E}">
        <p14:creationId xmlns:p14="http://schemas.microsoft.com/office/powerpoint/2010/main" val="118169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CO" sz="4000" b="1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9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. Proposiciones y varios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FD4FCE5-CA5E-46F4-B34F-5ABE45BCD7AF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Verificación del quórum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8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449032" y="3075057"/>
            <a:ext cx="7293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GRACIAS</a:t>
            </a:r>
            <a:endParaRPr lang="es-CO" sz="4000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2. Aprobación del Acta Anterior Comité No. 4 Sesión Ordinaria Virtual de abril 29 de 2021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1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4B626E2-26D0-46D2-AAAC-5599C5B0F0BC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3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Reflexión Análisis Situación Actual</a:t>
            </a:r>
          </a:p>
        </p:txBody>
      </p:sp>
    </p:spTree>
    <p:extLst>
      <p:ext uri="{BB962C8B-B14F-4D97-AF65-F5344CB8AC3E}">
        <p14:creationId xmlns:p14="http://schemas.microsoft.com/office/powerpoint/2010/main" val="329259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B495A-774D-41D4-8686-0D10E255BD1E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4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Sistema de información misional del IDARTES</a:t>
            </a:r>
          </a:p>
        </p:txBody>
      </p:sp>
    </p:spTree>
    <p:extLst>
      <p:ext uri="{BB962C8B-B14F-4D97-AF65-F5344CB8AC3E}">
        <p14:creationId xmlns:p14="http://schemas.microsoft.com/office/powerpoint/2010/main" val="287886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B495A-774D-41D4-8686-0D10E255BD1E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5.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Es Cultura y Deporte Local 2021</a:t>
            </a:r>
          </a:p>
        </p:txBody>
      </p:sp>
    </p:spTree>
    <p:extLst>
      <p:ext uri="{BB962C8B-B14F-4D97-AF65-F5344CB8AC3E}">
        <p14:creationId xmlns:p14="http://schemas.microsoft.com/office/powerpoint/2010/main" val="419527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B495A-774D-41D4-8686-0D10E255BD1E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6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Aproximación al impacto económico del estado de emergencia </a:t>
            </a:r>
            <a:r>
              <a:rPr kumimoji="0" lang="es-CO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Covid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 19 en el sector.</a:t>
            </a:r>
          </a:p>
        </p:txBody>
      </p:sp>
    </p:spTree>
    <p:extLst>
      <p:ext uri="{BB962C8B-B14F-4D97-AF65-F5344CB8AC3E}">
        <p14:creationId xmlns:p14="http://schemas.microsoft.com/office/powerpoint/2010/main" val="339149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B495A-774D-41D4-8686-0D10E255BD1E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7.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Seguimiento a la ejecución presupuestal, corte a Mayo 20 de 2021</a:t>
            </a:r>
          </a:p>
        </p:txBody>
      </p:sp>
    </p:spTree>
    <p:extLst>
      <p:ext uri="{BB962C8B-B14F-4D97-AF65-F5344CB8AC3E}">
        <p14:creationId xmlns:p14="http://schemas.microsoft.com/office/powerpoint/2010/main" val="3475652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19783</TotalTime>
  <Words>2954</Words>
  <Application>Microsoft Office PowerPoint</Application>
  <PresentationFormat>Widescreen</PresentationFormat>
  <Paragraphs>765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Museo Sans Condensed</vt:lpstr>
      <vt:lpstr>Calibri Light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Johanna Cendales</cp:lastModifiedBy>
  <cp:revision>259</cp:revision>
  <dcterms:created xsi:type="dcterms:W3CDTF">2020-02-27T14:24:05Z</dcterms:created>
  <dcterms:modified xsi:type="dcterms:W3CDTF">2021-05-25T19:48:05Z</dcterms:modified>
</cp:coreProperties>
</file>