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s-CO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FB2A6AE0-93C5-481F-B0A0-94B59E888C2A}" type="datetime">
              <a:rPr lang="es-CO" sz="1200" b="0" strike="noStrike" spc="-1">
                <a:solidFill>
                  <a:srgbClr val="8B8B8B"/>
                </a:solidFill>
                <a:latin typeface="Calibri"/>
              </a:rPr>
              <a:t>27/06/2019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672E565-A084-4A56-8FBF-E3998D4DBAB9}" type="slidenum">
              <a:rPr lang="es-CO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13320" y="1186200"/>
            <a:ext cx="12218400" cy="271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-13320" y="946440"/>
            <a:ext cx="12209760" cy="24192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4603320" y="2032200"/>
            <a:ext cx="524952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4"/>
          <p:cNvSpPr/>
          <p:nvPr/>
        </p:nvSpPr>
        <p:spPr>
          <a:xfrm>
            <a:off x="9855000" y="2028960"/>
            <a:ext cx="235836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5"/>
          <p:cNvSpPr/>
          <p:nvPr/>
        </p:nvSpPr>
        <p:spPr>
          <a:xfrm>
            <a:off x="4076640" y="102600"/>
            <a:ext cx="392256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Estrategia Parques para todos</a:t>
            </a:r>
            <a:endParaRPr lang="es-CO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FICHA DE CARACTERIZACIÓN</a:t>
            </a:r>
            <a:endParaRPr lang="es-CO" sz="2000" b="0" strike="noStrike" spc="-1">
              <a:latin typeface="Arial"/>
            </a:endParaRPr>
          </a:p>
        </p:txBody>
      </p:sp>
      <p:sp>
        <p:nvSpPr>
          <p:cNvPr id="46" name="CustomShape 6"/>
          <p:cNvSpPr/>
          <p:nvPr/>
        </p:nvSpPr>
        <p:spPr>
          <a:xfrm>
            <a:off x="13320" y="935280"/>
            <a:ext cx="12167640" cy="322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7"/>
          <p:cNvSpPr/>
          <p:nvPr/>
        </p:nvSpPr>
        <p:spPr>
          <a:xfrm>
            <a:off x="4680" y="4151880"/>
            <a:ext cx="12191760" cy="257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8"/>
          <p:cNvSpPr/>
          <p:nvPr/>
        </p:nvSpPr>
        <p:spPr>
          <a:xfrm>
            <a:off x="1180080" y="1184760"/>
            <a:ext cx="2630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IMÁGENES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49" name="CustomShape 9"/>
          <p:cNvSpPr/>
          <p:nvPr/>
        </p:nvSpPr>
        <p:spPr>
          <a:xfrm>
            <a:off x="11024280" y="1155960"/>
            <a:ext cx="8791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FECHA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8683560" y="1172160"/>
            <a:ext cx="13726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LOCALIDAD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5120640" y="1155600"/>
            <a:ext cx="2448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NOMBRE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2" name="Line 12"/>
          <p:cNvSpPr/>
          <p:nvPr/>
        </p:nvSpPr>
        <p:spPr>
          <a:xfrm flipH="1">
            <a:off x="7018920" y="1782360"/>
            <a:ext cx="29160" cy="2054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Line 13"/>
          <p:cNvSpPr/>
          <p:nvPr/>
        </p:nvSpPr>
        <p:spPr>
          <a:xfrm>
            <a:off x="7918920" y="963000"/>
            <a:ext cx="4320" cy="866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Line 14"/>
          <p:cNvSpPr/>
          <p:nvPr/>
        </p:nvSpPr>
        <p:spPr>
          <a:xfrm>
            <a:off x="10776240" y="954360"/>
            <a:ext cx="2880" cy="851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Line 15"/>
          <p:cNvSpPr/>
          <p:nvPr/>
        </p:nvSpPr>
        <p:spPr>
          <a:xfrm flipH="1">
            <a:off x="9816840" y="2027880"/>
            <a:ext cx="23400" cy="1832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6" name="Imagen 4"/>
          <p:cNvPicPr/>
          <p:nvPr/>
        </p:nvPicPr>
        <p:blipFill>
          <a:blip r:embed="rId2"/>
          <a:stretch/>
        </p:blipFill>
        <p:spPr>
          <a:xfrm>
            <a:off x="10429200" y="61920"/>
            <a:ext cx="1654560" cy="802080"/>
          </a:xfrm>
          <a:prstGeom prst="rect">
            <a:avLst/>
          </a:prstGeom>
          <a:ln>
            <a:noFill/>
          </a:ln>
        </p:spPr>
      </p:pic>
      <p:pic>
        <p:nvPicPr>
          <p:cNvPr id="57" name="Imagen 5"/>
          <p:cNvPicPr/>
          <p:nvPr/>
        </p:nvPicPr>
        <p:blipFill>
          <a:blip r:embed="rId3"/>
          <a:stretch/>
        </p:blipFill>
        <p:spPr>
          <a:xfrm>
            <a:off x="137520" y="-3600"/>
            <a:ext cx="841320" cy="934200"/>
          </a:xfrm>
          <a:prstGeom prst="rect">
            <a:avLst/>
          </a:prstGeom>
          <a:ln>
            <a:noFill/>
          </a:ln>
        </p:spPr>
      </p:pic>
      <p:sp>
        <p:nvSpPr>
          <p:cNvPr id="58" name="CustomShape 16"/>
          <p:cNvSpPr/>
          <p:nvPr/>
        </p:nvSpPr>
        <p:spPr>
          <a:xfrm>
            <a:off x="4580280" y="1782720"/>
            <a:ext cx="7625160" cy="2667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CustomShape 17"/>
          <p:cNvSpPr/>
          <p:nvPr/>
        </p:nvSpPr>
        <p:spPr>
          <a:xfrm>
            <a:off x="7245720" y="1771560"/>
            <a:ext cx="27489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2. PARQUES ADECUADOS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0" name="Line 18"/>
          <p:cNvSpPr/>
          <p:nvPr/>
        </p:nvSpPr>
        <p:spPr>
          <a:xfrm flipV="1">
            <a:off x="9829080" y="2545560"/>
            <a:ext cx="2367720" cy="7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Line 19"/>
          <p:cNvSpPr/>
          <p:nvPr/>
        </p:nvSpPr>
        <p:spPr>
          <a:xfrm>
            <a:off x="9837720" y="2867400"/>
            <a:ext cx="2367720" cy="648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Line 20"/>
          <p:cNvSpPr/>
          <p:nvPr/>
        </p:nvSpPr>
        <p:spPr>
          <a:xfrm flipV="1">
            <a:off x="9816840" y="3195000"/>
            <a:ext cx="2374920" cy="133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21"/>
          <p:cNvSpPr/>
          <p:nvPr/>
        </p:nvSpPr>
        <p:spPr>
          <a:xfrm>
            <a:off x="10364400" y="2555280"/>
            <a:ext cx="7524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Aseo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4" name="Line 22"/>
          <p:cNvSpPr/>
          <p:nvPr/>
        </p:nvSpPr>
        <p:spPr>
          <a:xfrm>
            <a:off x="11463840" y="2284920"/>
            <a:ext cx="4680" cy="15897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" name="CustomShape 23"/>
          <p:cNvSpPr/>
          <p:nvPr/>
        </p:nvSpPr>
        <p:spPr>
          <a:xfrm>
            <a:off x="9967320" y="225144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Zonas verdes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6" name="CustomShape 24"/>
          <p:cNvSpPr/>
          <p:nvPr/>
        </p:nvSpPr>
        <p:spPr>
          <a:xfrm>
            <a:off x="10033560" y="28710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7" name="CustomShape 25"/>
          <p:cNvSpPr/>
          <p:nvPr/>
        </p:nvSpPr>
        <p:spPr>
          <a:xfrm>
            <a:off x="10119960" y="3240000"/>
            <a:ext cx="1321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8" name="Line 26"/>
          <p:cNvSpPr/>
          <p:nvPr/>
        </p:nvSpPr>
        <p:spPr>
          <a:xfrm>
            <a:off x="9816840" y="3543120"/>
            <a:ext cx="2359080" cy="14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9" name="CustomShape 27"/>
          <p:cNvSpPr/>
          <p:nvPr/>
        </p:nvSpPr>
        <p:spPr>
          <a:xfrm>
            <a:off x="10063440" y="3519000"/>
            <a:ext cx="12394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Seguridad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0" name="CustomShape 28"/>
          <p:cNvSpPr/>
          <p:nvPr/>
        </p:nvSpPr>
        <p:spPr>
          <a:xfrm>
            <a:off x="9843480" y="2032200"/>
            <a:ext cx="2346840" cy="25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100" b="1" strike="noStrike" spc="-1">
                <a:solidFill>
                  <a:srgbClr val="000000"/>
                </a:solidFill>
                <a:latin typeface="Arial"/>
                <a:ea typeface="Arial"/>
              </a:rPr>
              <a:t>Percepción de la población 2018</a:t>
            </a:r>
            <a:endParaRPr lang="es-CO" sz="1100" b="0" strike="noStrike" spc="-1">
              <a:latin typeface="Arial"/>
            </a:endParaRPr>
          </a:p>
        </p:txBody>
      </p:sp>
      <p:sp>
        <p:nvSpPr>
          <p:cNvPr id="71" name="Line 29"/>
          <p:cNvSpPr/>
          <p:nvPr/>
        </p:nvSpPr>
        <p:spPr>
          <a:xfrm flipH="1">
            <a:off x="7018920" y="1788120"/>
            <a:ext cx="20520" cy="20660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2" name="CustomShape 30"/>
          <p:cNvSpPr/>
          <p:nvPr/>
        </p:nvSpPr>
        <p:spPr>
          <a:xfrm>
            <a:off x="7329600" y="2004480"/>
            <a:ext cx="23742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  <a:ea typeface="Arial"/>
              </a:rPr>
              <a:t>ADECUACIÓN (%)2019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3" name="CustomShape 31"/>
          <p:cNvSpPr/>
          <p:nvPr/>
        </p:nvSpPr>
        <p:spPr>
          <a:xfrm>
            <a:off x="7039800" y="2260080"/>
            <a:ext cx="174996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Estado de la poda o corte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4" name="CustomShape 32"/>
          <p:cNvSpPr/>
          <p:nvPr/>
        </p:nvSpPr>
        <p:spPr>
          <a:xfrm>
            <a:off x="7048080" y="2886840"/>
            <a:ext cx="1739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5" name="CustomShape 33"/>
          <p:cNvSpPr/>
          <p:nvPr/>
        </p:nvSpPr>
        <p:spPr>
          <a:xfrm>
            <a:off x="7045200" y="3398760"/>
            <a:ext cx="1231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6" name="Line 34"/>
          <p:cNvSpPr/>
          <p:nvPr/>
        </p:nvSpPr>
        <p:spPr>
          <a:xfrm>
            <a:off x="7048080" y="2795040"/>
            <a:ext cx="2789640" cy="3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Line 35"/>
          <p:cNvSpPr/>
          <p:nvPr/>
        </p:nvSpPr>
        <p:spPr>
          <a:xfrm>
            <a:off x="7044840" y="3293640"/>
            <a:ext cx="2792880" cy="97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Line 36"/>
          <p:cNvSpPr/>
          <p:nvPr/>
        </p:nvSpPr>
        <p:spPr>
          <a:xfrm flipH="1">
            <a:off x="8921520" y="2288160"/>
            <a:ext cx="16200" cy="156060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CustomShape 37"/>
          <p:cNvSpPr/>
          <p:nvPr/>
        </p:nvSpPr>
        <p:spPr>
          <a:xfrm>
            <a:off x="4664880" y="907560"/>
            <a:ext cx="33602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1. INFORMACIÓN GENERAL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0" name="CustomShape 38"/>
          <p:cNvSpPr/>
          <p:nvPr/>
        </p:nvSpPr>
        <p:spPr>
          <a:xfrm>
            <a:off x="838440" y="4128480"/>
            <a:ext cx="3771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HABITACIÓN DEL PARQUE PÚBLICO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1" name="CustomShape 39"/>
          <p:cNvSpPr/>
          <p:nvPr/>
        </p:nvSpPr>
        <p:spPr>
          <a:xfrm>
            <a:off x="0" y="44334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Entidades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2" name="CustomShape 40"/>
          <p:cNvSpPr/>
          <p:nvPr/>
        </p:nvSpPr>
        <p:spPr>
          <a:xfrm>
            <a:off x="11880" y="49734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negativos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3" name="CustomShape 41"/>
          <p:cNvSpPr/>
          <p:nvPr/>
        </p:nvSpPr>
        <p:spPr>
          <a:xfrm>
            <a:off x="13320" y="574848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positivos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4" name="Line 42"/>
          <p:cNvSpPr/>
          <p:nvPr/>
        </p:nvSpPr>
        <p:spPr>
          <a:xfrm>
            <a:off x="4680" y="4955040"/>
            <a:ext cx="12192120" cy="14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Line 43"/>
          <p:cNvSpPr/>
          <p:nvPr/>
        </p:nvSpPr>
        <p:spPr>
          <a:xfrm>
            <a:off x="-19800" y="5758920"/>
            <a:ext cx="5455080" cy="349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44"/>
          <p:cNvSpPr/>
          <p:nvPr/>
        </p:nvSpPr>
        <p:spPr>
          <a:xfrm>
            <a:off x="8280" y="3809520"/>
            <a:ext cx="12189240" cy="35100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45"/>
          <p:cNvSpPr/>
          <p:nvPr/>
        </p:nvSpPr>
        <p:spPr>
          <a:xfrm>
            <a:off x="7567200" y="3833640"/>
            <a:ext cx="2881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4. PARQUES SOSTENIBLES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8" name="CustomShape 46"/>
          <p:cNvSpPr/>
          <p:nvPr/>
        </p:nvSpPr>
        <p:spPr>
          <a:xfrm>
            <a:off x="7358040" y="4124520"/>
            <a:ext cx="325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SOSTENIBILIDAD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9" name="CustomShape 47"/>
          <p:cNvSpPr/>
          <p:nvPr/>
        </p:nvSpPr>
        <p:spPr>
          <a:xfrm>
            <a:off x="5401440" y="4368600"/>
            <a:ext cx="9892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Actores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0" name="CustomShape 48"/>
          <p:cNvSpPr/>
          <p:nvPr/>
        </p:nvSpPr>
        <p:spPr>
          <a:xfrm>
            <a:off x="5391000" y="4961160"/>
            <a:ext cx="3726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sostenibilidad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1" name="Line 49"/>
          <p:cNvSpPr/>
          <p:nvPr/>
        </p:nvSpPr>
        <p:spPr>
          <a:xfrm>
            <a:off x="5433480" y="4098600"/>
            <a:ext cx="1800" cy="274860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" name="CustomShape 50"/>
          <p:cNvSpPr/>
          <p:nvPr/>
        </p:nvSpPr>
        <p:spPr>
          <a:xfrm>
            <a:off x="5400360" y="6053400"/>
            <a:ext cx="43120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memoria social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3" name="Line 51"/>
          <p:cNvSpPr/>
          <p:nvPr/>
        </p:nvSpPr>
        <p:spPr>
          <a:xfrm>
            <a:off x="4588560" y="1064520"/>
            <a:ext cx="360" cy="292428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52"/>
          <p:cNvSpPr/>
          <p:nvPr/>
        </p:nvSpPr>
        <p:spPr>
          <a:xfrm>
            <a:off x="5157360" y="2006640"/>
            <a:ext cx="13255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ENTORNOS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5" name="Line 53"/>
          <p:cNvSpPr/>
          <p:nvPr/>
        </p:nvSpPr>
        <p:spPr>
          <a:xfrm>
            <a:off x="4583160" y="2980440"/>
            <a:ext cx="2459160" cy="50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stomShape 54"/>
          <p:cNvSpPr/>
          <p:nvPr/>
        </p:nvSpPr>
        <p:spPr>
          <a:xfrm>
            <a:off x="1182600" y="3849120"/>
            <a:ext cx="2639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3. PARQUES HABITADOS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7" name="CustomShape 55"/>
          <p:cNvSpPr/>
          <p:nvPr/>
        </p:nvSpPr>
        <p:spPr>
          <a:xfrm>
            <a:off x="5350320" y="1495800"/>
            <a:ext cx="147816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Valles de Cafam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98" name="CustomShape 56"/>
          <p:cNvSpPr/>
          <p:nvPr/>
        </p:nvSpPr>
        <p:spPr>
          <a:xfrm>
            <a:off x="8766360" y="1498680"/>
            <a:ext cx="645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Usme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99" name="CustomShape 57"/>
          <p:cNvSpPr/>
          <p:nvPr/>
        </p:nvSpPr>
        <p:spPr>
          <a:xfrm>
            <a:off x="11024280" y="1457640"/>
            <a:ext cx="8758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  <a:ea typeface="Arial"/>
              </a:rPr>
              <a:t>17/06/19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0" name="CustomShape 58"/>
          <p:cNvSpPr/>
          <p:nvPr/>
        </p:nvSpPr>
        <p:spPr>
          <a:xfrm>
            <a:off x="9079920" y="2429280"/>
            <a:ext cx="636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1" name="CustomShape 59"/>
          <p:cNvSpPr/>
          <p:nvPr/>
        </p:nvSpPr>
        <p:spPr>
          <a:xfrm>
            <a:off x="9060480" y="2895840"/>
            <a:ext cx="636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2" name="CustomShape 60"/>
          <p:cNvSpPr/>
          <p:nvPr/>
        </p:nvSpPr>
        <p:spPr>
          <a:xfrm>
            <a:off x="9093960" y="3432240"/>
            <a:ext cx="636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100%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3" name="CustomShape 61"/>
          <p:cNvSpPr/>
          <p:nvPr/>
        </p:nvSpPr>
        <p:spPr>
          <a:xfrm>
            <a:off x="11607840" y="22698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70%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4" name="CustomShape 62"/>
          <p:cNvSpPr/>
          <p:nvPr/>
        </p:nvSpPr>
        <p:spPr>
          <a:xfrm>
            <a:off x="11569320" y="254484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70%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5" name="CustomShape 63"/>
          <p:cNvSpPr/>
          <p:nvPr/>
        </p:nvSpPr>
        <p:spPr>
          <a:xfrm>
            <a:off x="11598840" y="28746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70%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6" name="CustomShape 64"/>
          <p:cNvSpPr/>
          <p:nvPr/>
        </p:nvSpPr>
        <p:spPr>
          <a:xfrm>
            <a:off x="11601000" y="32184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70%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7" name="CustomShape 65"/>
          <p:cNvSpPr/>
          <p:nvPr/>
        </p:nvSpPr>
        <p:spPr>
          <a:xfrm>
            <a:off x="11577240" y="353484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70%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8" name="CustomShape 66"/>
          <p:cNvSpPr/>
          <p:nvPr/>
        </p:nvSpPr>
        <p:spPr>
          <a:xfrm>
            <a:off x="5447160" y="4626000"/>
            <a:ext cx="608472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Colegios públicos y privados, adulto mayor, infancia y jóvenes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9" name="CustomShape 67"/>
          <p:cNvSpPr/>
          <p:nvPr/>
        </p:nvSpPr>
        <p:spPr>
          <a:xfrm>
            <a:off x="5400360" y="5208840"/>
            <a:ext cx="662112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Fomentar otras actividades deportivas no solo el fútbol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Desarrollar actividades culturales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Charlas de convivencia (clasificación de las basuras)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Participación de la comunidad en el uso del mobiliario y el cuidado del agua</a:t>
            </a:r>
            <a:endParaRPr lang="es-CO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CO" sz="1300" b="0" strike="noStrike" spc="-1">
              <a:latin typeface="Arial"/>
            </a:endParaRPr>
          </a:p>
        </p:txBody>
      </p:sp>
      <p:sp>
        <p:nvSpPr>
          <p:cNvPr id="110" name="CustomShape 68"/>
          <p:cNvSpPr/>
          <p:nvPr/>
        </p:nvSpPr>
        <p:spPr>
          <a:xfrm>
            <a:off x="5377320" y="6319080"/>
            <a:ext cx="653076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Encuentros culturales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Torneos que unan a la comunidad (baloncesto, voleibol, patinaje y etc.)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1" name="CustomShape 69"/>
          <p:cNvSpPr/>
          <p:nvPr/>
        </p:nvSpPr>
        <p:spPr>
          <a:xfrm>
            <a:off x="11880" y="6016680"/>
            <a:ext cx="5330520" cy="88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000" b="0" strike="noStrike" spc="-1" dirty="0">
                <a:solidFill>
                  <a:srgbClr val="000000"/>
                </a:solidFill>
                <a:latin typeface="Arial"/>
              </a:rPr>
              <a:t>Gimnasios, Seguridad, fácil acceso, TEC (fútbol, baloncesto, Voleibol) y aseo.</a:t>
            </a:r>
            <a:endParaRPr lang="es-CO" sz="10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000" b="0" strike="noStrike" spc="-1" dirty="0">
                <a:solidFill>
                  <a:srgbClr val="000000"/>
                </a:solidFill>
                <a:latin typeface="Arial"/>
              </a:rPr>
              <a:t>Cultura ciudadana, unión entre comunidad, compromisos con actividades institucionales. </a:t>
            </a: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000" b="0" strike="noStrike" spc="-1" dirty="0">
                <a:solidFill>
                  <a:srgbClr val="000000"/>
                </a:solidFill>
                <a:latin typeface="Arial"/>
              </a:rPr>
              <a:t>Lectura al parque en el PPP</a:t>
            </a:r>
            <a:endParaRPr lang="es-CO" sz="1000" b="0" strike="noStrike" spc="-1" dirty="0">
              <a:latin typeface="Arial"/>
            </a:endParaRPr>
          </a:p>
        </p:txBody>
      </p:sp>
      <p:sp>
        <p:nvSpPr>
          <p:cNvPr id="112" name="CustomShape 70"/>
          <p:cNvSpPr/>
          <p:nvPr/>
        </p:nvSpPr>
        <p:spPr>
          <a:xfrm>
            <a:off x="16200" y="5232600"/>
            <a:ext cx="543924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Maquinaria de obra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Inestabilidad en el terreno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3" name="CustomShape 71"/>
          <p:cNvSpPr/>
          <p:nvPr/>
        </p:nvSpPr>
        <p:spPr>
          <a:xfrm>
            <a:off x="-23040" y="4695120"/>
            <a:ext cx="543312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SCRD, IDRD, Recreadores, Colegios distritales, Biblored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4" name="CustomShape 72"/>
          <p:cNvSpPr/>
          <p:nvPr/>
        </p:nvSpPr>
        <p:spPr>
          <a:xfrm>
            <a:off x="4811760" y="2540160"/>
            <a:ext cx="20174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Residencial, comercial 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5" name="CustomShape 73"/>
          <p:cNvSpPr/>
          <p:nvPr/>
        </p:nvSpPr>
        <p:spPr>
          <a:xfrm>
            <a:off x="4731480" y="3107520"/>
            <a:ext cx="198432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Colegios, CAMI Marichuela, Bomberos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6" name="Line 74"/>
          <p:cNvSpPr/>
          <p:nvPr/>
        </p:nvSpPr>
        <p:spPr>
          <a:xfrm flipV="1">
            <a:off x="5429880" y="6075360"/>
            <a:ext cx="6773400" cy="25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17" name="Imagen 12"/>
          <p:cNvPicPr/>
          <p:nvPr/>
        </p:nvPicPr>
        <p:blipFill>
          <a:blip r:embed="rId4"/>
          <a:stretch/>
        </p:blipFill>
        <p:spPr>
          <a:xfrm>
            <a:off x="48960" y="1448280"/>
            <a:ext cx="2274480" cy="2290680"/>
          </a:xfrm>
          <a:prstGeom prst="rect">
            <a:avLst/>
          </a:prstGeom>
          <a:ln>
            <a:noFill/>
          </a:ln>
        </p:spPr>
      </p:pic>
      <p:pic>
        <p:nvPicPr>
          <p:cNvPr id="118" name="Imagen 15"/>
          <p:cNvPicPr/>
          <p:nvPr/>
        </p:nvPicPr>
        <p:blipFill>
          <a:blip r:embed="rId5"/>
          <a:stretch/>
        </p:blipFill>
        <p:spPr>
          <a:xfrm>
            <a:off x="2396880" y="2805840"/>
            <a:ext cx="2108160" cy="967320"/>
          </a:xfrm>
          <a:prstGeom prst="rect">
            <a:avLst/>
          </a:prstGeom>
          <a:ln>
            <a:noFill/>
          </a:ln>
        </p:spPr>
      </p:pic>
      <p:pic>
        <p:nvPicPr>
          <p:cNvPr id="119" name="Imagen 17"/>
          <p:cNvPicPr/>
          <p:nvPr/>
        </p:nvPicPr>
        <p:blipFill>
          <a:blip r:embed="rId6"/>
          <a:stretch/>
        </p:blipFill>
        <p:spPr>
          <a:xfrm>
            <a:off x="2416320" y="1528560"/>
            <a:ext cx="2088720" cy="1228320"/>
          </a:xfrm>
          <a:prstGeom prst="rect">
            <a:avLst/>
          </a:prstGeom>
          <a:ln>
            <a:noFill/>
          </a:ln>
        </p:spPr>
      </p:pic>
      <p:sp>
        <p:nvSpPr>
          <p:cNvPr id="120" name="CustomShape 75"/>
          <p:cNvSpPr/>
          <p:nvPr/>
        </p:nvSpPr>
        <p:spPr>
          <a:xfrm>
            <a:off x="492840" y="2405880"/>
            <a:ext cx="230040" cy="19656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Line 76"/>
          <p:cNvSpPr/>
          <p:nvPr/>
        </p:nvSpPr>
        <p:spPr>
          <a:xfrm>
            <a:off x="406800" y="1878840"/>
            <a:ext cx="572400" cy="231120"/>
          </a:xfrm>
          <a:prstGeom prst="line">
            <a:avLst/>
          </a:prstGeom>
          <a:ln w="12600">
            <a:solidFill>
              <a:srgbClr val="FF0000"/>
            </a:solidFill>
            <a:custDash>
              <a:ds d="400000" sp="300000"/>
            </a:custDash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CustomShape 77"/>
          <p:cNvSpPr/>
          <p:nvPr/>
        </p:nvSpPr>
        <p:spPr>
          <a:xfrm>
            <a:off x="321480" y="1893960"/>
            <a:ext cx="898920" cy="1205280"/>
          </a:xfrm>
          <a:custGeom>
            <a:avLst/>
            <a:gdLst/>
            <a:ahLst/>
            <a:cxnLst/>
            <a:rect l="l" t="t" r="r" b="b"/>
            <a:pathLst>
              <a:path w="899328" h="1205802">
                <a:moveTo>
                  <a:pt x="90435" y="0"/>
                </a:moveTo>
                <a:cubicBezTo>
                  <a:pt x="76454" y="34954"/>
                  <a:pt x="83238" y="16567"/>
                  <a:pt x="70339" y="55266"/>
                </a:cubicBezTo>
                <a:lnTo>
                  <a:pt x="65315" y="70339"/>
                </a:lnTo>
                <a:cubicBezTo>
                  <a:pt x="63640" y="85411"/>
                  <a:pt x="63264" y="100685"/>
                  <a:pt x="60290" y="115556"/>
                </a:cubicBezTo>
                <a:cubicBezTo>
                  <a:pt x="58213" y="125942"/>
                  <a:pt x="52319" y="135315"/>
                  <a:pt x="50242" y="145701"/>
                </a:cubicBezTo>
                <a:cubicBezTo>
                  <a:pt x="48567" y="154075"/>
                  <a:pt x="47289" y="162537"/>
                  <a:pt x="45218" y="170822"/>
                </a:cubicBezTo>
                <a:cubicBezTo>
                  <a:pt x="43934" y="175960"/>
                  <a:pt x="41649" y="180803"/>
                  <a:pt x="40194" y="185895"/>
                </a:cubicBezTo>
                <a:cubicBezTo>
                  <a:pt x="38297" y="192534"/>
                  <a:pt x="37066" y="199352"/>
                  <a:pt x="35169" y="205991"/>
                </a:cubicBezTo>
                <a:cubicBezTo>
                  <a:pt x="33714" y="211083"/>
                  <a:pt x="31600" y="215972"/>
                  <a:pt x="30145" y="221064"/>
                </a:cubicBezTo>
                <a:cubicBezTo>
                  <a:pt x="17531" y="265216"/>
                  <a:pt x="32141" y="220102"/>
                  <a:pt x="20097" y="256233"/>
                </a:cubicBezTo>
                <a:cubicBezTo>
                  <a:pt x="18422" y="289728"/>
                  <a:pt x="18646" y="323371"/>
                  <a:pt x="15073" y="356717"/>
                </a:cubicBezTo>
                <a:cubicBezTo>
                  <a:pt x="13602" y="370448"/>
                  <a:pt x="7294" y="383288"/>
                  <a:pt x="5024" y="396910"/>
                </a:cubicBezTo>
                <a:lnTo>
                  <a:pt x="0" y="427055"/>
                </a:lnTo>
                <a:cubicBezTo>
                  <a:pt x="1675" y="529213"/>
                  <a:pt x="586" y="631454"/>
                  <a:pt x="5024" y="733530"/>
                </a:cubicBezTo>
                <a:cubicBezTo>
                  <a:pt x="6551" y="768646"/>
                  <a:pt x="8626" y="767275"/>
                  <a:pt x="25121" y="783772"/>
                </a:cubicBezTo>
                <a:cubicBezTo>
                  <a:pt x="37078" y="819645"/>
                  <a:pt x="29293" y="805104"/>
                  <a:pt x="45218" y="828989"/>
                </a:cubicBezTo>
                <a:cubicBezTo>
                  <a:pt x="46893" y="834013"/>
                  <a:pt x="47670" y="839432"/>
                  <a:pt x="50242" y="844062"/>
                </a:cubicBezTo>
                <a:cubicBezTo>
                  <a:pt x="56107" y="854619"/>
                  <a:pt x="70339" y="874207"/>
                  <a:pt x="70339" y="874207"/>
                </a:cubicBezTo>
                <a:cubicBezTo>
                  <a:pt x="84571" y="916902"/>
                  <a:pt x="64722" y="864845"/>
                  <a:pt x="85411" y="899328"/>
                </a:cubicBezTo>
                <a:cubicBezTo>
                  <a:pt x="88136" y="903869"/>
                  <a:pt x="87710" y="909859"/>
                  <a:pt x="90435" y="914400"/>
                </a:cubicBezTo>
                <a:cubicBezTo>
                  <a:pt x="92872" y="918462"/>
                  <a:pt x="97525" y="920750"/>
                  <a:pt x="100484" y="924449"/>
                </a:cubicBezTo>
                <a:cubicBezTo>
                  <a:pt x="119624" y="948374"/>
                  <a:pt x="99765" y="932343"/>
                  <a:pt x="125605" y="949570"/>
                </a:cubicBezTo>
                <a:cubicBezTo>
                  <a:pt x="128954" y="954594"/>
                  <a:pt x="131383" y="960373"/>
                  <a:pt x="135653" y="964642"/>
                </a:cubicBezTo>
                <a:cubicBezTo>
                  <a:pt x="145391" y="974380"/>
                  <a:pt x="153541" y="975629"/>
                  <a:pt x="165798" y="979715"/>
                </a:cubicBezTo>
                <a:cubicBezTo>
                  <a:pt x="204134" y="1018049"/>
                  <a:pt x="159583" y="977993"/>
                  <a:pt x="195943" y="999811"/>
                </a:cubicBezTo>
                <a:cubicBezTo>
                  <a:pt x="200005" y="1002248"/>
                  <a:pt x="201929" y="1007423"/>
                  <a:pt x="205991" y="1009860"/>
                </a:cubicBezTo>
                <a:cubicBezTo>
                  <a:pt x="210532" y="1012585"/>
                  <a:pt x="216327" y="1012516"/>
                  <a:pt x="221064" y="1014884"/>
                </a:cubicBezTo>
                <a:cubicBezTo>
                  <a:pt x="260025" y="1034363"/>
                  <a:pt x="213322" y="1017327"/>
                  <a:pt x="251209" y="1029956"/>
                </a:cubicBezTo>
                <a:cubicBezTo>
                  <a:pt x="294399" y="1058750"/>
                  <a:pt x="239760" y="1024232"/>
                  <a:pt x="281354" y="1045029"/>
                </a:cubicBezTo>
                <a:cubicBezTo>
                  <a:pt x="320312" y="1064507"/>
                  <a:pt x="273616" y="1047473"/>
                  <a:pt x="311499" y="1060101"/>
                </a:cubicBezTo>
                <a:cubicBezTo>
                  <a:pt x="319851" y="1068453"/>
                  <a:pt x="325212" y="1075128"/>
                  <a:pt x="336620" y="1080198"/>
                </a:cubicBezTo>
                <a:cubicBezTo>
                  <a:pt x="346299" y="1084500"/>
                  <a:pt x="366765" y="1090246"/>
                  <a:pt x="366765" y="1090246"/>
                </a:cubicBezTo>
                <a:cubicBezTo>
                  <a:pt x="370114" y="1093596"/>
                  <a:pt x="372751" y="1097858"/>
                  <a:pt x="376813" y="1100295"/>
                </a:cubicBezTo>
                <a:cubicBezTo>
                  <a:pt x="381354" y="1103020"/>
                  <a:pt x="387018" y="1103233"/>
                  <a:pt x="391886" y="1105319"/>
                </a:cubicBezTo>
                <a:cubicBezTo>
                  <a:pt x="398770" y="1108269"/>
                  <a:pt x="405284" y="1112018"/>
                  <a:pt x="411983" y="1115367"/>
                </a:cubicBezTo>
                <a:cubicBezTo>
                  <a:pt x="428789" y="1132174"/>
                  <a:pt x="414918" y="1119617"/>
                  <a:pt x="437104" y="1135464"/>
                </a:cubicBezTo>
                <a:cubicBezTo>
                  <a:pt x="442424" y="1139264"/>
                  <a:pt x="464371" y="1156634"/>
                  <a:pt x="472273" y="1160585"/>
                </a:cubicBezTo>
                <a:cubicBezTo>
                  <a:pt x="477010" y="1162953"/>
                  <a:pt x="482608" y="1163241"/>
                  <a:pt x="487345" y="1165609"/>
                </a:cubicBezTo>
                <a:cubicBezTo>
                  <a:pt x="492746" y="1168309"/>
                  <a:pt x="497703" y="1171885"/>
                  <a:pt x="502418" y="1175657"/>
                </a:cubicBezTo>
                <a:cubicBezTo>
                  <a:pt x="506117" y="1178616"/>
                  <a:pt x="508404" y="1183269"/>
                  <a:pt x="512466" y="1185706"/>
                </a:cubicBezTo>
                <a:cubicBezTo>
                  <a:pt x="517007" y="1188431"/>
                  <a:pt x="522671" y="1188644"/>
                  <a:pt x="527539" y="1190730"/>
                </a:cubicBezTo>
                <a:cubicBezTo>
                  <a:pt x="570998" y="1209355"/>
                  <a:pt x="527359" y="1194020"/>
                  <a:pt x="562708" y="1205802"/>
                </a:cubicBezTo>
                <a:cubicBezTo>
                  <a:pt x="574431" y="1202453"/>
                  <a:pt x="587219" y="1201675"/>
                  <a:pt x="597877" y="1195754"/>
                </a:cubicBezTo>
                <a:cubicBezTo>
                  <a:pt x="607847" y="1190215"/>
                  <a:pt x="608663" y="1174184"/>
                  <a:pt x="612950" y="1165609"/>
                </a:cubicBezTo>
                <a:cubicBezTo>
                  <a:pt x="615650" y="1160208"/>
                  <a:pt x="619649" y="1155561"/>
                  <a:pt x="622998" y="1150537"/>
                </a:cubicBezTo>
                <a:cubicBezTo>
                  <a:pt x="626347" y="1140488"/>
                  <a:pt x="627170" y="1129204"/>
                  <a:pt x="633046" y="1120391"/>
                </a:cubicBezTo>
                <a:lnTo>
                  <a:pt x="653143" y="1090246"/>
                </a:lnTo>
                <a:cubicBezTo>
                  <a:pt x="656492" y="1085222"/>
                  <a:pt x="658921" y="1079443"/>
                  <a:pt x="663191" y="1075174"/>
                </a:cubicBezTo>
                <a:cubicBezTo>
                  <a:pt x="666541" y="1071825"/>
                  <a:pt x="670281" y="1068825"/>
                  <a:pt x="673240" y="1065126"/>
                </a:cubicBezTo>
                <a:cubicBezTo>
                  <a:pt x="698592" y="1033436"/>
                  <a:pt x="669074" y="1064266"/>
                  <a:pt x="693337" y="1040005"/>
                </a:cubicBezTo>
                <a:cubicBezTo>
                  <a:pt x="705965" y="1002118"/>
                  <a:pt x="688930" y="1048818"/>
                  <a:pt x="708409" y="1009860"/>
                </a:cubicBezTo>
                <a:cubicBezTo>
                  <a:pt x="710777" y="1005123"/>
                  <a:pt x="710125" y="998923"/>
                  <a:pt x="713433" y="994787"/>
                </a:cubicBezTo>
                <a:cubicBezTo>
                  <a:pt x="717205" y="990072"/>
                  <a:pt x="723105" y="987439"/>
                  <a:pt x="728506" y="984739"/>
                </a:cubicBezTo>
                <a:cubicBezTo>
                  <a:pt x="749028" y="974478"/>
                  <a:pt x="790398" y="975813"/>
                  <a:pt x="803868" y="974690"/>
                </a:cubicBezTo>
                <a:cubicBezTo>
                  <a:pt x="828989" y="957944"/>
                  <a:pt x="815593" y="969665"/>
                  <a:pt x="839038" y="934497"/>
                </a:cubicBezTo>
                <a:lnTo>
                  <a:pt x="849086" y="919424"/>
                </a:lnTo>
                <a:lnTo>
                  <a:pt x="859134" y="904352"/>
                </a:lnTo>
                <a:cubicBezTo>
                  <a:pt x="862484" y="894304"/>
                  <a:pt x="868224" y="884755"/>
                  <a:pt x="869183" y="874207"/>
                </a:cubicBezTo>
                <a:cubicBezTo>
                  <a:pt x="873106" y="831053"/>
                  <a:pt x="871445" y="827562"/>
                  <a:pt x="879231" y="793820"/>
                </a:cubicBezTo>
                <a:cubicBezTo>
                  <a:pt x="882336" y="780364"/>
                  <a:pt x="884912" y="766728"/>
                  <a:pt x="889279" y="753627"/>
                </a:cubicBezTo>
                <a:lnTo>
                  <a:pt x="899328" y="723482"/>
                </a:lnTo>
                <a:cubicBezTo>
                  <a:pt x="897653" y="701710"/>
                  <a:pt x="897013" y="679834"/>
                  <a:pt x="894304" y="658167"/>
                </a:cubicBezTo>
                <a:cubicBezTo>
                  <a:pt x="893647" y="652912"/>
                  <a:pt x="892457" y="647332"/>
                  <a:pt x="889279" y="643095"/>
                </a:cubicBezTo>
                <a:cubicBezTo>
                  <a:pt x="882174" y="633621"/>
                  <a:pt x="872532" y="626348"/>
                  <a:pt x="864158" y="617974"/>
                </a:cubicBezTo>
                <a:cubicBezTo>
                  <a:pt x="859134" y="612950"/>
                  <a:pt x="854770" y="607164"/>
                  <a:pt x="849086" y="602901"/>
                </a:cubicBezTo>
                <a:cubicBezTo>
                  <a:pt x="846389" y="600878"/>
                  <a:pt x="819926" y="580452"/>
                  <a:pt x="813917" y="577781"/>
                </a:cubicBezTo>
                <a:cubicBezTo>
                  <a:pt x="804238" y="573479"/>
                  <a:pt x="783772" y="567732"/>
                  <a:pt x="783772" y="567732"/>
                </a:cubicBezTo>
                <a:cubicBezTo>
                  <a:pt x="780422" y="564383"/>
                  <a:pt x="777785" y="560121"/>
                  <a:pt x="773723" y="557684"/>
                </a:cubicBezTo>
                <a:cubicBezTo>
                  <a:pt x="769182" y="554959"/>
                  <a:pt x="762396" y="556405"/>
                  <a:pt x="758651" y="552660"/>
                </a:cubicBezTo>
                <a:cubicBezTo>
                  <a:pt x="753355" y="547364"/>
                  <a:pt x="752318" y="539066"/>
                  <a:pt x="748602" y="532563"/>
                </a:cubicBezTo>
                <a:cubicBezTo>
                  <a:pt x="745606" y="527320"/>
                  <a:pt x="741254" y="522891"/>
                  <a:pt x="738554" y="517490"/>
                </a:cubicBezTo>
                <a:cubicBezTo>
                  <a:pt x="717753" y="475888"/>
                  <a:pt x="752279" y="530543"/>
                  <a:pt x="723482" y="487345"/>
                </a:cubicBezTo>
                <a:cubicBezTo>
                  <a:pt x="721807" y="478971"/>
                  <a:pt x="719756" y="470664"/>
                  <a:pt x="718457" y="462224"/>
                </a:cubicBezTo>
                <a:cubicBezTo>
                  <a:pt x="716404" y="448879"/>
                  <a:pt x="716262" y="435233"/>
                  <a:pt x="713433" y="422031"/>
                </a:cubicBezTo>
                <a:cubicBezTo>
                  <a:pt x="711214" y="411674"/>
                  <a:pt x="710875" y="399376"/>
                  <a:pt x="703385" y="391886"/>
                </a:cubicBezTo>
                <a:cubicBezTo>
                  <a:pt x="687199" y="375700"/>
                  <a:pt x="687081" y="378759"/>
                  <a:pt x="678264" y="356717"/>
                </a:cubicBezTo>
                <a:cubicBezTo>
                  <a:pt x="660328" y="311875"/>
                  <a:pt x="677500" y="340498"/>
                  <a:pt x="658167" y="311499"/>
                </a:cubicBezTo>
                <a:cubicBezTo>
                  <a:pt x="654818" y="301451"/>
                  <a:pt x="647160" y="291902"/>
                  <a:pt x="648119" y="281354"/>
                </a:cubicBezTo>
                <a:cubicBezTo>
                  <a:pt x="653446" y="222752"/>
                  <a:pt x="653143" y="244586"/>
                  <a:pt x="653143" y="216040"/>
                </a:cubicBezTo>
              </a:path>
            </a:pathLst>
          </a:custGeom>
          <a:noFill/>
          <a:ln>
            <a:solidFill>
              <a:srgbClr val="FF0000"/>
            </a:solidFill>
            <a:custDash>
              <a:ds d="400000" sp="300000"/>
            </a:custDash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CustomShape 78"/>
          <p:cNvSpPr/>
          <p:nvPr/>
        </p:nvSpPr>
        <p:spPr>
          <a:xfrm>
            <a:off x="379440" y="2535120"/>
            <a:ext cx="88992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700" b="0" strike="noStrike" spc="-1">
                <a:solidFill>
                  <a:srgbClr val="FFFFFF"/>
                </a:solidFill>
                <a:latin typeface="Calibri"/>
              </a:rPr>
              <a:t>Parque</a:t>
            </a:r>
            <a:endParaRPr lang="es-CO" sz="7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CO" sz="700" b="0" strike="noStrike" spc="-1">
                <a:solidFill>
                  <a:srgbClr val="FFFFFF"/>
                </a:solidFill>
                <a:latin typeface="Calibri"/>
              </a:rPr>
              <a:t>Valles de Cafam</a:t>
            </a:r>
            <a:endParaRPr lang="es-CO" sz="700" b="0" strike="noStrike" spc="-1">
              <a:latin typeface="Arial"/>
            </a:endParaRPr>
          </a:p>
        </p:txBody>
      </p:sp>
      <p:sp>
        <p:nvSpPr>
          <p:cNvPr id="124" name="CustomShape 79"/>
          <p:cNvSpPr/>
          <p:nvPr/>
        </p:nvSpPr>
        <p:spPr>
          <a:xfrm>
            <a:off x="-5400" y="0"/>
            <a:ext cx="12197160" cy="6857640"/>
          </a:xfrm>
          <a:prstGeom prst="rect">
            <a:avLst/>
          </a:prstGeom>
          <a:noFill/>
          <a:ln w="3816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4965</TotalTime>
  <Words>225</Words>
  <Application>Microsoft Office PowerPoint</Application>
  <PresentationFormat>Panorámica</PresentationFormat>
  <Paragraphs>57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Presentación de PowerPoint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Full name</dc:creator>
  <dc:description/>
  <cp:lastModifiedBy>Carlos Humberto Baron Correa</cp:lastModifiedBy>
  <cp:revision>96</cp:revision>
  <dcterms:created xsi:type="dcterms:W3CDTF">2016-04-29T02:12:19Z</dcterms:created>
  <dcterms:modified xsi:type="dcterms:W3CDTF">2019-06-27T15:53:39Z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company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Panorámica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