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772400" cy="10058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CO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CO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CO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s-CO" sz="6000" b="0" strike="noStrike" spc="-1">
                <a:solidFill>
                  <a:srgbClr val="000000"/>
                </a:solidFill>
                <a:latin typeface="Calibri Light"/>
              </a:rPr>
              <a:t>Haga clic para modificar el estilo de título del patrón</a:t>
            </a:r>
            <a:endParaRPr lang="es-CO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E6FFA93A-9C56-4E46-BCFC-C081AEA88B43}" type="datetime">
              <a:rPr lang="es-CO" sz="1200" b="0" strike="noStrike" spc="-1">
                <a:solidFill>
                  <a:srgbClr val="8B8B8B"/>
                </a:solidFill>
                <a:latin typeface="Calibri"/>
              </a:rPr>
              <a:t>27/06/2019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s-CO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98A7516C-6603-43B9-A579-A4A0FB72D13C}" type="slidenum">
              <a:rPr lang="es-CO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es-CO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800" b="0" strike="noStrike" spc="-1">
                <a:solidFill>
                  <a:srgbClr val="000000"/>
                </a:solidFill>
                <a:latin typeface="Calibri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CO" sz="1800" b="0" strike="noStrike" spc="-1">
                <a:solidFill>
                  <a:srgbClr val="000000"/>
                </a:solidFill>
                <a:latin typeface="Calibri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CO" sz="2000" b="0" strike="noStrike" spc="-1">
                <a:solidFill>
                  <a:srgbClr val="000000"/>
                </a:solidFill>
                <a:latin typeface="Calibri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-4680" y="1186200"/>
            <a:ext cx="12218400" cy="2710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2"/>
          <p:cNvSpPr/>
          <p:nvPr/>
        </p:nvSpPr>
        <p:spPr>
          <a:xfrm>
            <a:off x="-4680" y="946440"/>
            <a:ext cx="12209760" cy="24192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3"/>
          <p:cNvSpPr/>
          <p:nvPr/>
        </p:nvSpPr>
        <p:spPr>
          <a:xfrm>
            <a:off x="4603320" y="2032200"/>
            <a:ext cx="524952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CustomShape 4"/>
          <p:cNvSpPr/>
          <p:nvPr/>
        </p:nvSpPr>
        <p:spPr>
          <a:xfrm>
            <a:off x="9855000" y="2028960"/>
            <a:ext cx="2358360" cy="2556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5"/>
          <p:cNvSpPr/>
          <p:nvPr/>
        </p:nvSpPr>
        <p:spPr>
          <a:xfrm>
            <a:off x="-5400" y="0"/>
            <a:ext cx="12197160" cy="6857640"/>
          </a:xfrm>
          <a:prstGeom prst="rect">
            <a:avLst/>
          </a:prstGeom>
          <a:noFill/>
          <a:ln w="3816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6"/>
          <p:cNvSpPr/>
          <p:nvPr/>
        </p:nvSpPr>
        <p:spPr>
          <a:xfrm>
            <a:off x="4076640" y="102600"/>
            <a:ext cx="392256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Estrategia Parques para todos</a:t>
            </a:r>
            <a:endParaRPr lang="es-CO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CO" sz="2000" b="1" strike="noStrike" spc="-1">
                <a:solidFill>
                  <a:srgbClr val="000000"/>
                </a:solidFill>
                <a:latin typeface="Arial"/>
                <a:ea typeface="Verdana"/>
              </a:rPr>
              <a:t>FICHA DE CARACTERIZACIÓN</a:t>
            </a:r>
            <a:endParaRPr lang="es-CO" sz="2000" b="0" strike="noStrike" spc="-1"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13320" y="935280"/>
            <a:ext cx="12167640" cy="3229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8"/>
          <p:cNvSpPr/>
          <p:nvPr/>
        </p:nvSpPr>
        <p:spPr>
          <a:xfrm>
            <a:off x="13320" y="4151880"/>
            <a:ext cx="12162240" cy="25776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" name="CustomShape 9"/>
          <p:cNvSpPr/>
          <p:nvPr/>
        </p:nvSpPr>
        <p:spPr>
          <a:xfrm>
            <a:off x="1180080" y="1184760"/>
            <a:ext cx="2630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IMÁGENES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0" name="CustomShape 10"/>
          <p:cNvSpPr/>
          <p:nvPr/>
        </p:nvSpPr>
        <p:spPr>
          <a:xfrm>
            <a:off x="10994400" y="1171080"/>
            <a:ext cx="8791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FECHA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1" name="CustomShape 11"/>
          <p:cNvSpPr/>
          <p:nvPr/>
        </p:nvSpPr>
        <p:spPr>
          <a:xfrm>
            <a:off x="8683560" y="1172160"/>
            <a:ext cx="13726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LOCALIDAD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2" name="CustomShape 12"/>
          <p:cNvSpPr/>
          <p:nvPr/>
        </p:nvSpPr>
        <p:spPr>
          <a:xfrm>
            <a:off x="5120640" y="1155600"/>
            <a:ext cx="2448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NOMBRE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53" name="Line 13"/>
          <p:cNvSpPr/>
          <p:nvPr/>
        </p:nvSpPr>
        <p:spPr>
          <a:xfrm flipH="1">
            <a:off x="7018920" y="1782360"/>
            <a:ext cx="29160" cy="2054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Line 14"/>
          <p:cNvSpPr/>
          <p:nvPr/>
        </p:nvSpPr>
        <p:spPr>
          <a:xfrm>
            <a:off x="7918920" y="963000"/>
            <a:ext cx="4320" cy="8661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" name="Line 15"/>
          <p:cNvSpPr/>
          <p:nvPr/>
        </p:nvSpPr>
        <p:spPr>
          <a:xfrm>
            <a:off x="10776240" y="954360"/>
            <a:ext cx="2880" cy="851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" name="Line 16"/>
          <p:cNvSpPr/>
          <p:nvPr/>
        </p:nvSpPr>
        <p:spPr>
          <a:xfrm flipH="1">
            <a:off x="9816840" y="2027880"/>
            <a:ext cx="23400" cy="183276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7" name="Imagen 4"/>
          <p:cNvPicPr/>
          <p:nvPr/>
        </p:nvPicPr>
        <p:blipFill>
          <a:blip r:embed="rId2"/>
          <a:stretch/>
        </p:blipFill>
        <p:spPr>
          <a:xfrm>
            <a:off x="10429200" y="61920"/>
            <a:ext cx="1654560" cy="802080"/>
          </a:xfrm>
          <a:prstGeom prst="rect">
            <a:avLst/>
          </a:prstGeom>
          <a:ln>
            <a:noFill/>
          </a:ln>
        </p:spPr>
      </p:pic>
      <p:pic>
        <p:nvPicPr>
          <p:cNvPr id="58" name="Imagen 5"/>
          <p:cNvPicPr/>
          <p:nvPr/>
        </p:nvPicPr>
        <p:blipFill>
          <a:blip r:embed="rId3"/>
          <a:stretch/>
        </p:blipFill>
        <p:spPr>
          <a:xfrm>
            <a:off x="137520" y="-3600"/>
            <a:ext cx="841320" cy="934200"/>
          </a:xfrm>
          <a:prstGeom prst="rect">
            <a:avLst/>
          </a:prstGeom>
          <a:ln>
            <a:noFill/>
          </a:ln>
        </p:spPr>
      </p:pic>
      <p:sp>
        <p:nvSpPr>
          <p:cNvPr id="59" name="CustomShape 17"/>
          <p:cNvSpPr/>
          <p:nvPr/>
        </p:nvSpPr>
        <p:spPr>
          <a:xfrm>
            <a:off x="4588920" y="1782720"/>
            <a:ext cx="7625160" cy="26676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" name="CustomShape 18"/>
          <p:cNvSpPr/>
          <p:nvPr/>
        </p:nvSpPr>
        <p:spPr>
          <a:xfrm>
            <a:off x="7245720" y="1771560"/>
            <a:ext cx="27489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2. PARQUES ADECUADOS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1" name="Line 19"/>
          <p:cNvSpPr/>
          <p:nvPr/>
        </p:nvSpPr>
        <p:spPr>
          <a:xfrm flipV="1">
            <a:off x="9837720" y="2545560"/>
            <a:ext cx="2367720" cy="7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Line 20"/>
          <p:cNvSpPr/>
          <p:nvPr/>
        </p:nvSpPr>
        <p:spPr>
          <a:xfrm>
            <a:off x="9837720" y="2867400"/>
            <a:ext cx="2367720" cy="648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Line 21"/>
          <p:cNvSpPr/>
          <p:nvPr/>
        </p:nvSpPr>
        <p:spPr>
          <a:xfrm flipV="1">
            <a:off x="9816840" y="3195000"/>
            <a:ext cx="2374920" cy="1332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22"/>
          <p:cNvSpPr/>
          <p:nvPr/>
        </p:nvSpPr>
        <p:spPr>
          <a:xfrm>
            <a:off x="10364400" y="2555280"/>
            <a:ext cx="7524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Aseo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5" name="Line 23"/>
          <p:cNvSpPr/>
          <p:nvPr/>
        </p:nvSpPr>
        <p:spPr>
          <a:xfrm>
            <a:off x="11463840" y="2284920"/>
            <a:ext cx="4680" cy="158976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" name="CustomShape 24"/>
          <p:cNvSpPr/>
          <p:nvPr/>
        </p:nvSpPr>
        <p:spPr>
          <a:xfrm>
            <a:off x="9999000" y="22662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Zonas verdes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7" name="CustomShape 25"/>
          <p:cNvSpPr/>
          <p:nvPr/>
        </p:nvSpPr>
        <p:spPr>
          <a:xfrm>
            <a:off x="10107720" y="288684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8" name="CustomShape 26"/>
          <p:cNvSpPr/>
          <p:nvPr/>
        </p:nvSpPr>
        <p:spPr>
          <a:xfrm>
            <a:off x="10182960" y="3256200"/>
            <a:ext cx="12672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69" name="Line 27"/>
          <p:cNvSpPr/>
          <p:nvPr/>
        </p:nvSpPr>
        <p:spPr>
          <a:xfrm>
            <a:off x="9816840" y="3543120"/>
            <a:ext cx="2359080" cy="144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" name="CustomShape 28"/>
          <p:cNvSpPr/>
          <p:nvPr/>
        </p:nvSpPr>
        <p:spPr>
          <a:xfrm>
            <a:off x="10108440" y="3518640"/>
            <a:ext cx="12398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Seguridad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1" name="CustomShape 29"/>
          <p:cNvSpPr/>
          <p:nvPr/>
        </p:nvSpPr>
        <p:spPr>
          <a:xfrm>
            <a:off x="9843480" y="2008440"/>
            <a:ext cx="2346840" cy="257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100" b="1" strike="noStrike" spc="-1">
                <a:solidFill>
                  <a:srgbClr val="000000"/>
                </a:solidFill>
                <a:latin typeface="Arial"/>
                <a:ea typeface="Arial"/>
              </a:rPr>
              <a:t>Percepción de la población 2018</a:t>
            </a:r>
            <a:endParaRPr lang="es-CO" sz="1100" b="0" strike="noStrike" spc="-1">
              <a:latin typeface="Arial"/>
            </a:endParaRPr>
          </a:p>
        </p:txBody>
      </p:sp>
      <p:sp>
        <p:nvSpPr>
          <p:cNvPr id="72" name="Line 30"/>
          <p:cNvSpPr/>
          <p:nvPr/>
        </p:nvSpPr>
        <p:spPr>
          <a:xfrm flipH="1">
            <a:off x="7018920" y="1788120"/>
            <a:ext cx="20520" cy="20660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" name="CustomShape 31"/>
          <p:cNvSpPr/>
          <p:nvPr/>
        </p:nvSpPr>
        <p:spPr>
          <a:xfrm>
            <a:off x="7329600" y="2004480"/>
            <a:ext cx="23742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  <a:ea typeface="Arial"/>
              </a:rPr>
              <a:t>ADECUACIÓN (%)2019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4" name="CustomShape 32"/>
          <p:cNvSpPr/>
          <p:nvPr/>
        </p:nvSpPr>
        <p:spPr>
          <a:xfrm>
            <a:off x="7039800" y="2260080"/>
            <a:ext cx="186696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Estado de la poda o corte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5" name="CustomShape 33"/>
          <p:cNvSpPr/>
          <p:nvPr/>
        </p:nvSpPr>
        <p:spPr>
          <a:xfrm>
            <a:off x="7048080" y="2886840"/>
            <a:ext cx="17398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Iluminación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6" name="CustomShape 34"/>
          <p:cNvSpPr/>
          <p:nvPr/>
        </p:nvSpPr>
        <p:spPr>
          <a:xfrm>
            <a:off x="7045200" y="3398760"/>
            <a:ext cx="1231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Mobiliario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77" name="Line 35"/>
          <p:cNvSpPr/>
          <p:nvPr/>
        </p:nvSpPr>
        <p:spPr>
          <a:xfrm>
            <a:off x="7048080" y="2795040"/>
            <a:ext cx="2789640" cy="36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Line 36"/>
          <p:cNvSpPr/>
          <p:nvPr/>
        </p:nvSpPr>
        <p:spPr>
          <a:xfrm>
            <a:off x="7044840" y="3293640"/>
            <a:ext cx="2792880" cy="97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Line 37"/>
          <p:cNvSpPr/>
          <p:nvPr/>
        </p:nvSpPr>
        <p:spPr>
          <a:xfrm flipH="1">
            <a:off x="8921520" y="2288160"/>
            <a:ext cx="16200" cy="156060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CustomShape 38"/>
          <p:cNvSpPr/>
          <p:nvPr/>
        </p:nvSpPr>
        <p:spPr>
          <a:xfrm>
            <a:off x="4467600" y="924120"/>
            <a:ext cx="360180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1. INFORMACIÓN GENERAL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1" name="CustomShape 39"/>
          <p:cNvSpPr/>
          <p:nvPr/>
        </p:nvSpPr>
        <p:spPr>
          <a:xfrm>
            <a:off x="838440" y="4128480"/>
            <a:ext cx="3771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HABITACIÓN DEL PARQUE PÚBLICO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2" name="CustomShape 40"/>
          <p:cNvSpPr/>
          <p:nvPr/>
        </p:nvSpPr>
        <p:spPr>
          <a:xfrm>
            <a:off x="0" y="443340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Entidades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3" name="CustomShape 41"/>
          <p:cNvSpPr/>
          <p:nvPr/>
        </p:nvSpPr>
        <p:spPr>
          <a:xfrm>
            <a:off x="11880" y="495648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negativos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4" name="CustomShape 42"/>
          <p:cNvSpPr/>
          <p:nvPr/>
        </p:nvSpPr>
        <p:spPr>
          <a:xfrm>
            <a:off x="-10440" y="5880960"/>
            <a:ext cx="226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Aspectos positivos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5" name="Line 43"/>
          <p:cNvSpPr/>
          <p:nvPr/>
        </p:nvSpPr>
        <p:spPr>
          <a:xfrm>
            <a:off x="13320" y="4955040"/>
            <a:ext cx="12192120" cy="14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" name="Line 44"/>
          <p:cNvSpPr/>
          <p:nvPr/>
        </p:nvSpPr>
        <p:spPr>
          <a:xfrm flipV="1">
            <a:off x="13320" y="5888160"/>
            <a:ext cx="12192120" cy="1692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CustomShape 45"/>
          <p:cNvSpPr/>
          <p:nvPr/>
        </p:nvSpPr>
        <p:spPr>
          <a:xfrm>
            <a:off x="17280" y="3809520"/>
            <a:ext cx="12189240" cy="351000"/>
          </a:xfrm>
          <a:prstGeom prst="rect">
            <a:avLst/>
          </a:prstGeom>
          <a:solidFill>
            <a:srgbClr val="222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" name="CustomShape 46"/>
          <p:cNvSpPr/>
          <p:nvPr/>
        </p:nvSpPr>
        <p:spPr>
          <a:xfrm>
            <a:off x="7567200" y="3833640"/>
            <a:ext cx="2881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4. PARQUES SOSTENIBLES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89" name="CustomShape 47"/>
          <p:cNvSpPr/>
          <p:nvPr/>
        </p:nvSpPr>
        <p:spPr>
          <a:xfrm>
            <a:off x="7358040" y="4124520"/>
            <a:ext cx="325944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SOSTENIBILIDAD DEL PARQUE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0" name="CustomShape 48"/>
          <p:cNvSpPr/>
          <p:nvPr/>
        </p:nvSpPr>
        <p:spPr>
          <a:xfrm>
            <a:off x="5401440" y="4368600"/>
            <a:ext cx="9892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Actores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1" name="CustomShape 49"/>
          <p:cNvSpPr/>
          <p:nvPr/>
        </p:nvSpPr>
        <p:spPr>
          <a:xfrm>
            <a:off x="5391000" y="4922280"/>
            <a:ext cx="3726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sostenibilidad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2" name="Line 50"/>
          <p:cNvSpPr/>
          <p:nvPr/>
        </p:nvSpPr>
        <p:spPr>
          <a:xfrm flipH="1">
            <a:off x="5435280" y="4167360"/>
            <a:ext cx="5760" cy="267984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" name="CustomShape 51"/>
          <p:cNvSpPr/>
          <p:nvPr/>
        </p:nvSpPr>
        <p:spPr>
          <a:xfrm>
            <a:off x="5401440" y="5873760"/>
            <a:ext cx="374508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Estrategias para la memoria social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4" name="Line 52"/>
          <p:cNvSpPr/>
          <p:nvPr/>
        </p:nvSpPr>
        <p:spPr>
          <a:xfrm>
            <a:off x="4588560" y="1064520"/>
            <a:ext cx="360" cy="2924280"/>
          </a:xfrm>
          <a:prstGeom prst="line">
            <a:avLst/>
          </a:prstGeom>
          <a:ln w="2844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" name="CustomShape 53"/>
          <p:cNvSpPr/>
          <p:nvPr/>
        </p:nvSpPr>
        <p:spPr>
          <a:xfrm>
            <a:off x="5157360" y="2006640"/>
            <a:ext cx="13255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000000"/>
                </a:solidFill>
                <a:latin typeface="Arial"/>
              </a:rPr>
              <a:t>ENTORNOS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6" name="Line 54"/>
          <p:cNvSpPr/>
          <p:nvPr/>
        </p:nvSpPr>
        <p:spPr>
          <a:xfrm>
            <a:off x="4566240" y="2980440"/>
            <a:ext cx="2459160" cy="5040"/>
          </a:xfrm>
          <a:prstGeom prst="line">
            <a:avLst/>
          </a:prstGeom>
          <a:ln>
            <a:solidFill>
              <a:srgbClr val="222A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" name="CustomShape 55"/>
          <p:cNvSpPr/>
          <p:nvPr/>
        </p:nvSpPr>
        <p:spPr>
          <a:xfrm>
            <a:off x="1182600" y="3849120"/>
            <a:ext cx="2639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600" b="1" strike="noStrike" spc="-1">
                <a:solidFill>
                  <a:srgbClr val="FFFFFF"/>
                </a:solidFill>
                <a:latin typeface="Arial"/>
              </a:rPr>
              <a:t>3. PARQUES HABITADOS</a:t>
            </a:r>
            <a:endParaRPr lang="es-CO" sz="1600" b="0" strike="noStrike" spc="-1">
              <a:latin typeface="Arial"/>
            </a:endParaRPr>
          </a:p>
        </p:txBody>
      </p:sp>
      <p:sp>
        <p:nvSpPr>
          <p:cNvPr id="98" name="CustomShape 56"/>
          <p:cNvSpPr/>
          <p:nvPr/>
        </p:nvSpPr>
        <p:spPr>
          <a:xfrm>
            <a:off x="5571360" y="1466280"/>
            <a:ext cx="1311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San Cayetano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99" name="CustomShape 57"/>
          <p:cNvSpPr/>
          <p:nvPr/>
        </p:nvSpPr>
        <p:spPr>
          <a:xfrm>
            <a:off x="8899560" y="1451880"/>
            <a:ext cx="6458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Usme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0" name="CustomShape 58"/>
          <p:cNvSpPr/>
          <p:nvPr/>
        </p:nvSpPr>
        <p:spPr>
          <a:xfrm>
            <a:off x="11018880" y="1473480"/>
            <a:ext cx="87588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  <a:ea typeface="Arial"/>
              </a:rPr>
              <a:t>17/06/19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1" name="CustomShape 59"/>
          <p:cNvSpPr/>
          <p:nvPr/>
        </p:nvSpPr>
        <p:spPr>
          <a:xfrm>
            <a:off x="9123840" y="2430000"/>
            <a:ext cx="536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75%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2" name="CustomShape 60"/>
          <p:cNvSpPr/>
          <p:nvPr/>
        </p:nvSpPr>
        <p:spPr>
          <a:xfrm>
            <a:off x="9137160" y="2895480"/>
            <a:ext cx="536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67%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3" name="CustomShape 61"/>
          <p:cNvSpPr/>
          <p:nvPr/>
        </p:nvSpPr>
        <p:spPr>
          <a:xfrm>
            <a:off x="9144720" y="3432240"/>
            <a:ext cx="536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92%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04" name="CustomShape 62"/>
          <p:cNvSpPr/>
          <p:nvPr/>
        </p:nvSpPr>
        <p:spPr>
          <a:xfrm>
            <a:off x="6301800" y="4449240"/>
            <a:ext cx="611640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Escuelas de formación en fútbol, parkour, arte y cultura, J.A.C, Casa Cultural (Ecasa), Lideres comunitarios de los barrios cercano, grupos PM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5" name="CustomShape 63"/>
          <p:cNvSpPr/>
          <p:nvPr/>
        </p:nvSpPr>
        <p:spPr>
          <a:xfrm>
            <a:off x="5374800" y="5194800"/>
            <a:ext cx="688032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Festivales juveniles, infantiles y familiares 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Espacios de lectura programados, actividades con personas mayores o discapacitados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06" name="CustomShape 64"/>
          <p:cNvSpPr/>
          <p:nvPr/>
        </p:nvSpPr>
        <p:spPr>
          <a:xfrm>
            <a:off x="5388120" y="6134040"/>
            <a:ext cx="678744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Socialización de la estrategia en la comunidad, procesos de formación con lideres, empoderamiento de los espacios públicos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Mayor incidencia de acciones institucionales con actividades con los entidades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7" name="CustomShape 65"/>
          <p:cNvSpPr/>
          <p:nvPr/>
        </p:nvSpPr>
        <p:spPr>
          <a:xfrm>
            <a:off x="11880" y="6090480"/>
            <a:ext cx="5423040" cy="684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Uso en instituciones educativas del escenario de algunas instituciones para ceremonias, el parque entre otras </a:t>
            </a:r>
            <a:endParaRPr lang="es-CO" sz="1300" b="0" strike="noStrike" spc="-1" dirty="0">
              <a:latin typeface="Arial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s-CO" sz="1300" spc="-1" dirty="0">
                <a:solidFill>
                  <a:srgbClr val="000000"/>
                </a:solidFill>
                <a:latin typeface="Arial"/>
              </a:rPr>
              <a:t>Tienen </a:t>
            </a: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PPP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08" name="CustomShape 66"/>
          <p:cNvSpPr/>
          <p:nvPr/>
        </p:nvSpPr>
        <p:spPr>
          <a:xfrm>
            <a:off x="16200" y="5184000"/>
            <a:ext cx="5439240" cy="48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Consumo de sustancias psicoactivas</a:t>
            </a:r>
            <a:endParaRPr lang="es-CO" sz="13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CO" sz="1300" b="0" strike="noStrike" spc="-1">
                <a:solidFill>
                  <a:srgbClr val="000000"/>
                </a:solidFill>
                <a:latin typeface="Arial"/>
              </a:rPr>
              <a:t>Inseguridad</a:t>
            </a:r>
            <a:endParaRPr lang="es-CO" sz="1300" b="0" strike="noStrike" spc="-1">
              <a:latin typeface="Arial"/>
            </a:endParaRPr>
          </a:p>
        </p:txBody>
      </p:sp>
      <p:sp>
        <p:nvSpPr>
          <p:cNvPr id="109" name="CustomShape 67"/>
          <p:cNvSpPr/>
          <p:nvPr/>
        </p:nvSpPr>
        <p:spPr>
          <a:xfrm>
            <a:off x="19080" y="4665240"/>
            <a:ext cx="5245200" cy="288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300" spc="-1" dirty="0">
                <a:solidFill>
                  <a:srgbClr val="000000"/>
                </a:solidFill>
              </a:rPr>
              <a:t>SCRD, SED</a:t>
            </a:r>
            <a:r>
              <a:rPr lang="es-CO" sz="1300" b="0" strike="noStrike" spc="-1" dirty="0">
                <a:solidFill>
                  <a:srgbClr val="000000"/>
                </a:solidFill>
                <a:latin typeface="Arial"/>
              </a:rPr>
              <a:t>, SDIS, IDRD, Policía Nacional</a:t>
            </a:r>
            <a:endParaRPr lang="es-CO" sz="1300" b="0" strike="noStrike" spc="-1" dirty="0">
              <a:latin typeface="Arial"/>
            </a:endParaRPr>
          </a:p>
        </p:txBody>
      </p:sp>
      <p:sp>
        <p:nvSpPr>
          <p:cNvPr id="110" name="CustomShape 68"/>
          <p:cNvSpPr/>
          <p:nvPr/>
        </p:nvSpPr>
        <p:spPr>
          <a:xfrm>
            <a:off x="4766400" y="2463840"/>
            <a:ext cx="211644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Comercial e institucional</a:t>
            </a:r>
            <a:endParaRPr lang="es-CO" sz="1400" b="0" strike="noStrike" spc="-1">
              <a:latin typeface="Arial"/>
            </a:endParaRPr>
          </a:p>
        </p:txBody>
      </p:sp>
      <p:sp>
        <p:nvSpPr>
          <p:cNvPr id="111" name="CustomShape 69"/>
          <p:cNvSpPr/>
          <p:nvPr/>
        </p:nvSpPr>
        <p:spPr>
          <a:xfrm>
            <a:off x="4811760" y="3121560"/>
            <a:ext cx="198432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CO" sz="1400" b="0" strike="noStrike" spc="-1">
                <a:solidFill>
                  <a:srgbClr val="000000"/>
                </a:solidFill>
                <a:latin typeface="Arial"/>
              </a:rPr>
              <a:t>Colegios, Jardín, CAI, parada alimentador </a:t>
            </a:r>
            <a:endParaRPr lang="es-CO" sz="1400" b="0" strike="noStrike" spc="-1">
              <a:latin typeface="Arial"/>
            </a:endParaRPr>
          </a:p>
        </p:txBody>
      </p:sp>
      <p:pic>
        <p:nvPicPr>
          <p:cNvPr id="112" name="Imagen 2"/>
          <p:cNvPicPr/>
          <p:nvPr/>
        </p:nvPicPr>
        <p:blipFill>
          <a:blip r:embed="rId4"/>
          <a:stretch/>
        </p:blipFill>
        <p:spPr>
          <a:xfrm>
            <a:off x="74520" y="1934280"/>
            <a:ext cx="2183400" cy="1107360"/>
          </a:xfrm>
          <a:prstGeom prst="rect">
            <a:avLst/>
          </a:prstGeom>
          <a:ln>
            <a:noFill/>
          </a:ln>
        </p:spPr>
      </p:pic>
      <p:pic>
        <p:nvPicPr>
          <p:cNvPr id="113" name="Imagen 7"/>
          <p:cNvPicPr/>
          <p:nvPr/>
        </p:nvPicPr>
        <p:blipFill>
          <a:blip r:embed="rId5"/>
          <a:stretch/>
        </p:blipFill>
        <p:spPr>
          <a:xfrm>
            <a:off x="2313000" y="1556640"/>
            <a:ext cx="2183040" cy="998280"/>
          </a:xfrm>
          <a:prstGeom prst="rect">
            <a:avLst/>
          </a:prstGeom>
          <a:ln>
            <a:noFill/>
          </a:ln>
        </p:spPr>
      </p:pic>
      <p:pic>
        <p:nvPicPr>
          <p:cNvPr id="114" name="Imagen 13"/>
          <p:cNvPicPr/>
          <p:nvPr/>
        </p:nvPicPr>
        <p:blipFill>
          <a:blip r:embed="rId6"/>
          <a:stretch/>
        </p:blipFill>
        <p:spPr>
          <a:xfrm>
            <a:off x="2300400" y="2660400"/>
            <a:ext cx="2183400" cy="1030680"/>
          </a:xfrm>
          <a:prstGeom prst="rect">
            <a:avLst/>
          </a:prstGeom>
          <a:ln>
            <a:noFill/>
          </a:ln>
        </p:spPr>
      </p:pic>
      <p:sp>
        <p:nvSpPr>
          <p:cNvPr id="115" name="CustomShape 70"/>
          <p:cNvSpPr/>
          <p:nvPr/>
        </p:nvSpPr>
        <p:spPr>
          <a:xfrm>
            <a:off x="1240920" y="2419920"/>
            <a:ext cx="230040" cy="19656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CustomShape 71"/>
          <p:cNvSpPr/>
          <p:nvPr/>
        </p:nvSpPr>
        <p:spPr>
          <a:xfrm>
            <a:off x="221760" y="2139120"/>
            <a:ext cx="1885680" cy="787680"/>
          </a:xfrm>
          <a:custGeom>
            <a:avLst/>
            <a:gdLst/>
            <a:ahLst/>
            <a:cxnLst/>
            <a:rect l="l" t="t" r="r" b="b"/>
            <a:pathLst>
              <a:path w="1885972" h="787987">
                <a:moveTo>
                  <a:pt x="3177" y="34449"/>
                </a:moveTo>
                <a:cubicBezTo>
                  <a:pt x="-1713" y="42191"/>
                  <a:pt x="413" y="42530"/>
                  <a:pt x="732" y="46673"/>
                </a:cubicBezTo>
                <a:cubicBezTo>
                  <a:pt x="2647" y="71563"/>
                  <a:pt x="3506" y="59557"/>
                  <a:pt x="10511" y="73567"/>
                </a:cubicBezTo>
                <a:cubicBezTo>
                  <a:pt x="11664" y="75872"/>
                  <a:pt x="11941" y="78533"/>
                  <a:pt x="12956" y="80902"/>
                </a:cubicBezTo>
                <a:cubicBezTo>
                  <a:pt x="14392" y="84252"/>
                  <a:pt x="16492" y="87298"/>
                  <a:pt x="17846" y="90682"/>
                </a:cubicBezTo>
                <a:cubicBezTo>
                  <a:pt x="19760" y="95468"/>
                  <a:pt x="19877" y="101062"/>
                  <a:pt x="22736" y="105351"/>
                </a:cubicBezTo>
                <a:cubicBezTo>
                  <a:pt x="34064" y="122342"/>
                  <a:pt x="20556" y="100989"/>
                  <a:pt x="32516" y="124911"/>
                </a:cubicBezTo>
                <a:cubicBezTo>
                  <a:pt x="41443" y="142766"/>
                  <a:pt x="36104" y="118562"/>
                  <a:pt x="47185" y="151805"/>
                </a:cubicBezTo>
                <a:cubicBezTo>
                  <a:pt x="52698" y="168345"/>
                  <a:pt x="45417" y="148269"/>
                  <a:pt x="56965" y="171364"/>
                </a:cubicBezTo>
                <a:cubicBezTo>
                  <a:pt x="66301" y="190034"/>
                  <a:pt x="49006" y="164827"/>
                  <a:pt x="66745" y="188479"/>
                </a:cubicBezTo>
                <a:cubicBezTo>
                  <a:pt x="67560" y="191739"/>
                  <a:pt x="67824" y="195188"/>
                  <a:pt x="69189" y="198258"/>
                </a:cubicBezTo>
                <a:cubicBezTo>
                  <a:pt x="73078" y="207010"/>
                  <a:pt x="78425" y="212656"/>
                  <a:pt x="83859" y="220263"/>
                </a:cubicBezTo>
                <a:cubicBezTo>
                  <a:pt x="90539" y="229614"/>
                  <a:pt x="91488" y="234314"/>
                  <a:pt x="103418" y="242267"/>
                </a:cubicBezTo>
                <a:cubicBezTo>
                  <a:pt x="105863" y="243897"/>
                  <a:pt x="108522" y="245245"/>
                  <a:pt x="110753" y="247157"/>
                </a:cubicBezTo>
                <a:cubicBezTo>
                  <a:pt x="114253" y="250157"/>
                  <a:pt x="116933" y="254056"/>
                  <a:pt x="120533" y="256936"/>
                </a:cubicBezTo>
                <a:cubicBezTo>
                  <a:pt x="125122" y="260607"/>
                  <a:pt x="131046" y="262560"/>
                  <a:pt x="135202" y="266716"/>
                </a:cubicBezTo>
                <a:cubicBezTo>
                  <a:pt x="137647" y="269161"/>
                  <a:pt x="139881" y="271837"/>
                  <a:pt x="142537" y="274051"/>
                </a:cubicBezTo>
                <a:cubicBezTo>
                  <a:pt x="155244" y="284640"/>
                  <a:pt x="148692" y="272478"/>
                  <a:pt x="164541" y="293610"/>
                </a:cubicBezTo>
                <a:cubicBezTo>
                  <a:pt x="166986" y="296870"/>
                  <a:pt x="169507" y="300074"/>
                  <a:pt x="171876" y="303390"/>
                </a:cubicBezTo>
                <a:cubicBezTo>
                  <a:pt x="173584" y="305781"/>
                  <a:pt x="174800" y="308541"/>
                  <a:pt x="176766" y="310725"/>
                </a:cubicBezTo>
                <a:cubicBezTo>
                  <a:pt x="182163" y="316722"/>
                  <a:pt x="189405" y="321126"/>
                  <a:pt x="193880" y="327839"/>
                </a:cubicBezTo>
                <a:cubicBezTo>
                  <a:pt x="195510" y="330284"/>
                  <a:pt x="196692" y="333096"/>
                  <a:pt x="198770" y="335174"/>
                </a:cubicBezTo>
                <a:cubicBezTo>
                  <a:pt x="200848" y="337252"/>
                  <a:pt x="203909" y="338112"/>
                  <a:pt x="206105" y="340064"/>
                </a:cubicBezTo>
                <a:cubicBezTo>
                  <a:pt x="211273" y="344658"/>
                  <a:pt x="215020" y="350897"/>
                  <a:pt x="220774" y="354733"/>
                </a:cubicBezTo>
                <a:cubicBezTo>
                  <a:pt x="237588" y="365943"/>
                  <a:pt x="229869" y="362655"/>
                  <a:pt x="242779" y="366958"/>
                </a:cubicBezTo>
                <a:cubicBezTo>
                  <a:pt x="245003" y="368626"/>
                  <a:pt x="256311" y="377391"/>
                  <a:pt x="259893" y="379182"/>
                </a:cubicBezTo>
                <a:cubicBezTo>
                  <a:pt x="262198" y="380334"/>
                  <a:pt x="264923" y="380474"/>
                  <a:pt x="267228" y="381627"/>
                </a:cubicBezTo>
                <a:cubicBezTo>
                  <a:pt x="269856" y="382941"/>
                  <a:pt x="272012" y="385059"/>
                  <a:pt x="274563" y="386517"/>
                </a:cubicBezTo>
                <a:cubicBezTo>
                  <a:pt x="277727" y="388325"/>
                  <a:pt x="281252" y="389475"/>
                  <a:pt x="284342" y="391407"/>
                </a:cubicBezTo>
                <a:cubicBezTo>
                  <a:pt x="287798" y="393567"/>
                  <a:pt x="290584" y="396720"/>
                  <a:pt x="294122" y="398742"/>
                </a:cubicBezTo>
                <a:cubicBezTo>
                  <a:pt x="296360" y="400021"/>
                  <a:pt x="299152" y="400035"/>
                  <a:pt x="301457" y="401187"/>
                </a:cubicBezTo>
                <a:cubicBezTo>
                  <a:pt x="320418" y="410666"/>
                  <a:pt x="297689" y="402374"/>
                  <a:pt x="316126" y="408521"/>
                </a:cubicBezTo>
                <a:lnTo>
                  <a:pt x="340576" y="432971"/>
                </a:lnTo>
                <a:cubicBezTo>
                  <a:pt x="343836" y="436231"/>
                  <a:pt x="347798" y="438914"/>
                  <a:pt x="350355" y="442750"/>
                </a:cubicBezTo>
                <a:cubicBezTo>
                  <a:pt x="362496" y="460961"/>
                  <a:pt x="346892" y="438594"/>
                  <a:pt x="362580" y="457420"/>
                </a:cubicBezTo>
                <a:cubicBezTo>
                  <a:pt x="372767" y="469644"/>
                  <a:pt x="361358" y="460681"/>
                  <a:pt x="374804" y="469644"/>
                </a:cubicBezTo>
                <a:cubicBezTo>
                  <a:pt x="379398" y="475769"/>
                  <a:pt x="383344" y="481991"/>
                  <a:pt x="389474" y="486759"/>
                </a:cubicBezTo>
                <a:cubicBezTo>
                  <a:pt x="397526" y="493022"/>
                  <a:pt x="414618" y="503290"/>
                  <a:pt x="423703" y="506318"/>
                </a:cubicBezTo>
                <a:lnTo>
                  <a:pt x="431038" y="508763"/>
                </a:lnTo>
                <a:cubicBezTo>
                  <a:pt x="447851" y="519973"/>
                  <a:pt x="440132" y="516685"/>
                  <a:pt x="453042" y="520988"/>
                </a:cubicBezTo>
                <a:cubicBezTo>
                  <a:pt x="454672" y="523433"/>
                  <a:pt x="455247" y="527129"/>
                  <a:pt x="457932" y="528322"/>
                </a:cubicBezTo>
                <a:cubicBezTo>
                  <a:pt x="463198" y="530662"/>
                  <a:pt x="469431" y="529471"/>
                  <a:pt x="475046" y="530767"/>
                </a:cubicBezTo>
                <a:cubicBezTo>
                  <a:pt x="480069" y="531926"/>
                  <a:pt x="484826" y="534027"/>
                  <a:pt x="489716" y="535657"/>
                </a:cubicBezTo>
                <a:lnTo>
                  <a:pt x="504385" y="540547"/>
                </a:lnTo>
                <a:cubicBezTo>
                  <a:pt x="506830" y="541362"/>
                  <a:pt x="509178" y="542568"/>
                  <a:pt x="511720" y="542992"/>
                </a:cubicBezTo>
                <a:lnTo>
                  <a:pt x="541059" y="547882"/>
                </a:lnTo>
                <a:cubicBezTo>
                  <a:pt x="545949" y="548697"/>
                  <a:pt x="551025" y="548759"/>
                  <a:pt x="555728" y="550327"/>
                </a:cubicBezTo>
                <a:cubicBezTo>
                  <a:pt x="558173" y="551142"/>
                  <a:pt x="560547" y="552213"/>
                  <a:pt x="563063" y="552772"/>
                </a:cubicBezTo>
                <a:cubicBezTo>
                  <a:pt x="576649" y="555791"/>
                  <a:pt x="590887" y="556413"/>
                  <a:pt x="604627" y="557662"/>
                </a:cubicBezTo>
                <a:cubicBezTo>
                  <a:pt x="610332" y="559292"/>
                  <a:pt x="615898" y="561520"/>
                  <a:pt x="621741" y="562551"/>
                </a:cubicBezTo>
                <a:cubicBezTo>
                  <a:pt x="629807" y="563974"/>
                  <a:pt x="638050" y="564091"/>
                  <a:pt x="646191" y="564996"/>
                </a:cubicBezTo>
                <a:cubicBezTo>
                  <a:pt x="694276" y="570339"/>
                  <a:pt x="632362" y="564406"/>
                  <a:pt x="692644" y="569886"/>
                </a:cubicBezTo>
                <a:cubicBezTo>
                  <a:pt x="696719" y="570701"/>
                  <a:pt x="700762" y="571699"/>
                  <a:pt x="704869" y="572331"/>
                </a:cubicBezTo>
                <a:cubicBezTo>
                  <a:pt x="711363" y="573330"/>
                  <a:pt x="717970" y="573565"/>
                  <a:pt x="724428" y="574776"/>
                </a:cubicBezTo>
                <a:cubicBezTo>
                  <a:pt x="731033" y="576015"/>
                  <a:pt x="737345" y="578644"/>
                  <a:pt x="743987" y="579666"/>
                </a:cubicBezTo>
                <a:cubicBezTo>
                  <a:pt x="758575" y="581910"/>
                  <a:pt x="787996" y="584556"/>
                  <a:pt x="787996" y="584556"/>
                </a:cubicBezTo>
                <a:cubicBezTo>
                  <a:pt x="806236" y="590636"/>
                  <a:pt x="789362" y="585670"/>
                  <a:pt x="827115" y="589445"/>
                </a:cubicBezTo>
                <a:cubicBezTo>
                  <a:pt x="832849" y="590018"/>
                  <a:pt x="838533" y="591014"/>
                  <a:pt x="844229" y="591890"/>
                </a:cubicBezTo>
                <a:cubicBezTo>
                  <a:pt x="849129" y="592644"/>
                  <a:pt x="853950" y="594044"/>
                  <a:pt x="858899" y="594335"/>
                </a:cubicBezTo>
                <a:cubicBezTo>
                  <a:pt x="881693" y="595676"/>
                  <a:pt x="904537" y="595965"/>
                  <a:pt x="927356" y="596780"/>
                </a:cubicBezTo>
                <a:cubicBezTo>
                  <a:pt x="929801" y="597595"/>
                  <a:pt x="932201" y="598561"/>
                  <a:pt x="934691" y="599225"/>
                </a:cubicBezTo>
                <a:cubicBezTo>
                  <a:pt x="944431" y="601822"/>
                  <a:pt x="954467" y="603372"/>
                  <a:pt x="964030" y="606560"/>
                </a:cubicBezTo>
                <a:lnTo>
                  <a:pt x="978700" y="611450"/>
                </a:lnTo>
                <a:cubicBezTo>
                  <a:pt x="981145" y="612265"/>
                  <a:pt x="983641" y="612938"/>
                  <a:pt x="986034" y="613895"/>
                </a:cubicBezTo>
                <a:cubicBezTo>
                  <a:pt x="988426" y="614852"/>
                  <a:pt x="1001274" y="620269"/>
                  <a:pt x="1005594" y="621229"/>
                </a:cubicBezTo>
                <a:cubicBezTo>
                  <a:pt x="1010433" y="622304"/>
                  <a:pt x="1015373" y="622859"/>
                  <a:pt x="1020263" y="623674"/>
                </a:cubicBezTo>
                <a:cubicBezTo>
                  <a:pt x="1041284" y="637688"/>
                  <a:pt x="1014688" y="620886"/>
                  <a:pt x="1034933" y="631009"/>
                </a:cubicBezTo>
                <a:cubicBezTo>
                  <a:pt x="1037561" y="632323"/>
                  <a:pt x="1039433" y="635126"/>
                  <a:pt x="1042268" y="635899"/>
                </a:cubicBezTo>
                <a:cubicBezTo>
                  <a:pt x="1048607" y="637628"/>
                  <a:pt x="1055314" y="637476"/>
                  <a:pt x="1061827" y="638344"/>
                </a:cubicBezTo>
                <a:lnTo>
                  <a:pt x="1078941" y="640789"/>
                </a:lnTo>
                <a:cubicBezTo>
                  <a:pt x="1083841" y="641543"/>
                  <a:pt x="1088750" y="642262"/>
                  <a:pt x="1093611" y="643234"/>
                </a:cubicBezTo>
                <a:cubicBezTo>
                  <a:pt x="1096906" y="643893"/>
                  <a:pt x="1100076" y="645127"/>
                  <a:pt x="1103391" y="645679"/>
                </a:cubicBezTo>
                <a:cubicBezTo>
                  <a:pt x="1109872" y="646759"/>
                  <a:pt x="1116430" y="647309"/>
                  <a:pt x="1122950" y="648124"/>
                </a:cubicBezTo>
                <a:cubicBezTo>
                  <a:pt x="1157826" y="659748"/>
                  <a:pt x="1121523" y="648065"/>
                  <a:pt x="1147399" y="655458"/>
                </a:cubicBezTo>
                <a:cubicBezTo>
                  <a:pt x="1158136" y="658526"/>
                  <a:pt x="1157381" y="660080"/>
                  <a:pt x="1171848" y="662793"/>
                </a:cubicBezTo>
                <a:cubicBezTo>
                  <a:pt x="1179102" y="664153"/>
                  <a:pt x="1186538" y="664263"/>
                  <a:pt x="1193853" y="665238"/>
                </a:cubicBezTo>
                <a:cubicBezTo>
                  <a:pt x="1235907" y="670845"/>
                  <a:pt x="1169980" y="664179"/>
                  <a:pt x="1235416" y="670128"/>
                </a:cubicBezTo>
                <a:cubicBezTo>
                  <a:pt x="1269080" y="676861"/>
                  <a:pt x="1215596" y="666647"/>
                  <a:pt x="1276980" y="675018"/>
                </a:cubicBezTo>
                <a:cubicBezTo>
                  <a:pt x="1285215" y="676141"/>
                  <a:pt x="1293201" y="678733"/>
                  <a:pt x="1301429" y="679908"/>
                </a:cubicBezTo>
                <a:cubicBezTo>
                  <a:pt x="1310340" y="681181"/>
                  <a:pt x="1319376" y="681358"/>
                  <a:pt x="1328323" y="682352"/>
                </a:cubicBezTo>
                <a:cubicBezTo>
                  <a:pt x="1338529" y="683486"/>
                  <a:pt x="1347735" y="685036"/>
                  <a:pt x="1357662" y="687242"/>
                </a:cubicBezTo>
                <a:cubicBezTo>
                  <a:pt x="1360942" y="687971"/>
                  <a:pt x="1364230" y="688699"/>
                  <a:pt x="1367442" y="689687"/>
                </a:cubicBezTo>
                <a:cubicBezTo>
                  <a:pt x="1374832" y="691961"/>
                  <a:pt x="1381820" y="695751"/>
                  <a:pt x="1389446" y="697022"/>
                </a:cubicBezTo>
                <a:lnTo>
                  <a:pt x="1418785" y="701912"/>
                </a:lnTo>
                <a:cubicBezTo>
                  <a:pt x="1436723" y="710881"/>
                  <a:pt x="1423069" y="705505"/>
                  <a:pt x="1453014" y="709247"/>
                </a:cubicBezTo>
                <a:cubicBezTo>
                  <a:pt x="1457933" y="709862"/>
                  <a:pt x="1462770" y="711036"/>
                  <a:pt x="1467684" y="711691"/>
                </a:cubicBezTo>
                <a:cubicBezTo>
                  <a:pt x="1474999" y="712666"/>
                  <a:pt x="1482353" y="713321"/>
                  <a:pt x="1489688" y="714136"/>
                </a:cubicBezTo>
                <a:cubicBezTo>
                  <a:pt x="1504511" y="719077"/>
                  <a:pt x="1505703" y="719711"/>
                  <a:pt x="1521472" y="723916"/>
                </a:cubicBezTo>
                <a:cubicBezTo>
                  <a:pt x="1527965" y="725648"/>
                  <a:pt x="1541031" y="728806"/>
                  <a:pt x="1541031" y="728806"/>
                </a:cubicBezTo>
                <a:cubicBezTo>
                  <a:pt x="1556279" y="738972"/>
                  <a:pt x="1540519" y="729394"/>
                  <a:pt x="1555701" y="736141"/>
                </a:cubicBezTo>
                <a:cubicBezTo>
                  <a:pt x="1560697" y="738361"/>
                  <a:pt x="1565591" y="740820"/>
                  <a:pt x="1570370" y="743475"/>
                </a:cubicBezTo>
                <a:cubicBezTo>
                  <a:pt x="1572939" y="744902"/>
                  <a:pt x="1575004" y="747207"/>
                  <a:pt x="1577705" y="748365"/>
                </a:cubicBezTo>
                <a:cubicBezTo>
                  <a:pt x="1580794" y="749689"/>
                  <a:pt x="1584225" y="749995"/>
                  <a:pt x="1587485" y="750810"/>
                </a:cubicBezTo>
                <a:cubicBezTo>
                  <a:pt x="1590745" y="752440"/>
                  <a:pt x="1593934" y="754220"/>
                  <a:pt x="1597264" y="755700"/>
                </a:cubicBezTo>
                <a:cubicBezTo>
                  <a:pt x="1601275" y="757483"/>
                  <a:pt x="1605563" y="758627"/>
                  <a:pt x="1609489" y="760590"/>
                </a:cubicBezTo>
                <a:cubicBezTo>
                  <a:pt x="1612117" y="761904"/>
                  <a:pt x="1614096" y="764389"/>
                  <a:pt x="1616824" y="765480"/>
                </a:cubicBezTo>
                <a:cubicBezTo>
                  <a:pt x="1622333" y="767684"/>
                  <a:pt x="1628267" y="768625"/>
                  <a:pt x="1633938" y="770370"/>
                </a:cubicBezTo>
                <a:cubicBezTo>
                  <a:pt x="1657202" y="777528"/>
                  <a:pt x="1640009" y="774031"/>
                  <a:pt x="1665722" y="777704"/>
                </a:cubicBezTo>
                <a:cubicBezTo>
                  <a:pt x="1713805" y="776889"/>
                  <a:pt x="1770575" y="802837"/>
                  <a:pt x="1809972" y="775259"/>
                </a:cubicBezTo>
                <a:cubicBezTo>
                  <a:pt x="1837354" y="756092"/>
                  <a:pt x="1810194" y="708368"/>
                  <a:pt x="1812417" y="675018"/>
                </a:cubicBezTo>
                <a:cubicBezTo>
                  <a:pt x="1812659" y="671381"/>
                  <a:pt x="1816061" y="668663"/>
                  <a:pt x="1817307" y="665238"/>
                </a:cubicBezTo>
                <a:cubicBezTo>
                  <a:pt x="1819335" y="659662"/>
                  <a:pt x="1820758" y="653880"/>
                  <a:pt x="1822197" y="648124"/>
                </a:cubicBezTo>
                <a:cubicBezTo>
                  <a:pt x="1826647" y="630325"/>
                  <a:pt x="1822727" y="640848"/>
                  <a:pt x="1827087" y="621229"/>
                </a:cubicBezTo>
                <a:cubicBezTo>
                  <a:pt x="1828045" y="616920"/>
                  <a:pt x="1833472" y="604044"/>
                  <a:pt x="1834422" y="601670"/>
                </a:cubicBezTo>
                <a:cubicBezTo>
                  <a:pt x="1839248" y="577530"/>
                  <a:pt x="1833716" y="601342"/>
                  <a:pt x="1841756" y="577221"/>
                </a:cubicBezTo>
                <a:cubicBezTo>
                  <a:pt x="1847493" y="560009"/>
                  <a:pt x="1845688" y="563194"/>
                  <a:pt x="1849091" y="547882"/>
                </a:cubicBezTo>
                <a:cubicBezTo>
                  <a:pt x="1851555" y="536794"/>
                  <a:pt x="1852362" y="535626"/>
                  <a:pt x="1856426" y="523433"/>
                </a:cubicBezTo>
                <a:lnTo>
                  <a:pt x="1858871" y="516098"/>
                </a:lnTo>
                <a:cubicBezTo>
                  <a:pt x="1859686" y="510393"/>
                  <a:pt x="1859800" y="504543"/>
                  <a:pt x="1861316" y="498983"/>
                </a:cubicBezTo>
                <a:cubicBezTo>
                  <a:pt x="1862275" y="495467"/>
                  <a:pt x="1864897" y="492605"/>
                  <a:pt x="1866205" y="489204"/>
                </a:cubicBezTo>
                <a:cubicBezTo>
                  <a:pt x="1868980" y="481988"/>
                  <a:pt x="1871095" y="474534"/>
                  <a:pt x="1873540" y="467199"/>
                </a:cubicBezTo>
                <a:lnTo>
                  <a:pt x="1873540" y="467199"/>
                </a:lnTo>
                <a:lnTo>
                  <a:pt x="1878430" y="437860"/>
                </a:lnTo>
                <a:cubicBezTo>
                  <a:pt x="1879245" y="432970"/>
                  <a:pt x="1879673" y="428000"/>
                  <a:pt x="1880875" y="423191"/>
                </a:cubicBezTo>
                <a:cubicBezTo>
                  <a:pt x="1884522" y="408602"/>
                  <a:pt x="1882768" y="416726"/>
                  <a:pt x="1885765" y="398742"/>
                </a:cubicBezTo>
                <a:cubicBezTo>
                  <a:pt x="1884950" y="391407"/>
                  <a:pt x="1887930" y="382500"/>
                  <a:pt x="1883320" y="376737"/>
                </a:cubicBezTo>
                <a:cubicBezTo>
                  <a:pt x="1879720" y="372237"/>
                  <a:pt x="1871875" y="375324"/>
                  <a:pt x="1866205" y="374293"/>
                </a:cubicBezTo>
                <a:cubicBezTo>
                  <a:pt x="1862899" y="373692"/>
                  <a:pt x="1859644" y="372814"/>
                  <a:pt x="1856426" y="371848"/>
                </a:cubicBezTo>
                <a:cubicBezTo>
                  <a:pt x="1851489" y="370367"/>
                  <a:pt x="1846646" y="368588"/>
                  <a:pt x="1841756" y="366958"/>
                </a:cubicBezTo>
                <a:cubicBezTo>
                  <a:pt x="1839311" y="366143"/>
                  <a:pt x="1836949" y="365018"/>
                  <a:pt x="1834422" y="364513"/>
                </a:cubicBezTo>
                <a:cubicBezTo>
                  <a:pt x="1830347" y="363698"/>
                  <a:pt x="1826229" y="363076"/>
                  <a:pt x="1822197" y="362068"/>
                </a:cubicBezTo>
                <a:cubicBezTo>
                  <a:pt x="1819697" y="361443"/>
                  <a:pt x="1817378" y="360182"/>
                  <a:pt x="1814862" y="359623"/>
                </a:cubicBezTo>
                <a:cubicBezTo>
                  <a:pt x="1802453" y="356865"/>
                  <a:pt x="1788042" y="355963"/>
                  <a:pt x="1775743" y="354733"/>
                </a:cubicBezTo>
                <a:cubicBezTo>
                  <a:pt x="1770999" y="353151"/>
                  <a:pt x="1763375" y="350401"/>
                  <a:pt x="1758629" y="349843"/>
                </a:cubicBezTo>
                <a:cubicBezTo>
                  <a:pt x="1748076" y="348601"/>
                  <a:pt x="1737434" y="348280"/>
                  <a:pt x="1726845" y="347398"/>
                </a:cubicBezTo>
                <a:cubicBezTo>
                  <a:pt x="1717075" y="346584"/>
                  <a:pt x="1688833" y="344064"/>
                  <a:pt x="1677947" y="342509"/>
                </a:cubicBezTo>
                <a:cubicBezTo>
                  <a:pt x="1673833" y="341921"/>
                  <a:pt x="1669829" y="340696"/>
                  <a:pt x="1665722" y="340064"/>
                </a:cubicBezTo>
                <a:cubicBezTo>
                  <a:pt x="1659228" y="339065"/>
                  <a:pt x="1652644" y="338699"/>
                  <a:pt x="1646163" y="337619"/>
                </a:cubicBezTo>
                <a:cubicBezTo>
                  <a:pt x="1642848" y="337067"/>
                  <a:pt x="1639678" y="335833"/>
                  <a:pt x="1636383" y="335174"/>
                </a:cubicBezTo>
                <a:cubicBezTo>
                  <a:pt x="1631522" y="334202"/>
                  <a:pt x="1626575" y="333701"/>
                  <a:pt x="1621714" y="332729"/>
                </a:cubicBezTo>
                <a:cubicBezTo>
                  <a:pt x="1612531" y="330892"/>
                  <a:pt x="1604024" y="327120"/>
                  <a:pt x="1594819" y="325394"/>
                </a:cubicBezTo>
                <a:cubicBezTo>
                  <a:pt x="1585074" y="323567"/>
                  <a:pt x="1575304" y="321844"/>
                  <a:pt x="1565480" y="320504"/>
                </a:cubicBezTo>
                <a:cubicBezTo>
                  <a:pt x="1557365" y="319397"/>
                  <a:pt x="1549165" y="319016"/>
                  <a:pt x="1541031" y="318059"/>
                </a:cubicBezTo>
                <a:cubicBezTo>
                  <a:pt x="1535308" y="317386"/>
                  <a:pt x="1529622" y="316429"/>
                  <a:pt x="1523917" y="315614"/>
                </a:cubicBezTo>
                <a:cubicBezTo>
                  <a:pt x="1498668" y="307199"/>
                  <a:pt x="1520065" y="313359"/>
                  <a:pt x="1492133" y="308280"/>
                </a:cubicBezTo>
                <a:cubicBezTo>
                  <a:pt x="1488827" y="307679"/>
                  <a:pt x="1485584" y="306758"/>
                  <a:pt x="1482353" y="305835"/>
                </a:cubicBezTo>
                <a:cubicBezTo>
                  <a:pt x="1479875" y="305127"/>
                  <a:pt x="1477569" y="303754"/>
                  <a:pt x="1475018" y="303390"/>
                </a:cubicBezTo>
                <a:cubicBezTo>
                  <a:pt x="1466107" y="302117"/>
                  <a:pt x="1457089" y="301760"/>
                  <a:pt x="1448124" y="300945"/>
                </a:cubicBezTo>
                <a:cubicBezTo>
                  <a:pt x="1433344" y="297250"/>
                  <a:pt x="1441533" y="299563"/>
                  <a:pt x="1423675" y="293610"/>
                </a:cubicBezTo>
                <a:cubicBezTo>
                  <a:pt x="1418785" y="291980"/>
                  <a:pt x="1414142" y="289148"/>
                  <a:pt x="1409005" y="288720"/>
                </a:cubicBezTo>
                <a:lnTo>
                  <a:pt x="1379666" y="286275"/>
                </a:lnTo>
                <a:cubicBezTo>
                  <a:pt x="1372331" y="284645"/>
                  <a:pt x="1365152" y="281977"/>
                  <a:pt x="1357662" y="281386"/>
                </a:cubicBezTo>
                <a:cubicBezTo>
                  <a:pt x="1334087" y="279525"/>
                  <a:pt x="1310377" y="280152"/>
                  <a:pt x="1286760" y="278941"/>
                </a:cubicBezTo>
                <a:cubicBezTo>
                  <a:pt x="1278580" y="278522"/>
                  <a:pt x="1270460" y="277311"/>
                  <a:pt x="1262310" y="276496"/>
                </a:cubicBezTo>
                <a:cubicBezTo>
                  <a:pt x="1258235" y="275681"/>
                  <a:pt x="1254178" y="274773"/>
                  <a:pt x="1250086" y="274051"/>
                </a:cubicBezTo>
                <a:cubicBezTo>
                  <a:pt x="1240322" y="272328"/>
                  <a:pt x="1230153" y="272296"/>
                  <a:pt x="1220747" y="269161"/>
                </a:cubicBezTo>
                <a:cubicBezTo>
                  <a:pt x="1215857" y="267531"/>
                  <a:pt x="1211078" y="265521"/>
                  <a:pt x="1206077" y="264271"/>
                </a:cubicBezTo>
                <a:cubicBezTo>
                  <a:pt x="1200609" y="262904"/>
                  <a:pt x="1185202" y="259318"/>
                  <a:pt x="1181628" y="256936"/>
                </a:cubicBezTo>
                <a:cubicBezTo>
                  <a:pt x="1179183" y="255306"/>
                  <a:pt x="1176978" y="253240"/>
                  <a:pt x="1174293" y="252047"/>
                </a:cubicBezTo>
                <a:cubicBezTo>
                  <a:pt x="1169583" y="249954"/>
                  <a:pt x="1163913" y="250016"/>
                  <a:pt x="1159624" y="247157"/>
                </a:cubicBezTo>
                <a:cubicBezTo>
                  <a:pt x="1138042" y="232769"/>
                  <a:pt x="1172545" y="254842"/>
                  <a:pt x="1137619" y="237377"/>
                </a:cubicBezTo>
                <a:cubicBezTo>
                  <a:pt x="1127503" y="232318"/>
                  <a:pt x="1125254" y="230618"/>
                  <a:pt x="1113170" y="227597"/>
                </a:cubicBezTo>
                <a:cubicBezTo>
                  <a:pt x="1106650" y="225967"/>
                  <a:pt x="1099986" y="224833"/>
                  <a:pt x="1093611" y="222708"/>
                </a:cubicBezTo>
                <a:cubicBezTo>
                  <a:pt x="1091166" y="221893"/>
                  <a:pt x="1088792" y="220822"/>
                  <a:pt x="1086276" y="220263"/>
                </a:cubicBezTo>
                <a:cubicBezTo>
                  <a:pt x="1081437" y="219188"/>
                  <a:pt x="1076468" y="218790"/>
                  <a:pt x="1071607" y="217818"/>
                </a:cubicBezTo>
                <a:cubicBezTo>
                  <a:pt x="1064239" y="216344"/>
                  <a:pt x="1057002" y="214234"/>
                  <a:pt x="1049602" y="212928"/>
                </a:cubicBezTo>
                <a:cubicBezTo>
                  <a:pt x="1043132" y="211786"/>
                  <a:pt x="1036533" y="211508"/>
                  <a:pt x="1030043" y="210483"/>
                </a:cubicBezTo>
                <a:cubicBezTo>
                  <a:pt x="1021043" y="209062"/>
                  <a:pt x="1012169" y="206882"/>
                  <a:pt x="1003149" y="205593"/>
                </a:cubicBezTo>
                <a:cubicBezTo>
                  <a:pt x="987119" y="203303"/>
                  <a:pt x="956042" y="201637"/>
                  <a:pt x="942026" y="200703"/>
                </a:cubicBezTo>
                <a:lnTo>
                  <a:pt x="927356" y="198258"/>
                </a:lnTo>
                <a:cubicBezTo>
                  <a:pt x="923268" y="197515"/>
                  <a:pt x="919276" y="196120"/>
                  <a:pt x="915132" y="195813"/>
                </a:cubicBezTo>
                <a:cubicBezTo>
                  <a:pt x="897233" y="194487"/>
                  <a:pt x="879273" y="194183"/>
                  <a:pt x="861343" y="193368"/>
                </a:cubicBezTo>
                <a:cubicBezTo>
                  <a:pt x="854823" y="192553"/>
                  <a:pt x="848123" y="192653"/>
                  <a:pt x="841784" y="190924"/>
                </a:cubicBezTo>
                <a:cubicBezTo>
                  <a:pt x="838949" y="190151"/>
                  <a:pt x="837200" y="187066"/>
                  <a:pt x="834449" y="186034"/>
                </a:cubicBezTo>
                <a:cubicBezTo>
                  <a:pt x="823290" y="181849"/>
                  <a:pt x="823939" y="185669"/>
                  <a:pt x="814890" y="181144"/>
                </a:cubicBezTo>
                <a:cubicBezTo>
                  <a:pt x="810639" y="179019"/>
                  <a:pt x="807077" y="175574"/>
                  <a:pt x="802665" y="173809"/>
                </a:cubicBezTo>
                <a:cubicBezTo>
                  <a:pt x="798807" y="172266"/>
                  <a:pt x="794490" y="172298"/>
                  <a:pt x="790441" y="171364"/>
                </a:cubicBezTo>
                <a:cubicBezTo>
                  <a:pt x="759793" y="164291"/>
                  <a:pt x="782158" y="167884"/>
                  <a:pt x="751322" y="164029"/>
                </a:cubicBezTo>
                <a:lnTo>
                  <a:pt x="736653" y="159140"/>
                </a:lnTo>
                <a:cubicBezTo>
                  <a:pt x="734208" y="158325"/>
                  <a:pt x="731845" y="157200"/>
                  <a:pt x="729318" y="156695"/>
                </a:cubicBezTo>
                <a:lnTo>
                  <a:pt x="717093" y="154250"/>
                </a:lnTo>
                <a:cubicBezTo>
                  <a:pt x="714648" y="152620"/>
                  <a:pt x="712546" y="150289"/>
                  <a:pt x="709758" y="149360"/>
                </a:cubicBezTo>
                <a:cubicBezTo>
                  <a:pt x="701641" y="146654"/>
                  <a:pt x="667894" y="144649"/>
                  <a:pt x="665750" y="144470"/>
                </a:cubicBezTo>
                <a:cubicBezTo>
                  <a:pt x="661675" y="143655"/>
                  <a:pt x="657582" y="142927"/>
                  <a:pt x="653525" y="142025"/>
                </a:cubicBezTo>
                <a:cubicBezTo>
                  <a:pt x="650245" y="141296"/>
                  <a:pt x="647083" y="139973"/>
                  <a:pt x="643746" y="139580"/>
                </a:cubicBezTo>
                <a:cubicBezTo>
                  <a:pt x="633193" y="138338"/>
                  <a:pt x="622557" y="137950"/>
                  <a:pt x="611962" y="137135"/>
                </a:cubicBezTo>
                <a:cubicBezTo>
                  <a:pt x="585243" y="130455"/>
                  <a:pt x="599082" y="132987"/>
                  <a:pt x="570398" y="129801"/>
                </a:cubicBezTo>
                <a:cubicBezTo>
                  <a:pt x="556688" y="125231"/>
                  <a:pt x="565562" y="127981"/>
                  <a:pt x="543504" y="122466"/>
                </a:cubicBezTo>
                <a:cubicBezTo>
                  <a:pt x="540244" y="121651"/>
                  <a:pt x="536912" y="121084"/>
                  <a:pt x="533724" y="120021"/>
                </a:cubicBezTo>
                <a:cubicBezTo>
                  <a:pt x="516137" y="114159"/>
                  <a:pt x="538100" y="121271"/>
                  <a:pt x="516610" y="115131"/>
                </a:cubicBezTo>
                <a:cubicBezTo>
                  <a:pt x="514132" y="114423"/>
                  <a:pt x="511753" y="113394"/>
                  <a:pt x="509275" y="112686"/>
                </a:cubicBezTo>
                <a:cubicBezTo>
                  <a:pt x="506044" y="111763"/>
                  <a:pt x="502714" y="111207"/>
                  <a:pt x="499495" y="110241"/>
                </a:cubicBezTo>
                <a:cubicBezTo>
                  <a:pt x="494558" y="108760"/>
                  <a:pt x="489799" y="106707"/>
                  <a:pt x="484826" y="105351"/>
                </a:cubicBezTo>
                <a:cubicBezTo>
                  <a:pt x="459247" y="98375"/>
                  <a:pt x="484766" y="107045"/>
                  <a:pt x="462822" y="100462"/>
                </a:cubicBezTo>
                <a:cubicBezTo>
                  <a:pt x="457885" y="98981"/>
                  <a:pt x="453153" y="96822"/>
                  <a:pt x="448152" y="95572"/>
                </a:cubicBezTo>
                <a:cubicBezTo>
                  <a:pt x="441132" y="93817"/>
                  <a:pt x="429657" y="91214"/>
                  <a:pt x="423703" y="88237"/>
                </a:cubicBezTo>
                <a:cubicBezTo>
                  <a:pt x="406527" y="79649"/>
                  <a:pt x="420981" y="86299"/>
                  <a:pt x="406588" y="80902"/>
                </a:cubicBezTo>
                <a:cubicBezTo>
                  <a:pt x="402479" y="79361"/>
                  <a:pt x="398667" y="76873"/>
                  <a:pt x="394364" y="76012"/>
                </a:cubicBezTo>
                <a:cubicBezTo>
                  <a:pt x="351745" y="67489"/>
                  <a:pt x="355766" y="70541"/>
                  <a:pt x="323461" y="66233"/>
                </a:cubicBezTo>
                <a:cubicBezTo>
                  <a:pt x="318547" y="65578"/>
                  <a:pt x="313601" y="64990"/>
                  <a:pt x="308792" y="63788"/>
                </a:cubicBezTo>
                <a:cubicBezTo>
                  <a:pt x="303791" y="62538"/>
                  <a:pt x="299206" y="59745"/>
                  <a:pt x="294122" y="58898"/>
                </a:cubicBezTo>
                <a:lnTo>
                  <a:pt x="279453" y="56453"/>
                </a:lnTo>
                <a:cubicBezTo>
                  <a:pt x="275378" y="54823"/>
                  <a:pt x="271432" y="52824"/>
                  <a:pt x="267228" y="51563"/>
                </a:cubicBezTo>
                <a:cubicBezTo>
                  <a:pt x="242906" y="44266"/>
                  <a:pt x="264880" y="53127"/>
                  <a:pt x="247669" y="46673"/>
                </a:cubicBezTo>
                <a:cubicBezTo>
                  <a:pt x="243560" y="45132"/>
                  <a:pt x="239569" y="43283"/>
                  <a:pt x="235444" y="41783"/>
                </a:cubicBezTo>
                <a:cubicBezTo>
                  <a:pt x="230600" y="40022"/>
                  <a:pt x="225384" y="39199"/>
                  <a:pt x="220774" y="36894"/>
                </a:cubicBezTo>
                <a:cubicBezTo>
                  <a:pt x="217514" y="35264"/>
                  <a:pt x="214511" y="32963"/>
                  <a:pt x="210995" y="32004"/>
                </a:cubicBezTo>
                <a:cubicBezTo>
                  <a:pt x="205435" y="30488"/>
                  <a:pt x="199585" y="30374"/>
                  <a:pt x="193880" y="29559"/>
                </a:cubicBezTo>
                <a:cubicBezTo>
                  <a:pt x="189805" y="27929"/>
                  <a:pt x="185928" y="25674"/>
                  <a:pt x="181656" y="24669"/>
                </a:cubicBezTo>
                <a:cubicBezTo>
                  <a:pt x="158605" y="19245"/>
                  <a:pt x="158681" y="22177"/>
                  <a:pt x="142537" y="17334"/>
                </a:cubicBezTo>
                <a:cubicBezTo>
                  <a:pt x="137600" y="15853"/>
                  <a:pt x="132157" y="15303"/>
                  <a:pt x="127868" y="12444"/>
                </a:cubicBezTo>
                <a:cubicBezTo>
                  <a:pt x="125423" y="10814"/>
                  <a:pt x="123368" y="8328"/>
                  <a:pt x="120533" y="7555"/>
                </a:cubicBezTo>
                <a:cubicBezTo>
                  <a:pt x="114194" y="5826"/>
                  <a:pt x="107522" y="5641"/>
                  <a:pt x="100973" y="5110"/>
                </a:cubicBezTo>
                <a:cubicBezTo>
                  <a:pt x="77360" y="3195"/>
                  <a:pt x="53698" y="1949"/>
                  <a:pt x="30071" y="220"/>
                </a:cubicBezTo>
                <a:cubicBezTo>
                  <a:pt x="-11668" y="-2834"/>
                  <a:pt x="8067" y="26707"/>
                  <a:pt x="3177" y="34449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custDash>
              <a:ds d="300000" sp="100000"/>
            </a:custDash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CustomShape 72"/>
          <p:cNvSpPr/>
          <p:nvPr/>
        </p:nvSpPr>
        <p:spPr>
          <a:xfrm>
            <a:off x="484200" y="2327400"/>
            <a:ext cx="8899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s-CO" sz="800" b="0" strike="noStrike" spc="-1">
                <a:solidFill>
                  <a:srgbClr val="FFFFFF"/>
                </a:solidFill>
                <a:latin typeface="Calibri"/>
              </a:rPr>
              <a:t>Parque </a:t>
            </a:r>
            <a:endParaRPr lang="es-CO" sz="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CO" sz="800" b="0" strike="noStrike" spc="-1">
                <a:solidFill>
                  <a:srgbClr val="FFFFFF"/>
                </a:solidFill>
                <a:latin typeface="Calibri"/>
              </a:rPr>
              <a:t>San Cayetano</a:t>
            </a:r>
            <a:endParaRPr lang="es-CO" sz="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4866</TotalTime>
  <Words>211</Words>
  <Application>Microsoft Office PowerPoint</Application>
  <PresentationFormat>Panorámica</PresentationFormat>
  <Paragraphs>49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Presentación de PowerPoint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Full name</dc:creator>
  <dc:description/>
  <cp:lastModifiedBy>Carlos Humberto Baron Correa</cp:lastModifiedBy>
  <cp:revision>94</cp:revision>
  <dcterms:created xsi:type="dcterms:W3CDTF">2016-04-29T02:12:19Z</dcterms:created>
  <dcterms:modified xsi:type="dcterms:W3CDTF">2019-06-27T15:54:54Z</dcterms:modified>
  <dc:language>es-CO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company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Panorámica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