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7772400" cy="10058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s-CO" sz="6000" b="0" strike="noStrike" spc="-1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lang="es-CO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87756181-4617-44CD-8831-A9AB7ACFF8C4}" type="datetime">
              <a:rPr lang="es-CO" sz="1200" b="0" strike="noStrike" spc="-1">
                <a:solidFill>
                  <a:srgbClr val="8B8B8B"/>
                </a:solidFill>
                <a:latin typeface="Calibri"/>
              </a:rPr>
              <a:t>27/06/2019</a:t>
            </a:fld>
            <a:endParaRPr lang="es-CO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es-CO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20ECC075-C13E-430A-943F-B5D9158ABD59}" type="slidenum">
              <a:rPr lang="es-CO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es-CO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800" b="0" strike="noStrike" spc="-1">
                <a:solidFill>
                  <a:srgbClr val="000000"/>
                </a:solidFill>
                <a:latin typeface="Calibri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CO" sz="2000" b="0" strike="noStrike" spc="-1">
                <a:solidFill>
                  <a:srgbClr val="000000"/>
                </a:solidFill>
                <a:latin typeface="Calibri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1800" b="0" strike="noStrike" spc="-1">
                <a:solidFill>
                  <a:srgbClr val="000000"/>
                </a:solidFill>
                <a:latin typeface="Calibri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CO" sz="1800" b="0" strike="noStrike" spc="-1">
                <a:solidFill>
                  <a:srgbClr val="000000"/>
                </a:solidFill>
                <a:latin typeface="Calibri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000" b="0" strike="noStrike" spc="-1">
                <a:solidFill>
                  <a:srgbClr val="000000"/>
                </a:solidFill>
                <a:latin typeface="Calibri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000" b="0" strike="noStrike" spc="-1">
                <a:solidFill>
                  <a:srgbClr val="000000"/>
                </a:solidFill>
                <a:latin typeface="Calibri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000" b="0" strike="noStrike" spc="-1">
                <a:solidFill>
                  <a:srgbClr val="000000"/>
                </a:solidFill>
                <a:latin typeface="Calibri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-4680" y="1191240"/>
            <a:ext cx="12218400" cy="2710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2"/>
          <p:cNvSpPr/>
          <p:nvPr/>
        </p:nvSpPr>
        <p:spPr>
          <a:xfrm>
            <a:off x="-4680" y="946440"/>
            <a:ext cx="12209760" cy="241920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ustomShape 3"/>
          <p:cNvSpPr/>
          <p:nvPr/>
        </p:nvSpPr>
        <p:spPr>
          <a:xfrm>
            <a:off x="4603320" y="2032200"/>
            <a:ext cx="5249520" cy="255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CustomShape 4"/>
          <p:cNvSpPr/>
          <p:nvPr/>
        </p:nvSpPr>
        <p:spPr>
          <a:xfrm>
            <a:off x="9855000" y="2028960"/>
            <a:ext cx="2358360" cy="255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5"/>
          <p:cNvSpPr/>
          <p:nvPr/>
        </p:nvSpPr>
        <p:spPr>
          <a:xfrm>
            <a:off x="-5400" y="0"/>
            <a:ext cx="12197160" cy="6857640"/>
          </a:xfrm>
          <a:prstGeom prst="rect">
            <a:avLst/>
          </a:prstGeom>
          <a:noFill/>
          <a:ln w="3816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6"/>
          <p:cNvSpPr/>
          <p:nvPr/>
        </p:nvSpPr>
        <p:spPr>
          <a:xfrm>
            <a:off x="4076640" y="102600"/>
            <a:ext cx="3922560" cy="70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2000" b="1" strike="noStrike" spc="-1">
                <a:solidFill>
                  <a:srgbClr val="000000"/>
                </a:solidFill>
                <a:latin typeface="Arial"/>
                <a:ea typeface="Verdana"/>
              </a:rPr>
              <a:t>Estrategia Parques para todos</a:t>
            </a:r>
            <a:endParaRPr lang="es-CO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CO" sz="2000" b="1" strike="noStrike" spc="-1">
                <a:solidFill>
                  <a:srgbClr val="000000"/>
                </a:solidFill>
                <a:latin typeface="Arial"/>
                <a:ea typeface="Verdana"/>
              </a:rPr>
              <a:t>FICHA DE CARACTERIZACIÓN</a:t>
            </a:r>
            <a:endParaRPr lang="es-CO" sz="2000" b="0" strike="noStrike" spc="-1">
              <a:latin typeface="Arial"/>
            </a:endParaRPr>
          </a:p>
        </p:txBody>
      </p:sp>
      <p:sp>
        <p:nvSpPr>
          <p:cNvPr id="47" name="CustomShape 7"/>
          <p:cNvSpPr/>
          <p:nvPr/>
        </p:nvSpPr>
        <p:spPr>
          <a:xfrm>
            <a:off x="13320" y="935280"/>
            <a:ext cx="12167640" cy="322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8"/>
          <p:cNvSpPr/>
          <p:nvPr/>
        </p:nvSpPr>
        <p:spPr>
          <a:xfrm>
            <a:off x="13320" y="4156920"/>
            <a:ext cx="12162240" cy="2577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CustomShape 9"/>
          <p:cNvSpPr/>
          <p:nvPr/>
        </p:nvSpPr>
        <p:spPr>
          <a:xfrm>
            <a:off x="1180080" y="1184760"/>
            <a:ext cx="26301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IMÁGENES DEL PARQUE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0" name="CustomShape 10"/>
          <p:cNvSpPr/>
          <p:nvPr/>
        </p:nvSpPr>
        <p:spPr>
          <a:xfrm>
            <a:off x="11196000" y="1171080"/>
            <a:ext cx="8791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FECHA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1" name="CustomShape 11"/>
          <p:cNvSpPr/>
          <p:nvPr/>
        </p:nvSpPr>
        <p:spPr>
          <a:xfrm>
            <a:off x="8683560" y="1172160"/>
            <a:ext cx="13726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LOCALIDAD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2" name="CustomShape 12"/>
          <p:cNvSpPr/>
          <p:nvPr/>
        </p:nvSpPr>
        <p:spPr>
          <a:xfrm>
            <a:off x="5120640" y="1155600"/>
            <a:ext cx="24487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NOMBRE DEL PARQUE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3" name="Line 13"/>
          <p:cNvSpPr/>
          <p:nvPr/>
        </p:nvSpPr>
        <p:spPr>
          <a:xfrm flipH="1">
            <a:off x="7018920" y="1782360"/>
            <a:ext cx="29160" cy="20541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Line 14"/>
          <p:cNvSpPr/>
          <p:nvPr/>
        </p:nvSpPr>
        <p:spPr>
          <a:xfrm>
            <a:off x="7918920" y="963000"/>
            <a:ext cx="4320" cy="8661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5" name="Line 15"/>
          <p:cNvSpPr/>
          <p:nvPr/>
        </p:nvSpPr>
        <p:spPr>
          <a:xfrm>
            <a:off x="10776240" y="954360"/>
            <a:ext cx="2880" cy="8517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6" name="Line 16"/>
          <p:cNvSpPr/>
          <p:nvPr/>
        </p:nvSpPr>
        <p:spPr>
          <a:xfrm flipH="1">
            <a:off x="9816840" y="2027880"/>
            <a:ext cx="23400" cy="18327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7" name="Imagen 4"/>
          <p:cNvPicPr/>
          <p:nvPr/>
        </p:nvPicPr>
        <p:blipFill>
          <a:blip r:embed="rId2"/>
          <a:stretch/>
        </p:blipFill>
        <p:spPr>
          <a:xfrm>
            <a:off x="10429200" y="61920"/>
            <a:ext cx="1654560" cy="802080"/>
          </a:xfrm>
          <a:prstGeom prst="rect">
            <a:avLst/>
          </a:prstGeom>
          <a:ln>
            <a:noFill/>
          </a:ln>
        </p:spPr>
      </p:pic>
      <p:pic>
        <p:nvPicPr>
          <p:cNvPr id="58" name="Imagen 5"/>
          <p:cNvPicPr/>
          <p:nvPr/>
        </p:nvPicPr>
        <p:blipFill>
          <a:blip r:embed="rId3"/>
          <a:stretch/>
        </p:blipFill>
        <p:spPr>
          <a:xfrm>
            <a:off x="137520" y="-3600"/>
            <a:ext cx="841320" cy="934200"/>
          </a:xfrm>
          <a:prstGeom prst="rect">
            <a:avLst/>
          </a:prstGeom>
          <a:ln>
            <a:noFill/>
          </a:ln>
        </p:spPr>
      </p:pic>
      <p:sp>
        <p:nvSpPr>
          <p:cNvPr id="59" name="CustomShape 17"/>
          <p:cNvSpPr/>
          <p:nvPr/>
        </p:nvSpPr>
        <p:spPr>
          <a:xfrm>
            <a:off x="4588920" y="1782720"/>
            <a:ext cx="7625160" cy="26676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" name="CustomShape 18"/>
          <p:cNvSpPr/>
          <p:nvPr/>
        </p:nvSpPr>
        <p:spPr>
          <a:xfrm>
            <a:off x="7245720" y="1761120"/>
            <a:ext cx="27489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2. PARQUES ADECUADOS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1" name="Line 19"/>
          <p:cNvSpPr/>
          <p:nvPr/>
        </p:nvSpPr>
        <p:spPr>
          <a:xfrm flipV="1">
            <a:off x="9837720" y="2545560"/>
            <a:ext cx="2367720" cy="7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Line 20"/>
          <p:cNvSpPr/>
          <p:nvPr/>
        </p:nvSpPr>
        <p:spPr>
          <a:xfrm>
            <a:off x="9837720" y="2867400"/>
            <a:ext cx="2367720" cy="648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" name="Line 21"/>
          <p:cNvSpPr/>
          <p:nvPr/>
        </p:nvSpPr>
        <p:spPr>
          <a:xfrm flipV="1">
            <a:off x="9816840" y="3195000"/>
            <a:ext cx="2374920" cy="133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4" name="CustomShape 22"/>
          <p:cNvSpPr/>
          <p:nvPr/>
        </p:nvSpPr>
        <p:spPr>
          <a:xfrm>
            <a:off x="10364400" y="2555280"/>
            <a:ext cx="75240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Aseo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5" name="Line 23"/>
          <p:cNvSpPr/>
          <p:nvPr/>
        </p:nvSpPr>
        <p:spPr>
          <a:xfrm>
            <a:off x="11463840" y="2284920"/>
            <a:ext cx="4680" cy="158976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6" name="CustomShape 24"/>
          <p:cNvSpPr/>
          <p:nvPr/>
        </p:nvSpPr>
        <p:spPr>
          <a:xfrm>
            <a:off x="9955800" y="224424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Zonas verdes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7" name="CustomShape 25"/>
          <p:cNvSpPr/>
          <p:nvPr/>
        </p:nvSpPr>
        <p:spPr>
          <a:xfrm>
            <a:off x="10083960" y="287640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Iluminación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8" name="CustomShape 26"/>
          <p:cNvSpPr/>
          <p:nvPr/>
        </p:nvSpPr>
        <p:spPr>
          <a:xfrm>
            <a:off x="10149480" y="3192840"/>
            <a:ext cx="13114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Mobiliario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9" name="Line 27"/>
          <p:cNvSpPr/>
          <p:nvPr/>
        </p:nvSpPr>
        <p:spPr>
          <a:xfrm>
            <a:off x="9816840" y="3543120"/>
            <a:ext cx="2359080" cy="14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0" name="CustomShape 28"/>
          <p:cNvSpPr/>
          <p:nvPr/>
        </p:nvSpPr>
        <p:spPr>
          <a:xfrm>
            <a:off x="10115640" y="3510000"/>
            <a:ext cx="12837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Seguridad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1" name="CustomShape 29"/>
          <p:cNvSpPr/>
          <p:nvPr/>
        </p:nvSpPr>
        <p:spPr>
          <a:xfrm>
            <a:off x="9843480" y="2008440"/>
            <a:ext cx="2346840" cy="257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100" b="1" strike="noStrike" spc="-1">
                <a:solidFill>
                  <a:srgbClr val="000000"/>
                </a:solidFill>
                <a:latin typeface="Arial"/>
                <a:ea typeface="Arial"/>
              </a:rPr>
              <a:t>Percepción de la población 2018</a:t>
            </a:r>
            <a:endParaRPr lang="es-CO" sz="1100" b="0" strike="noStrike" spc="-1">
              <a:latin typeface="Arial"/>
            </a:endParaRPr>
          </a:p>
        </p:txBody>
      </p:sp>
      <p:sp>
        <p:nvSpPr>
          <p:cNvPr id="72" name="Line 30"/>
          <p:cNvSpPr/>
          <p:nvPr/>
        </p:nvSpPr>
        <p:spPr>
          <a:xfrm flipH="1">
            <a:off x="7018920" y="1788120"/>
            <a:ext cx="20520" cy="206604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3" name="CustomShape 31"/>
          <p:cNvSpPr/>
          <p:nvPr/>
        </p:nvSpPr>
        <p:spPr>
          <a:xfrm>
            <a:off x="7329600" y="2004480"/>
            <a:ext cx="237420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  <a:ea typeface="Arial"/>
              </a:rPr>
              <a:t>ADECUACIÓN (%)2019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4" name="CustomShape 32"/>
          <p:cNvSpPr/>
          <p:nvPr/>
        </p:nvSpPr>
        <p:spPr>
          <a:xfrm>
            <a:off x="7039800" y="2260080"/>
            <a:ext cx="190728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Estado de la poda o corte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5" name="CustomShape 33"/>
          <p:cNvSpPr/>
          <p:nvPr/>
        </p:nvSpPr>
        <p:spPr>
          <a:xfrm>
            <a:off x="7048080" y="2886840"/>
            <a:ext cx="17398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Iluminación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6" name="CustomShape 34"/>
          <p:cNvSpPr/>
          <p:nvPr/>
        </p:nvSpPr>
        <p:spPr>
          <a:xfrm>
            <a:off x="7045200" y="3398760"/>
            <a:ext cx="12315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Mobiliario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7" name="Line 35"/>
          <p:cNvSpPr/>
          <p:nvPr/>
        </p:nvSpPr>
        <p:spPr>
          <a:xfrm>
            <a:off x="7048080" y="2795040"/>
            <a:ext cx="2789640" cy="36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8" name="Line 36"/>
          <p:cNvSpPr/>
          <p:nvPr/>
        </p:nvSpPr>
        <p:spPr>
          <a:xfrm>
            <a:off x="7044840" y="3293640"/>
            <a:ext cx="2792880" cy="972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9" name="Line 37"/>
          <p:cNvSpPr/>
          <p:nvPr/>
        </p:nvSpPr>
        <p:spPr>
          <a:xfrm flipH="1">
            <a:off x="8921520" y="2288160"/>
            <a:ext cx="16200" cy="156060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0" name="CustomShape 38"/>
          <p:cNvSpPr/>
          <p:nvPr/>
        </p:nvSpPr>
        <p:spPr>
          <a:xfrm>
            <a:off x="4777560" y="879840"/>
            <a:ext cx="30981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1. INFORMACIÓN GENERAL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1" name="CustomShape 39"/>
          <p:cNvSpPr/>
          <p:nvPr/>
        </p:nvSpPr>
        <p:spPr>
          <a:xfrm>
            <a:off x="838440" y="4128480"/>
            <a:ext cx="37717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HABITACIÓN DEL PARQUE PÚBLICO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2" name="CustomShape 40"/>
          <p:cNvSpPr/>
          <p:nvPr/>
        </p:nvSpPr>
        <p:spPr>
          <a:xfrm>
            <a:off x="0" y="443340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Entidades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3" name="CustomShape 41"/>
          <p:cNvSpPr/>
          <p:nvPr/>
        </p:nvSpPr>
        <p:spPr>
          <a:xfrm>
            <a:off x="11880" y="502488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Aspectos negativos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4" name="CustomShape 42"/>
          <p:cNvSpPr/>
          <p:nvPr/>
        </p:nvSpPr>
        <p:spPr>
          <a:xfrm>
            <a:off x="13320" y="570636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Aspectos positivos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5" name="Line 43"/>
          <p:cNvSpPr/>
          <p:nvPr/>
        </p:nvSpPr>
        <p:spPr>
          <a:xfrm>
            <a:off x="13320" y="4955040"/>
            <a:ext cx="12192120" cy="144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Line 44"/>
          <p:cNvSpPr/>
          <p:nvPr/>
        </p:nvSpPr>
        <p:spPr>
          <a:xfrm flipV="1">
            <a:off x="5435280" y="6117480"/>
            <a:ext cx="6804000" cy="180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7" name="CustomShape 45"/>
          <p:cNvSpPr/>
          <p:nvPr/>
        </p:nvSpPr>
        <p:spPr>
          <a:xfrm>
            <a:off x="17280" y="3809520"/>
            <a:ext cx="12189240" cy="351000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8" name="CustomShape 46"/>
          <p:cNvSpPr/>
          <p:nvPr/>
        </p:nvSpPr>
        <p:spPr>
          <a:xfrm>
            <a:off x="7567200" y="3822840"/>
            <a:ext cx="2881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4. PARQUES SOSTENIBLES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9" name="CustomShape 47"/>
          <p:cNvSpPr/>
          <p:nvPr/>
        </p:nvSpPr>
        <p:spPr>
          <a:xfrm>
            <a:off x="7358040" y="4124520"/>
            <a:ext cx="325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SOSTENIBILIDAD DEL PARQUE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0" name="CustomShape 48"/>
          <p:cNvSpPr/>
          <p:nvPr/>
        </p:nvSpPr>
        <p:spPr>
          <a:xfrm>
            <a:off x="5401440" y="4368600"/>
            <a:ext cx="9892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Actores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1" name="CustomShape 49"/>
          <p:cNvSpPr/>
          <p:nvPr/>
        </p:nvSpPr>
        <p:spPr>
          <a:xfrm>
            <a:off x="5391000" y="4961160"/>
            <a:ext cx="37267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Estrategias para la sostenibilidad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2" name="Line 50"/>
          <p:cNvSpPr/>
          <p:nvPr/>
        </p:nvSpPr>
        <p:spPr>
          <a:xfrm flipH="1">
            <a:off x="5435280" y="4167360"/>
            <a:ext cx="5760" cy="267984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3" name="CustomShape 51"/>
          <p:cNvSpPr/>
          <p:nvPr/>
        </p:nvSpPr>
        <p:spPr>
          <a:xfrm>
            <a:off x="5390640" y="6160320"/>
            <a:ext cx="37267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Estrategias para la memoria social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4" name="Line 52"/>
          <p:cNvSpPr/>
          <p:nvPr/>
        </p:nvSpPr>
        <p:spPr>
          <a:xfrm>
            <a:off x="4588560" y="1064520"/>
            <a:ext cx="360" cy="292428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5" name="CustomShape 53"/>
          <p:cNvSpPr/>
          <p:nvPr/>
        </p:nvSpPr>
        <p:spPr>
          <a:xfrm>
            <a:off x="5157360" y="2006640"/>
            <a:ext cx="13255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ENTORNOS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6" name="Line 54"/>
          <p:cNvSpPr/>
          <p:nvPr/>
        </p:nvSpPr>
        <p:spPr>
          <a:xfrm>
            <a:off x="4566240" y="2980440"/>
            <a:ext cx="2459160" cy="504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7" name="CustomShape 55"/>
          <p:cNvSpPr/>
          <p:nvPr/>
        </p:nvSpPr>
        <p:spPr>
          <a:xfrm>
            <a:off x="1182600" y="3838320"/>
            <a:ext cx="26391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3. PARQUES HABITADOS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8" name="CustomShape 56"/>
          <p:cNvSpPr/>
          <p:nvPr/>
        </p:nvSpPr>
        <p:spPr>
          <a:xfrm>
            <a:off x="5401800" y="1481760"/>
            <a:ext cx="162900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Parque Altablanca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99" name="CustomShape 57"/>
          <p:cNvSpPr/>
          <p:nvPr/>
        </p:nvSpPr>
        <p:spPr>
          <a:xfrm>
            <a:off x="8766360" y="1498680"/>
            <a:ext cx="8942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Usaquén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0" name="CustomShape 58"/>
          <p:cNvSpPr/>
          <p:nvPr/>
        </p:nvSpPr>
        <p:spPr>
          <a:xfrm>
            <a:off x="11018880" y="1473480"/>
            <a:ext cx="8758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  <a:ea typeface="Arial"/>
              </a:rPr>
              <a:t>13/06/19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1" name="CustomShape 59"/>
          <p:cNvSpPr/>
          <p:nvPr/>
        </p:nvSpPr>
        <p:spPr>
          <a:xfrm>
            <a:off x="9079920" y="2429280"/>
            <a:ext cx="636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100%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2" name="CustomShape 60"/>
          <p:cNvSpPr/>
          <p:nvPr/>
        </p:nvSpPr>
        <p:spPr>
          <a:xfrm>
            <a:off x="9051840" y="2907000"/>
            <a:ext cx="636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100%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3" name="CustomShape 61"/>
          <p:cNvSpPr/>
          <p:nvPr/>
        </p:nvSpPr>
        <p:spPr>
          <a:xfrm>
            <a:off x="9066240" y="3420000"/>
            <a:ext cx="636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100%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4" name="CustomShape 62"/>
          <p:cNvSpPr/>
          <p:nvPr/>
        </p:nvSpPr>
        <p:spPr>
          <a:xfrm>
            <a:off x="11607840" y="2269800"/>
            <a:ext cx="537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80%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5" name="CustomShape 63"/>
          <p:cNvSpPr/>
          <p:nvPr/>
        </p:nvSpPr>
        <p:spPr>
          <a:xfrm>
            <a:off x="11569680" y="2544840"/>
            <a:ext cx="636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100%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6" name="CustomShape 64"/>
          <p:cNvSpPr/>
          <p:nvPr/>
        </p:nvSpPr>
        <p:spPr>
          <a:xfrm>
            <a:off x="11599200" y="2874600"/>
            <a:ext cx="636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100%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7" name="CustomShape 65"/>
          <p:cNvSpPr/>
          <p:nvPr/>
        </p:nvSpPr>
        <p:spPr>
          <a:xfrm>
            <a:off x="11642040" y="3218400"/>
            <a:ext cx="537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80%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8" name="CustomShape 66"/>
          <p:cNvSpPr/>
          <p:nvPr/>
        </p:nvSpPr>
        <p:spPr>
          <a:xfrm>
            <a:off x="11577600" y="3534840"/>
            <a:ext cx="636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100%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9" name="CustomShape 67"/>
          <p:cNvSpPr/>
          <p:nvPr/>
        </p:nvSpPr>
        <p:spPr>
          <a:xfrm>
            <a:off x="5455800" y="4626000"/>
            <a:ext cx="6560640" cy="28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Personas mayores, escuelas de formación en patinaje, población en general, JAC, 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10" name="CustomShape 68"/>
          <p:cNvSpPr/>
          <p:nvPr/>
        </p:nvSpPr>
        <p:spPr>
          <a:xfrm>
            <a:off x="5401440" y="5208480"/>
            <a:ext cx="6621120" cy="882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Ampliación del horario del parque</a:t>
            </a:r>
            <a:endParaRPr lang="es-CO" sz="13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Eventos comunales y distritales</a:t>
            </a:r>
            <a:endParaRPr lang="es-CO" sz="13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Creación de campañas de cuidado del parque</a:t>
            </a:r>
            <a:endParaRPr lang="es-CO" sz="13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Generar actividades nocturnas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11" name="CustomShape 69"/>
          <p:cNvSpPr/>
          <p:nvPr/>
        </p:nvSpPr>
        <p:spPr>
          <a:xfrm>
            <a:off x="5409720" y="6515640"/>
            <a:ext cx="6530760" cy="28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Creación de ejercicios de poligrafía social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12" name="CustomShape 70"/>
          <p:cNvSpPr/>
          <p:nvPr/>
        </p:nvSpPr>
        <p:spPr>
          <a:xfrm>
            <a:off x="11880" y="5981400"/>
            <a:ext cx="5423040" cy="88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 dirty="0">
                <a:solidFill>
                  <a:srgbClr val="000000"/>
                </a:solidFill>
                <a:latin typeface="Arial"/>
              </a:rPr>
              <a:t>Es un parque que cuenta con </a:t>
            </a: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una administración</a:t>
            </a:r>
            <a:r>
              <a:rPr lang="es-CO" sz="1300" b="0" strike="noStrike" spc="-1" dirty="0">
                <a:solidFill>
                  <a:srgbClr val="000000"/>
                </a:solidFill>
                <a:latin typeface="Arial"/>
              </a:rPr>
              <a:t>, esta cerrado, tiene vigilancia, en excelente estado.</a:t>
            </a:r>
            <a:endParaRPr lang="es-CO" sz="13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 dirty="0">
                <a:solidFill>
                  <a:srgbClr val="000000"/>
                </a:solidFill>
                <a:latin typeface="Arial"/>
              </a:rPr>
              <a:t>Mayor afluencia e interacción entre la comunidad.</a:t>
            </a:r>
            <a:endParaRPr lang="es-CO" sz="13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 dirty="0">
                <a:solidFill>
                  <a:srgbClr val="000000"/>
                </a:solidFill>
                <a:latin typeface="Arial"/>
              </a:rPr>
              <a:t>PPP con lecturas al parque</a:t>
            </a:r>
            <a:endParaRPr lang="es-CO" sz="1300" b="0" strike="noStrike" spc="-1" dirty="0">
              <a:latin typeface="Arial"/>
            </a:endParaRPr>
          </a:p>
        </p:txBody>
      </p:sp>
      <p:sp>
        <p:nvSpPr>
          <p:cNvPr id="113" name="CustomShape 71"/>
          <p:cNvSpPr/>
          <p:nvPr/>
        </p:nvSpPr>
        <p:spPr>
          <a:xfrm>
            <a:off x="16200" y="5334120"/>
            <a:ext cx="5439240" cy="28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La prohibición del ingreso de mascotas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14" name="CustomShape 72"/>
          <p:cNvSpPr/>
          <p:nvPr/>
        </p:nvSpPr>
        <p:spPr>
          <a:xfrm>
            <a:off x="19080" y="4665240"/>
            <a:ext cx="5245200" cy="28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SCRD, Colegios, Jardines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15" name="CustomShape 73"/>
          <p:cNvSpPr/>
          <p:nvPr/>
        </p:nvSpPr>
        <p:spPr>
          <a:xfrm>
            <a:off x="5229720" y="2466000"/>
            <a:ext cx="11030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Residencial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16" name="CustomShape 74"/>
          <p:cNvSpPr/>
          <p:nvPr/>
        </p:nvSpPr>
        <p:spPr>
          <a:xfrm>
            <a:off x="4672080" y="3041280"/>
            <a:ext cx="2217960" cy="72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Colegios privados y públicos, Iglesia Barracas, Jardín Infantil  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17" name="Line 75"/>
          <p:cNvSpPr/>
          <p:nvPr/>
        </p:nvSpPr>
        <p:spPr>
          <a:xfrm flipV="1">
            <a:off x="28440" y="5715360"/>
            <a:ext cx="5406840" cy="864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18" name="Imagen 12"/>
          <p:cNvPicPr/>
          <p:nvPr/>
        </p:nvPicPr>
        <p:blipFill>
          <a:blip r:embed="rId4"/>
          <a:stretch/>
        </p:blipFill>
        <p:spPr>
          <a:xfrm>
            <a:off x="2292840" y="2692800"/>
            <a:ext cx="2195280" cy="937440"/>
          </a:xfrm>
          <a:prstGeom prst="rect">
            <a:avLst/>
          </a:prstGeom>
          <a:ln>
            <a:noFill/>
          </a:ln>
        </p:spPr>
      </p:pic>
      <p:pic>
        <p:nvPicPr>
          <p:cNvPr id="119" name="Imagen 15"/>
          <p:cNvPicPr/>
          <p:nvPr/>
        </p:nvPicPr>
        <p:blipFill>
          <a:blip r:embed="rId5"/>
          <a:stretch/>
        </p:blipFill>
        <p:spPr>
          <a:xfrm>
            <a:off x="2255400" y="1537200"/>
            <a:ext cx="2212200" cy="1099080"/>
          </a:xfrm>
          <a:prstGeom prst="rect">
            <a:avLst/>
          </a:prstGeom>
          <a:ln>
            <a:noFill/>
          </a:ln>
        </p:spPr>
      </p:pic>
      <p:pic>
        <p:nvPicPr>
          <p:cNvPr id="120" name="Imagen 17"/>
          <p:cNvPicPr/>
          <p:nvPr/>
        </p:nvPicPr>
        <p:blipFill>
          <a:blip r:embed="rId6"/>
          <a:stretch/>
        </p:blipFill>
        <p:spPr>
          <a:xfrm>
            <a:off x="104400" y="1529280"/>
            <a:ext cx="2053800" cy="2214720"/>
          </a:xfrm>
          <a:prstGeom prst="rect">
            <a:avLst/>
          </a:prstGeom>
          <a:ln>
            <a:noFill/>
          </a:ln>
        </p:spPr>
      </p:pic>
      <p:sp>
        <p:nvSpPr>
          <p:cNvPr id="121" name="CustomShape 76"/>
          <p:cNvSpPr/>
          <p:nvPr/>
        </p:nvSpPr>
        <p:spPr>
          <a:xfrm>
            <a:off x="864360" y="2692800"/>
            <a:ext cx="230040" cy="19656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2" name="CustomShape 77"/>
          <p:cNvSpPr/>
          <p:nvPr/>
        </p:nvSpPr>
        <p:spPr>
          <a:xfrm rot="712200">
            <a:off x="493920" y="2108160"/>
            <a:ext cx="1298520" cy="1284840"/>
          </a:xfrm>
          <a:prstGeom prst="rect">
            <a:avLst/>
          </a:prstGeom>
          <a:noFill/>
          <a:ln w="38160">
            <a:solidFill>
              <a:srgbClr val="FF0000"/>
            </a:solidFill>
            <a:custDash>
              <a:ds d="400000" sp="300000"/>
            </a:custDash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4742</TotalTime>
  <Words>190</Words>
  <Application>Microsoft Office PowerPoint</Application>
  <PresentationFormat>Panorámica</PresentationFormat>
  <Paragraphs>53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Presentación de PowerPoint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Full name</dc:creator>
  <dc:description/>
  <cp:lastModifiedBy>Carlos Humberto Baron Correa</cp:lastModifiedBy>
  <cp:revision>93</cp:revision>
  <dcterms:created xsi:type="dcterms:W3CDTF">2016-04-29T02:12:19Z</dcterms:created>
  <dcterms:modified xsi:type="dcterms:W3CDTF">2019-06-27T16:00:23Z</dcterms:modified>
  <dc:language>es-CO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company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Panorámica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</vt:i4>
  </property>
</Properties>
</file>