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3" r:id="rId3"/>
    <p:sldId id="263" r:id="rId4"/>
    <p:sldId id="269" r:id="rId5"/>
    <p:sldId id="268" r:id="rId6"/>
    <p:sldId id="264" r:id="rId7"/>
    <p:sldId id="302" r:id="rId8"/>
    <p:sldId id="272" r:id="rId9"/>
    <p:sldId id="262" r:id="rId10"/>
    <p:sldId id="273" r:id="rId11"/>
    <p:sldId id="277" r:id="rId12"/>
    <p:sldId id="278" r:id="rId13"/>
    <p:sldId id="279" r:id="rId14"/>
    <p:sldId id="280" r:id="rId15"/>
    <p:sldId id="283" r:id="rId16"/>
    <p:sldId id="284" r:id="rId17"/>
    <p:sldId id="281" r:id="rId18"/>
    <p:sldId id="282" r:id="rId19"/>
    <p:sldId id="285" r:id="rId20"/>
    <p:sldId id="304" r:id="rId21"/>
    <p:sldId id="287" r:id="rId22"/>
    <p:sldId id="288" r:id="rId23"/>
    <p:sldId id="267" r:id="rId24"/>
    <p:sldId id="293" r:id="rId25"/>
    <p:sldId id="294" r:id="rId26"/>
    <p:sldId id="292" r:id="rId27"/>
    <p:sldId id="295" r:id="rId28"/>
    <p:sldId id="296" r:id="rId29"/>
    <p:sldId id="297" r:id="rId30"/>
    <p:sldId id="299" r:id="rId31"/>
    <p:sldId id="298" r:id="rId32"/>
    <p:sldId id="300" r:id="rId33"/>
    <p:sldId id="301" r:id="rId34"/>
    <p:sldId id="260" r:id="rId3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6" d="100"/>
          <a:sy n="46" d="100"/>
        </p:scale>
        <p:origin x="48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18/12/2020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9454"/>
            <a:ext cx="12191999" cy="142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uadroTexto 7">
            <a:extLst>
              <a:ext uri="{FF2B5EF4-FFF2-40B4-BE49-F238E27FC236}">
                <a16:creationId xmlns:a16="http://schemas.microsoft.com/office/drawing/2014/main" id="{69F6BC05-8AC9-4429-B050-72E849B600A7}"/>
              </a:ext>
            </a:extLst>
          </p:cNvPr>
          <p:cNvSpPr txBox="1"/>
          <p:nvPr/>
        </p:nvSpPr>
        <p:spPr>
          <a:xfrm>
            <a:off x="7743463" y="1569796"/>
            <a:ext cx="39469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CULTURA, RECREACIÓN </a:t>
            </a:r>
          </a:p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DEPORTE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-2" y="4614116"/>
            <a:ext cx="8077202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527" b="1" dirty="0">
                <a:solidFill>
                  <a:schemeClr val="bg1"/>
                </a:solidFill>
              </a:rPr>
              <a:t>Boletín de Ejecución Presupuestal </a:t>
            </a:r>
          </a:p>
          <a:p>
            <a:pPr algn="ctr"/>
            <a:r>
              <a:rPr lang="es-CO" sz="3527" b="1" dirty="0">
                <a:solidFill>
                  <a:schemeClr val="bg1"/>
                </a:solidFill>
              </a:rPr>
              <a:t>a Noviembre 30 de 2020</a:t>
            </a:r>
            <a:endParaRPr lang="es-CO" sz="2646" b="1" dirty="0">
              <a:solidFill>
                <a:srgbClr val="00B0F0"/>
              </a:solidFill>
            </a:endParaRPr>
          </a:p>
        </p:txBody>
      </p:sp>
      <p:sp>
        <p:nvSpPr>
          <p:cNvPr id="11" name="CuadroTexto 2"/>
          <p:cNvSpPr txBox="1"/>
          <p:nvPr/>
        </p:nvSpPr>
        <p:spPr>
          <a:xfrm>
            <a:off x="0" y="5903893"/>
            <a:ext cx="3194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/>
              <a:t>Secretaría Distrital de Cultura, Recreación y Deporte</a:t>
            </a:r>
          </a:p>
          <a:p>
            <a:pPr algn="ctr"/>
            <a:r>
              <a:rPr lang="es-CO" sz="1400" dirty="0"/>
              <a:t>Dirección de Planeación</a:t>
            </a:r>
          </a:p>
          <a:p>
            <a:pPr algn="ctr"/>
            <a:endParaRPr lang="es-CO" sz="14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C4A6137-F78D-41A6-B879-814F285CDE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445651" cy="44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79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351C55-D2AA-4793-AEB3-873873A02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2356" y="725878"/>
            <a:ext cx="8963377" cy="57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1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1364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58F73BD-4546-4502-83C2-3DE4F0745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556" y="958279"/>
            <a:ext cx="7755466" cy="338357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C53043-F9F5-4332-A42D-875A5C36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457" y="4444700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4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3611" y="-1428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E14EFFC-EF98-4F16-A764-8E20E290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947737"/>
            <a:ext cx="101917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69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9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3D58E5-DB4E-4C9F-A8A4-12126F8F4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044" y="759622"/>
            <a:ext cx="7879645" cy="38834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9A41022-9808-4910-8D1E-FC8018E70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8323" y="4800953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0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40944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0" y="0"/>
            <a:ext cx="1218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7452E20-5622-4611-8E18-279FA7189A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19" y="748830"/>
            <a:ext cx="10191750" cy="56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341C19-76E2-40D1-AB0A-36F701628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6400" y="872153"/>
            <a:ext cx="6513689" cy="31945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ABC581C-5370-42AC-A280-EBDA7D441A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12" y="4300317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83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263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63ED1403-8B94-408C-BA8E-592061417856}"/>
              </a:ext>
            </a:extLst>
          </p:cNvPr>
          <p:cNvSpPr txBox="1"/>
          <p:nvPr/>
        </p:nvSpPr>
        <p:spPr>
          <a:xfrm>
            <a:off x="1806" y="-11289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715237-009D-4034-A8C2-1E30001F7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195387"/>
            <a:ext cx="101917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87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A41167-900B-4F26-8DDB-D9131FA43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0933" y="759622"/>
            <a:ext cx="7078134" cy="36274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2B1B605-303F-4CFA-AB47-C1F33EA14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6012" y="4541308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38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8197A74-7C35-487A-AAD7-C7BCF5270DBF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33792A0-E2B2-4A78-AB42-05506B043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576387"/>
            <a:ext cx="101917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8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97D4B6-6EBC-4A0E-8C24-7B3C284D6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489" y="883183"/>
            <a:ext cx="8602133" cy="38129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5AA613-F024-40B2-B0EF-3B0460ECEA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212" y="4995355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97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732594" y="3429000"/>
            <a:ext cx="9708394" cy="1177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5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Boletín de Ejecución Presupuestal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52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Enero 31 de 2020</a:t>
            </a:r>
            <a:endParaRPr kumimoji="0" lang="es-CO" sz="2646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2">
            <a:extLst>
              <a:ext uri="{FF2B5EF4-FFF2-40B4-BE49-F238E27FC236}">
                <a16:creationId xmlns:a16="http://schemas.microsoft.com/office/drawing/2014/main" id="{0BB80DE8-C480-469F-8C6F-8E87FEBF5228}"/>
              </a:ext>
            </a:extLst>
          </p:cNvPr>
          <p:cNvSpPr/>
          <p:nvPr/>
        </p:nvSpPr>
        <p:spPr>
          <a:xfrm>
            <a:off x="1733829" y="46441"/>
            <a:ext cx="9165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SECTOR CULTURA, RECREACIÓN Y DEPORTE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Ranking distrital de compromisos y giros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FF83BE2E-01FB-41B9-B286-77C6838AB7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81583"/>
              </p:ext>
            </p:extLst>
          </p:nvPr>
        </p:nvGraphicFramePr>
        <p:xfrm>
          <a:off x="1261871" y="1357312"/>
          <a:ext cx="9296400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296446" imgH="4143448" progId="Excel.Sheet.12">
                  <p:embed/>
                </p:oleObj>
              </mc:Choice>
              <mc:Fallback>
                <p:oleObj name="Worksheet" r:id="rId3" imgW="9296446" imgH="414344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FF83BE2E-01FB-41B9-B286-77C6838AB7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1871" y="1357312"/>
                        <a:ext cx="9296400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599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5868"/>
            <a:ext cx="12188389" cy="6858000"/>
          </a:xfrm>
          <a:prstGeom prst="rect">
            <a:avLst/>
          </a:prstGeom>
        </p:spPr>
      </p:pic>
      <p:sp>
        <p:nvSpPr>
          <p:cNvPr id="8" name="CuadroTexto 1">
            <a:extLst>
              <a:ext uri="{FF2B5EF4-FFF2-40B4-BE49-F238E27FC236}">
                <a16:creationId xmlns:a16="http://schemas.microsoft.com/office/drawing/2014/main" id="{3D82529B-63EC-4EAA-A979-F39BA5122B36}"/>
              </a:ext>
            </a:extLst>
          </p:cNvPr>
          <p:cNvSpPr txBox="1"/>
          <p:nvPr/>
        </p:nvSpPr>
        <p:spPr>
          <a:xfrm>
            <a:off x="1805" y="25868"/>
            <a:ext cx="12190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7E5C8AC-43D4-4F96-9647-3DCCEB30B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214613"/>
            <a:ext cx="10191750" cy="395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33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755719-3F6C-4FF0-B8EA-1A486BAD76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311" y="759622"/>
            <a:ext cx="7326489" cy="39566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1599C6F-DE50-4CC5-8758-FD70E95E85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8590" y="4823530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8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68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D8078A82-A231-4E5C-8C37-311B386140E7}"/>
              </a:ext>
            </a:extLst>
          </p:cNvPr>
          <p:cNvSpPr txBox="1"/>
          <p:nvPr/>
        </p:nvSpPr>
        <p:spPr>
          <a:xfrm>
            <a:off x="0" y="25868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a Noviembre 30 de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331332C-4452-43F0-BF0F-AA1A96E18E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1985962"/>
            <a:ext cx="10191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42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44988" y="776267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1067003" y="3591933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</a:t>
            </a:r>
          </a:p>
        </p:txBody>
      </p:sp>
    </p:spTree>
    <p:extLst>
      <p:ext uri="{BB962C8B-B14F-4D97-AF65-F5344CB8AC3E}">
        <p14:creationId xmlns:p14="http://schemas.microsoft.com/office/powerpoint/2010/main" val="2300570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Noviembre 30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DB8B8F8-A5DA-4D43-8773-0CBEC925A1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978" y="1218725"/>
            <a:ext cx="6265333" cy="31336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C3DCF9-615E-44BC-A7B4-D12FCC123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289" y="4667725"/>
            <a:ext cx="4492978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170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ACC239D5-6F04-4608-8C2D-4BA00D0FBAC3}"/>
              </a:ext>
            </a:extLst>
          </p:cNvPr>
          <p:cNvSpPr txBox="1"/>
          <p:nvPr/>
        </p:nvSpPr>
        <p:spPr>
          <a:xfrm>
            <a:off x="2025687" y="2586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Noviembre 30 de 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4F8B553-0A69-4034-AB81-E9C82801E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178" y="1681162"/>
            <a:ext cx="9911644" cy="388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9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671493" y="405206"/>
            <a:ext cx="7250429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8148" y="2412489"/>
            <a:ext cx="10057993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800" b="1" dirty="0">
                <a:solidFill>
                  <a:schemeClr val="bg1"/>
                </a:solidFill>
              </a:rPr>
              <a:t>Ejecución Reservas Presupuestales 2020 por Entidades</a:t>
            </a:r>
          </a:p>
        </p:txBody>
      </p:sp>
    </p:spTree>
    <p:extLst>
      <p:ext uri="{BB962C8B-B14F-4D97-AF65-F5344CB8AC3E}">
        <p14:creationId xmlns:p14="http://schemas.microsoft.com/office/powerpoint/2010/main" val="3194926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Noviembre 30 de 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0AFF19-4AC8-4FC6-A988-15CE780FEF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2933" y="1199195"/>
            <a:ext cx="7179734" cy="31275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C9391A-9402-4A00-AF4A-F00A7310A6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7332" y="4620807"/>
            <a:ext cx="537351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96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1">
            <a:extLst>
              <a:ext uri="{FF2B5EF4-FFF2-40B4-BE49-F238E27FC236}">
                <a16:creationId xmlns:a16="http://schemas.microsoft.com/office/drawing/2014/main" id="{C6AE15C5-3B5E-472F-97A0-70D9C94CD0D8}"/>
              </a:ext>
            </a:extLst>
          </p:cNvPr>
          <p:cNvSpPr txBox="1"/>
          <p:nvPr/>
        </p:nvSpPr>
        <p:spPr>
          <a:xfrm>
            <a:off x="1805" y="12220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RECREACIÓN Y DEPORTE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Noviembre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1C361CB-2A18-4A47-8CAA-1FCB55684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57" y="1094547"/>
            <a:ext cx="7382932" cy="31336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A71B97-EA6E-4BF4-9507-F90FC79EF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821" y="4433359"/>
            <a:ext cx="513644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9585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1805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LAS ARTES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Noviembre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54F79B-7880-47CD-94AD-C4309B88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1184859"/>
            <a:ext cx="7484533" cy="313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A75E93-5ADE-4921-8365-D18FF0193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1110" y="4503032"/>
            <a:ext cx="427848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3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8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509492" y="800990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9" name="CuadroTexto 7">
            <a:extLst>
              <a:ext uri="{FF2B5EF4-FFF2-40B4-BE49-F238E27FC236}">
                <a16:creationId xmlns:a16="http://schemas.microsoft.com/office/drawing/2014/main" id="{573193A7-2B11-4F7A-AB49-CE9C20CF84DE}"/>
              </a:ext>
            </a:extLst>
          </p:cNvPr>
          <p:cNvSpPr txBox="1"/>
          <p:nvPr/>
        </p:nvSpPr>
        <p:spPr>
          <a:xfrm>
            <a:off x="0" y="3097335"/>
            <a:ext cx="12191999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Presupuesto Total 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 2020</a:t>
            </a:r>
          </a:p>
        </p:txBody>
      </p:sp>
    </p:spTree>
    <p:extLst>
      <p:ext uri="{BB962C8B-B14F-4D97-AF65-F5344CB8AC3E}">
        <p14:creationId xmlns:p14="http://schemas.microsoft.com/office/powerpoint/2010/main" val="28085630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INSTITUTO DISTRITAL DE PATRIMONIO CULTURAL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Noviembre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625B02-D31F-4D47-A3AD-3BB7981A9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1131462"/>
            <a:ext cx="7687734" cy="312751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C489211-2A5F-4F37-A00A-4BD946AE1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133" y="4586940"/>
            <a:ext cx="4617156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11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ORQUESTA FILARMÓNICA DE BOGOTÁ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Noviembre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0D842A-3A84-4751-ABE9-3D54BA0B2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1290" y="1184859"/>
            <a:ext cx="6694310" cy="313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FE5491F-4268-47D7-B4DC-50282E80C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711" y="4783314"/>
            <a:ext cx="5362222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FUNDACIÓN GILBERTO ÁLZATE AVENDAÑO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Noviembre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723E9B-C32E-4B8D-B7B5-AC27BE6C3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711" y="1105837"/>
            <a:ext cx="6908800" cy="313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26E5250-56F1-441E-AE4F-AC8E4C694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933" y="4478514"/>
            <a:ext cx="435751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00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1">
            <a:extLst>
              <a:ext uri="{FF2B5EF4-FFF2-40B4-BE49-F238E27FC236}">
                <a16:creationId xmlns:a16="http://schemas.microsoft.com/office/drawing/2014/main" id="{70BDF9A2-D4E7-4542-BB9F-ECCE19A7FBB5}"/>
              </a:ext>
            </a:extLst>
          </p:cNvPr>
          <p:cNvSpPr txBox="1"/>
          <p:nvPr/>
        </p:nvSpPr>
        <p:spPr>
          <a:xfrm>
            <a:off x="3611" y="25868"/>
            <a:ext cx="12188389" cy="974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CANAL CAPITAL</a:t>
            </a:r>
          </a:p>
          <a:p>
            <a:pPr algn="ctr"/>
            <a:r>
              <a:rPr lang="es-CO" sz="2205" b="1" dirty="0">
                <a:solidFill>
                  <a:srgbClr val="002060"/>
                </a:solidFill>
              </a:rPr>
              <a:t>Ejecución de Reservas a Noviembre 30 de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113700-FCBA-42F8-87FB-A2AABE3D3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133" y="1162281"/>
            <a:ext cx="6265334" cy="31336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9F03366-85C0-4D90-8221-63A9A10C4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956" y="4591403"/>
            <a:ext cx="4842933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34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8ACE3645-DEB9-4C75-A207-67BDE4DAEB4E}"/>
              </a:ext>
            </a:extLst>
          </p:cNvPr>
          <p:cNvSpPr/>
          <p:nvPr/>
        </p:nvSpPr>
        <p:spPr>
          <a:xfrm>
            <a:off x="2547169" y="2996086"/>
            <a:ext cx="7293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6" name="CuadroTexto 4">
            <a:extLst>
              <a:ext uri="{FF2B5EF4-FFF2-40B4-BE49-F238E27FC236}">
                <a16:creationId xmlns:a16="http://schemas.microsoft.com/office/drawing/2014/main" id="{6DC66150-2B0B-4A4F-807B-A5593C8B8EEF}"/>
              </a:ext>
            </a:extLst>
          </p:cNvPr>
          <p:cNvSpPr txBox="1"/>
          <p:nvPr/>
        </p:nvSpPr>
        <p:spPr>
          <a:xfrm>
            <a:off x="1609309" y="44918"/>
            <a:ext cx="8368693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Funcionamiento e Inversión a Noviembre 30 de 2020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CD4E9C-FB9D-4315-B87B-6C42F972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1595437"/>
            <a:ext cx="10591800" cy="387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2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0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Presupuesto Total de Inversión a Noviembre 30 de 2020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42C1DF-5CAD-4F05-BDFD-D9411BEC1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087" y="1681162"/>
            <a:ext cx="92678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56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5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90600" y="3124579"/>
            <a:ext cx="98298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6000" b="1" dirty="0">
                <a:solidFill>
                  <a:schemeClr val="bg1"/>
                </a:solidFill>
              </a:rPr>
              <a:t>INVERSIÓN DIRECTA</a:t>
            </a:r>
          </a:p>
        </p:txBody>
      </p:sp>
    </p:spTree>
    <p:extLst>
      <p:ext uri="{BB962C8B-B14F-4D97-AF65-F5344CB8AC3E}">
        <p14:creationId xmlns:p14="http://schemas.microsoft.com/office/powerpoint/2010/main" val="5106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4FD08E2-097A-4462-950A-13AC98898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-25868"/>
            <a:ext cx="12188389" cy="6858000"/>
          </a:xfrm>
          <a:prstGeom prst="rect">
            <a:avLst/>
          </a:prstGeom>
        </p:spPr>
      </p:pic>
      <p:sp>
        <p:nvSpPr>
          <p:cNvPr id="5" name="CuadroTexto 1">
            <a:extLst>
              <a:ext uri="{FF2B5EF4-FFF2-40B4-BE49-F238E27FC236}">
                <a16:creationId xmlns:a16="http://schemas.microsoft.com/office/drawing/2014/main" id="{118A796B-09E7-4ECE-AC7A-04BF969E5F00}"/>
              </a:ext>
            </a:extLst>
          </p:cNvPr>
          <p:cNvSpPr txBox="1"/>
          <p:nvPr/>
        </p:nvSpPr>
        <p:spPr>
          <a:xfrm>
            <a:off x="0" y="25868"/>
            <a:ext cx="12188389" cy="144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27" b="1" dirty="0">
                <a:solidFill>
                  <a:srgbClr val="002060"/>
                </a:solidFill>
              </a:rPr>
              <a:t>SECTOR CULTURA, RECREACIÓN Y DEPORTE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Ejecución a Noviembre 30 de  2020</a:t>
            </a:r>
          </a:p>
          <a:p>
            <a:pPr algn="ctr"/>
            <a:r>
              <a:rPr lang="es-CO" sz="2646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85B807-5C0E-41DD-BA8A-F7683DAEF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3911" y="1124565"/>
            <a:ext cx="7642577" cy="33896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A728F9-4ACC-4945-B866-54CE1AAF8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523" y="4654197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3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>
            <a:extLst>
              <a:ext uri="{FF2B5EF4-FFF2-40B4-BE49-F238E27FC236}">
                <a16:creationId xmlns:a16="http://schemas.microsoft.com/office/drawing/2014/main" id="{B91343CC-367D-47AD-9512-3A6816135947}"/>
              </a:ext>
            </a:extLst>
          </p:cNvPr>
          <p:cNvSpPr/>
          <p:nvPr/>
        </p:nvSpPr>
        <p:spPr>
          <a:xfrm>
            <a:off x="2940468" y="820932"/>
            <a:ext cx="6972553" cy="144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9" b="1" dirty="0">
                <a:solidFill>
                  <a:srgbClr val="002060"/>
                </a:solidFill>
              </a:rPr>
              <a:t>SECTOR CULTURA RECREACIÓN Y DEPORTE</a:t>
            </a:r>
          </a:p>
        </p:txBody>
      </p:sp>
      <p:sp>
        <p:nvSpPr>
          <p:cNvPr id="6" name="CuadroTexto 2">
            <a:extLst>
              <a:ext uri="{FF2B5EF4-FFF2-40B4-BE49-F238E27FC236}">
                <a16:creationId xmlns:a16="http://schemas.microsoft.com/office/drawing/2014/main" id="{F4CBEE24-CD96-431C-8283-C57AE5C9934E}"/>
              </a:ext>
            </a:extLst>
          </p:cNvPr>
          <p:cNvSpPr txBox="1"/>
          <p:nvPr/>
        </p:nvSpPr>
        <p:spPr>
          <a:xfrm>
            <a:off x="940904" y="2890161"/>
            <a:ext cx="10522225" cy="144655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>
                <a:solidFill>
                  <a:schemeClr val="bg1"/>
                </a:solidFill>
              </a:rPr>
              <a:t>Inversión Directa</a:t>
            </a:r>
          </a:p>
          <a:p>
            <a:pPr algn="ctr"/>
            <a:r>
              <a:rPr lang="es-CO" sz="4400" b="1" dirty="0">
                <a:solidFill>
                  <a:schemeClr val="bg1"/>
                </a:solidFill>
              </a:rPr>
              <a:t>Por entidades</a:t>
            </a:r>
          </a:p>
        </p:txBody>
      </p:sp>
    </p:spTree>
    <p:extLst>
      <p:ext uri="{BB962C8B-B14F-4D97-AF65-F5344CB8AC3E}">
        <p14:creationId xmlns:p14="http://schemas.microsoft.com/office/powerpoint/2010/main" val="24781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1">
            <a:extLst>
              <a:ext uri="{FF2B5EF4-FFF2-40B4-BE49-F238E27FC236}">
                <a16:creationId xmlns:a16="http://schemas.microsoft.com/office/drawing/2014/main" id="{96FA9B18-CC49-4AA3-8796-FA562F9A013C}"/>
              </a:ext>
            </a:extLst>
          </p:cNvPr>
          <p:cNvSpPr txBox="1"/>
          <p:nvPr/>
        </p:nvSpPr>
        <p:spPr>
          <a:xfrm>
            <a:off x="1" y="17992"/>
            <a:ext cx="1219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rgbClr val="002060"/>
                </a:solidFill>
              </a:rPr>
              <a:t>SECRETARÍA DE CULTURA, RECREACIÓN Y DEPORTE</a:t>
            </a:r>
          </a:p>
          <a:p>
            <a:pPr algn="ctr"/>
            <a:r>
              <a:rPr lang="es-CO" sz="2000" b="1" dirty="0">
                <a:solidFill>
                  <a:srgbClr val="002060"/>
                </a:solidFill>
              </a:rPr>
              <a:t>Ejecución a Noviembre 30 de  2020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F49AAE-08BB-4F62-832B-E8B865074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55" y="725878"/>
            <a:ext cx="7744177" cy="34811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BADE85A-4DF1-45FA-A6FC-45E58BCD6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145" y="4530019"/>
            <a:ext cx="58959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64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10319</TotalTime>
  <Words>399</Words>
  <Application>Microsoft Office PowerPoint</Application>
  <PresentationFormat>Panorámica</PresentationFormat>
  <Paragraphs>76</Paragraphs>
  <Slides>34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Castillo</dc:creator>
  <cp:lastModifiedBy>HOME</cp:lastModifiedBy>
  <cp:revision>226</cp:revision>
  <dcterms:created xsi:type="dcterms:W3CDTF">2020-02-27T14:24:05Z</dcterms:created>
  <dcterms:modified xsi:type="dcterms:W3CDTF">2020-12-18T14:16:37Z</dcterms:modified>
</cp:coreProperties>
</file>