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9" r:id="rId5"/>
    <p:sldId id="268" r:id="rId6"/>
    <p:sldId id="264" r:id="rId7"/>
    <p:sldId id="302" r:id="rId8"/>
    <p:sldId id="303" r:id="rId9"/>
    <p:sldId id="272" r:id="rId10"/>
    <p:sldId id="262" r:id="rId11"/>
    <p:sldId id="273" r:id="rId12"/>
    <p:sldId id="277" r:id="rId13"/>
    <p:sldId id="278" r:id="rId14"/>
    <p:sldId id="279" r:id="rId15"/>
    <p:sldId id="280" r:id="rId16"/>
    <p:sldId id="283" r:id="rId17"/>
    <p:sldId id="284" r:id="rId18"/>
    <p:sldId id="281" r:id="rId19"/>
    <p:sldId id="282" r:id="rId20"/>
    <p:sldId id="285" r:id="rId21"/>
    <p:sldId id="286" r:id="rId22"/>
    <p:sldId id="287" r:id="rId23"/>
    <p:sldId id="288" r:id="rId24"/>
    <p:sldId id="267" r:id="rId25"/>
    <p:sldId id="293" r:id="rId26"/>
    <p:sldId id="294" r:id="rId27"/>
    <p:sldId id="292" r:id="rId28"/>
    <p:sldId id="295" r:id="rId29"/>
    <p:sldId id="296" r:id="rId30"/>
    <p:sldId id="297" r:id="rId31"/>
    <p:sldId id="299" r:id="rId32"/>
    <p:sldId id="298" r:id="rId33"/>
    <p:sldId id="300" r:id="rId34"/>
    <p:sldId id="301" r:id="rId35"/>
    <p:sldId id="260" r:id="rId3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9454"/>
            <a:ext cx="12191999" cy="142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id="{69F6BC05-8AC9-4429-B050-72E849B600A7}"/>
              </a:ext>
            </a:extLst>
          </p:cNvPr>
          <p:cNvSpPr txBox="1"/>
          <p:nvPr/>
        </p:nvSpPr>
        <p:spPr>
          <a:xfrm>
            <a:off x="4313580" y="1301328"/>
            <a:ext cx="807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CULTURA, RECREACIÓN </a:t>
            </a:r>
          </a:p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DEPORTE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114798" y="4640840"/>
            <a:ext cx="8077202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Junio 30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0" y="5903893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Secretaría Distrital de Cultura, Recreación y Deporte</a:t>
            </a:r>
          </a:p>
          <a:p>
            <a:pPr algn="ctr"/>
            <a:r>
              <a:rPr lang="es-CO" sz="1400" dirty="0"/>
              <a:t>Dirección de Planeación</a:t>
            </a:r>
          </a:p>
          <a:p>
            <a:pPr algn="ctr"/>
            <a:endParaRPr lang="es-CO" sz="1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DFEC3C-4605-466F-98E1-DCE6FB840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90304" cy="590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104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650" b="1" dirty="0">
                <a:solidFill>
                  <a:srgbClr val="002060"/>
                </a:solidFill>
              </a:rPr>
              <a:t>Ejecución a Junio 30 de  2020</a:t>
            </a:r>
            <a:r>
              <a:rPr lang="es-CO" sz="2205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478E6E0-7D93-4731-98B2-D975330EC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090" y="1060906"/>
            <a:ext cx="8624710" cy="38723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BCF597A-F770-4198-B2DA-60AC6EAC6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799" y="5216069"/>
            <a:ext cx="5858933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104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</a:t>
            </a:r>
            <a:r>
              <a:rPr lang="es-CO" sz="2650" b="1" dirty="0">
                <a:solidFill>
                  <a:srgbClr val="002060"/>
                </a:solidFill>
              </a:rPr>
              <a:t>Junio</a:t>
            </a:r>
            <a:r>
              <a:rPr lang="es-CO" sz="2205" b="1" dirty="0">
                <a:solidFill>
                  <a:srgbClr val="002060"/>
                </a:solidFill>
              </a:rPr>
              <a:t> 30 de 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E62CD7-0170-4999-A01A-B9E618DA9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62" y="619125"/>
            <a:ext cx="81438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13648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Junio 30 de 2020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41E086-041F-415B-A579-EE5501FE8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266" y="5049309"/>
            <a:ext cx="5757333" cy="13853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0036A1-C083-419E-93E0-530C43A8A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133" y="1282738"/>
            <a:ext cx="8353778" cy="34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4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3611" y="-142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Junio 30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1D6C52-2C0E-49A3-BB70-7FE7FD634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872" y="1133475"/>
            <a:ext cx="9028253" cy="49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Junio 30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DB3AD3-0B19-4B73-BF3F-6F0CEAA08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878" y="1057685"/>
            <a:ext cx="7002684" cy="40120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E66EA2-EF3D-4647-88CA-CA87F3D8B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522" y="5343642"/>
            <a:ext cx="583364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40944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0" y="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Junio 30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7E0417-49C7-4DE5-B5D7-601A67EFB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62" y="952500"/>
            <a:ext cx="81438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Junio 30 de 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A6C7C2-F7C7-499E-A933-BE2316BEE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22" y="1026170"/>
            <a:ext cx="7882359" cy="38351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5B701F9-B73F-49BF-B896-29A454AFC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521" y="5266755"/>
            <a:ext cx="5610103" cy="135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3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Junio 30 de 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554B1D-7DB0-4FE7-A831-8144A29D9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62" y="1438275"/>
            <a:ext cx="81438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7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Junio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14CFA2-F8EE-458A-9B37-DE9D8A351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843" y="1002363"/>
            <a:ext cx="8183303" cy="38011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2D88B5-AE29-491E-874E-799928DAE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153" y="5127859"/>
            <a:ext cx="6180881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8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Junio 30 de 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4C0F7E-F615-4789-AFE9-A9746F0F8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329" y="1606107"/>
            <a:ext cx="8889357" cy="40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95715" y="3363170"/>
            <a:ext cx="9708394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Enero 31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0BB80DE8-C480-469F-8C6F-8E87FEBF5228}"/>
              </a:ext>
            </a:extLst>
          </p:cNvPr>
          <p:cNvSpPr/>
          <p:nvPr/>
        </p:nvSpPr>
        <p:spPr>
          <a:xfrm>
            <a:off x="1733829" y="46441"/>
            <a:ext cx="916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800" b="1" dirty="0">
                <a:solidFill>
                  <a:srgbClr val="002060"/>
                </a:solidFill>
              </a:rPr>
              <a:t>Ranking distrital de compromisos y giros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F83BE2E-01FB-41B9-B286-77C6838AB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136107"/>
              </p:ext>
            </p:extLst>
          </p:nvPr>
        </p:nvGraphicFramePr>
        <p:xfrm>
          <a:off x="1790700" y="1700213"/>
          <a:ext cx="8610600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Worksheet" r:id="rId4" imgW="8610518" imgH="3876633" progId="Excel.Sheet.12">
                  <p:embed/>
                </p:oleObj>
              </mc:Choice>
              <mc:Fallback>
                <p:oleObj name="Worksheet" r:id="rId4" imgW="8610518" imgH="3876633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4DE4704-462F-4A7B-B395-04D709955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0700" y="1700213"/>
                        <a:ext cx="8610600" cy="387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64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-25868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Junio 30 de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8F9734F-7C9B-47AB-B4C7-9CA29E073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891" y="1000302"/>
            <a:ext cx="7674015" cy="38263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F480DA5-494A-47F1-A4C4-C54A5DED5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811" y="5201002"/>
            <a:ext cx="619245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9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Junio 30 de 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C4F95B-14EA-4406-9698-C6F5586E3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709" y="1323975"/>
            <a:ext cx="9051401" cy="44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05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Junio 30 de 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1BBCC0-2D75-44BD-8A75-4F0C7E6C1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878" y="1026170"/>
            <a:ext cx="6655444" cy="35458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F1E58BD-7403-4D2A-9142-31429849B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223" y="5246042"/>
            <a:ext cx="5949387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Junio 30 de 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73F7CB-23F8-4009-98D0-9EBD07098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62" y="1655180"/>
            <a:ext cx="8143875" cy="32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2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44988" y="776267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1067003" y="3591933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</a:t>
            </a:r>
          </a:p>
        </p:txBody>
      </p:sp>
    </p:spTree>
    <p:extLst>
      <p:ext uri="{BB962C8B-B14F-4D97-AF65-F5344CB8AC3E}">
        <p14:creationId xmlns:p14="http://schemas.microsoft.com/office/powerpoint/2010/main" val="2300570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Junio 30 de  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D00B37-515B-4135-BCD3-97182BD8E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281" y="1230531"/>
            <a:ext cx="7523543" cy="35613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A3878BB-C4F8-4C4C-89F3-0BC36D1D7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956" y="5258161"/>
            <a:ext cx="5231757" cy="129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1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Junio 30 de 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5495AB-F245-45F5-9366-D7499247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156" y="1490662"/>
            <a:ext cx="9225023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2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71493" y="405206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8148" y="2412489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 por Entidades</a:t>
            </a:r>
          </a:p>
        </p:txBody>
      </p:sp>
    </p:spTree>
    <p:extLst>
      <p:ext uri="{BB962C8B-B14F-4D97-AF65-F5344CB8AC3E}">
        <p14:creationId xmlns:p14="http://schemas.microsoft.com/office/powerpoint/2010/main" val="3194926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Junio 30 de 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9AD4D6-BF32-4632-BF85-2193B9C57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272" y="1010418"/>
            <a:ext cx="8345346" cy="39898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AC7B9C-28E2-48BF-AAA2-50176B366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820" y="5443356"/>
            <a:ext cx="5602147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96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Junio 30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3FB015F-5C6B-4C1F-A45F-E0D199D43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739" y="5501230"/>
            <a:ext cx="5335929" cy="11773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A87222E-685E-4B9B-866E-6AC23334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248" y="1098174"/>
            <a:ext cx="8449519" cy="40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5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509492" y="800990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573193A7-2B11-4F7A-AB49-CE9C20CF84DE}"/>
              </a:ext>
            </a:extLst>
          </p:cNvPr>
          <p:cNvSpPr txBox="1"/>
          <p:nvPr/>
        </p:nvSpPr>
        <p:spPr>
          <a:xfrm>
            <a:off x="0" y="3097335"/>
            <a:ext cx="12191999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Presupuesto Total 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 2020</a:t>
            </a:r>
          </a:p>
        </p:txBody>
      </p:sp>
    </p:spTree>
    <p:extLst>
      <p:ext uri="{BB962C8B-B14F-4D97-AF65-F5344CB8AC3E}">
        <p14:creationId xmlns:p14="http://schemas.microsoft.com/office/powerpoint/2010/main" val="280856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Junio 30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0B2AD0-CC82-45EE-80EC-2B96452F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625" y="1087307"/>
            <a:ext cx="6875361" cy="37046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4174E15-882F-44E6-A5B6-94953CF79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382" y="5420208"/>
            <a:ext cx="4988689" cy="11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63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Junio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E95D7B-F3E1-46B4-B6C2-34828A3A3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420" y="1149508"/>
            <a:ext cx="8322198" cy="38739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6B98D9-5260-4F01-8797-EFB2B05E7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347" y="5304460"/>
            <a:ext cx="462987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1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Junio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A16CB8-6032-47B8-B3DB-A511A17FF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246" y="1114783"/>
            <a:ext cx="6423949" cy="40243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5DE0BE-A8CC-4AA7-9B59-0172E5ACC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175" y="5478080"/>
            <a:ext cx="4919240" cy="115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Junio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B4EDBD-CFE0-4544-B039-7048ED73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58" y="1000302"/>
            <a:ext cx="7257327" cy="39420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F434CF9-FCB2-44E9-8A7B-DDB6A0356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703" y="5200288"/>
            <a:ext cx="4896091" cy="13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0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Junio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8E0456-7729-4D92-9C63-547556562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638" y="1114784"/>
            <a:ext cx="7789761" cy="35035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21015B-EB8B-45DC-AF8B-A718FEBE0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256" y="5408633"/>
            <a:ext cx="5185458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4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2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6" name="CuadroTexto 4">
            <a:extLst>
              <a:ext uri="{FF2B5EF4-FFF2-40B4-BE49-F238E27FC236}">
                <a16:creationId xmlns:a16="http://schemas.microsoft.com/office/drawing/2014/main" id="{6DC66150-2B0B-4A4F-807B-A5593C8B8EEF}"/>
              </a:ext>
            </a:extLst>
          </p:cNvPr>
          <p:cNvSpPr txBox="1"/>
          <p:nvPr/>
        </p:nvSpPr>
        <p:spPr>
          <a:xfrm>
            <a:off x="1609309" y="4491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Funcionamiento e Inversión a Junio 30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3E29C8-1604-4298-B502-59173326F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7" y="1690687"/>
            <a:ext cx="107156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2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Presupuesto Total de Inversión a Junio 30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88DAA6-C819-4B8F-893D-9C4C8B381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578" y="1490662"/>
            <a:ext cx="9403644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6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90600" y="3124579"/>
            <a:ext cx="98298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</a:rPr>
              <a:t>INVERSIÓN DIRECTA</a:t>
            </a:r>
          </a:p>
        </p:txBody>
      </p:sp>
    </p:spTree>
    <p:extLst>
      <p:ext uri="{BB962C8B-B14F-4D97-AF65-F5344CB8AC3E}">
        <p14:creationId xmlns:p14="http://schemas.microsoft.com/office/powerpoint/2010/main" val="5106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44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Junio 30 de  2020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B92138-F391-490C-9C0F-06473C8B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178" y="1244378"/>
            <a:ext cx="7924799" cy="35646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EEE797-B0CC-41CB-9229-15FE9C02E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710" y="5252508"/>
            <a:ext cx="554284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68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44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Junio 30 de  2020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BAEDE1-6A61-40E6-B9BE-B4EFF200A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5" y="1490662"/>
            <a:ext cx="93916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0904" y="2890161"/>
            <a:ext cx="10522225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Inversión Directa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</a:t>
            </a:r>
          </a:p>
        </p:txBody>
      </p:sp>
    </p:spTree>
    <p:extLst>
      <p:ext uri="{BB962C8B-B14F-4D97-AF65-F5344CB8AC3E}">
        <p14:creationId xmlns:p14="http://schemas.microsoft.com/office/powerpoint/2010/main" val="24781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6796</TotalTime>
  <Words>412</Words>
  <Application>Microsoft Office PowerPoint</Application>
  <PresentationFormat>Panorámica</PresentationFormat>
  <Paragraphs>79</Paragraphs>
  <Slides>35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marysol</cp:lastModifiedBy>
  <cp:revision>167</cp:revision>
  <dcterms:created xsi:type="dcterms:W3CDTF">2020-02-27T14:24:05Z</dcterms:created>
  <dcterms:modified xsi:type="dcterms:W3CDTF">2020-09-01T00:56:24Z</dcterms:modified>
</cp:coreProperties>
</file>