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9" r:id="rId5"/>
    <p:sldId id="268" r:id="rId6"/>
    <p:sldId id="264" r:id="rId7"/>
    <p:sldId id="270" r:id="rId8"/>
    <p:sldId id="271" r:id="rId9"/>
    <p:sldId id="272" r:id="rId10"/>
    <p:sldId id="262" r:id="rId11"/>
    <p:sldId id="273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67" r:id="rId25"/>
    <p:sldId id="293" r:id="rId26"/>
    <p:sldId id="294" r:id="rId27"/>
    <p:sldId id="292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260" r:id="rId3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\AppData\Roaming\Microsoft\Excel\Copia%20de%20SECTOR%20Programaci&#243;n%20Febrero%2028%20de%202020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'Graf Sector 2020'!$A$4</c:f>
              <c:strCache>
                <c:ptCount val="1"/>
                <c:pt idx="0">
                  <c:v>Prog. Compromisos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  <a:prstDash val="sysDash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2020'!$B$4:$M$4</c:f>
              <c:numCache>
                <c:formatCode>0%</c:formatCode>
                <c:ptCount val="12"/>
                <c:pt idx="0">
                  <c:v>4.4833749640437688E-2</c:v>
                </c:pt>
                <c:pt idx="1">
                  <c:v>0.10564515462714415</c:v>
                </c:pt>
                <c:pt idx="2">
                  <c:v>0.32975370616002936</c:v>
                </c:pt>
                <c:pt idx="3">
                  <c:v>0.37976984178502576</c:v>
                </c:pt>
                <c:pt idx="4">
                  <c:v>0.45007407910669994</c:v>
                </c:pt>
                <c:pt idx="5">
                  <c:v>0.53574306023264662</c:v>
                </c:pt>
                <c:pt idx="6">
                  <c:v>0.70914777479728353</c:v>
                </c:pt>
                <c:pt idx="7">
                  <c:v>0.79351067061349978</c:v>
                </c:pt>
                <c:pt idx="8">
                  <c:v>0.87393159666110232</c:v>
                </c:pt>
                <c:pt idx="9">
                  <c:v>0.92953872596532161</c:v>
                </c:pt>
                <c:pt idx="10">
                  <c:v>0.95883079007656535</c:v>
                </c:pt>
                <c:pt idx="11">
                  <c:v>0.9999998394554831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9B-4A6B-8519-9EA232A4E0DB}"/>
            </c:ext>
          </c:extLst>
        </c:ser>
        <c:ser>
          <c:idx val="1"/>
          <c:order val="1"/>
          <c:tx>
            <c:strRef>
              <c:f>'Graf Sector 2020'!$A$8</c:f>
              <c:strCache>
                <c:ptCount val="1"/>
                <c:pt idx="0">
                  <c:v>Ejecución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2020'!$B$8:$C$8</c:f>
              <c:numCache>
                <c:formatCode>0.0%</c:formatCode>
                <c:ptCount val="2"/>
                <c:pt idx="0">
                  <c:v>4.4833749640437688E-2</c:v>
                </c:pt>
                <c:pt idx="1">
                  <c:v>9.2804199962804951E-2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9B-4A6B-8519-9EA232A4E0DB}"/>
            </c:ext>
          </c:extLst>
        </c:ser>
        <c:ser>
          <c:idx val="2"/>
          <c:order val="2"/>
          <c:tx>
            <c:strRef>
              <c:f>'Graf Sector 2020'!$A$6</c:f>
              <c:strCache>
                <c:ptCount val="1"/>
                <c:pt idx="0">
                  <c:v>Prog. Giro</c:v>
                </c:pt>
              </c:strCache>
            </c:strRef>
          </c:tx>
          <c:spPr>
            <a:ln>
              <a:solidFill>
                <a:srgbClr val="FFFF00"/>
              </a:solidFill>
              <a:prstDash val="sysDot"/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ysDot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C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2020'!$B$6:$M$6</c:f>
              <c:numCache>
                <c:formatCode>0%</c:formatCode>
                <c:ptCount val="12"/>
                <c:pt idx="0">
                  <c:v>1.007151946194293E-3</c:v>
                </c:pt>
                <c:pt idx="1">
                  <c:v>3.0052956955743049E-2</c:v>
                </c:pt>
                <c:pt idx="2">
                  <c:v>6.9282943926499529E-2</c:v>
                </c:pt>
                <c:pt idx="3">
                  <c:v>0.12759096869880548</c:v>
                </c:pt>
                <c:pt idx="4">
                  <c:v>0.18967380030685563</c:v>
                </c:pt>
                <c:pt idx="5">
                  <c:v>0.28243686770311155</c:v>
                </c:pt>
                <c:pt idx="6">
                  <c:v>0.35946489057180558</c:v>
                </c:pt>
                <c:pt idx="7">
                  <c:v>0.4561936415760976</c:v>
                </c:pt>
                <c:pt idx="8">
                  <c:v>0.55216332387738432</c:v>
                </c:pt>
                <c:pt idx="9">
                  <c:v>0.66382449715186209</c:v>
                </c:pt>
                <c:pt idx="10">
                  <c:v>0.76398628244793143</c:v>
                </c:pt>
                <c:pt idx="11">
                  <c:v>0.9082375676548714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9B-4A6B-8519-9EA232A4E0DB}"/>
            </c:ext>
          </c:extLst>
        </c:ser>
        <c:ser>
          <c:idx val="3"/>
          <c:order val="3"/>
          <c:tx>
            <c:strRef>
              <c:f>'Graf Sector 2020'!$A$9</c:f>
              <c:strCache>
                <c:ptCount val="1"/>
                <c:pt idx="0">
                  <c:v>Giros</c:v>
                </c:pt>
              </c:strCache>
            </c:strRef>
          </c:tx>
          <c:spPr>
            <a:ln w="19050">
              <a:solidFill>
                <a:srgbClr val="92D050"/>
              </a:solidFill>
            </a:ln>
          </c:spPr>
          <c:marker>
            <c:spPr>
              <a:ln w="19050">
                <a:solidFill>
                  <a:srgbClr val="92D050"/>
                </a:solidFill>
              </a:ln>
            </c:spPr>
          </c:marker>
          <c:dLbls>
            <c:dLbl>
              <c:idx val="0"/>
              <c:layout>
                <c:manualLayout>
                  <c:x val="-4.4516708138755384E-2"/>
                  <c:y val="-1.7005053472793512E-2"/>
                </c:manualLayout>
              </c:layout>
              <c:spPr/>
              <c:txPr>
                <a:bodyPr/>
                <a:lstStyle/>
                <a:p>
                  <a:pPr>
                    <a:defRPr sz="700"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9B-4A6B-8519-9EA232A4E0DB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2020'!$B$9:$C$9</c:f>
              <c:numCache>
                <c:formatCode>0.0%</c:formatCode>
                <c:ptCount val="2"/>
                <c:pt idx="0">
                  <c:v>1.006926104708341E-3</c:v>
                </c:pt>
                <c:pt idx="1">
                  <c:v>2.9572981901325405E-2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39B-4A6B-8519-9EA232A4E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732736"/>
        <c:axId val="128707392"/>
      </c:lineChart>
      <c:catAx>
        <c:axId val="159732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8707392"/>
        <c:crosses val="autoZero"/>
        <c:auto val="1"/>
        <c:lblAlgn val="ctr"/>
        <c:lblOffset val="100"/>
        <c:noMultiLvlLbl val="0"/>
      </c:catAx>
      <c:valAx>
        <c:axId val="128707392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159732736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9454"/>
            <a:ext cx="12191999" cy="142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id="{69F6BC05-8AC9-4429-B050-72E849B600A7}"/>
              </a:ext>
            </a:extLst>
          </p:cNvPr>
          <p:cNvSpPr txBox="1"/>
          <p:nvPr/>
        </p:nvSpPr>
        <p:spPr>
          <a:xfrm>
            <a:off x="0" y="111976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CULTURA, RECREACIÓN Y DEPORTE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91243" y="4592515"/>
            <a:ext cx="9708394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Febrero 28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0" y="5903893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Secretaría Distrital de Cultura, Recreación y Deporte</a:t>
            </a:r>
          </a:p>
          <a:p>
            <a:pPr algn="ctr"/>
            <a:r>
              <a:rPr lang="es-CO" sz="1400" dirty="0"/>
              <a:t>Dirección de Planeación</a:t>
            </a:r>
          </a:p>
          <a:p>
            <a:pPr algn="ctr"/>
            <a:endParaRPr lang="es-CO" sz="1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3" y="1917168"/>
            <a:ext cx="9239535" cy="221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77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Febrero 28 de  2020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17" y="992426"/>
            <a:ext cx="7356143" cy="411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0" y="5230624"/>
            <a:ext cx="574570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1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Febrero 28 de  2020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48" y="992426"/>
            <a:ext cx="81153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41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13648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Febrero 28 de 2020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84" y="1018427"/>
            <a:ext cx="6441743" cy="423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17" y="5421692"/>
            <a:ext cx="5133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34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3611" y="-142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Febrero 28 de 2020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45" y="1326061"/>
            <a:ext cx="9271507" cy="469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56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Febrero 28 de  2020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0" y="1134683"/>
            <a:ext cx="6455391" cy="354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30" y="4832280"/>
            <a:ext cx="5454389" cy="141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75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40944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0" y="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Febrero 28 de  2020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40" y="974434"/>
            <a:ext cx="8567335" cy="49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94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Febrero 28 de  2020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6" y="1017125"/>
            <a:ext cx="7601803" cy="37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73" y="4944019"/>
            <a:ext cx="5923128" cy="13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93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Febrero 28 de  2020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36" y="1486443"/>
            <a:ext cx="9048465" cy="35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381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Febrero 28 de  2020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7" y="1018428"/>
            <a:ext cx="7724633" cy="367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46" y="4957668"/>
            <a:ext cx="5841241" cy="151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38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Febrero 28 de  2020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18" y="1152075"/>
            <a:ext cx="8957854" cy="4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28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95715" y="3363170"/>
            <a:ext cx="9708394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Enero 31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0BB80DE8-C480-469F-8C6F-8E87FEBF5228}"/>
              </a:ext>
            </a:extLst>
          </p:cNvPr>
          <p:cNvSpPr/>
          <p:nvPr/>
        </p:nvSpPr>
        <p:spPr>
          <a:xfrm>
            <a:off x="1733829" y="46441"/>
            <a:ext cx="916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800" b="1" dirty="0">
                <a:solidFill>
                  <a:srgbClr val="002060"/>
                </a:solidFill>
              </a:rPr>
              <a:t>Ranking distrital de compromisos y giros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539186"/>
              </p:ext>
            </p:extLst>
          </p:nvPr>
        </p:nvGraphicFramePr>
        <p:xfrm>
          <a:off x="1682750" y="1354138"/>
          <a:ext cx="8823325" cy="457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Hoja de cálculo" r:id="rId4" imgW="8610518" imgH="3895661" progId="Excel.Sheet.12">
                  <p:embed/>
                </p:oleObj>
              </mc:Choice>
              <mc:Fallback>
                <p:oleObj name="Hoja de cálculo" r:id="rId4" imgW="8610518" imgH="3895661" progId="Excel.Sheet.12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354138"/>
                        <a:ext cx="8823325" cy="457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64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Febrero 28 de 2020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27" y="1217825"/>
            <a:ext cx="7151427" cy="339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70" y="4722124"/>
            <a:ext cx="5827593" cy="162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49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Febrero 28 de 2020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37" y="1164076"/>
            <a:ext cx="9157648" cy="447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605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Febrero 28 de 2020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2" y="1123131"/>
            <a:ext cx="6701051" cy="350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96" y="4830076"/>
            <a:ext cx="6059605" cy="146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38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Febrero 28 de 2020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9" y="1154776"/>
            <a:ext cx="8115300" cy="397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142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71493" y="405206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8148" y="2412489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</a:t>
            </a:r>
          </a:p>
        </p:txBody>
      </p:sp>
    </p:spTree>
    <p:extLst>
      <p:ext uri="{BB962C8B-B14F-4D97-AF65-F5344CB8AC3E}">
        <p14:creationId xmlns:p14="http://schemas.microsoft.com/office/powerpoint/2010/main" val="2300570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Febrero 28 de  2020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75" y="1170580"/>
            <a:ext cx="6605516" cy="326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87" y="4643486"/>
            <a:ext cx="4681181" cy="136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81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Febrero 28 de  2020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5" y="1068141"/>
            <a:ext cx="10422348" cy="469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692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71493" y="405206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8148" y="2412489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 por Entidades</a:t>
            </a:r>
          </a:p>
        </p:txBody>
      </p:sp>
    </p:spTree>
    <p:extLst>
      <p:ext uri="{BB962C8B-B14F-4D97-AF65-F5344CB8AC3E}">
        <p14:creationId xmlns:p14="http://schemas.microsoft.com/office/powerpoint/2010/main" val="3194926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Febrero 28 de  2020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90" y="1194701"/>
            <a:ext cx="7915701" cy="378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30" y="5203045"/>
            <a:ext cx="4926842" cy="122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896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Febrero 28 de 2020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5" y="986654"/>
            <a:ext cx="7328848" cy="377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54" y="5107509"/>
            <a:ext cx="5308979" cy="13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95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509492" y="800990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573193A7-2B11-4F7A-AB49-CE9C20CF84DE}"/>
              </a:ext>
            </a:extLst>
          </p:cNvPr>
          <p:cNvSpPr txBox="1"/>
          <p:nvPr/>
        </p:nvSpPr>
        <p:spPr>
          <a:xfrm>
            <a:off x="0" y="3097335"/>
            <a:ext cx="12191999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Presupuesto Total de Inversión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 2020</a:t>
            </a:r>
          </a:p>
        </p:txBody>
      </p:sp>
    </p:spTree>
    <p:extLst>
      <p:ext uri="{BB962C8B-B14F-4D97-AF65-F5344CB8AC3E}">
        <p14:creationId xmlns:p14="http://schemas.microsoft.com/office/powerpoint/2010/main" val="280856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Febrero 28 de 2020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17" y="1194700"/>
            <a:ext cx="6919415" cy="347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21" y="4984680"/>
            <a:ext cx="4626591" cy="149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563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Febrero 28 de 2020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65" y="1184227"/>
            <a:ext cx="7246961" cy="349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20" y="5052919"/>
            <a:ext cx="4817660" cy="127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10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Febrero 28 de 2020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25" y="1102341"/>
            <a:ext cx="8229600" cy="348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58" y="4943737"/>
            <a:ext cx="4258102" cy="142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811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Febrero 28 de 2020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43" y="1007647"/>
            <a:ext cx="6673756" cy="371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03" y="5175748"/>
            <a:ext cx="4367283" cy="1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700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Febrero 28 de 2020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19" y="1112814"/>
            <a:ext cx="5923129" cy="336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09" y="5052918"/>
            <a:ext cx="3725839" cy="133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734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2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6" name="CuadroTexto 4">
            <a:extLst>
              <a:ext uri="{FF2B5EF4-FFF2-40B4-BE49-F238E27FC236}">
                <a16:creationId xmlns:a16="http://schemas.microsoft.com/office/drawing/2014/main" id="{6DC66150-2B0B-4A4F-807B-A5593C8B8EEF}"/>
              </a:ext>
            </a:extLst>
          </p:cNvPr>
          <p:cNvSpPr txBox="1"/>
          <p:nvPr/>
        </p:nvSpPr>
        <p:spPr>
          <a:xfrm>
            <a:off x="1609309" y="4491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Funcionamiento e Inversión  a Febrero 28 de 2020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7" y="1405955"/>
            <a:ext cx="11209083" cy="427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42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Presupuesto Total a Febrero 28 de 2020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9" y="1282891"/>
            <a:ext cx="10440536" cy="44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56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90600" y="3124579"/>
            <a:ext cx="98298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</a:rPr>
              <a:t>INVERSIÓN DIRECTA</a:t>
            </a:r>
          </a:p>
        </p:txBody>
      </p:sp>
    </p:spTree>
    <p:extLst>
      <p:ext uri="{BB962C8B-B14F-4D97-AF65-F5344CB8AC3E}">
        <p14:creationId xmlns:p14="http://schemas.microsoft.com/office/powerpoint/2010/main" val="5106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Febrero 28 de  2020</a:t>
            </a:r>
          </a:p>
        </p:txBody>
      </p:sp>
      <p:graphicFrame>
        <p:nvGraphicFramePr>
          <p:cNvPr id="5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820359"/>
              </p:ext>
            </p:extLst>
          </p:nvPr>
        </p:nvGraphicFramePr>
        <p:xfrm>
          <a:off x="2811439" y="1068141"/>
          <a:ext cx="7151427" cy="410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26" y="5189680"/>
            <a:ext cx="5133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79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Febrero 28 de  2020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7" y="1357715"/>
            <a:ext cx="9452684" cy="419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32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61795" y="2890161"/>
            <a:ext cx="10057993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Inversión Directa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</a:t>
            </a:r>
          </a:p>
        </p:txBody>
      </p:sp>
    </p:spTree>
    <p:extLst>
      <p:ext uri="{BB962C8B-B14F-4D97-AF65-F5344CB8AC3E}">
        <p14:creationId xmlns:p14="http://schemas.microsoft.com/office/powerpoint/2010/main" val="24781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4431</TotalTime>
  <Words>410</Words>
  <Application>Microsoft Office PowerPoint</Application>
  <PresentationFormat>Panorámica</PresentationFormat>
  <Paragraphs>76</Paragraphs>
  <Slides>35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HOME</cp:lastModifiedBy>
  <cp:revision>85</cp:revision>
  <dcterms:created xsi:type="dcterms:W3CDTF">2020-02-27T14:24:05Z</dcterms:created>
  <dcterms:modified xsi:type="dcterms:W3CDTF">2020-05-29T15:26:45Z</dcterms:modified>
</cp:coreProperties>
</file>