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412" r:id="rId2"/>
    <p:sldId id="415" r:id="rId3"/>
    <p:sldId id="416" r:id="rId4"/>
    <p:sldId id="413" r:id="rId5"/>
    <p:sldId id="418" r:id="rId6"/>
    <p:sldId id="419" r:id="rId7"/>
    <p:sldId id="420" r:id="rId8"/>
    <p:sldId id="428" r:id="rId9"/>
    <p:sldId id="421" r:id="rId10"/>
    <p:sldId id="429" r:id="rId11"/>
    <p:sldId id="422" r:id="rId12"/>
    <p:sldId id="430" r:id="rId13"/>
    <p:sldId id="424" r:id="rId14"/>
    <p:sldId id="431" r:id="rId15"/>
    <p:sldId id="423" r:id="rId16"/>
    <p:sldId id="432" r:id="rId17"/>
    <p:sldId id="425" r:id="rId18"/>
    <p:sldId id="433" r:id="rId19"/>
    <p:sldId id="426" r:id="rId20"/>
    <p:sldId id="434" r:id="rId21"/>
    <p:sldId id="427" r:id="rId22"/>
    <p:sldId id="435" r:id="rId23"/>
    <p:sldId id="414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295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Museo Sans Condensed" panose="020B0604020202020204" charset="0"/>
      <p:regular r:id="rId4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on%20Vanegas\Documents\SCRD-DP\2020\SEGUIMIENTO%20EJECUCI&#211;N\SECTOR%20CRD\DICIEMBRE\SEGUIMIENTO%20SECTOR%20A%2031-12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on%20Vanegas\Documents\SCRD-DP\2020\SEGUIMIENTO%20EJECUCI&#211;N\SECTOR%20CRD\DICIEMBRE\SEGUIMIENTO%20SECTOR%20A%2031-12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on%20Vanegas\Documents\SCRD-DP\2020\SEGUIMIENTO%20EJECUCI&#211;N\DICIEMBRE\SEGUIMIENTO%20SECTOR%20A%2031-12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8810035109248"/>
          <c:y val="4.699479231762696E-2"/>
          <c:w val="0.85819386213087001"/>
          <c:h val="0.7840270361983116"/>
        </c:manualLayout>
      </c:layout>
      <c:lineChart>
        <c:grouping val="standard"/>
        <c:varyColors val="0"/>
        <c:ser>
          <c:idx val="0"/>
          <c:order val="0"/>
          <c:tx>
            <c:strRef>
              <c:f>'Graf Sector 2020'!$A$4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2142913953937627E-2"/>
                  <c:y val="-2.2317543640378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2020'!$B$4:$M$4</c:f>
              <c:numCache>
                <c:formatCode>0.00%</c:formatCode>
                <c:ptCount val="12"/>
                <c:pt idx="0">
                  <c:v>4.4827210645785875E-2</c:v>
                </c:pt>
                <c:pt idx="1">
                  <c:v>0.1056297462995642</c:v>
                </c:pt>
                <c:pt idx="2">
                  <c:v>0.32970561163886419</c:v>
                </c:pt>
                <c:pt idx="3">
                  <c:v>0.37829672111642687</c:v>
                </c:pt>
                <c:pt idx="4">
                  <c:v>0.48676382112677713</c:v>
                </c:pt>
                <c:pt idx="5">
                  <c:v>0.57941648107926791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12-4EB2-B37C-519D5833A7CA}"/>
            </c:ext>
          </c:extLst>
        </c:ser>
        <c:ser>
          <c:idx val="1"/>
          <c:order val="1"/>
          <c:tx>
            <c:strRef>
              <c:f>'Graf Sector 2020'!$A$10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52293463317086E-2"/>
                  <c:y val="-1.1269924592759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12-4EB2-B37C-519D5833A7CA}"/>
                </c:ext>
              </c:extLst>
            </c:dLbl>
            <c:dLbl>
              <c:idx val="1"/>
              <c:layout>
                <c:manualLayout>
                  <c:x val="-4.1652293463317086E-2"/>
                  <c:y val="1.428488105653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12-4EB2-B37C-519D5833A7CA}"/>
                </c:ext>
              </c:extLst>
            </c:dLbl>
            <c:dLbl>
              <c:idx val="2"/>
              <c:layout>
                <c:manualLayout>
                  <c:x val="-5.0425742236765859E-2"/>
                  <c:y val="-1.973553305836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12-4EB2-B37C-519D5833A7CA}"/>
                </c:ext>
              </c:extLst>
            </c:dLbl>
            <c:dLbl>
              <c:idx val="3"/>
              <c:layout>
                <c:manualLayout>
                  <c:x val="-5.0425742236765859E-2"/>
                  <c:y val="-7.03712035995500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12-4EB2-B37C-519D5833A7CA}"/>
                </c:ext>
              </c:extLst>
            </c:dLbl>
            <c:dLbl>
              <c:idx val="4"/>
              <c:layout>
                <c:manualLayout>
                  <c:x val="-4.6039017850041525E-2"/>
                  <c:y val="-2.80431612715077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12-4EB2-B37C-519D5833A7CA}"/>
                </c:ext>
              </c:extLst>
            </c:dLbl>
            <c:dLbl>
              <c:idx val="6"/>
              <c:layout>
                <c:manualLayout>
                  <c:x val="-2.2950994762018385E-2"/>
                  <c:y val="1.428488105653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12-4EB2-B37C-519D5833A7CA}"/>
                </c:ext>
              </c:extLst>
            </c:dLbl>
            <c:dLbl>
              <c:idx val="7"/>
              <c:layout>
                <c:manualLayout>
                  <c:x val="-2.5836884025860405E-2"/>
                  <c:y val="1.428488105653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12-4EB2-B37C-519D5833A7CA}"/>
                </c:ext>
              </c:extLst>
            </c:dLbl>
            <c:dLbl>
              <c:idx val="8"/>
              <c:layout>
                <c:manualLayout>
                  <c:x val="-1.8372498359580054E-2"/>
                  <c:y val="1.7755794610180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12-4EB2-B37C-519D5833A7CA}"/>
                </c:ext>
              </c:extLst>
            </c:dLbl>
            <c:dLbl>
              <c:idx val="9"/>
              <c:layout>
                <c:manualLayout>
                  <c:x val="-1.0559998359580052E-2"/>
                  <c:y val="-1.229115374662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2020'!$B$10:$M$10</c:f>
              <c:numCache>
                <c:formatCode>0.00%</c:formatCode>
                <c:ptCount val="12"/>
                <c:pt idx="0">
                  <c:v>4.4827210645785875E-2</c:v>
                </c:pt>
                <c:pt idx="1">
                  <c:v>9.2790672108223379E-2</c:v>
                </c:pt>
                <c:pt idx="2">
                  <c:v>0.5010604247253273</c:v>
                </c:pt>
                <c:pt idx="3">
                  <c:v>0.20194421963778508</c:v>
                </c:pt>
                <c:pt idx="4">
                  <c:v>0.30720527689981919</c:v>
                </c:pt>
                <c:pt idx="5">
                  <c:v>0.3071459568964176</c:v>
                </c:pt>
                <c:pt idx="6">
                  <c:v>0.41405567494504886</c:v>
                </c:pt>
                <c:pt idx="7">
                  <c:v>0.544878998607918</c:v>
                </c:pt>
                <c:pt idx="8">
                  <c:v>0.62415357041202801</c:v>
                </c:pt>
                <c:pt idx="9">
                  <c:v>0.65203946334368879</c:v>
                </c:pt>
                <c:pt idx="10">
                  <c:v>0.85268899738842818</c:v>
                </c:pt>
                <c:pt idx="11">
                  <c:v>0.91189628555376145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312-4EB2-B37C-519D5833A7CA}"/>
            </c:ext>
          </c:extLst>
        </c:ser>
        <c:ser>
          <c:idx val="2"/>
          <c:order val="2"/>
          <c:tx>
            <c:strRef>
              <c:f>'Graf Sector 2020'!$A$7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7316017316017368E-2"/>
                  <c:y val="-4.23280423280423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12-4EB2-B37C-519D5833A7CA}"/>
                </c:ext>
              </c:extLst>
            </c:dLbl>
            <c:dLbl>
              <c:idx val="2"/>
              <c:layout>
                <c:manualLayout>
                  <c:x val="-1.1544011544011598E-2"/>
                  <c:y val="-2.539682539682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12-4EB2-B37C-519D5833A7CA}"/>
                </c:ext>
              </c:extLst>
            </c:dLbl>
            <c:dLbl>
              <c:idx val="3"/>
              <c:layout>
                <c:manualLayout>
                  <c:x val="-2.3088023088023088E-2"/>
                  <c:y val="-1.5520102897395801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12-4EB2-B37C-519D5833A7CA}"/>
                </c:ext>
              </c:extLst>
            </c:dLbl>
            <c:dLbl>
              <c:idx val="4"/>
              <c:layout>
                <c:manualLayout>
                  <c:x val="-2.5974025974025976E-2"/>
                  <c:y val="-4.23280423280423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12-4EB2-B37C-519D5833A7CA}"/>
                </c:ext>
              </c:extLst>
            </c:dLbl>
            <c:dLbl>
              <c:idx val="5"/>
              <c:layout>
                <c:manualLayout>
                  <c:x val="-3.1746031746031744E-2"/>
                  <c:y val="1.6931216931216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2020'!$B$7:$M$7</c:f>
              <c:numCache>
                <c:formatCode>0.00%</c:formatCode>
                <c:ptCount val="12"/>
                <c:pt idx="0">
                  <c:v>1.0070050532566613E-3</c:v>
                </c:pt>
                <c:pt idx="1">
                  <c:v>3.0048573737154801E-2</c:v>
                </c:pt>
                <c:pt idx="2">
                  <c:v>6.9272839021078267E-2</c:v>
                </c:pt>
                <c:pt idx="3">
                  <c:v>0.12709604553104337</c:v>
                </c:pt>
                <c:pt idx="4">
                  <c:v>0.20513588338224278</c:v>
                </c:pt>
                <c:pt idx="5">
                  <c:v>0.30546093483791131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312-4EB2-B37C-519D5833A7CA}"/>
            </c:ext>
          </c:extLst>
        </c:ser>
        <c:ser>
          <c:idx val="3"/>
          <c:order val="3"/>
          <c:tx>
            <c:strRef>
              <c:f>'Graf Sector 2020'!$A$11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7316017316017316E-2"/>
                  <c:y val="-4.232804232804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12-4EB2-B37C-519D5833A7CA}"/>
                </c:ext>
              </c:extLst>
            </c:dLbl>
            <c:dLbl>
              <c:idx val="7"/>
              <c:layout>
                <c:manualLayout>
                  <c:x val="-1.73160173160173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12-4EB2-B37C-519D5833A7CA}"/>
                </c:ext>
              </c:extLst>
            </c:dLbl>
            <c:dLbl>
              <c:idx val="8"/>
              <c:layout>
                <c:manualLayout>
                  <c:x val="-2.0833333333333429E-2"/>
                  <c:y val="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12-4EB2-B37C-519D5833A7CA}"/>
                </c:ext>
              </c:extLst>
            </c:dLbl>
            <c:dLbl>
              <c:idx val="9"/>
              <c:layout>
                <c:manualLayout>
                  <c:x val="-1.5625E-2"/>
                  <c:y val="3.7558685446009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2020'!$B$11:$M$11</c:f>
              <c:numCache>
                <c:formatCode>0.00%</c:formatCode>
                <c:ptCount val="12"/>
                <c:pt idx="0">
                  <c:v>1.0067792447096509E-3</c:v>
                </c:pt>
                <c:pt idx="1">
                  <c:v>2.9568668687016054E-2</c:v>
                </c:pt>
                <c:pt idx="2">
                  <c:v>0.29752066928641452</c:v>
                </c:pt>
                <c:pt idx="3">
                  <c:v>7.3768255120833154E-2</c:v>
                </c:pt>
                <c:pt idx="4">
                  <c:v>0.11683261050271994</c:v>
                </c:pt>
                <c:pt idx="5">
                  <c:v>0.15864248871058512</c:v>
                </c:pt>
                <c:pt idx="6">
                  <c:v>0.19485056655646774</c:v>
                </c:pt>
                <c:pt idx="7">
                  <c:v>0.25032330805767927</c:v>
                </c:pt>
                <c:pt idx="8">
                  <c:v>0.31378373359408612</c:v>
                </c:pt>
                <c:pt idx="9">
                  <c:v>0.37596074591556977</c:v>
                </c:pt>
                <c:pt idx="10">
                  <c:v>0.61837956004864469</c:v>
                </c:pt>
                <c:pt idx="11">
                  <c:v>0.66131734500832773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E312-4EB2-B37C-519D5833A7CA}"/>
            </c:ext>
          </c:extLst>
        </c:ser>
        <c:ser>
          <c:idx val="4"/>
          <c:order val="4"/>
          <c:tx>
            <c:strRef>
              <c:f>'Graf Sector 2020'!$A$5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12-4EB2-B37C-519D5833A7CA}"/>
                </c:ext>
              </c:extLst>
            </c:dLbl>
            <c:dLbl>
              <c:idx val="11"/>
              <c:layout>
                <c:manualLayout>
                  <c:x val="-3.9509833998023082E-2"/>
                  <c:y val="-2.655034787318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2020'!$B$5:$M$5</c:f>
              <c:numCache>
                <c:formatCode>General</c:formatCode>
                <c:ptCount val="12"/>
                <c:pt idx="5" formatCode="0.00%">
                  <c:v>0.57941648107926791</c:v>
                </c:pt>
                <c:pt idx="6" formatCode="0.00%">
                  <c:v>0.42520741589667022</c:v>
                </c:pt>
                <c:pt idx="7" formatCode="0.00%">
                  <c:v>0.58762158313211521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312-4EB2-B37C-519D5833A7CA}"/>
            </c:ext>
          </c:extLst>
        </c:ser>
        <c:ser>
          <c:idx val="5"/>
          <c:order val="5"/>
          <c:tx>
            <c:strRef>
              <c:f>'Graf Sector 2020'!$A$8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12-4EB2-B37C-519D5833A7CA}"/>
                </c:ext>
              </c:extLst>
            </c:dLbl>
            <c:dLbl>
              <c:idx val="7"/>
              <c:layout>
                <c:manualLayout>
                  <c:x val="-4.4999999999999998E-2"/>
                  <c:y val="-1.9802890835828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12-4EB2-B37C-519D5833A7CA}"/>
                </c:ext>
              </c:extLst>
            </c:dLbl>
            <c:dLbl>
              <c:idx val="11"/>
              <c:layout>
                <c:manualLayout>
                  <c:x val="-2.1962936451125428E-2"/>
                  <c:y val="1.1544890222055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2020'!$B$8:$M$8</c:f>
              <c:numCache>
                <c:formatCode>General</c:formatCode>
                <c:ptCount val="12"/>
                <c:pt idx="5" formatCode="0.00%">
                  <c:v>0.30546093483791131</c:v>
                </c:pt>
                <c:pt idx="6" formatCode="0.00%">
                  <c:v>0.19245502986598986</c:v>
                </c:pt>
                <c:pt idx="7" formatCode="0.00%">
                  <c:v>0.29796615488091077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312-4EB2-B37C-519D5833A7CA}"/>
            </c:ext>
          </c:extLst>
        </c:ser>
        <c:ser>
          <c:idx val="6"/>
          <c:order val="6"/>
          <c:tx>
            <c:strRef>
              <c:f>'Graf Sector 2020'!$A$6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312-4EB2-B37C-519D5833A7CA}"/>
                </c:ext>
              </c:extLst>
            </c:dLbl>
            <c:dLbl>
              <c:idx val="8"/>
              <c:layout>
                <c:manualLayout>
                  <c:x val="-6.0039165026246719E-2"/>
                  <c:y val="-3.8582233558833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12-4EB2-B37C-519D5833A7CA}"/>
                </c:ext>
              </c:extLst>
            </c:dLbl>
            <c:dLbl>
              <c:idx val="9"/>
              <c:layout>
                <c:manualLayout>
                  <c:x val="-6.7851665026246719E-2"/>
                  <c:y val="-2.355875938042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312-4EB2-B37C-519D5833A7CA}"/>
                </c:ext>
              </c:extLst>
            </c:dLbl>
            <c:dLbl>
              <c:idx val="10"/>
              <c:layout>
                <c:manualLayout>
                  <c:x val="-7.305999835957995E-2"/>
                  <c:y val="-3.1070496469631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312-4EB2-B37C-519D5833A7CA}"/>
                </c:ext>
              </c:extLst>
            </c:dLbl>
            <c:dLbl>
              <c:idx val="11"/>
              <c:layout>
                <c:manualLayout>
                  <c:x val="-6.1414247047244096E-2"/>
                  <c:y val="-2.355875938042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2020'!$B$6:$M$6</c:f>
              <c:numCache>
                <c:formatCode>General</c:formatCode>
                <c:ptCount val="12"/>
                <c:pt idx="7" formatCode="0.00%">
                  <c:v>0.58762158313211521</c:v>
                </c:pt>
                <c:pt idx="8" formatCode="0.00%">
                  <c:v>0.64561995497314184</c:v>
                </c:pt>
                <c:pt idx="9" formatCode="0.00%">
                  <c:v>0.80426362037396681</c:v>
                </c:pt>
                <c:pt idx="10" formatCode="0.00%">
                  <c:v>0.87519294945952075</c:v>
                </c:pt>
                <c:pt idx="11" formatCode="0.00%">
                  <c:v>0.95690203858926692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E312-4EB2-B37C-519D5833A7CA}"/>
            </c:ext>
          </c:extLst>
        </c:ser>
        <c:ser>
          <c:idx val="7"/>
          <c:order val="7"/>
          <c:tx>
            <c:strRef>
              <c:f>'Graf Sector 2020'!$A$9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312-4EB2-B37C-519D5833A7CA}"/>
                </c:ext>
              </c:extLst>
            </c:dLbl>
            <c:dLbl>
              <c:idx val="8"/>
              <c:layout>
                <c:manualLayout>
                  <c:x val="-4.9622498359580054E-2"/>
                  <c:y val="-1.9802890835828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312-4EB2-B37C-519D5833A7CA}"/>
                </c:ext>
              </c:extLst>
            </c:dLbl>
            <c:dLbl>
              <c:idx val="9"/>
              <c:layout>
                <c:manualLayout>
                  <c:x val="-5.4830831692913383E-2"/>
                  <c:y val="-1.6047022291227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312-4EB2-B37C-519D5833A7CA}"/>
                </c:ext>
              </c:extLst>
            </c:dLbl>
            <c:dLbl>
              <c:idx val="10"/>
              <c:layout>
                <c:manualLayout>
                  <c:x val="-6.0039165026246816E-2"/>
                  <c:y val="-1.9802890835828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312-4EB2-B37C-519D5833A7CA}"/>
                </c:ext>
              </c:extLst>
            </c:dLbl>
            <c:dLbl>
              <c:idx val="11"/>
              <c:layout>
                <c:manualLayout>
                  <c:x val="-3.7976747047244096E-2"/>
                  <c:y val="-1.6047022291227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312-4EB2-B37C-519D5833A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2020'!$B$9:$M$9</c:f>
              <c:numCache>
                <c:formatCode>General</c:formatCode>
                <c:ptCount val="12"/>
                <c:pt idx="7" formatCode="0.00%">
                  <c:v>0.29796615488091077</c:v>
                </c:pt>
                <c:pt idx="8" formatCode="0.00%">
                  <c:v>0.32315740369015433</c:v>
                </c:pt>
                <c:pt idx="9" formatCode="0.00%">
                  <c:v>0.42689777000957951</c:v>
                </c:pt>
                <c:pt idx="10" formatCode="0.00%">
                  <c:v>0.58750530738083118</c:v>
                </c:pt>
                <c:pt idx="11" formatCode="0.00%">
                  <c:v>0.85777531396136342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E312-4EB2-B37C-519D5833A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792896"/>
        <c:axId val="124011072"/>
      </c:lineChart>
      <c:catAx>
        <c:axId val="12379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1072"/>
        <c:crosses val="autoZero"/>
        <c:auto val="1"/>
        <c:lblAlgn val="ctr"/>
        <c:lblOffset val="100"/>
        <c:noMultiLvlLbl val="0"/>
      </c:catAx>
      <c:valAx>
        <c:axId val="12401107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3792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2020'!$A$23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5-408F-905F-400B05607272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5-408F-905F-400B05607272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5-408F-905F-400B05607272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5-408F-905F-400B05607272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5-408F-905F-400B05607272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5-408F-905F-400B05607272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5-408F-905F-400B05607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2020'!$B$22:$M$22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2020'!$B$23:$M$23</c:f>
              <c:numCache>
                <c:formatCode>0.00%</c:formatCode>
                <c:ptCount val="12"/>
                <c:pt idx="0">
                  <c:v>1.2743760917214547E-3</c:v>
                </c:pt>
                <c:pt idx="1">
                  <c:v>1.9917104598914621E-2</c:v>
                </c:pt>
                <c:pt idx="2">
                  <c:v>2.6297614801487981E-2</c:v>
                </c:pt>
                <c:pt idx="3">
                  <c:v>4.7652579730296206E-2</c:v>
                </c:pt>
                <c:pt idx="4">
                  <c:v>9.7740623991539849E-2</c:v>
                </c:pt>
                <c:pt idx="5">
                  <c:v>0.14578150129853762</c:v>
                </c:pt>
                <c:pt idx="6">
                  <c:v>0.31621594402232533</c:v>
                </c:pt>
                <c:pt idx="7">
                  <c:v>0.36316569173442048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F45-408F-905F-400B05607272}"/>
            </c:ext>
          </c:extLst>
        </c:ser>
        <c:ser>
          <c:idx val="2"/>
          <c:order val="1"/>
          <c:tx>
            <c:strRef>
              <c:f>'Reservas 2020'!$A$24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45-408F-905F-400B05607272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45-408F-905F-400B05607272}"/>
                </c:ext>
              </c:extLst>
            </c:dLbl>
            <c:dLbl>
              <c:idx val="9"/>
              <c:layout>
                <c:manualLayout>
                  <c:x val="-2.5000000000000001E-2"/>
                  <c:y val="-2.845528455284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45-408F-905F-400B05607272}"/>
                </c:ext>
              </c:extLst>
            </c:dLbl>
            <c:dLbl>
              <c:idx val="10"/>
              <c:layout>
                <c:manualLayout>
                  <c:x val="-3.6111111111111108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5-408F-905F-400B05607272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45-408F-905F-400B05607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2020'!$B$22:$M$22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2020'!$B$24:$M$24</c:f>
              <c:numCache>
                <c:formatCode>General</c:formatCode>
                <c:ptCount val="12"/>
                <c:pt idx="7" formatCode="0.00%">
                  <c:v>0.36316569173442048</c:v>
                </c:pt>
                <c:pt idx="8" formatCode="0.00%">
                  <c:v>0.20730423132106829</c:v>
                </c:pt>
                <c:pt idx="9" formatCode="0.00%">
                  <c:v>0.2194209656797011</c:v>
                </c:pt>
                <c:pt idx="10" formatCode="0.00%">
                  <c:v>0.2628375318463973</c:v>
                </c:pt>
                <c:pt idx="11" formatCode="0.00%">
                  <c:v>0.30255464910085234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F45-408F-905F-400B05607272}"/>
            </c:ext>
          </c:extLst>
        </c:ser>
        <c:ser>
          <c:idx val="1"/>
          <c:order val="2"/>
          <c:tx>
            <c:strRef>
              <c:f>'Reservas 2020'!$A$25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45-408F-905F-400B05607272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45-408F-905F-400B05607272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45-408F-905F-400B05607272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45-408F-905F-400B05607272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45-408F-905F-400B05607272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F45-408F-905F-400B05607272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F45-408F-905F-400B05607272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45-408F-905F-400B05607272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45-408F-905F-400B05607272}"/>
                </c:ext>
              </c:extLst>
            </c:dLbl>
            <c:dLbl>
              <c:idx val="9"/>
              <c:layout>
                <c:manualLayout>
                  <c:x val="-1.1111111111111009E-2"/>
                  <c:y val="2.845528455284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45-408F-905F-400B05607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2020'!$B$22:$M$22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2020'!$B$25:$M$25</c:f>
              <c:numCache>
                <c:formatCode>0.00%</c:formatCode>
                <c:ptCount val="12"/>
                <c:pt idx="0">
                  <c:v>1.2781803826002005E-3</c:v>
                </c:pt>
                <c:pt idx="1">
                  <c:v>1.9920908889793369E-2</c:v>
                </c:pt>
                <c:pt idx="2">
                  <c:v>2.3627382598283685E-2</c:v>
                </c:pt>
                <c:pt idx="3">
                  <c:v>3.0141654897481676E-2</c:v>
                </c:pt>
                <c:pt idx="4">
                  <c:v>3.1193073516630695E-2</c:v>
                </c:pt>
                <c:pt idx="5">
                  <c:v>3.6324307453098219E-2</c:v>
                </c:pt>
                <c:pt idx="6">
                  <c:v>0.18209526661080805</c:v>
                </c:pt>
                <c:pt idx="7">
                  <c:v>0.18830679071529849</c:v>
                </c:pt>
                <c:pt idx="8">
                  <c:v>0.2073704396931812</c:v>
                </c:pt>
                <c:pt idx="9">
                  <c:v>0.2190307004949803</c:v>
                </c:pt>
                <c:pt idx="10">
                  <c:v>0.2361351755736685</c:v>
                </c:pt>
                <c:pt idx="11">
                  <c:v>0.29957318556522511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F45-408F-905F-400B05607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2020'!$A$40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4-4ABF-AB7E-0EC92D69C69C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4-4ABF-AB7E-0EC92D69C69C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4-4ABF-AB7E-0EC92D69C69C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4-4ABF-AB7E-0EC92D69C69C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4-4ABF-AB7E-0EC92D69C69C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4-4ABF-AB7E-0EC92D69C69C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4-4ABF-AB7E-0EC92D69C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2020'!$B$39:$M$39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2020'!$B$40:$M$40</c:f>
              <c:numCache>
                <c:formatCode>0.00%</c:formatCode>
                <c:ptCount val="12"/>
                <c:pt idx="0">
                  <c:v>0</c:v>
                </c:pt>
                <c:pt idx="1">
                  <c:v>0.15940426660925253</c:v>
                </c:pt>
                <c:pt idx="2">
                  <c:v>0.25567541558432577</c:v>
                </c:pt>
                <c:pt idx="3">
                  <c:v>0.33100966888271166</c:v>
                </c:pt>
                <c:pt idx="4">
                  <c:v>0.40335465901021755</c:v>
                </c:pt>
                <c:pt idx="5">
                  <c:v>0.47764025950268985</c:v>
                </c:pt>
                <c:pt idx="6">
                  <c:v>0.57653304049254694</c:v>
                </c:pt>
                <c:pt idx="7">
                  <c:v>0.64911307349034386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14-4ABF-AB7E-0EC92D69C69C}"/>
            </c:ext>
          </c:extLst>
        </c:ser>
        <c:ser>
          <c:idx val="2"/>
          <c:order val="1"/>
          <c:tx>
            <c:strRef>
              <c:f>'Reservas 2020'!$A$41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14-4ABF-AB7E-0EC92D69C69C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4-4ABF-AB7E-0EC92D69C69C}"/>
                </c:ext>
              </c:extLst>
            </c:dLbl>
            <c:dLbl>
              <c:idx val="9"/>
              <c:layout>
                <c:manualLayout>
                  <c:x val="-2.5000000000000001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14-4ABF-AB7E-0EC92D69C69C}"/>
                </c:ext>
              </c:extLst>
            </c:dLbl>
            <c:dLbl>
              <c:idx val="10"/>
              <c:layout>
                <c:manualLayout>
                  <c:x val="-3.6111111111111108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14-4ABF-AB7E-0EC92D69C69C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14-4ABF-AB7E-0EC92D69C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2020'!$B$39:$M$39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2020'!$B$41:$M$41</c:f>
              <c:numCache>
                <c:formatCode>General</c:formatCode>
                <c:ptCount val="12"/>
                <c:pt idx="7" formatCode="0.00%">
                  <c:v>0.64911307349034386</c:v>
                </c:pt>
                <c:pt idx="8" formatCode="0.00%">
                  <c:v>0.45614890372172634</c:v>
                </c:pt>
                <c:pt idx="9" formatCode="0.00%">
                  <c:v>0.50739126281528846</c:v>
                </c:pt>
                <c:pt idx="10" formatCode="0.00%">
                  <c:v>0.5859558488951091</c:v>
                </c:pt>
                <c:pt idx="11" formatCode="0.00%">
                  <c:v>0.64908896652928838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414-4ABF-AB7E-0EC92D69C69C}"/>
            </c:ext>
          </c:extLst>
        </c:ser>
        <c:ser>
          <c:idx val="1"/>
          <c:order val="2"/>
          <c:tx>
            <c:strRef>
              <c:f>'Reservas 2020'!$A$42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14-4ABF-AB7E-0EC92D69C69C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14-4ABF-AB7E-0EC92D69C69C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14-4ABF-AB7E-0EC92D69C69C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14-4ABF-AB7E-0EC92D69C69C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14-4ABF-AB7E-0EC92D69C69C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14-4ABF-AB7E-0EC92D69C69C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14-4ABF-AB7E-0EC92D69C69C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414-4ABF-AB7E-0EC92D69C69C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414-4ABF-AB7E-0EC92D69C69C}"/>
                </c:ext>
              </c:extLst>
            </c:dLbl>
            <c:dLbl>
              <c:idx val="9"/>
              <c:layout>
                <c:manualLayout>
                  <c:x val="-1.6666666666666666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414-4ABF-AB7E-0EC92D69C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2020'!$B$39:$M$39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2020'!$B$42:$M$42</c:f>
              <c:numCache>
                <c:formatCode>0.00%</c:formatCode>
                <c:ptCount val="12"/>
                <c:pt idx="0">
                  <c:v>0</c:v>
                </c:pt>
                <c:pt idx="1">
                  <c:v>5.23090921202672E-2</c:v>
                </c:pt>
                <c:pt idx="2">
                  <c:v>0.14913325176858311</c:v>
                </c:pt>
                <c:pt idx="3">
                  <c:v>0.25212507193498984</c:v>
                </c:pt>
                <c:pt idx="4">
                  <c:v>0.28192491585727231</c:v>
                </c:pt>
                <c:pt idx="5">
                  <c:v>0.31062064785204024</c:v>
                </c:pt>
                <c:pt idx="6">
                  <c:v>0.31062064785204024</c:v>
                </c:pt>
                <c:pt idx="7">
                  <c:v>0.39833010235036204</c:v>
                </c:pt>
                <c:pt idx="8">
                  <c:v>0.45064973331682062</c:v>
                </c:pt>
                <c:pt idx="9">
                  <c:v>0.50070679933627538</c:v>
                </c:pt>
                <c:pt idx="10">
                  <c:v>0.54733926329885574</c:v>
                </c:pt>
                <c:pt idx="11">
                  <c:v>0.60098819802167447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0414-4ABF-AB7E-0EC92D69C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2020'!$A$58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17-4CAA-BA32-58E9582833AF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7-4CAA-BA32-58E9582833AF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7-4CAA-BA32-58E9582833AF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7-4CAA-BA32-58E9582833AF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17-4CAA-BA32-58E9582833AF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17-4CAA-BA32-58E9582833AF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17-4CAA-BA32-58E958283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2020'!$B$57:$M$57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2020'!$B$58:$M$58</c:f>
              <c:numCache>
                <c:formatCode>0.00%</c:formatCode>
                <c:ptCount val="12"/>
                <c:pt idx="0">
                  <c:v>0.16020735518118323</c:v>
                </c:pt>
                <c:pt idx="1">
                  <c:v>0.43639206150515658</c:v>
                </c:pt>
                <c:pt idx="2">
                  <c:v>0.5299616729365586</c:v>
                </c:pt>
                <c:pt idx="3">
                  <c:v>0.55742579096761857</c:v>
                </c:pt>
                <c:pt idx="4">
                  <c:v>0.59393816493914409</c:v>
                </c:pt>
                <c:pt idx="5">
                  <c:v>0.71976214754655843</c:v>
                </c:pt>
                <c:pt idx="6">
                  <c:v>0.76361957634034405</c:v>
                </c:pt>
                <c:pt idx="7">
                  <c:v>0.79512879702714157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D17-4CAA-BA32-58E9582833AF}"/>
            </c:ext>
          </c:extLst>
        </c:ser>
        <c:ser>
          <c:idx val="2"/>
          <c:order val="1"/>
          <c:tx>
            <c:strRef>
              <c:f>'Reservas 2020'!$A$59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17-4CAA-BA32-58E9582833AF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17-4CAA-BA32-58E9582833AF}"/>
                </c:ext>
              </c:extLst>
            </c:dLbl>
            <c:dLbl>
              <c:idx val="9"/>
              <c:layout>
                <c:manualLayout>
                  <c:x val="-2.5000000000000001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17-4CAA-BA32-58E9582833AF}"/>
                </c:ext>
              </c:extLst>
            </c:dLbl>
            <c:dLbl>
              <c:idx val="10"/>
              <c:layout>
                <c:manualLayout>
                  <c:x val="-3.6111111111111108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17-4CAA-BA32-58E9582833AF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17-4CAA-BA32-58E958283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2020'!$B$57:$M$57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2020'!$B$59:$M$59</c:f>
              <c:numCache>
                <c:formatCode>General</c:formatCode>
                <c:ptCount val="12"/>
                <c:pt idx="7" formatCode="0.00%">
                  <c:v>0.79512879702714157</c:v>
                </c:pt>
                <c:pt idx="8" formatCode="0.00%">
                  <c:v>0.82669124274888306</c:v>
                </c:pt>
                <c:pt idx="9" formatCode="0.00%">
                  <c:v>0.92185760522860249</c:v>
                </c:pt>
                <c:pt idx="10" formatCode="0.00%">
                  <c:v>1.0091466625366226</c:v>
                </c:pt>
                <c:pt idx="11" formatCode="0.00%">
                  <c:v>1.0189400689663028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D17-4CAA-BA32-58E9582833AF}"/>
            </c:ext>
          </c:extLst>
        </c:ser>
        <c:ser>
          <c:idx val="1"/>
          <c:order val="2"/>
          <c:tx>
            <c:strRef>
              <c:f>'Reservas 2020'!$A$60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17-4CAA-BA32-58E9582833AF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D17-4CAA-BA32-58E9582833AF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17-4CAA-BA32-58E9582833AF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17-4CAA-BA32-58E9582833AF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D17-4CAA-BA32-58E9582833AF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D17-4CAA-BA32-58E9582833AF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D17-4CAA-BA32-58E9582833AF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17-4CAA-BA32-58E9582833AF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17-4CAA-BA32-58E9582833AF}"/>
                </c:ext>
              </c:extLst>
            </c:dLbl>
            <c:dLbl>
              <c:idx val="9"/>
              <c:layout>
                <c:manualLayout>
                  <c:x val="-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17-4CAA-BA32-58E958283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2020'!$B$57:$M$57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2020'!$B$60:$M$60</c:f>
              <c:numCache>
                <c:formatCode>0.00%</c:formatCode>
                <c:ptCount val="12"/>
                <c:pt idx="0">
                  <c:v>0.16020735518118323</c:v>
                </c:pt>
                <c:pt idx="1">
                  <c:v>0.43639206150515658</c:v>
                </c:pt>
                <c:pt idx="2">
                  <c:v>0.60606282789936783</c:v>
                </c:pt>
                <c:pt idx="3">
                  <c:v>0.65488721695411967</c:v>
                </c:pt>
                <c:pt idx="4">
                  <c:v>0.72227281491844064</c:v>
                </c:pt>
                <c:pt idx="5">
                  <c:v>0.72746571726239495</c:v>
                </c:pt>
                <c:pt idx="6">
                  <c:v>0.75333722142710369</c:v>
                </c:pt>
                <c:pt idx="7">
                  <c:v>0.77448622301964043</c:v>
                </c:pt>
                <c:pt idx="8">
                  <c:v>0.80503735379737174</c:v>
                </c:pt>
                <c:pt idx="9">
                  <c:v>0.81120556083634432</c:v>
                </c:pt>
                <c:pt idx="10">
                  <c:v>0.83540664858827185</c:v>
                </c:pt>
                <c:pt idx="11">
                  <c:v>0.99005566365807962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D17-4CAA-BA32-58E958283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2020'!$A$92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0-409F-9F2E-6DF8F75B85A0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0-409F-9F2E-6DF8F75B85A0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0-409F-9F2E-6DF8F75B85A0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0-409F-9F2E-6DF8F75B85A0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0-409F-9F2E-6DF8F75B85A0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0-409F-9F2E-6DF8F75B85A0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0-409F-9F2E-6DF8F75B8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2020'!$B$92:$M$92</c:f>
              <c:numCache>
                <c:formatCode>0.00%</c:formatCode>
                <c:ptCount val="12"/>
                <c:pt idx="0">
                  <c:v>0</c:v>
                </c:pt>
                <c:pt idx="1">
                  <c:v>0.27683109112656706</c:v>
                </c:pt>
                <c:pt idx="2">
                  <c:v>0.46244733352222211</c:v>
                </c:pt>
                <c:pt idx="3">
                  <c:v>0.59538600498048366</c:v>
                </c:pt>
                <c:pt idx="4">
                  <c:v>0.71747050775788335</c:v>
                </c:pt>
                <c:pt idx="5">
                  <c:v>0.90039810286561861</c:v>
                </c:pt>
                <c:pt idx="6">
                  <c:v>0.90039810286561861</c:v>
                </c:pt>
                <c:pt idx="7">
                  <c:v>0.90039810286561861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E0-409F-9F2E-6DF8F75B85A0}"/>
            </c:ext>
          </c:extLst>
        </c:ser>
        <c:ser>
          <c:idx val="2"/>
          <c:order val="1"/>
          <c:tx>
            <c:strRef>
              <c:f>'Reservas 2020'!$A$93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0-409F-9F2E-6DF8F75B85A0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0-409F-9F2E-6DF8F75B85A0}"/>
                </c:ext>
              </c:extLst>
            </c:dLbl>
            <c:dLbl>
              <c:idx val="9"/>
              <c:layout>
                <c:manualLayout>
                  <c:x val="-2.5000000000000001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0-409F-9F2E-6DF8F75B85A0}"/>
                </c:ext>
              </c:extLst>
            </c:dLbl>
            <c:dLbl>
              <c:idx val="10"/>
              <c:layout>
                <c:manualLayout>
                  <c:x val="-3.6111111111111108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0-409F-9F2E-6DF8F75B85A0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0-409F-9F2E-6DF8F75B8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2020'!$B$93:$M$93</c:f>
              <c:numCache>
                <c:formatCode>General</c:formatCode>
                <c:ptCount val="12"/>
                <c:pt idx="7" formatCode="0.00%">
                  <c:v>0.90039810286561861</c:v>
                </c:pt>
                <c:pt idx="8" formatCode="0.00%">
                  <c:v>0.8119714809518086</c:v>
                </c:pt>
                <c:pt idx="9" formatCode="0.00%">
                  <c:v>0.91244722589666694</c:v>
                </c:pt>
                <c:pt idx="10" formatCode="0.00%">
                  <c:v>0.99619360993891259</c:v>
                </c:pt>
                <c:pt idx="11" formatCode="0.00%">
                  <c:v>1.0767534490473274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FE0-409F-9F2E-6DF8F75B85A0}"/>
            </c:ext>
          </c:extLst>
        </c:ser>
        <c:ser>
          <c:idx val="1"/>
          <c:order val="2"/>
          <c:tx>
            <c:strRef>
              <c:f>'Reservas 2020'!$A$94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0-409F-9F2E-6DF8F75B85A0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0-409F-9F2E-6DF8F75B85A0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E0-409F-9F2E-6DF8F75B85A0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0-409F-9F2E-6DF8F75B85A0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E0-409F-9F2E-6DF8F75B85A0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0-409F-9F2E-6DF8F75B85A0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0-409F-9F2E-6DF8F75B85A0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0-409F-9F2E-6DF8F75B85A0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0-409F-9F2E-6DF8F75B85A0}"/>
                </c:ext>
              </c:extLst>
            </c:dLbl>
            <c:dLbl>
              <c:idx val="9"/>
              <c:layout>
                <c:manualLayout>
                  <c:x val="-1.6666666666666666E-2"/>
                  <c:y val="-3.7262442169814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FE0-409F-9F2E-6DF8F75B8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2020'!$B$94:$M$94</c:f>
              <c:numCache>
                <c:formatCode>0.00%</c:formatCode>
                <c:ptCount val="12"/>
                <c:pt idx="0">
                  <c:v>0</c:v>
                </c:pt>
                <c:pt idx="1">
                  <c:v>0.18183222028673077</c:v>
                </c:pt>
                <c:pt idx="2">
                  <c:v>0.32403875852598135</c:v>
                </c:pt>
                <c:pt idx="3">
                  <c:v>0.49233991322837389</c:v>
                </c:pt>
                <c:pt idx="4">
                  <c:v>0.5563088559728675</c:v>
                </c:pt>
                <c:pt idx="5">
                  <c:v>0.60970209194157532</c:v>
                </c:pt>
                <c:pt idx="6">
                  <c:v>0.68314615026679371</c:v>
                </c:pt>
                <c:pt idx="7">
                  <c:v>0.78415105764318149</c:v>
                </c:pt>
                <c:pt idx="8">
                  <c:v>0.80933926179821325</c:v>
                </c:pt>
                <c:pt idx="9">
                  <c:v>0.82248071759522923</c:v>
                </c:pt>
                <c:pt idx="10">
                  <c:v>0.84466052568951178</c:v>
                </c:pt>
                <c:pt idx="11">
                  <c:v>0.98419522188134623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FE0-409F-9F2E-6DF8F75B8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.0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  <c:majorUnit val="0.1"/>
        <c:minorUnit val="1.0000000000000002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49479752530929E-2"/>
          <c:y val="4.5132302906581115E-2"/>
          <c:w val="0.86351159230096242"/>
          <c:h val="0.75513379425132832"/>
        </c:manualLayout>
      </c:layout>
      <c:lineChart>
        <c:grouping val="standard"/>
        <c:varyColors val="0"/>
        <c:ser>
          <c:idx val="0"/>
          <c:order val="0"/>
          <c:tx>
            <c:strRef>
              <c:f>'Reservas 2020'!$A$75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2-4A0E-977E-7CB93DC25D2B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92-4A0E-977E-7CB93DC25D2B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92-4A0E-977E-7CB93DC25D2B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92-4A0E-977E-7CB93DC25D2B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92-4A0E-977E-7CB93DC25D2B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92-4A0E-977E-7CB93DC25D2B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92-4A0E-977E-7CB93DC25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2020'!$B$75:$M$75</c:f>
              <c:numCache>
                <c:formatCode>0.00%</c:formatCode>
                <c:ptCount val="12"/>
                <c:pt idx="0">
                  <c:v>6.7338189748471708E-2</c:v>
                </c:pt>
                <c:pt idx="1">
                  <c:v>0.44909195748600522</c:v>
                </c:pt>
                <c:pt idx="2">
                  <c:v>0.71972491020134588</c:v>
                </c:pt>
                <c:pt idx="3">
                  <c:v>0.90253657362495354</c:v>
                </c:pt>
                <c:pt idx="4">
                  <c:v>0.94068634652427785</c:v>
                </c:pt>
                <c:pt idx="5">
                  <c:v>0.95195205127307159</c:v>
                </c:pt>
                <c:pt idx="6">
                  <c:v>0.95784094239175921</c:v>
                </c:pt>
                <c:pt idx="7">
                  <c:v>0.97371534453778674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92-4A0E-977E-7CB93DC25D2B}"/>
            </c:ext>
          </c:extLst>
        </c:ser>
        <c:ser>
          <c:idx val="2"/>
          <c:order val="1"/>
          <c:tx>
            <c:strRef>
              <c:f>'Reservas 2020'!$A$76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92-4A0E-977E-7CB93DC25D2B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92-4A0E-977E-7CB93DC25D2B}"/>
                </c:ext>
              </c:extLst>
            </c:dLbl>
            <c:dLbl>
              <c:idx val="9"/>
              <c:layout>
                <c:manualLayout>
                  <c:x val="-4.9999999999999899E-2"/>
                  <c:y val="-4.471544715447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92-4A0E-977E-7CB93DC25D2B}"/>
                </c:ext>
              </c:extLst>
            </c:dLbl>
            <c:dLbl>
              <c:idx val="10"/>
              <c:layout>
                <c:manualLayout>
                  <c:x val="-4.4444444444444446E-2"/>
                  <c:y val="-2.439024390243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92-4A0E-977E-7CB93DC25D2B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92-4A0E-977E-7CB93DC25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2020'!$B$76:$M$76</c:f>
              <c:numCache>
                <c:formatCode>General</c:formatCode>
                <c:ptCount val="12"/>
                <c:pt idx="7" formatCode="0.00%">
                  <c:v>0.97371534453778674</c:v>
                </c:pt>
                <c:pt idx="8" formatCode="0.00%">
                  <c:v>0.94734335387583779</c:v>
                </c:pt>
                <c:pt idx="9" formatCode="0.00%">
                  <c:v>0.98830955296236045</c:v>
                </c:pt>
                <c:pt idx="10" formatCode="0.00%">
                  <c:v>1.0131453111585649</c:v>
                </c:pt>
                <c:pt idx="11" formatCode="0.00%">
                  <c:v>1.0131453111585649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A92-4A0E-977E-7CB93DC25D2B}"/>
            </c:ext>
          </c:extLst>
        </c:ser>
        <c:ser>
          <c:idx val="1"/>
          <c:order val="2"/>
          <c:tx>
            <c:strRef>
              <c:f>'Reservas 2020'!$A$77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A92-4A0E-977E-7CB93DC25D2B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92-4A0E-977E-7CB93DC25D2B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92-4A0E-977E-7CB93DC25D2B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92-4A0E-977E-7CB93DC25D2B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92-4A0E-977E-7CB93DC25D2B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92-4A0E-977E-7CB93DC25D2B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92-4A0E-977E-7CB93DC25D2B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92-4A0E-977E-7CB93DC25D2B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A92-4A0E-977E-7CB93DC25D2B}"/>
                </c:ext>
              </c:extLst>
            </c:dLbl>
            <c:dLbl>
              <c:idx val="9"/>
              <c:layout>
                <c:manualLayout>
                  <c:x val="-1.6666666666666666E-2"/>
                  <c:y val="2.439024390243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A92-4A0E-977E-7CB93DC25D2B}"/>
                </c:ext>
              </c:extLst>
            </c:dLbl>
            <c:dLbl>
              <c:idx val="10"/>
              <c:layout>
                <c:manualLayout>
                  <c:x val="-1.111111111111121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A92-4A0E-977E-7CB93DC25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2020'!$B$74:$M$74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2020'!$B$77:$M$77</c:f>
              <c:numCache>
                <c:formatCode>0.00%</c:formatCode>
                <c:ptCount val="12"/>
                <c:pt idx="0">
                  <c:v>6.7338189748471708E-2</c:v>
                </c:pt>
                <c:pt idx="1">
                  <c:v>0.44896393811385987</c:v>
                </c:pt>
                <c:pt idx="2">
                  <c:v>0.65112700983096361</c:v>
                </c:pt>
                <c:pt idx="3">
                  <c:v>0.81165766964890007</c:v>
                </c:pt>
                <c:pt idx="4">
                  <c:v>0.82115515572333597</c:v>
                </c:pt>
                <c:pt idx="5">
                  <c:v>0.83324852133141292</c:v>
                </c:pt>
                <c:pt idx="6">
                  <c:v>0.85635977742053715</c:v>
                </c:pt>
                <c:pt idx="7">
                  <c:v>0.90039810286561861</c:v>
                </c:pt>
                <c:pt idx="8">
                  <c:v>0.94727978508848276</c:v>
                </c:pt>
                <c:pt idx="9">
                  <c:v>0.97617454188440822</c:v>
                </c:pt>
                <c:pt idx="10">
                  <c:v>0.98925185081674127</c:v>
                </c:pt>
                <c:pt idx="11">
                  <c:v>0.99520071472006966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A92-4A0E-977E-7CB93DC25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.0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  <c:majorUnit val="0.1"/>
        <c:minorUnit val="1.0000000000000002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2020'!$A$110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3-4204-A425-DA560A017D4A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53-4204-A425-DA560A017D4A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53-4204-A425-DA560A017D4A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3-4204-A425-DA560A017D4A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53-4204-A425-DA560A017D4A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3-4204-A425-DA560A017D4A}"/>
                </c:ext>
              </c:extLst>
            </c:dLbl>
            <c:dLbl>
              <c:idx val="7"/>
              <c:layout>
                <c:manualLayout>
                  <c:x val="-1.781955380577438E-2"/>
                  <c:y val="-8.94116893924844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53-4204-A425-DA560A017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2020'!$B$109:$M$109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2020'!$B$110:$M$110</c:f>
              <c:numCache>
                <c:formatCode>0.00%</c:formatCode>
                <c:ptCount val="12"/>
                <c:pt idx="0">
                  <c:v>0</c:v>
                </c:pt>
                <c:pt idx="1">
                  <c:v>9.4229774432770169E-2</c:v>
                </c:pt>
                <c:pt idx="2">
                  <c:v>0.12577992212231376</c:v>
                </c:pt>
                <c:pt idx="3">
                  <c:v>0.16237809344218429</c:v>
                </c:pt>
                <c:pt idx="4">
                  <c:v>0.20865164338684822</c:v>
                </c:pt>
                <c:pt idx="5">
                  <c:v>0.28395132920589222</c:v>
                </c:pt>
                <c:pt idx="6">
                  <c:v>0.41519994359439355</c:v>
                </c:pt>
                <c:pt idx="7">
                  <c:v>0.48461026851138944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53-4204-A425-DA560A017D4A}"/>
            </c:ext>
          </c:extLst>
        </c:ser>
        <c:ser>
          <c:idx val="2"/>
          <c:order val="1"/>
          <c:tx>
            <c:strRef>
              <c:f>'Reservas 2020'!$A$111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53-4204-A425-DA560A017D4A}"/>
                </c:ext>
              </c:extLst>
            </c:dLbl>
            <c:dLbl>
              <c:idx val="8"/>
              <c:layout>
                <c:manualLayout>
                  <c:x val="-1.388888888888899E-2"/>
                  <c:y val="8.130081300813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53-4204-A425-DA560A017D4A}"/>
                </c:ext>
              </c:extLst>
            </c:dLbl>
            <c:dLbl>
              <c:idx val="9"/>
              <c:layout>
                <c:manualLayout>
                  <c:x val="-3.888888888888889E-2"/>
                  <c:y val="-4.4715447154471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53-4204-A425-DA560A017D4A}"/>
                </c:ext>
              </c:extLst>
            </c:dLbl>
            <c:dLbl>
              <c:idx val="10"/>
              <c:layout>
                <c:manualLayout>
                  <c:x val="-2.2222222222222223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53-4204-A425-DA560A017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2020'!$B$109:$M$109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2020'!$B$111:$M$111</c:f>
              <c:numCache>
                <c:formatCode>General</c:formatCode>
                <c:ptCount val="12"/>
                <c:pt idx="7" formatCode="0.00%">
                  <c:v>0.48461026851138944</c:v>
                </c:pt>
                <c:pt idx="8" formatCode="0.00%">
                  <c:v>0.42992334584951386</c:v>
                </c:pt>
                <c:pt idx="9" formatCode="0.00%">
                  <c:v>0.47872090760934127</c:v>
                </c:pt>
                <c:pt idx="10" formatCode="0.00%">
                  <c:v>0.55149658161322179</c:v>
                </c:pt>
                <c:pt idx="11" formatCode="0.00%">
                  <c:v>0.66087042693697284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353-4204-A425-DA560A017D4A}"/>
            </c:ext>
          </c:extLst>
        </c:ser>
        <c:ser>
          <c:idx val="1"/>
          <c:order val="2"/>
          <c:tx>
            <c:strRef>
              <c:f>'Reservas 2020'!$A$112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53-4204-A425-DA560A017D4A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53-4204-A425-DA560A017D4A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53-4204-A425-DA560A017D4A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53-4204-A425-DA560A017D4A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53-4204-A425-DA560A017D4A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53-4204-A425-DA560A017D4A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53-4204-A425-DA560A017D4A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353-4204-A425-DA560A017D4A}"/>
                </c:ext>
              </c:extLst>
            </c:dLbl>
            <c:dLbl>
              <c:idx val="8"/>
              <c:layout>
                <c:manualLayout>
                  <c:x val="-2.2222222222222223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53-4204-A425-DA560A017D4A}"/>
                </c:ext>
              </c:extLst>
            </c:dLbl>
            <c:dLbl>
              <c:idx val="9"/>
              <c:layout>
                <c:manualLayout>
                  <c:x val="-1.6666666666666666E-2"/>
                  <c:y val="1.626016260162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53-4204-A425-DA560A017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2020'!$B$109:$M$109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2020'!$B$112:$M$112</c:f>
              <c:numCache>
                <c:formatCode>0.00%</c:formatCode>
                <c:ptCount val="12"/>
                <c:pt idx="0">
                  <c:v>0</c:v>
                </c:pt>
                <c:pt idx="1">
                  <c:v>9.4229774432770169E-2</c:v>
                </c:pt>
                <c:pt idx="2">
                  <c:v>0.12585143579041005</c:v>
                </c:pt>
                <c:pt idx="3">
                  <c:v>0.16240249222306422</c:v>
                </c:pt>
                <c:pt idx="4">
                  <c:v>0.16389590878857013</c:v>
                </c:pt>
                <c:pt idx="5">
                  <c:v>0.16448989206106801</c:v>
                </c:pt>
                <c:pt idx="6">
                  <c:v>0.37824263652270423</c:v>
                </c:pt>
                <c:pt idx="7">
                  <c:v>0.3976046340382412</c:v>
                </c:pt>
                <c:pt idx="8">
                  <c:v>0.45780160279655258</c:v>
                </c:pt>
                <c:pt idx="9">
                  <c:v>0.45780160279655258</c:v>
                </c:pt>
                <c:pt idx="10">
                  <c:v>0.51187319367332895</c:v>
                </c:pt>
                <c:pt idx="11">
                  <c:v>0.64051636279146817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353-4204-A425-DA560A017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.0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  <c:majorUnit val="0.1"/>
        <c:minorUnit val="1.0000000000000002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82174103237094E-2"/>
          <c:y val="4.5132193841623452E-2"/>
          <c:w val="0.86351159230096242"/>
          <c:h val="0.75513379425132832"/>
        </c:manualLayout>
      </c:layout>
      <c:lineChart>
        <c:grouping val="standard"/>
        <c:varyColors val="0"/>
        <c:ser>
          <c:idx val="0"/>
          <c:order val="0"/>
          <c:tx>
            <c:strRef>
              <c:f>'Reservas 2020'!$A$128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A-40CB-AF4F-A9C9EA0977FA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A-40CB-AF4F-A9C9EA0977FA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A-40CB-AF4F-A9C9EA0977FA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A-40CB-AF4F-A9C9EA0977FA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A-40CB-AF4F-A9C9EA0977FA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A-40CB-AF4F-A9C9EA0977FA}"/>
                </c:ext>
              </c:extLst>
            </c:dLbl>
            <c:dLbl>
              <c:idx val="7"/>
              <c:layout>
                <c:manualLayout>
                  <c:x val="-1.781955380577438E-2"/>
                  <c:y val="-8.94116893924844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A-40CB-AF4F-A9C9EA097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2020'!$B$127:$M$127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2020'!$B$128:$M$128</c:f>
              <c:numCache>
                <c:formatCode>0.00%</c:formatCode>
                <c:ptCount val="12"/>
                <c:pt idx="0">
                  <c:v>0.51771879637627904</c:v>
                </c:pt>
                <c:pt idx="1">
                  <c:v>0.63115156636883463</c:v>
                </c:pt>
                <c:pt idx="2">
                  <c:v>0.70386488046662654</c:v>
                </c:pt>
                <c:pt idx="3">
                  <c:v>0.7445843363613901</c:v>
                </c:pt>
                <c:pt idx="4">
                  <c:v>0.96563281121867783</c:v>
                </c:pt>
                <c:pt idx="5">
                  <c:v>0.99180960429388287</c:v>
                </c:pt>
                <c:pt idx="6">
                  <c:v>0.9976266694217063</c:v>
                </c:pt>
                <c:pt idx="7">
                  <c:v>0.9976266694217063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9A-40CB-AF4F-A9C9EA0977FA}"/>
            </c:ext>
          </c:extLst>
        </c:ser>
        <c:ser>
          <c:idx val="2"/>
          <c:order val="1"/>
          <c:tx>
            <c:strRef>
              <c:f>'Reservas 2020'!$A$129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A-40CB-AF4F-A9C9EA0977FA}"/>
                </c:ext>
              </c:extLst>
            </c:dLbl>
            <c:dLbl>
              <c:idx val="8"/>
              <c:layout>
                <c:manualLayout>
                  <c:x val="-3.6111111111111108E-2"/>
                  <c:y val="-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9A-40CB-AF4F-A9C9EA0977FA}"/>
                </c:ext>
              </c:extLst>
            </c:dLbl>
            <c:dLbl>
              <c:idx val="9"/>
              <c:layout>
                <c:manualLayout>
                  <c:x val="-3.888888888888889E-2"/>
                  <c:y val="-2.845528455284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9A-40CB-AF4F-A9C9EA0977FA}"/>
                </c:ext>
              </c:extLst>
            </c:dLbl>
            <c:dLbl>
              <c:idx val="10"/>
              <c:layout>
                <c:manualLayout>
                  <c:x val="-2.2222222222222223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9A-40CB-AF4F-A9C9EA097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2020'!$B$127:$M$127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2020'!$B$129:$M$129</c:f>
              <c:numCache>
                <c:formatCode>General</c:formatCode>
                <c:ptCount val="12"/>
                <c:pt idx="7" formatCode="0.00%">
                  <c:v>0.9976266694217063</c:v>
                </c:pt>
                <c:pt idx="8" formatCode="0.00%">
                  <c:v>0.87255976917350397</c:v>
                </c:pt>
                <c:pt idx="9" formatCode="0.00%">
                  <c:v>0.91327922506826753</c:v>
                </c:pt>
                <c:pt idx="10" formatCode="0.00%">
                  <c:v>0.93363895301564925</c:v>
                </c:pt>
                <c:pt idx="11" formatCode="0.00%">
                  <c:v>0.94818161583520766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09A-40CB-AF4F-A9C9EA0977FA}"/>
            </c:ext>
          </c:extLst>
        </c:ser>
        <c:ser>
          <c:idx val="1"/>
          <c:order val="2"/>
          <c:tx>
            <c:strRef>
              <c:f>'Reservas 2020'!$A$130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333333333333333E-2"/>
                  <c:y val="2.84552845528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9A-40CB-AF4F-A9C9EA0977FA}"/>
                </c:ext>
              </c:extLst>
            </c:dLbl>
            <c:dLbl>
              <c:idx val="1"/>
              <c:layout>
                <c:manualLayout>
                  <c:x val="-3.0555555555555555E-2"/>
                  <c:y val="2.845528455284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9A-40CB-AF4F-A9C9EA0977FA}"/>
                </c:ext>
              </c:extLst>
            </c:dLbl>
            <c:dLbl>
              <c:idx val="2"/>
              <c:layout>
                <c:manualLayout>
                  <c:x val="-0.10277777777777777"/>
                  <c:y val="-1.626016260162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9A-40CB-AF4F-A9C9EA0977FA}"/>
                </c:ext>
              </c:extLst>
            </c:dLbl>
            <c:dLbl>
              <c:idx val="3"/>
              <c:layout>
                <c:manualLayout>
                  <c:x val="-5.8333333333333334E-2"/>
                  <c:y val="-2.84552845528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9A-40CB-AF4F-A9C9EA0977FA}"/>
                </c:ext>
              </c:extLst>
            </c:dLbl>
            <c:dLbl>
              <c:idx val="4"/>
              <c:layout>
                <c:manualLayout>
                  <c:x val="-5.2777777777777826E-2"/>
                  <c:y val="-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9A-40CB-AF4F-A9C9EA0977FA}"/>
                </c:ext>
              </c:extLst>
            </c:dLbl>
            <c:dLbl>
              <c:idx val="5"/>
              <c:layout>
                <c:manualLayout>
                  <c:x val="-5.00000000000001E-2"/>
                  <c:y val="-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9A-40CB-AF4F-A9C9EA0977FA}"/>
                </c:ext>
              </c:extLst>
            </c:dLbl>
            <c:dLbl>
              <c:idx val="6"/>
              <c:layout>
                <c:manualLayout>
                  <c:x val="-0.05"/>
                  <c:y val="-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9A-40CB-AF4F-A9C9EA0977FA}"/>
                </c:ext>
              </c:extLst>
            </c:dLbl>
            <c:dLbl>
              <c:idx val="7"/>
              <c:layout>
                <c:manualLayout>
                  <c:x val="-5.00000000000001E-2"/>
                  <c:y val="-1.21951219512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9A-40CB-AF4F-A9C9EA0977FA}"/>
                </c:ext>
              </c:extLst>
            </c:dLbl>
            <c:dLbl>
              <c:idx val="8"/>
              <c:layout>
                <c:manualLayout>
                  <c:x val="-4.1666666666666664E-2"/>
                  <c:y val="2.84552845528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9A-40CB-AF4F-A9C9EA0977FA}"/>
                </c:ext>
              </c:extLst>
            </c:dLbl>
            <c:dLbl>
              <c:idx val="9"/>
              <c:layout>
                <c:manualLayout>
                  <c:x val="-1.3888888888888888E-2"/>
                  <c:y val="8.130081300813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09A-40CB-AF4F-A9C9EA097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'Reservas 2020'!$B$127:$M$127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2020'!$B$130:$M$130</c:f>
              <c:numCache>
                <c:formatCode>0.00%</c:formatCode>
                <c:ptCount val="12"/>
                <c:pt idx="0">
                  <c:v>0.51771879637627904</c:v>
                </c:pt>
                <c:pt idx="1">
                  <c:v>0.63144241962522574</c:v>
                </c:pt>
                <c:pt idx="2">
                  <c:v>0.83466740693086261</c:v>
                </c:pt>
                <c:pt idx="3">
                  <c:v>0.8562836209458542</c:v>
                </c:pt>
                <c:pt idx="4">
                  <c:v>0.85628516828517831</c:v>
                </c:pt>
                <c:pt idx="5">
                  <c:v>0.85906867466829762</c:v>
                </c:pt>
                <c:pt idx="6">
                  <c:v>0.85906867466829762</c:v>
                </c:pt>
                <c:pt idx="7">
                  <c:v>0.86424309952612477</c:v>
                </c:pt>
                <c:pt idx="8">
                  <c:v>0.86903395292648833</c:v>
                </c:pt>
                <c:pt idx="9">
                  <c:v>0.87713058335980998</c:v>
                </c:pt>
                <c:pt idx="10">
                  <c:v>0.87713058335980998</c:v>
                </c:pt>
                <c:pt idx="11">
                  <c:v>0.89378843576701728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E09A-40CB-AF4F-A9C9EA097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.0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  <c:majorUnit val="0.1"/>
        <c:minorUnit val="1.0000000000000002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19387580520644E-2"/>
          <c:y val="4.0557149534390394E-2"/>
          <c:w val="0.87229152221588258"/>
          <c:h val="0.8065414900060569"/>
        </c:manualLayout>
      </c:layout>
      <c:lineChart>
        <c:grouping val="standard"/>
        <c:varyColors val="0"/>
        <c:ser>
          <c:idx val="0"/>
          <c:order val="0"/>
          <c:tx>
            <c:strRef>
              <c:f>'Graf Sector 2020'!$A$26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53275304707615E-2"/>
                  <c:y val="-2.656628195448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43-4B29-AEDC-DF1867FA881E}"/>
                </c:ext>
              </c:extLst>
            </c:dLbl>
            <c:dLbl>
              <c:idx val="1"/>
              <c:layout>
                <c:manualLayout>
                  <c:x val="-4.3151457005307058E-2"/>
                  <c:y val="-2.65662819544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3-4B29-AEDC-DF1867FA881E}"/>
                </c:ext>
              </c:extLst>
            </c:dLbl>
            <c:dLbl>
              <c:idx val="2"/>
              <c:layout>
                <c:manualLayout>
                  <c:x val="-4.0552366155007367E-2"/>
                  <c:y val="-1.9260345881422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43-4B29-AEDC-DF1867FA881E}"/>
                </c:ext>
              </c:extLst>
            </c:dLbl>
            <c:dLbl>
              <c:idx val="3"/>
              <c:layout>
                <c:manualLayout>
                  <c:x val="-4.5750547855606789E-2"/>
                  <c:y val="-2.2913313917952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43-4B29-AEDC-DF1867FA881E}"/>
                </c:ext>
              </c:extLst>
            </c:dLbl>
            <c:dLbl>
              <c:idx val="4"/>
              <c:layout>
                <c:manualLayout>
                  <c:x val="-4.5750547855606838E-2"/>
                  <c:y val="-1.9260345881422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43-4B29-AEDC-DF1867FA88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2020'!$B$26:$M$26</c:f>
              <c:numCache>
                <c:formatCode>0.00%</c:formatCode>
                <c:ptCount val="12"/>
                <c:pt idx="0">
                  <c:v>0.12429084543739467</c:v>
                </c:pt>
                <c:pt idx="1">
                  <c:v>0.19528921615412892</c:v>
                </c:pt>
                <c:pt idx="2">
                  <c:v>0.38820133274708701</c:v>
                </c:pt>
                <c:pt idx="3">
                  <c:v>0.40273885774928897</c:v>
                </c:pt>
                <c:pt idx="4">
                  <c:v>0.52594205718775366</c:v>
                </c:pt>
                <c:pt idx="5">
                  <c:v>0.55283851813810481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343-4B29-AEDC-DF1867FA881E}"/>
            </c:ext>
          </c:extLst>
        </c:ser>
        <c:ser>
          <c:idx val="1"/>
          <c:order val="1"/>
          <c:tx>
            <c:strRef>
              <c:f>'Graf Sector 2020'!$A$32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5594545101798408E-2"/>
                  <c:y val="1.826484018264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2020'!$B$32:$M$32</c:f>
              <c:numCache>
                <c:formatCode>0.00%</c:formatCode>
                <c:ptCount val="12"/>
                <c:pt idx="0">
                  <c:v>0.12429084543739467</c:v>
                </c:pt>
                <c:pt idx="1">
                  <c:v>0.13820386933954151</c:v>
                </c:pt>
                <c:pt idx="2">
                  <c:v>0.416177623792026</c:v>
                </c:pt>
                <c:pt idx="3">
                  <c:v>0.26145616438091551</c:v>
                </c:pt>
                <c:pt idx="4">
                  <c:v>0.40563107373420959</c:v>
                </c:pt>
                <c:pt idx="5">
                  <c:v>0.40544373080800117</c:v>
                </c:pt>
                <c:pt idx="6">
                  <c:v>0.60719876377290027</c:v>
                </c:pt>
                <c:pt idx="7">
                  <c:v>0.70493189812845536</c:v>
                </c:pt>
                <c:pt idx="8">
                  <c:v>0.74818834524164013</c:v>
                </c:pt>
                <c:pt idx="9">
                  <c:v>0.77197995100488426</c:v>
                </c:pt>
                <c:pt idx="10">
                  <c:v>0.90451632892528766</c:v>
                </c:pt>
                <c:pt idx="11">
                  <c:v>0.90451632892528766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43-4B29-AEDC-DF1867FA881E}"/>
            </c:ext>
          </c:extLst>
        </c:ser>
        <c:ser>
          <c:idx val="2"/>
          <c:order val="2"/>
          <c:tx>
            <c:strRef>
              <c:f>'Graf Sector 2020'!$A$29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2020'!$B$29:$M$29</c:f>
              <c:numCache>
                <c:formatCode>0.00%</c:formatCode>
                <c:ptCount val="12"/>
                <c:pt idx="0">
                  <c:v>0</c:v>
                </c:pt>
                <c:pt idx="1">
                  <c:v>0.11611082635924803</c:v>
                </c:pt>
                <c:pt idx="2">
                  <c:v>0.12741078861143137</c:v>
                </c:pt>
                <c:pt idx="3">
                  <c:v>0.19125729528804294</c:v>
                </c:pt>
                <c:pt idx="4">
                  <c:v>0.25664299345573388</c:v>
                </c:pt>
                <c:pt idx="5">
                  <c:v>0.46262167973451312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343-4B29-AEDC-DF1867FA881E}"/>
            </c:ext>
          </c:extLst>
        </c:ser>
        <c:ser>
          <c:idx val="3"/>
          <c:order val="3"/>
          <c:tx>
            <c:strRef>
              <c:f>'Graf Sector 2020'!$A$33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882456423274438E-2"/>
                  <c:y val="-1.0529752274116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43-4B29-AEDC-DF1867FA881E}"/>
                </c:ext>
              </c:extLst>
            </c:dLbl>
            <c:dLbl>
              <c:idx val="1"/>
              <c:layout>
                <c:manualLayout>
                  <c:x val="-2.7368426653656228E-2"/>
                  <c:y val="2.5999928091180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43-4B29-AEDC-DF1867FA881E}"/>
                </c:ext>
              </c:extLst>
            </c:dLbl>
            <c:dLbl>
              <c:idx val="2"/>
              <c:layout>
                <c:manualLayout>
                  <c:x val="-1.6972063252457266E-2"/>
                  <c:y val="1.5041023981591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43-4B29-AEDC-DF1867FA881E}"/>
                </c:ext>
              </c:extLst>
            </c:dLbl>
            <c:dLbl>
              <c:idx val="3"/>
              <c:layout>
                <c:manualLayout>
                  <c:x val="-1.4372972402157579E-2"/>
                  <c:y val="3.6958832200769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43-4B29-AEDC-DF1867FA881E}"/>
                </c:ext>
              </c:extLst>
            </c:dLbl>
            <c:dLbl>
              <c:idx val="4"/>
              <c:layout>
                <c:manualLayout>
                  <c:x val="-1.1773881551857846E-2"/>
                  <c:y val="2.5999928091180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43-4B29-AEDC-DF1867FA881E}"/>
                </c:ext>
              </c:extLst>
            </c:dLbl>
            <c:dLbl>
              <c:idx val="5"/>
              <c:layout>
                <c:manualLayout>
                  <c:x val="-1.4372972402157532E-2"/>
                  <c:y val="2.965289612771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43-4B29-AEDC-DF1867FA881E}"/>
                </c:ext>
              </c:extLst>
            </c:dLbl>
            <c:dLbl>
              <c:idx val="6"/>
              <c:layout>
                <c:manualLayout>
                  <c:x val="-1.6972063252457266E-2"/>
                  <c:y val="3.330586416423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43-4B29-AEDC-DF1867FA881E}"/>
                </c:ext>
              </c:extLst>
            </c:dLbl>
            <c:dLbl>
              <c:idx val="7"/>
              <c:layout>
                <c:manualLayout>
                  <c:x val="-1.4553476191918506E-2"/>
                  <c:y val="2.5152554560816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43-4B29-AEDC-DF1867FA881E}"/>
                </c:ext>
              </c:extLst>
            </c:dLbl>
            <c:dLbl>
              <c:idx val="8"/>
              <c:layout>
                <c:manualLayout>
                  <c:x val="-2.217024495305683E-2"/>
                  <c:y val="2.965289612771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43-4B29-AEDC-DF1867FA881E}"/>
                </c:ext>
              </c:extLst>
            </c:dLbl>
            <c:dLbl>
              <c:idx val="9"/>
              <c:layout>
                <c:manualLayout>
                  <c:x val="-2.4613390352338581E-2"/>
                  <c:y val="2.965289612771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2020'!$B$33:$M$33</c:f>
              <c:numCache>
                <c:formatCode>0.00%</c:formatCode>
                <c:ptCount val="12"/>
                <c:pt idx="0">
                  <c:v>0</c:v>
                </c:pt>
                <c:pt idx="1">
                  <c:v>0.11611082635924803</c:v>
                </c:pt>
                <c:pt idx="2">
                  <c:v>0.36069838348752686</c:v>
                </c:pt>
                <c:pt idx="3">
                  <c:v>0.18211135919578259</c:v>
                </c:pt>
                <c:pt idx="4">
                  <c:v>0.23531699566419886</c:v>
                </c:pt>
                <c:pt idx="5">
                  <c:v>0.28143973762473423</c:v>
                </c:pt>
                <c:pt idx="6">
                  <c:v>0.29705079544323992</c:v>
                </c:pt>
                <c:pt idx="7">
                  <c:v>0.3592415522578507</c:v>
                </c:pt>
                <c:pt idx="8">
                  <c:v>0.45242562108168943</c:v>
                </c:pt>
                <c:pt idx="9">
                  <c:v>0.53072237553421631</c:v>
                </c:pt>
                <c:pt idx="10">
                  <c:v>0.81955434730328869</c:v>
                </c:pt>
                <c:pt idx="11">
                  <c:v>0.81955434730328869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343-4B29-AEDC-DF1867FA881E}"/>
            </c:ext>
          </c:extLst>
        </c:ser>
        <c:ser>
          <c:idx val="4"/>
          <c:order val="4"/>
          <c:tx>
            <c:strRef>
              <c:f>'Graf Sector 2020'!$A$27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2659471619155835E-2"/>
                  <c:y val="-2.5371732643008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43-4B29-AEDC-DF1867FA881E}"/>
                </c:ext>
              </c:extLst>
            </c:dLbl>
            <c:dLbl>
              <c:idx val="6"/>
              <c:layout>
                <c:manualLayout>
                  <c:x val="-4.4912289893179413E-2"/>
                  <c:y val="-1.560737784489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343-4B29-AEDC-DF1867FA881E}"/>
                </c:ext>
              </c:extLst>
            </c:dLbl>
            <c:dLbl>
              <c:idx val="7"/>
              <c:layout>
                <c:manualLayout>
                  <c:x val="-4.4912289893179511E-2"/>
                  <c:y val="-2.656628195448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2020'!$B$27:$M$27</c:f>
              <c:numCache>
                <c:formatCode>General</c:formatCode>
                <c:ptCount val="12"/>
                <c:pt idx="5" formatCode="0.00%">
                  <c:v>0.55000000000000004</c:v>
                </c:pt>
                <c:pt idx="6" formatCode="0.00%">
                  <c:v>0.50611378755513559</c:v>
                </c:pt>
                <c:pt idx="7" formatCode="0.00%">
                  <c:v>0.78981315032382249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343-4B29-AEDC-DF1867FA881E}"/>
            </c:ext>
          </c:extLst>
        </c:ser>
        <c:ser>
          <c:idx val="5"/>
          <c:order val="5"/>
          <c:tx>
            <c:strRef>
              <c:f>'Graf Sector 2020'!$A$30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1189090203596816E-2"/>
                  <c:y val="-1.095890410958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343-4B29-AEDC-DF1867FA881E}"/>
                </c:ext>
              </c:extLst>
            </c:dLbl>
            <c:dLbl>
              <c:idx val="6"/>
              <c:layout>
                <c:manualLayout>
                  <c:x val="-3.1189090203596816E-2"/>
                  <c:y val="-2.191780821917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343-4B29-AEDC-DF1867FA88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2020'!$B$30:$M$30</c:f>
              <c:numCache>
                <c:formatCode>General</c:formatCode>
                <c:ptCount val="12"/>
                <c:pt idx="5" formatCode="0.00%">
                  <c:v>0.46</c:v>
                </c:pt>
                <c:pt idx="6" formatCode="0.00%">
                  <c:v>0.30028660970210325</c:v>
                </c:pt>
                <c:pt idx="7" formatCode="0.00%">
                  <c:v>0.45176347604675215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3343-4B29-AEDC-DF1867FA881E}"/>
            </c:ext>
          </c:extLst>
        </c:ser>
        <c:ser>
          <c:idx val="6"/>
          <c:order val="6"/>
          <c:tx>
            <c:strRef>
              <c:f>'Graf Sector 2020'!$A$28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343-4B29-AEDC-DF1867FA881E}"/>
                </c:ext>
              </c:extLst>
            </c:dLbl>
            <c:dLbl>
              <c:idx val="8"/>
              <c:layout>
                <c:manualLayout>
                  <c:x val="-4.8161153456054179E-2"/>
                  <c:y val="-3.610052852982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343-4B29-AEDC-DF1867FA881E}"/>
                </c:ext>
              </c:extLst>
            </c:dLbl>
            <c:dLbl>
              <c:idx val="9"/>
              <c:layout>
                <c:manualLayout>
                  <c:x val="-4.8161153456054082E-2"/>
                  <c:y val="-2.1488656383705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343-4B29-AEDC-DF1867FA881E}"/>
                </c:ext>
              </c:extLst>
            </c:dLbl>
            <c:dLbl>
              <c:idx val="10"/>
              <c:layout>
                <c:manualLayout>
                  <c:x val="-4.8161153456054179E-2"/>
                  <c:y val="-2.1488656383705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343-4B29-AEDC-DF1867FA881E}"/>
                </c:ext>
              </c:extLst>
            </c:dLbl>
            <c:dLbl>
              <c:idx val="11"/>
              <c:layout>
                <c:manualLayout>
                  <c:x val="-3.1069368302224929E-2"/>
                  <c:y val="-1.41827203106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2020'!$B$28:$M$28</c:f>
              <c:numCache>
                <c:formatCode>General</c:formatCode>
                <c:ptCount val="12"/>
                <c:pt idx="7" formatCode="0.00%">
                  <c:v>0.78981315032382249</c:v>
                </c:pt>
                <c:pt idx="8" formatCode="0.00%">
                  <c:v>0.72986880190243808</c:v>
                </c:pt>
                <c:pt idx="9" formatCode="0.00%">
                  <c:v>0.80352276477638296</c:v>
                </c:pt>
                <c:pt idx="10" formatCode="0.00%">
                  <c:v>0.8500811188020545</c:v>
                </c:pt>
                <c:pt idx="11" formatCode="0.00%">
                  <c:v>0.93937082318462073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343-4B29-AEDC-DF1867FA881E}"/>
            </c:ext>
          </c:extLst>
        </c:ser>
        <c:ser>
          <c:idx val="7"/>
          <c:order val="7"/>
          <c:tx>
            <c:strRef>
              <c:f>'Graf Sector 2020'!$A$31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4.4184544455095488E-2"/>
                  <c:y val="-3.6529680365296802E-3"/>
                </c:manualLayout>
              </c:layout>
              <c:tx>
                <c:rich>
                  <a:bodyPr/>
                  <a:lstStyle/>
                  <a:p>
                    <a:fld id="{F4FA06DF-AA89-4B18-A71F-9975AC769088}" type="VALUE">
                      <a:rPr lang="en-US"/>
                      <a:pPr/>
                      <a:t>[VALUE]</a:t>
                    </a:fld>
                    <a:r>
                      <a:rPr lang="en-US"/>
                      <a:t>45,2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3343-4B29-AEDC-DF1867FA881E}"/>
                </c:ext>
              </c:extLst>
            </c:dLbl>
            <c:dLbl>
              <c:idx val="8"/>
              <c:layout>
                <c:manualLayout>
                  <c:x val="-3.3788181053896547E-2"/>
                  <c:y val="-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343-4B29-AEDC-DF1867FA881E}"/>
                </c:ext>
              </c:extLst>
            </c:dLbl>
            <c:dLbl>
              <c:idx val="9"/>
              <c:layout>
                <c:manualLayout>
                  <c:x val="-1.5594545101798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343-4B29-AEDC-DF1867FA881E}"/>
                </c:ext>
              </c:extLst>
            </c:dLbl>
            <c:dLbl>
              <c:idx val="10"/>
              <c:layout>
                <c:manualLayout>
                  <c:x val="-1.55945451017984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343-4B29-AEDC-DF1867FA881E}"/>
                </c:ext>
              </c:extLst>
            </c:dLbl>
            <c:dLbl>
              <c:idx val="11"/>
              <c:layout>
                <c:manualLayout>
                  <c:x val="-1.2995454251498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343-4B29-AEDC-DF1867FA8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2020'!$B$25:$M$25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2020'!$B$31:$M$31</c:f>
              <c:numCache>
                <c:formatCode>General</c:formatCode>
                <c:ptCount val="12"/>
                <c:pt idx="7" formatCode="0.00%">
                  <c:v>0.45176347604675215</c:v>
                </c:pt>
                <c:pt idx="8" formatCode="0.00%">
                  <c:v>0.45666091291846223</c:v>
                </c:pt>
                <c:pt idx="9" formatCode="0.00%">
                  <c:v>0.54808612763553932</c:v>
                </c:pt>
                <c:pt idx="10" formatCode="0.00%">
                  <c:v>0.69776214405140158</c:v>
                </c:pt>
                <c:pt idx="11" formatCode="0.00%">
                  <c:v>0.88868945415667588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3343-4B29-AEDC-DF1867FA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4327424"/>
        <c:axId val="124014528"/>
      </c:lineChart>
      <c:catAx>
        <c:axId val="124327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4528"/>
        <c:crosses val="autoZero"/>
        <c:auto val="1"/>
        <c:lblAlgn val="ctr"/>
        <c:lblOffset val="100"/>
        <c:noMultiLvlLbl val="0"/>
      </c:catAx>
      <c:valAx>
        <c:axId val="124014528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3274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2020'!$A$48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2020'!$B$48:$M$48</c:f>
              <c:numCache>
                <c:formatCode>0.00%</c:formatCode>
                <c:ptCount val="12"/>
                <c:pt idx="0">
                  <c:v>2.7991089660951637E-3</c:v>
                </c:pt>
                <c:pt idx="1">
                  <c:v>2.312166129373136E-2</c:v>
                </c:pt>
                <c:pt idx="2">
                  <c:v>0.2424641104909597</c:v>
                </c:pt>
                <c:pt idx="3">
                  <c:v>0.32248706151337186</c:v>
                </c:pt>
                <c:pt idx="4">
                  <c:v>0.41566362989971578</c:v>
                </c:pt>
                <c:pt idx="5">
                  <c:v>0.61655709650341484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24-4E74-973B-83F3DA45FEE5}"/>
            </c:ext>
          </c:extLst>
        </c:ser>
        <c:ser>
          <c:idx val="1"/>
          <c:order val="1"/>
          <c:tx>
            <c:strRef>
              <c:f>'Graf Sector 2020'!$A$54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2020'!$B$54:$M$54</c:f>
              <c:numCache>
                <c:formatCode>0.00%</c:formatCode>
                <c:ptCount val="12"/>
                <c:pt idx="0">
                  <c:v>2.7991089660951637E-3</c:v>
                </c:pt>
                <c:pt idx="1">
                  <c:v>2.4876326615761165E-2</c:v>
                </c:pt>
                <c:pt idx="2">
                  <c:v>0.49196584703634499</c:v>
                </c:pt>
                <c:pt idx="3">
                  <c:v>0.13547960035612652</c:v>
                </c:pt>
                <c:pt idx="4">
                  <c:v>0.22886773624892101</c:v>
                </c:pt>
                <c:pt idx="5">
                  <c:v>0.22886773624892101</c:v>
                </c:pt>
                <c:pt idx="6">
                  <c:v>0.24204623370025993</c:v>
                </c:pt>
                <c:pt idx="7">
                  <c:v>0.42466020680170857</c:v>
                </c:pt>
                <c:pt idx="8">
                  <c:v>0.51348154467760099</c:v>
                </c:pt>
                <c:pt idx="9">
                  <c:v>0.5331707760650567</c:v>
                </c:pt>
                <c:pt idx="10">
                  <c:v>0.75192421963106792</c:v>
                </c:pt>
                <c:pt idx="11">
                  <c:v>0.89466667454695958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24-4E74-973B-83F3DA45FEE5}"/>
            </c:ext>
          </c:extLst>
        </c:ser>
        <c:ser>
          <c:idx val="2"/>
          <c:order val="2"/>
          <c:tx>
            <c:strRef>
              <c:f>'Graf Sector 2020'!$A$51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3088023088023088E-2"/>
                  <c:y val="4.232804232804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2020'!$B$51:$M$51</c:f>
              <c:numCache>
                <c:formatCode>0.00%</c:formatCode>
                <c:ptCount val="12"/>
                <c:pt idx="0">
                  <c:v>6.9165379095883811E-4</c:v>
                </c:pt>
                <c:pt idx="1">
                  <c:v>5.0876010395361519E-3</c:v>
                </c:pt>
                <c:pt idx="2">
                  <c:v>7.6425422915075911E-2</c:v>
                </c:pt>
                <c:pt idx="3">
                  <c:v>0.13244937998274181</c:v>
                </c:pt>
                <c:pt idx="4">
                  <c:v>0.21066989335845046</c:v>
                </c:pt>
                <c:pt idx="5">
                  <c:v>0.28966184070987788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24-4E74-973B-83F3DA45FEE5}"/>
            </c:ext>
          </c:extLst>
        </c:ser>
        <c:ser>
          <c:idx val="3"/>
          <c:order val="3"/>
          <c:tx>
            <c:strRef>
              <c:f>'Graf Sector 2020'!$A$55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2301757734828707E-2"/>
                  <c:y val="1.2698412698412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24-4E74-973B-83F3DA45FEE5}"/>
                </c:ext>
              </c:extLst>
            </c:dLbl>
            <c:dLbl>
              <c:idx val="8"/>
              <c:layout>
                <c:manualLayout>
                  <c:x val="-3.4308300395256917E-2"/>
                  <c:y val="2.253521126760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24-4E74-973B-83F3DA45FEE5}"/>
                </c:ext>
              </c:extLst>
            </c:dLbl>
            <c:dLbl>
              <c:idx val="9"/>
              <c:layout>
                <c:manualLayout>
                  <c:x val="-1.8590354071353826E-2"/>
                  <c:y val="1.126760563380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2020'!$B$55:$M$55</c:f>
              <c:numCache>
                <c:formatCode>0.00%</c:formatCode>
                <c:ptCount val="12"/>
                <c:pt idx="0">
                  <c:v>6.9165379095883811E-4</c:v>
                </c:pt>
                <c:pt idx="1">
                  <c:v>3.8667624689175317E-3</c:v>
                </c:pt>
                <c:pt idx="2">
                  <c:v>0.21301301749995033</c:v>
                </c:pt>
                <c:pt idx="3">
                  <c:v>2.0648382351526058E-2</c:v>
                </c:pt>
                <c:pt idx="4">
                  <c:v>5.6069356678564386E-2</c:v>
                </c:pt>
                <c:pt idx="5">
                  <c:v>8.1311242949554968E-2</c:v>
                </c:pt>
                <c:pt idx="6">
                  <c:v>0.11400862176109983</c:v>
                </c:pt>
                <c:pt idx="7">
                  <c:v>0.15714663676321688</c:v>
                </c:pt>
                <c:pt idx="8">
                  <c:v>0.19618748677940825</c:v>
                </c:pt>
                <c:pt idx="9">
                  <c:v>0.24078816056639293</c:v>
                </c:pt>
                <c:pt idx="10">
                  <c:v>0.44411048573047524</c:v>
                </c:pt>
                <c:pt idx="11">
                  <c:v>0.52841874357348118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824-4E74-973B-83F3DA45FEE5}"/>
            </c:ext>
          </c:extLst>
        </c:ser>
        <c:ser>
          <c:idx val="4"/>
          <c:order val="4"/>
          <c:tx>
            <c:strRef>
              <c:f>'Graf Sector 2020'!$A$49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987012987012987E-2"/>
                  <c:y val="-2.6550347873182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24-4E74-973B-83F3DA45FE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2020'!$B$49:$M$49</c:f>
              <c:numCache>
                <c:formatCode>General</c:formatCode>
                <c:ptCount val="12"/>
                <c:pt idx="5" formatCode="0.00%">
                  <c:v>0.61655709650341484</c:v>
                </c:pt>
                <c:pt idx="6" formatCode="0.00%">
                  <c:v>0.28843527228166099</c:v>
                </c:pt>
                <c:pt idx="7" formatCode="0.00%">
                  <c:v>0.43019593026768732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824-4E74-973B-83F3DA45FEE5}"/>
            </c:ext>
          </c:extLst>
        </c:ser>
        <c:ser>
          <c:idx val="5"/>
          <c:order val="5"/>
          <c:tx>
            <c:strRef>
              <c:f>'Graf Sector 2020'!$A$52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3088023088023196E-2"/>
                  <c:y val="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24-4E74-973B-83F3DA45FEE5}"/>
                </c:ext>
              </c:extLst>
            </c:dLbl>
            <c:dLbl>
              <c:idx val="7"/>
              <c:layout>
                <c:manualLayout>
                  <c:x val="-1.5810276679841993E-2"/>
                  <c:y val="-6.88567945447841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2020'!$B$52:$M$52</c:f>
              <c:numCache>
                <c:formatCode>General</c:formatCode>
                <c:ptCount val="12"/>
                <c:pt idx="5" formatCode="0.00%">
                  <c:v>0.28966184070987788</c:v>
                </c:pt>
                <c:pt idx="6" formatCode="0.00%">
                  <c:v>0.11430606573630818</c:v>
                </c:pt>
                <c:pt idx="7" formatCode="0.00%">
                  <c:v>0.18247428846941305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824-4E74-973B-83F3DA45FEE5}"/>
            </c:ext>
          </c:extLst>
        </c:ser>
        <c:ser>
          <c:idx val="6"/>
          <c:order val="6"/>
          <c:tx>
            <c:strRef>
              <c:f>'Graf Sector 2020'!$A$50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4.5533596837944758E-2"/>
                  <c:y val="-1.9802890835828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24-4E74-973B-83F3DA45FEE5}"/>
                </c:ext>
              </c:extLst>
            </c:dLbl>
            <c:dLbl>
              <c:idx val="8"/>
              <c:layout>
                <c:manualLayout>
                  <c:x val="-4.5533596837944758E-2"/>
                  <c:y val="-2.355875938042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24-4E74-973B-83F3DA45FEE5}"/>
                </c:ext>
              </c:extLst>
            </c:dLbl>
            <c:dLbl>
              <c:idx val="9"/>
              <c:layout>
                <c:manualLayout>
                  <c:x val="-4.5533596837944661E-2"/>
                  <c:y val="-1.6047022291227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24-4E74-973B-83F3DA45FEE5}"/>
                </c:ext>
              </c:extLst>
            </c:dLbl>
            <c:dLbl>
              <c:idx val="10"/>
              <c:layout>
                <c:manualLayout>
                  <c:x val="-4.5533596837944855E-2"/>
                  <c:y val="-1.6047022291227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2020'!$B$50:$M$50</c:f>
              <c:numCache>
                <c:formatCode>General</c:formatCode>
                <c:ptCount val="12"/>
                <c:pt idx="7" formatCode="0.00%">
                  <c:v>0.43019593026768732</c:v>
                </c:pt>
                <c:pt idx="8" formatCode="0.00%">
                  <c:v>0.50736641405759864</c:v>
                </c:pt>
                <c:pt idx="9" formatCode="0.00%">
                  <c:v>0.76615272812917623</c:v>
                </c:pt>
                <c:pt idx="10" formatCode="0.00%">
                  <c:v>0.88780230308407937</c:v>
                </c:pt>
                <c:pt idx="11" formatCode="0.00%">
                  <c:v>0.99999975312856937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824-4E74-973B-83F3DA45FEE5}"/>
            </c:ext>
          </c:extLst>
        </c:ser>
        <c:ser>
          <c:idx val="7"/>
          <c:order val="7"/>
          <c:tx>
            <c:strRef>
              <c:f>'Graf Sector 2020'!$A$53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824-4E74-973B-83F3DA45FEE5}"/>
                </c:ext>
              </c:extLst>
            </c:dLbl>
            <c:dLbl>
              <c:idx val="8"/>
              <c:layout>
                <c:manualLayout>
                  <c:x val="-5.533596837944664E-2"/>
                  <c:y val="-3.004694835680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824-4E74-973B-83F3DA45FEE5}"/>
                </c:ext>
              </c:extLst>
            </c:dLbl>
            <c:dLbl>
              <c:idx val="9"/>
              <c:layout>
                <c:manualLayout>
                  <c:x val="-1.5810276679841799E-2"/>
                  <c:y val="-3.7558685446009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824-4E74-973B-83F3DA45FEE5}"/>
                </c:ext>
              </c:extLst>
            </c:dLbl>
            <c:dLbl>
              <c:idx val="10"/>
              <c:layout>
                <c:manualLayout>
                  <c:x val="-1.5810276679841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824-4E74-973B-83F3DA45F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2020'!$B$47:$N$47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4</c:v>
                </c:pt>
              </c:strCache>
            </c:strRef>
          </c:cat>
          <c:val>
            <c:numRef>
              <c:f>'Graf Sector 2020'!$B$53:$M$53</c:f>
              <c:numCache>
                <c:formatCode>General</c:formatCode>
                <c:ptCount val="12"/>
                <c:pt idx="7" formatCode="0.00%">
                  <c:v>0.18247428846941305</c:v>
                </c:pt>
                <c:pt idx="8" formatCode="0.00%">
                  <c:v>0.19958434427423513</c:v>
                </c:pt>
                <c:pt idx="9" formatCode="0.00%">
                  <c:v>0.30696695588011241</c:v>
                </c:pt>
                <c:pt idx="10" formatCode="0.00%">
                  <c:v>0.47954385949329353</c:v>
                </c:pt>
                <c:pt idx="11" formatCode="0.00%">
                  <c:v>0.80189718578442359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824-4E74-973B-83F3DA45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4329472"/>
        <c:axId val="124016832"/>
      </c:lineChart>
      <c:catAx>
        <c:axId val="12432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016832"/>
        <c:crosses val="autoZero"/>
        <c:auto val="1"/>
        <c:lblAlgn val="ctr"/>
        <c:lblOffset val="100"/>
        <c:noMultiLvlLbl val="0"/>
      </c:catAx>
      <c:valAx>
        <c:axId val="12401683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32947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900">
          <a:latin typeface="Museo Sans Condensed" panose="02000000000000000000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2020'!$A$70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2020'!$B$70:$M$70</c:f>
              <c:numCache>
                <c:formatCode>0.00%</c:formatCode>
                <c:ptCount val="12"/>
                <c:pt idx="0">
                  <c:v>4.6457955619990499E-2</c:v>
                </c:pt>
                <c:pt idx="1">
                  <c:v>0.15565122004813783</c:v>
                </c:pt>
                <c:pt idx="2">
                  <c:v>0.51217025422479168</c:v>
                </c:pt>
                <c:pt idx="3">
                  <c:v>0.52684159592108459</c:v>
                </c:pt>
                <c:pt idx="4">
                  <c:v>0.65227199326679597</c:v>
                </c:pt>
                <c:pt idx="5">
                  <c:v>0.65227199326679597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F-4CDD-B560-6C8DE94E7EE9}"/>
            </c:ext>
          </c:extLst>
        </c:ser>
        <c:ser>
          <c:idx val="1"/>
          <c:order val="1"/>
          <c:tx>
            <c:strRef>
              <c:f>'Graf Sector 2020'!$A$76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4430014430014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2F-4CDD-B560-6C8DE94E7EE9}"/>
                </c:ext>
              </c:extLst>
            </c:dLbl>
            <c:dLbl>
              <c:idx val="8"/>
              <c:layout>
                <c:manualLayout>
                  <c:x val="-2.3575638506876325E-2"/>
                  <c:y val="-3.276003276003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2F-4CDD-B560-6C8DE94E7EE9}"/>
                </c:ext>
              </c:extLst>
            </c:dLbl>
            <c:dLbl>
              <c:idx val="9"/>
              <c:layout>
                <c:manualLayout>
                  <c:x val="-2.6195153896529239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2020'!$B$76:$M$76</c:f>
              <c:numCache>
                <c:formatCode>0.00%</c:formatCode>
                <c:ptCount val="12"/>
                <c:pt idx="0">
                  <c:v>4.6457955619990499E-2</c:v>
                </c:pt>
                <c:pt idx="1">
                  <c:v>0.15565122004813783</c:v>
                </c:pt>
                <c:pt idx="2">
                  <c:v>0.55798164624463997</c:v>
                </c:pt>
                <c:pt idx="3">
                  <c:v>0.24571052410951436</c:v>
                </c:pt>
                <c:pt idx="4">
                  <c:v>0.37411438173837325</c:v>
                </c:pt>
                <c:pt idx="5">
                  <c:v>0.37411438173837325</c:v>
                </c:pt>
                <c:pt idx="6">
                  <c:v>0.45640849761825997</c:v>
                </c:pt>
                <c:pt idx="7">
                  <c:v>0.55764712249592574</c:v>
                </c:pt>
                <c:pt idx="8">
                  <c:v>0.6553920465345765</c:v>
                </c:pt>
                <c:pt idx="9">
                  <c:v>0.69396580730852842</c:v>
                </c:pt>
                <c:pt idx="10">
                  <c:v>0.91232607411017885</c:v>
                </c:pt>
                <c:pt idx="11">
                  <c:v>0.91631867487692098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2F-4CDD-B560-6C8DE94E7EE9}"/>
            </c:ext>
          </c:extLst>
        </c:ser>
        <c:ser>
          <c:idx val="2"/>
          <c:order val="2"/>
          <c:tx>
            <c:strRef>
              <c:f>'Graf Sector 2020'!$A$73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357563850687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2F-4CDD-B560-6C8DE94E7EE9}"/>
                </c:ext>
              </c:extLst>
            </c:dLbl>
            <c:dLbl>
              <c:idx val="2"/>
              <c:layout>
                <c:manualLayout>
                  <c:x val="-1.5717092337917484E-2"/>
                  <c:y val="-1.201187324982721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2F-4CDD-B560-6C8DE94E7EE9}"/>
                </c:ext>
              </c:extLst>
            </c:dLbl>
            <c:dLbl>
              <c:idx val="3"/>
              <c:layout>
                <c:manualLayout>
                  <c:x val="-2.3575638506876228E-2"/>
                  <c:y val="-6.5520065520065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2F-4CDD-B560-6C8DE94E7EE9}"/>
                </c:ext>
              </c:extLst>
            </c:dLbl>
            <c:dLbl>
              <c:idx val="4"/>
              <c:layout>
                <c:manualLayout>
                  <c:x val="-1.3097576948264571E-2"/>
                  <c:y val="3.2760032760032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2020'!$B$73:$M$73</c:f>
              <c:numCache>
                <c:formatCode>0.00%</c:formatCode>
                <c:ptCount val="12"/>
                <c:pt idx="0">
                  <c:v>2.0482465403603026E-3</c:v>
                </c:pt>
                <c:pt idx="1">
                  <c:v>1.1878278232165239E-2</c:v>
                </c:pt>
                <c:pt idx="2">
                  <c:v>3.5138290080650794E-2</c:v>
                </c:pt>
                <c:pt idx="3">
                  <c:v>0.10374679067309835</c:v>
                </c:pt>
                <c:pt idx="4">
                  <c:v>0.2209694003372798</c:v>
                </c:pt>
                <c:pt idx="5">
                  <c:v>0.30632913777434961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2F-4CDD-B560-6C8DE94E7EE9}"/>
            </c:ext>
          </c:extLst>
        </c:ser>
        <c:ser>
          <c:idx val="3"/>
          <c:order val="3"/>
          <c:tx>
            <c:strRef>
              <c:f>'Graf Sector 2020'!$A$77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516708138755384E-2"/>
                  <c:y val="2.098515297528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2F-4CDD-B560-6C8DE94E7EE9}"/>
                </c:ext>
              </c:extLst>
            </c:dLbl>
            <c:dLbl>
              <c:idx val="1"/>
              <c:layout>
                <c:manualLayout>
                  <c:x val="-2.8799612229217911E-2"/>
                  <c:y val="1.9825494786124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2F-4CDD-B560-6C8DE94E7EE9}"/>
                </c:ext>
              </c:extLst>
            </c:dLbl>
            <c:dLbl>
              <c:idx val="2"/>
              <c:layout>
                <c:manualLayout>
                  <c:x val="-2.168958742632613E-2"/>
                  <c:y val="-1.2211237723048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2F-4CDD-B560-6C8DE94E7EE9}"/>
                </c:ext>
              </c:extLst>
            </c:dLbl>
            <c:dLbl>
              <c:idx val="3"/>
              <c:layout>
                <c:manualLayout>
                  <c:x val="-1.6450556647020349E-2"/>
                  <c:y val="2.0548795036984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2F-4CDD-B560-6C8DE94E7EE9}"/>
                </c:ext>
              </c:extLst>
            </c:dLbl>
            <c:dLbl>
              <c:idx val="4"/>
              <c:layout>
                <c:manualLayout>
                  <c:x val="-1.8480784204528509E-2"/>
                  <c:y val="2.7100801588990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2F-4CDD-B560-6C8DE94E7EE9}"/>
                </c:ext>
              </c:extLst>
            </c:dLbl>
            <c:dLbl>
              <c:idx val="5"/>
              <c:layout>
                <c:manualLayout>
                  <c:x val="-1.5861268814875547E-2"/>
                  <c:y val="2.7100801588990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2F-4CDD-B560-6C8DE94E7EE9}"/>
                </c:ext>
              </c:extLst>
            </c:dLbl>
            <c:dLbl>
              <c:idx val="6"/>
              <c:layout>
                <c:manualLayout>
                  <c:x val="-1.848078420452846E-2"/>
                  <c:y val="2.7100801588990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2F-4CDD-B560-6C8DE94E7EE9}"/>
                </c:ext>
              </c:extLst>
            </c:dLbl>
            <c:dLbl>
              <c:idx val="7"/>
              <c:layout>
                <c:manualLayout>
                  <c:x val="-2.7568599379623106E-2"/>
                  <c:y val="9.26613531106776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2F-4CDD-B560-6C8DE94E7EE9}"/>
                </c:ext>
              </c:extLst>
            </c:dLbl>
            <c:dLbl>
              <c:idx val="8"/>
              <c:layout>
                <c:manualLayout>
                  <c:x val="-1.3241753425222633E-2"/>
                  <c:y val="2.382479831298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D2F-4CDD-B560-6C8DE94E7EE9}"/>
                </c:ext>
              </c:extLst>
            </c:dLbl>
            <c:dLbl>
              <c:idx val="9"/>
              <c:layout>
                <c:manualLayout>
                  <c:x val="-1.4675886535794028E-2"/>
                  <c:y val="1.7272791760980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2020'!$B$77:$M$77</c:f>
              <c:numCache>
                <c:formatCode>0.00%</c:formatCode>
                <c:ptCount val="12"/>
                <c:pt idx="0">
                  <c:v>2.0482465403603026E-3</c:v>
                </c:pt>
                <c:pt idx="1">
                  <c:v>1.1878278232165239E-2</c:v>
                </c:pt>
                <c:pt idx="2">
                  <c:v>0.31368370112625787</c:v>
                </c:pt>
                <c:pt idx="3">
                  <c:v>7.3470825746092816E-2</c:v>
                </c:pt>
                <c:pt idx="4">
                  <c:v>0.12888510507056064</c:v>
                </c:pt>
                <c:pt idx="5">
                  <c:v>0.18514394721854588</c:v>
                </c:pt>
                <c:pt idx="6">
                  <c:v>0.23279929408466235</c:v>
                </c:pt>
                <c:pt idx="7">
                  <c:v>0.29173787660178391</c:v>
                </c:pt>
                <c:pt idx="8">
                  <c:v>0.37137087167988075</c:v>
                </c:pt>
                <c:pt idx="9">
                  <c:v>0.44913848148235036</c:v>
                </c:pt>
                <c:pt idx="10">
                  <c:v>0.64319472455269078</c:v>
                </c:pt>
                <c:pt idx="11">
                  <c:v>0.64600952928456057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D2F-4CDD-B560-6C8DE94E7EE9}"/>
            </c:ext>
          </c:extLst>
        </c:ser>
        <c:ser>
          <c:idx val="4"/>
          <c:order val="4"/>
          <c:tx>
            <c:strRef>
              <c:f>'Graf Sector 2020'!$A$71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2020'!$B$71:$M$71</c:f>
              <c:numCache>
                <c:formatCode>General</c:formatCode>
                <c:ptCount val="12"/>
                <c:pt idx="5" formatCode="0.00%">
                  <c:v>0.65227199326679597</c:v>
                </c:pt>
                <c:pt idx="6" formatCode="0.00%">
                  <c:v>0.48664847817155471</c:v>
                </c:pt>
                <c:pt idx="7" formatCode="0.00%">
                  <c:v>0.62296510334906785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D2F-4CDD-B560-6C8DE94E7EE9}"/>
            </c:ext>
          </c:extLst>
        </c:ser>
        <c:ser>
          <c:idx val="5"/>
          <c:order val="5"/>
          <c:tx>
            <c:strRef>
              <c:f>'Graf Sector 2020'!$A$74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3575638506876325E-2"/>
                  <c:y val="-9.8280098280098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D2F-4CDD-B560-6C8DE94E7EE9}"/>
                </c:ext>
              </c:extLst>
            </c:dLbl>
            <c:dLbl>
              <c:idx val="6"/>
              <c:layout>
                <c:manualLayout>
                  <c:x val="-3.1434184675835065E-2"/>
                  <c:y val="-1.310401310401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D2F-4CDD-B560-6C8DE94E7EE9}"/>
                </c:ext>
              </c:extLst>
            </c:dLbl>
            <c:dLbl>
              <c:idx val="7"/>
              <c:layout>
                <c:manualLayout>
                  <c:x val="-5.76293385723641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2020'!$B$74:$M$74</c:f>
              <c:numCache>
                <c:formatCode>General</c:formatCode>
                <c:ptCount val="12"/>
                <c:pt idx="5" formatCode="0.00%">
                  <c:v>0.30632913777434961</c:v>
                </c:pt>
                <c:pt idx="6" formatCode="0.00%">
                  <c:v>0.2287494842869055</c:v>
                </c:pt>
                <c:pt idx="7" formatCode="0.00%">
                  <c:v>0.36812431706848259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D2F-4CDD-B560-6C8DE94E7EE9}"/>
            </c:ext>
          </c:extLst>
        </c:ser>
        <c:ser>
          <c:idx val="6"/>
          <c:order val="6"/>
          <c:tx>
            <c:strRef>
              <c:f>'Graf Sector 2020'!$A$72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D2F-4CDD-B560-6C8DE94E7EE9}"/>
                </c:ext>
              </c:extLst>
            </c:dLbl>
            <c:dLbl>
              <c:idx val="8"/>
              <c:layout>
                <c:manualLayout>
                  <c:x val="-7.0726915520628778E-2"/>
                  <c:y val="-1.310401310401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D2F-4CDD-B560-6C8DE94E7EE9}"/>
                </c:ext>
              </c:extLst>
            </c:dLbl>
            <c:dLbl>
              <c:idx val="9"/>
              <c:layout>
                <c:manualLayout>
                  <c:x val="-6.810740013097577E-2"/>
                  <c:y val="-2.2932022932022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D2F-4CDD-B560-6C8DE94E7EE9}"/>
                </c:ext>
              </c:extLst>
            </c:dLbl>
            <c:dLbl>
              <c:idx val="10"/>
              <c:layout>
                <c:manualLayout>
                  <c:x val="-4.9770792403405463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D2F-4CDD-B560-6C8DE94E7EE9}"/>
                </c:ext>
              </c:extLst>
            </c:dLbl>
            <c:dLbl>
              <c:idx val="11"/>
              <c:layout>
                <c:manualLayout>
                  <c:x val="-1.8336607727570401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2020'!$B$72:$M$72</c:f>
              <c:numCache>
                <c:formatCode>General</c:formatCode>
                <c:ptCount val="12"/>
                <c:pt idx="7" formatCode="0.00%">
                  <c:v>0.62296510334906785</c:v>
                </c:pt>
                <c:pt idx="8" formatCode="0.00%">
                  <c:v>0.76350337269460988</c:v>
                </c:pt>
                <c:pt idx="9" formatCode="0.00%">
                  <c:v>0.85678537355917361</c:v>
                </c:pt>
                <c:pt idx="10" formatCode="0.00%">
                  <c:v>0.84520145226782517</c:v>
                </c:pt>
                <c:pt idx="11" formatCode="0.00%">
                  <c:v>0.89188805482168798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D2F-4CDD-B560-6C8DE94E7EE9}"/>
            </c:ext>
          </c:extLst>
        </c:ser>
        <c:ser>
          <c:idx val="7"/>
          <c:order val="7"/>
          <c:tx>
            <c:strRef>
              <c:f>'Graf Sector 2020'!$A$75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D2F-4CDD-B560-6C8DE94E7EE9}"/>
                </c:ext>
              </c:extLst>
            </c:dLbl>
            <c:dLbl>
              <c:idx val="8"/>
              <c:layout>
                <c:manualLayout>
                  <c:x val="-5.7629338572364207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D2F-4CDD-B560-6C8DE94E7EE9}"/>
                </c:ext>
              </c:extLst>
            </c:dLbl>
            <c:dLbl>
              <c:idx val="9"/>
              <c:layout>
                <c:manualLayout>
                  <c:x val="-6.2868369351670034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D2F-4CDD-B560-6C8DE94E7EE9}"/>
                </c:ext>
              </c:extLst>
            </c:dLbl>
            <c:dLbl>
              <c:idx val="10"/>
              <c:layout>
                <c:manualLayout>
                  <c:x val="-6.2868369351670034E-2"/>
                  <c:y val="-1.965601965601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D2F-4CDD-B560-6C8DE94E7EE9}"/>
                </c:ext>
              </c:extLst>
            </c:dLbl>
            <c:dLbl>
              <c:idx val="11"/>
              <c:layout>
                <c:manualLayout>
                  <c:x val="-7.8585461689587421E-3"/>
                  <c:y val="1.310401310401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D2F-4CDD-B560-6C8DE94E7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2020'!$B$69:$M$69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2020'!$B$75:$M$75</c:f>
              <c:numCache>
                <c:formatCode>General</c:formatCode>
                <c:ptCount val="12"/>
                <c:pt idx="7" formatCode="0.00%">
                  <c:v>0.36812431706848259</c:v>
                </c:pt>
                <c:pt idx="8" formatCode="0.00%">
                  <c:v>0.38412676186318845</c:v>
                </c:pt>
                <c:pt idx="9" formatCode="0.00%">
                  <c:v>0.47434273291731183</c:v>
                </c:pt>
                <c:pt idx="10" formatCode="0.00%">
                  <c:v>0.62475149486870485</c:v>
                </c:pt>
                <c:pt idx="11" formatCode="0.00%">
                  <c:v>0.89316781950860791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1D2F-4CDD-B560-6C8DE94E7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5060608"/>
        <c:axId val="125026880"/>
      </c:lineChart>
      <c:catAx>
        <c:axId val="12506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026880"/>
        <c:crosses val="autoZero"/>
        <c:auto val="1"/>
        <c:lblAlgn val="ctr"/>
        <c:lblOffset val="100"/>
        <c:noMultiLvlLbl val="0"/>
      </c:catAx>
      <c:valAx>
        <c:axId val="125026880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0606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2020'!$A$114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535975724553415E-2"/>
                  <c:y val="-1.45771927762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4-415F-A4C2-04D3DA3406D9}"/>
                </c:ext>
              </c:extLst>
            </c:dLbl>
            <c:dLbl>
              <c:idx val="1"/>
              <c:layout>
                <c:manualLayout>
                  <c:x val="-6.662458331949013E-2"/>
                  <c:y val="-1.0597093273788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14-415F-A4C2-04D3DA3406D9}"/>
                </c:ext>
              </c:extLst>
            </c:dLbl>
            <c:dLbl>
              <c:idx val="2"/>
              <c:layout>
                <c:manualLayout>
                  <c:x val="-3.5801853882188775E-2"/>
                  <c:y val="1.726360324362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14-415F-A4C2-04D3DA3406D9}"/>
                </c:ext>
              </c:extLst>
            </c:dLbl>
            <c:dLbl>
              <c:idx val="3"/>
              <c:layout>
                <c:manualLayout>
                  <c:x val="-2.4550095794987653E-2"/>
                  <c:y val="5.32330473616171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14-415F-A4C2-04D3DA3406D9}"/>
                </c:ext>
              </c:extLst>
            </c:dLbl>
            <c:dLbl>
              <c:idx val="4"/>
              <c:layout>
                <c:manualLayout>
                  <c:x val="-1.8924216751387141E-2"/>
                  <c:y val="1.726360324362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14-415F-A4C2-04D3DA3406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2020'!$B$114:$M$114</c:f>
              <c:numCache>
                <c:formatCode>0.00%</c:formatCode>
                <c:ptCount val="12"/>
                <c:pt idx="0">
                  <c:v>4.3846379242832641E-2</c:v>
                </c:pt>
                <c:pt idx="1">
                  <c:v>0.18647957818458505</c:v>
                </c:pt>
                <c:pt idx="2">
                  <c:v>0.32854979491551556</c:v>
                </c:pt>
                <c:pt idx="3">
                  <c:v>0.33848477510648972</c:v>
                </c:pt>
                <c:pt idx="4">
                  <c:v>0.38036214797596463</c:v>
                </c:pt>
                <c:pt idx="5">
                  <c:v>0.44409850790707217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14-415F-A4C2-04D3DA3406D9}"/>
            </c:ext>
          </c:extLst>
        </c:ser>
        <c:ser>
          <c:idx val="1"/>
          <c:order val="1"/>
          <c:tx>
            <c:strRef>
              <c:f>'Graf Sector 2020'!$A$120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946343732350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14-415F-A4C2-04D3DA3406D9}"/>
                </c:ext>
              </c:extLst>
            </c:dLbl>
            <c:dLbl>
              <c:idx val="1"/>
              <c:layout>
                <c:manualLayout>
                  <c:x val="-4.5007032348804502E-2"/>
                  <c:y val="2.38805970149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14-415F-A4C2-04D3DA3406D9}"/>
                </c:ext>
              </c:extLst>
            </c:dLbl>
            <c:dLbl>
              <c:idx val="2"/>
              <c:layout>
                <c:manualLayout>
                  <c:x val="-4.500703234880455E-2"/>
                  <c:y val="-1.592039800995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14-415F-A4C2-04D3DA3406D9}"/>
                </c:ext>
              </c:extLst>
            </c:dLbl>
            <c:dLbl>
              <c:idx val="3"/>
              <c:layout>
                <c:manualLayout>
                  <c:x val="-4.5007032348804502E-2"/>
                  <c:y val="7.960199004975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14-415F-A4C2-04D3DA3406D9}"/>
                </c:ext>
              </c:extLst>
            </c:dLbl>
            <c:dLbl>
              <c:idx val="4"/>
              <c:layout>
                <c:manualLayout>
                  <c:x val="-3.9381153305203989E-2"/>
                  <c:y val="-7.29676479504429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14-415F-A4C2-04D3DA3406D9}"/>
                </c:ext>
              </c:extLst>
            </c:dLbl>
            <c:dLbl>
              <c:idx val="5"/>
              <c:layout>
                <c:manualLayout>
                  <c:x val="-4.2194092827004218E-2"/>
                  <c:y val="-7.9601990049751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14-415F-A4C2-04D3DA3406D9}"/>
                </c:ext>
              </c:extLst>
            </c:dLbl>
            <c:dLbl>
              <c:idx val="6"/>
              <c:layout>
                <c:manualLayout>
                  <c:x val="-1.6877637130801686E-2"/>
                  <c:y val="-3.6483823975221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14-415F-A4C2-04D3DA3406D9}"/>
                </c:ext>
              </c:extLst>
            </c:dLbl>
            <c:dLbl>
              <c:idx val="7"/>
              <c:layout>
                <c:manualLayout>
                  <c:x val="-1.4430014430014536E-2"/>
                  <c:y val="-3.8800257243489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14-415F-A4C2-04D3DA3406D9}"/>
                </c:ext>
              </c:extLst>
            </c:dLbl>
            <c:dLbl>
              <c:idx val="8"/>
              <c:layout>
                <c:manualLayout>
                  <c:x val="-1.969057665260197E-2"/>
                  <c:y val="1.1940298507462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14-415F-A4C2-04D3DA3406D9}"/>
                </c:ext>
              </c:extLst>
            </c:dLbl>
            <c:dLbl>
              <c:idx val="9"/>
              <c:layout>
                <c:manualLayout>
                  <c:x val="-1.6877637130801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2020'!$B$120:$M$120</c:f>
              <c:numCache>
                <c:formatCode>0.00%</c:formatCode>
                <c:ptCount val="12"/>
                <c:pt idx="0">
                  <c:v>4.3846379242832641E-2</c:v>
                </c:pt>
                <c:pt idx="1">
                  <c:v>0.15717138662121127</c:v>
                </c:pt>
                <c:pt idx="2">
                  <c:v>0.63043698877903598</c:v>
                </c:pt>
                <c:pt idx="3">
                  <c:v>0.23560731364891421</c:v>
                </c:pt>
                <c:pt idx="4">
                  <c:v>0.28676844510741717</c:v>
                </c:pt>
                <c:pt idx="5">
                  <c:v>0.28633279077858587</c:v>
                </c:pt>
                <c:pt idx="6">
                  <c:v>0.60524541962430334</c:v>
                </c:pt>
                <c:pt idx="7">
                  <c:v>0.66420988512261625</c:v>
                </c:pt>
                <c:pt idx="8">
                  <c:v>0.71138601116184308</c:v>
                </c:pt>
                <c:pt idx="9">
                  <c:v>0.73658504524758839</c:v>
                </c:pt>
                <c:pt idx="10">
                  <c:v>0.94853941527587349</c:v>
                </c:pt>
                <c:pt idx="11">
                  <c:v>0.96531517983818782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014-415F-A4C2-04D3DA3406D9}"/>
            </c:ext>
          </c:extLst>
        </c:ser>
        <c:ser>
          <c:idx val="2"/>
          <c:order val="2"/>
          <c:tx>
            <c:strRef>
              <c:f>'Graf Sector 2020'!$A$117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2503516174402303E-2"/>
                  <c:y val="1.5920398009950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2020'!$B$117:$M$117</c:f>
              <c:numCache>
                <c:formatCode>0.00%</c:formatCode>
                <c:ptCount val="12"/>
                <c:pt idx="0">
                  <c:v>2.6903287206765745E-4</c:v>
                </c:pt>
                <c:pt idx="1">
                  <c:v>6.0019887843346293E-4</c:v>
                </c:pt>
                <c:pt idx="2">
                  <c:v>3.7657674990767089E-2</c:v>
                </c:pt>
                <c:pt idx="3">
                  <c:v>9.8393520558255815E-2</c:v>
                </c:pt>
                <c:pt idx="4">
                  <c:v>0.17176840301145066</c:v>
                </c:pt>
                <c:pt idx="5">
                  <c:v>0.25076803557778249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014-415F-A4C2-04D3DA3406D9}"/>
            </c:ext>
          </c:extLst>
        </c:ser>
        <c:ser>
          <c:idx val="3"/>
          <c:order val="3"/>
          <c:tx>
            <c:strRef>
              <c:f>'Graf Sector 2020'!$A$121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988342366295138E-2"/>
                  <c:y val="3.98009950248756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14-415F-A4C2-04D3DA3406D9}"/>
                </c:ext>
              </c:extLst>
            </c:dLbl>
            <c:dLbl>
              <c:idx val="1"/>
              <c:layout>
                <c:manualLayout>
                  <c:x val="-3.7128540750587996E-2"/>
                  <c:y val="2.539682539682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14-415F-A4C2-04D3DA3406D9}"/>
                </c:ext>
              </c:extLst>
            </c:dLbl>
            <c:dLbl>
              <c:idx val="2"/>
              <c:layout>
                <c:manualLayout>
                  <c:x val="-3.9690576652602019E-2"/>
                  <c:y val="1.1940298507462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014-415F-A4C2-04D3DA3406D9}"/>
                </c:ext>
              </c:extLst>
            </c:dLbl>
            <c:dLbl>
              <c:idx val="4"/>
              <c:layout>
                <c:manualLayout>
                  <c:x val="-9.3136427566807317E-2"/>
                  <c:y val="5.1741293532338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14-415F-A4C2-04D3DA3406D9}"/>
                </c:ext>
              </c:extLst>
            </c:dLbl>
            <c:dLbl>
              <c:idx val="5"/>
              <c:layout>
                <c:manualLayout>
                  <c:x val="-9.8762306610407871E-2"/>
                  <c:y val="5.1741293532338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014-415F-A4C2-04D3DA3406D9}"/>
                </c:ext>
              </c:extLst>
            </c:dLbl>
            <c:dLbl>
              <c:idx val="6"/>
              <c:layout>
                <c:manualLayout>
                  <c:x val="-9.0323488045007033E-2"/>
                  <c:y val="4.776119402985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14-415F-A4C2-04D3DA3406D9}"/>
                </c:ext>
              </c:extLst>
            </c:dLbl>
            <c:dLbl>
              <c:idx val="7"/>
              <c:layout>
                <c:manualLayout>
                  <c:x val="-8.5637175099947949E-2"/>
                  <c:y val="-2.1416696047322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14-415F-A4C2-04D3DA3406D9}"/>
                </c:ext>
              </c:extLst>
            </c:dLbl>
            <c:dLbl>
              <c:idx val="8"/>
              <c:layout>
                <c:manualLayout>
                  <c:x val="-2.0000000000000104E-2"/>
                  <c:y val="1.1940298507462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14-415F-A4C2-04D3DA3406D9}"/>
                </c:ext>
              </c:extLst>
            </c:dLbl>
            <c:dLbl>
              <c:idx val="9"/>
              <c:layout>
                <c:manualLayout>
                  <c:x val="-1.8452883263010051E-2"/>
                  <c:y val="7.96019900497508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2020'!$B$121:$M$121</c:f>
              <c:numCache>
                <c:formatCode>0.00%</c:formatCode>
                <c:ptCount val="12"/>
                <c:pt idx="0">
                  <c:v>2.6493280509264436E-4</c:v>
                </c:pt>
                <c:pt idx="1">
                  <c:v>5.9609881145844979E-4</c:v>
                </c:pt>
                <c:pt idx="2">
                  <c:v>0.47759710794051308</c:v>
                </c:pt>
                <c:pt idx="3">
                  <c:v>6.1881480984977782E-2</c:v>
                </c:pt>
                <c:pt idx="4">
                  <c:v>0.12338522524269301</c:v>
                </c:pt>
                <c:pt idx="5">
                  <c:v>0.18070685058886959</c:v>
                </c:pt>
                <c:pt idx="6">
                  <c:v>0.23092844762481177</c:v>
                </c:pt>
                <c:pt idx="7">
                  <c:v>0.33955230225210636</c:v>
                </c:pt>
                <c:pt idx="8">
                  <c:v>0.42124315710549248</c:v>
                </c:pt>
                <c:pt idx="9">
                  <c:v>0.49908063377847262</c:v>
                </c:pt>
                <c:pt idx="10">
                  <c:v>0.78027285797043922</c:v>
                </c:pt>
                <c:pt idx="11">
                  <c:v>0.79407267856710795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0014-415F-A4C2-04D3DA3406D9}"/>
            </c:ext>
          </c:extLst>
        </c:ser>
        <c:ser>
          <c:idx val="4"/>
          <c:order val="4"/>
          <c:tx>
            <c:strRef>
              <c:f>'Graf Sector 2020'!$A$115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1076004739913942E-2"/>
                  <c:y val="2.2795941552082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14-415F-A4C2-04D3DA3406D9}"/>
                </c:ext>
              </c:extLst>
            </c:dLbl>
            <c:dLbl>
              <c:idx val="6"/>
              <c:layout>
                <c:manualLayout>
                  <c:x val="-6.6392460436116366E-2"/>
                  <c:y val="1.0855643044619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14-415F-A4C2-04D3DA3406D9}"/>
                </c:ext>
              </c:extLst>
            </c:dLbl>
            <c:dLbl>
              <c:idx val="7"/>
              <c:layout>
                <c:manualLayout>
                  <c:x val="-6.9205399957916761E-2"/>
                  <c:y val="-9.04485446781838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2020'!$B$115:$M$115</c:f>
              <c:numCache>
                <c:formatCode>General</c:formatCode>
                <c:ptCount val="12"/>
                <c:pt idx="5" formatCode="0.00%">
                  <c:v>0.44409850790707217</c:v>
                </c:pt>
                <c:pt idx="6" formatCode="0.00%">
                  <c:v>0.61614284153246568</c:v>
                </c:pt>
                <c:pt idx="7" formatCode="0.00%">
                  <c:v>0.73188236685026242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0014-415F-A4C2-04D3DA3406D9}"/>
            </c:ext>
          </c:extLst>
        </c:ser>
        <c:ser>
          <c:idx val="5"/>
          <c:order val="5"/>
          <c:tx>
            <c:strRef>
              <c:f>'Graf Sector 2020'!$A$118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4430014430014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2020'!$B$118:$M$118</c:f>
              <c:numCache>
                <c:formatCode>General</c:formatCode>
                <c:ptCount val="12"/>
                <c:pt idx="5" formatCode="0.00%">
                  <c:v>0.25076803557778249</c:v>
                </c:pt>
                <c:pt idx="6" formatCode="0.00%">
                  <c:v>0.23805603614133877</c:v>
                </c:pt>
                <c:pt idx="7" formatCode="0.00%">
                  <c:v>0.31283910252305386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014-415F-A4C2-04D3DA3406D9}"/>
            </c:ext>
          </c:extLst>
        </c:ser>
        <c:ser>
          <c:idx val="6"/>
          <c:order val="6"/>
          <c:tx>
            <c:strRef>
              <c:f>'Graf Sector 2020'!$A$116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014-415F-A4C2-04D3DA3406D9}"/>
                </c:ext>
              </c:extLst>
            </c:dLbl>
            <c:dLbl>
              <c:idx val="8"/>
              <c:layout>
                <c:manualLayout>
                  <c:x val="-6.1884669479606191E-2"/>
                  <c:y val="-2.38805970149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014-415F-A4C2-04D3DA3406D9}"/>
                </c:ext>
              </c:extLst>
            </c:dLbl>
            <c:dLbl>
              <c:idx val="9"/>
              <c:layout>
                <c:manualLayout>
                  <c:x val="-7.0323488045007029E-2"/>
                  <c:y val="-1.592039800995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014-415F-A4C2-04D3DA3406D9}"/>
                </c:ext>
              </c:extLst>
            </c:dLbl>
            <c:dLbl>
              <c:idx val="10"/>
              <c:layout>
                <c:manualLayout>
                  <c:x val="-7.0323488045007029E-2"/>
                  <c:y val="-1.194029850746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014-415F-A4C2-04D3DA3406D9}"/>
                </c:ext>
              </c:extLst>
            </c:dLbl>
            <c:dLbl>
              <c:idx val="11"/>
              <c:layout>
                <c:manualLayout>
                  <c:x val="-6.7510548523206745E-2"/>
                  <c:y val="-2.38805970149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2020'!$B$116:$M$116</c:f>
              <c:numCache>
                <c:formatCode>General</c:formatCode>
                <c:ptCount val="12"/>
                <c:pt idx="7" formatCode="0.00%">
                  <c:v>0.73188236685026242</c:v>
                </c:pt>
                <c:pt idx="8" formatCode="0.00%">
                  <c:v>0.72064949337086104</c:v>
                </c:pt>
                <c:pt idx="9" formatCode="0.00%">
                  <c:v>0.82982719466345811</c:v>
                </c:pt>
                <c:pt idx="10" formatCode="0.00%">
                  <c:v>0.95904229724658929</c:v>
                </c:pt>
                <c:pt idx="11" formatCode="0.00%">
                  <c:v>0.98171351319614342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0014-415F-A4C2-04D3DA3406D9}"/>
            </c:ext>
          </c:extLst>
        </c:ser>
        <c:ser>
          <c:idx val="7"/>
          <c:order val="7"/>
          <c:tx>
            <c:strRef>
              <c:f>'Graf Sector 2020'!$A$119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014-415F-A4C2-04D3DA3406D9}"/>
                </c:ext>
              </c:extLst>
            </c:dLbl>
            <c:dLbl>
              <c:idx val="8"/>
              <c:layout>
                <c:manualLayout>
                  <c:x val="-2.5316455696202531E-2"/>
                  <c:y val="-7.9601990049751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014-415F-A4C2-04D3DA3406D9}"/>
                </c:ext>
              </c:extLst>
            </c:dLbl>
            <c:dLbl>
              <c:idx val="9"/>
              <c:layout>
                <c:manualLayout>
                  <c:x val="-1.6877637130801686E-2"/>
                  <c:y val="3.980099502487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014-415F-A4C2-04D3DA3406D9}"/>
                </c:ext>
              </c:extLst>
            </c:dLbl>
            <c:dLbl>
              <c:idx val="10"/>
              <c:layout>
                <c:manualLayout>
                  <c:x val="-1.6877637130801686E-2"/>
                  <c:y val="-3.6483823975221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014-415F-A4C2-04D3DA3406D9}"/>
                </c:ext>
              </c:extLst>
            </c:dLbl>
            <c:dLbl>
              <c:idx val="11"/>
              <c:layout>
                <c:manualLayout>
                  <c:x val="-1.6877637130801686E-2"/>
                  <c:y val="3.9800995024875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014-415F-A4C2-04D3DA340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2020'!$B$113:$M$113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2020'!$B$119:$M$119</c:f>
              <c:numCache>
                <c:formatCode>General</c:formatCode>
                <c:ptCount val="12"/>
                <c:pt idx="7" formatCode="0.00%">
                  <c:v>0.31283910252305386</c:v>
                </c:pt>
                <c:pt idx="8" formatCode="0.00%">
                  <c:v>0.43698958640573488</c:v>
                </c:pt>
                <c:pt idx="9" formatCode="0.00%">
                  <c:v>0.5661349936800294</c:v>
                </c:pt>
                <c:pt idx="10" formatCode="0.00%">
                  <c:v>0.74560041393437826</c:v>
                </c:pt>
                <c:pt idx="11" formatCode="0.00%">
                  <c:v>0.96610936805466874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0014-415F-A4C2-04D3DA340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5324288"/>
        <c:axId val="125031488"/>
      </c:lineChart>
      <c:catAx>
        <c:axId val="125324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031488"/>
        <c:crosses val="autoZero"/>
        <c:auto val="1"/>
        <c:lblAlgn val="ctr"/>
        <c:lblOffset val="100"/>
        <c:noMultiLvlLbl val="0"/>
      </c:catAx>
      <c:valAx>
        <c:axId val="125031488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3242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2020'!$A$92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05076638147518E-2"/>
                  <c:y val="1.18414145600221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B3-4227-88A7-BB86E3937F66}"/>
                </c:ext>
              </c:extLst>
            </c:dLbl>
            <c:dLbl>
              <c:idx val="1"/>
              <c:layout>
                <c:manualLayout>
                  <c:x val="-5.254706798013882E-2"/>
                  <c:y val="-1.6359718193120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B3-4227-88A7-BB86E3937F66}"/>
                </c:ext>
              </c:extLst>
            </c:dLbl>
            <c:dLbl>
              <c:idx val="2"/>
              <c:layout>
                <c:manualLayout>
                  <c:x val="-6.5591801024871887E-2"/>
                  <c:y val="-1.6359718193120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B3-4227-88A7-BB86E3937F66}"/>
                </c:ext>
              </c:extLst>
            </c:dLbl>
            <c:dLbl>
              <c:idx val="3"/>
              <c:layout>
                <c:manualLayout>
                  <c:x val="-6.5591801024871887E-2"/>
                  <c:y val="-2.3246304738223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B3-4227-88A7-BB86E3937F66}"/>
                </c:ext>
              </c:extLst>
            </c:dLbl>
            <c:dLbl>
              <c:idx val="4"/>
              <c:layout>
                <c:manualLayout>
                  <c:x val="-6.8477803910874782E-2"/>
                  <c:y val="-1.285094626329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B3-4227-88A7-BB86E3937F66}"/>
                </c:ext>
              </c:extLst>
            </c:dLbl>
            <c:dLbl>
              <c:idx val="5"/>
              <c:layout>
                <c:manualLayout>
                  <c:x val="-5.9819795252866174E-2"/>
                  <c:y val="-2.688603398259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2020'!$B$92:$M$92</c:f>
              <c:numCache>
                <c:formatCode>0.00%</c:formatCode>
                <c:ptCount val="12"/>
                <c:pt idx="0">
                  <c:v>2.0323022010879068E-2</c:v>
                </c:pt>
                <c:pt idx="1">
                  <c:v>6.3349239781659086E-2</c:v>
                </c:pt>
                <c:pt idx="2">
                  <c:v>0.10938336943307113</c:v>
                </c:pt>
                <c:pt idx="3">
                  <c:v>0.22085919930484282</c:v>
                </c:pt>
                <c:pt idx="4">
                  <c:v>0.30541588309898016</c:v>
                </c:pt>
                <c:pt idx="5">
                  <c:v>0.30856592477755462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B3-4227-88A7-BB86E3937F66}"/>
            </c:ext>
          </c:extLst>
        </c:ser>
        <c:ser>
          <c:idx val="1"/>
          <c:order val="1"/>
          <c:tx>
            <c:strRef>
              <c:f>'Graf Sector 2020'!$A$98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160173160173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B3-4227-88A7-BB86E3937F66}"/>
                </c:ext>
              </c:extLst>
            </c:dLbl>
            <c:dLbl>
              <c:idx val="1"/>
              <c:layout>
                <c:manualLayout>
                  <c:x val="-1.443001443001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B3-4227-88A7-BB86E3937F66}"/>
                </c:ext>
              </c:extLst>
            </c:dLbl>
            <c:dLbl>
              <c:idx val="2"/>
              <c:layout>
                <c:manualLayout>
                  <c:x val="-7.5036075036075067E-2"/>
                  <c:y val="-2.105263157894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B3-4227-88A7-BB86E3937F66}"/>
                </c:ext>
              </c:extLst>
            </c:dLbl>
            <c:dLbl>
              <c:idx val="3"/>
              <c:layout>
                <c:manualLayout>
                  <c:x val="-1.4430014430014484E-2"/>
                  <c:y val="1.40350877192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B3-4227-88A7-BB86E3937F66}"/>
                </c:ext>
              </c:extLst>
            </c:dLbl>
            <c:dLbl>
              <c:idx val="4"/>
              <c:layout>
                <c:manualLayout>
                  <c:x val="-2.0202020202020204E-2"/>
                  <c:y val="2.105263157894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B3-4227-88A7-BB86E3937F66}"/>
                </c:ext>
              </c:extLst>
            </c:dLbl>
            <c:dLbl>
              <c:idx val="5"/>
              <c:layout>
                <c:manualLayout>
                  <c:x val="-8.658008658008658E-3"/>
                  <c:y val="1.4035087719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B3-4227-88A7-BB86E3937F66}"/>
                </c:ext>
              </c:extLst>
            </c:dLbl>
            <c:dLbl>
              <c:idx val="6"/>
              <c:layout>
                <c:manualLayout>
                  <c:x val="-8.658008658008658E-3"/>
                  <c:y val="1.052631578947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B3-4227-88A7-BB86E3937F66}"/>
                </c:ext>
              </c:extLst>
            </c:dLbl>
            <c:dLbl>
              <c:idx val="7"/>
              <c:layout>
                <c:manualLayout>
                  <c:x val="-1.4430014430014536E-2"/>
                  <c:y val="1.0997651609338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B3-4227-88A7-BB86E3937F66}"/>
                </c:ext>
              </c:extLst>
            </c:dLbl>
            <c:dLbl>
              <c:idx val="8"/>
              <c:layout>
                <c:manualLayout>
                  <c:x val="-2.0202020202020204E-2"/>
                  <c:y val="1.052631578947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B3-4227-88A7-BB86E3937F66}"/>
                </c:ext>
              </c:extLst>
            </c:dLbl>
            <c:dLbl>
              <c:idx val="9"/>
              <c:layout>
                <c:manualLayout>
                  <c:x val="-1.1544011544011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2020'!$B$98:$M$98</c:f>
              <c:numCache>
                <c:formatCode>0.00%</c:formatCode>
                <c:ptCount val="12"/>
                <c:pt idx="0">
                  <c:v>2.0323022010879068E-2</c:v>
                </c:pt>
                <c:pt idx="1">
                  <c:v>6.3349239781659086E-2</c:v>
                </c:pt>
                <c:pt idx="2">
                  <c:v>0.57432612766681801</c:v>
                </c:pt>
                <c:pt idx="3">
                  <c:v>0.23547722161952098</c:v>
                </c:pt>
                <c:pt idx="4">
                  <c:v>0.30594850317113942</c:v>
                </c:pt>
                <c:pt idx="5">
                  <c:v>0.30594850317113942</c:v>
                </c:pt>
                <c:pt idx="6">
                  <c:v>0.63842149322511632</c:v>
                </c:pt>
                <c:pt idx="7">
                  <c:v>0.67140183543008747</c:v>
                </c:pt>
                <c:pt idx="8">
                  <c:v>0.69621573730234054</c:v>
                </c:pt>
                <c:pt idx="9">
                  <c:v>0.72193685535044672</c:v>
                </c:pt>
                <c:pt idx="10">
                  <c:v>0.90738409603669123</c:v>
                </c:pt>
                <c:pt idx="11">
                  <c:v>0.90738409603669123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6B3-4227-88A7-BB86E3937F66}"/>
            </c:ext>
          </c:extLst>
        </c:ser>
        <c:ser>
          <c:idx val="2"/>
          <c:order val="2"/>
          <c:tx>
            <c:strRef>
              <c:f>'Graf Sector 2020'!$A$95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6002886002886E-2"/>
                  <c:y val="3.980099502487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B3-4227-88A7-BB86E3937F66}"/>
                </c:ext>
              </c:extLst>
            </c:dLbl>
            <c:dLbl>
              <c:idx val="2"/>
              <c:layout>
                <c:manualLayout>
                  <c:x val="-1.1544011544011598E-2"/>
                  <c:y val="2.10526315789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B3-4227-88A7-BB86E3937F66}"/>
                </c:ext>
              </c:extLst>
            </c:dLbl>
            <c:dLbl>
              <c:idx val="3"/>
              <c:layout>
                <c:manualLayout>
                  <c:x val="-3.4632034632034632E-2"/>
                  <c:y val="2.105263157894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B3-4227-88A7-BB86E3937F66}"/>
                </c:ext>
              </c:extLst>
            </c:dLbl>
            <c:dLbl>
              <c:idx val="4"/>
              <c:layout>
                <c:manualLayout>
                  <c:x val="-3.751803751803752E-2"/>
                  <c:y val="3.1578947368420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B3-4227-88A7-BB86E3937F66}"/>
                </c:ext>
              </c:extLst>
            </c:dLbl>
            <c:dLbl>
              <c:idx val="5"/>
              <c:layout>
                <c:manualLayout>
                  <c:x val="-2.3088023088023196E-2"/>
                  <c:y val="2.45614035087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2020'!$B$95:$M$95</c:f>
              <c:numCache>
                <c:formatCode>0.00%</c:formatCode>
                <c:ptCount val="12"/>
                <c:pt idx="0">
                  <c:v>3.426403968372147E-3</c:v>
                </c:pt>
                <c:pt idx="1">
                  <c:v>8.7883338425423004E-3</c:v>
                </c:pt>
                <c:pt idx="2">
                  <c:v>2.055842381023288E-2</c:v>
                </c:pt>
                <c:pt idx="3">
                  <c:v>4.1979987551429739E-2</c:v>
                </c:pt>
                <c:pt idx="4">
                  <c:v>6.2227139124120444E-2</c:v>
                </c:pt>
                <c:pt idx="5">
                  <c:v>0.10190661149633934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6B3-4227-88A7-BB86E3937F66}"/>
            </c:ext>
          </c:extLst>
        </c:ser>
        <c:ser>
          <c:idx val="3"/>
          <c:order val="3"/>
          <c:tx>
            <c:strRef>
              <c:f>'Graf Sector 2020'!$A$99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538296349319988E-2"/>
                  <c:y val="2.2537391781251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B3-4227-88A7-BB86E3937F66}"/>
                </c:ext>
              </c:extLst>
            </c:dLbl>
            <c:dLbl>
              <c:idx val="1"/>
              <c:layout>
                <c:manualLayout>
                  <c:x val="-4.1652293463317086E-2"/>
                  <c:y val="1.9971266749551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6B3-4227-88A7-BB86E3937F66}"/>
                </c:ext>
              </c:extLst>
            </c:dLbl>
            <c:dLbl>
              <c:idx val="3"/>
              <c:layout>
                <c:manualLayout>
                  <c:x val="-4.6233766233766231E-2"/>
                  <c:y val="-1.52192291753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6B3-4227-88A7-BB86E3937F66}"/>
                </c:ext>
              </c:extLst>
            </c:dLbl>
            <c:dLbl>
              <c:idx val="4"/>
              <c:layout>
                <c:manualLayout>
                  <c:x val="-5.3506493506493558E-2"/>
                  <c:y val="-1.52192291753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6B3-4227-88A7-BB86E3937F66}"/>
                </c:ext>
              </c:extLst>
            </c:dLbl>
            <c:dLbl>
              <c:idx val="5"/>
              <c:layout>
                <c:manualLayout>
                  <c:x val="-5.0620490620490677E-2"/>
                  <c:y val="-1.8728001105125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6B3-4227-88A7-BB86E3937F66}"/>
                </c:ext>
              </c:extLst>
            </c:dLbl>
            <c:dLbl>
              <c:idx val="6"/>
              <c:layout>
                <c:manualLayout>
                  <c:x val="-4.1962481962482069E-2"/>
                  <c:y val="1.28509462632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6B3-4227-88A7-BB86E3937F66}"/>
                </c:ext>
              </c:extLst>
            </c:dLbl>
            <c:dLbl>
              <c:idx val="7"/>
              <c:layout>
                <c:manualLayout>
                  <c:x val="-8.5252525252525246E-2"/>
                  <c:y val="5.83340240364691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6B3-4227-88A7-BB86E3937F66}"/>
                </c:ext>
              </c:extLst>
            </c:dLbl>
            <c:dLbl>
              <c:idx val="8"/>
              <c:layout>
                <c:manualLayout>
                  <c:x val="-8.2366522366522477E-2"/>
                  <c:y val="-1.1710457245475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6B3-4227-88A7-BB86E3937F66}"/>
                </c:ext>
              </c:extLst>
            </c:dLbl>
            <c:dLbl>
              <c:idx val="9"/>
              <c:layout>
                <c:manualLayout>
                  <c:x val="-1.3643749076820049E-2"/>
                  <c:y val="1.285094626329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6B3-4227-88A7-BB86E3937F66}"/>
                </c:ext>
              </c:extLst>
            </c:dLbl>
            <c:dLbl>
              <c:idx val="10"/>
              <c:layout>
                <c:manualLayout>
                  <c:x val="-1.9415754848825715E-2"/>
                  <c:y val="1.6359718193120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2020'!$B$99:$M$99</c:f>
              <c:numCache>
                <c:formatCode>0.00%</c:formatCode>
                <c:ptCount val="12"/>
                <c:pt idx="0">
                  <c:v>3.426403968372147E-3</c:v>
                </c:pt>
                <c:pt idx="1">
                  <c:v>8.7883338425423004E-3</c:v>
                </c:pt>
                <c:pt idx="2">
                  <c:v>0.41317387430794167</c:v>
                </c:pt>
                <c:pt idx="3">
                  <c:v>6.8958779627899341E-2</c:v>
                </c:pt>
                <c:pt idx="4">
                  <c:v>0.1292684718861965</c:v>
                </c:pt>
                <c:pt idx="5">
                  <c:v>0.19665709105115478</c:v>
                </c:pt>
                <c:pt idx="6">
                  <c:v>0.25928299817905348</c:v>
                </c:pt>
                <c:pt idx="7">
                  <c:v>0.32408083088737777</c:v>
                </c:pt>
                <c:pt idx="8">
                  <c:v>0.38651551470754669</c:v>
                </c:pt>
                <c:pt idx="9">
                  <c:v>0.45633354891638311</c:v>
                </c:pt>
                <c:pt idx="10">
                  <c:v>0.72559701582846348</c:v>
                </c:pt>
                <c:pt idx="11">
                  <c:v>0.72559701582846348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46B3-4227-88A7-BB86E3937F66}"/>
            </c:ext>
          </c:extLst>
        </c:ser>
        <c:ser>
          <c:idx val="4"/>
          <c:order val="4"/>
          <c:tx>
            <c:strRef>
              <c:f>'Graf Sector 2020'!$A$93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6B3-4227-88A7-BB86E3937F66}"/>
                </c:ext>
              </c:extLst>
            </c:dLbl>
            <c:dLbl>
              <c:idx val="6"/>
              <c:layout>
                <c:manualLayout>
                  <c:x val="-7.6774948585972211E-2"/>
                  <c:y val="-7.9737532808399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6B3-4227-88A7-BB86E3937F66}"/>
                </c:ext>
              </c:extLst>
            </c:dLbl>
            <c:dLbl>
              <c:idx val="7"/>
              <c:layout>
                <c:manualLayout>
                  <c:x val="-7.6774948585972211E-2"/>
                  <c:y val="-1.8500069070313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2020'!$B$93:$M$93</c:f>
              <c:numCache>
                <c:formatCode>General</c:formatCode>
                <c:ptCount val="12"/>
                <c:pt idx="5" formatCode="0.00%">
                  <c:v>0.30856592477755462</c:v>
                </c:pt>
                <c:pt idx="6" formatCode="0.00%">
                  <c:v>0.65187254065935984</c:v>
                </c:pt>
                <c:pt idx="7" formatCode="0.00%">
                  <c:v>0.68870592274304221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46B3-4227-88A7-BB86E3937F66}"/>
            </c:ext>
          </c:extLst>
        </c:ser>
        <c:ser>
          <c:idx val="5"/>
          <c:order val="5"/>
          <c:tx>
            <c:strRef>
              <c:f>'Graf Sector 2020'!$A$96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6B3-4227-88A7-BB86E3937F66}"/>
                </c:ext>
              </c:extLst>
            </c:dLbl>
            <c:dLbl>
              <c:idx val="6"/>
              <c:layout>
                <c:manualLayout>
                  <c:x val="-2.886002886002886E-2"/>
                  <c:y val="2.10526315789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6B3-4227-88A7-BB86E3937F66}"/>
                </c:ext>
              </c:extLst>
            </c:dLbl>
            <c:dLbl>
              <c:idx val="7"/>
              <c:layout>
                <c:manualLayout>
                  <c:x val="-1.1544011544011544E-2"/>
                  <c:y val="2.45614035087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2020'!$B$96:$M$96</c:f>
              <c:numCache>
                <c:formatCode>General</c:formatCode>
                <c:ptCount val="12"/>
                <c:pt idx="5" formatCode="0.00%">
                  <c:v>0.10190661149633934</c:v>
                </c:pt>
                <c:pt idx="6" formatCode="0.00%">
                  <c:v>0.21567356254586739</c:v>
                </c:pt>
                <c:pt idx="7" formatCode="0.00%">
                  <c:v>0.31346301430442075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46B3-4227-88A7-BB86E3937F66}"/>
            </c:ext>
          </c:extLst>
        </c:ser>
        <c:ser>
          <c:idx val="6"/>
          <c:order val="6"/>
          <c:tx>
            <c:strRef>
              <c:f>'Graf Sector 2020'!$A$94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6B3-4227-88A7-BB86E3937F66}"/>
                </c:ext>
              </c:extLst>
            </c:dLbl>
            <c:dLbl>
              <c:idx val="8"/>
              <c:layout>
                <c:manualLayout>
                  <c:x val="-6.8116939927963652E-2"/>
                  <c:y val="-2.902638485978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6B3-4227-88A7-BB86E3937F66}"/>
                </c:ext>
              </c:extLst>
            </c:dLbl>
            <c:dLbl>
              <c:idx val="9"/>
              <c:layout>
                <c:manualLayout>
                  <c:x val="-7.1002942813966435E-2"/>
                  <c:y val="-2.2008841000138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6B3-4227-88A7-BB86E3937F66}"/>
                </c:ext>
              </c:extLst>
            </c:dLbl>
            <c:dLbl>
              <c:idx val="10"/>
              <c:layout>
                <c:manualLayout>
                  <c:x val="-6.8116939927963555E-2"/>
                  <c:y val="-2.9026384859787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6B3-4227-88A7-BB86E3937F66}"/>
                </c:ext>
              </c:extLst>
            </c:dLbl>
            <c:dLbl>
              <c:idx val="11"/>
              <c:layout>
                <c:manualLayout>
                  <c:x val="-6.7208417129677081E-2"/>
                  <c:y val="-1.7916010498687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2020'!$B$94:$M$94</c:f>
              <c:numCache>
                <c:formatCode>General</c:formatCode>
                <c:ptCount val="12"/>
                <c:pt idx="7" formatCode="0.00%">
                  <c:v>0.68870592274304221</c:v>
                </c:pt>
                <c:pt idx="8" formatCode="0.00%">
                  <c:v>0.70450405821872775</c:v>
                </c:pt>
                <c:pt idx="9" formatCode="0.00%">
                  <c:v>0.79914346829870664</c:v>
                </c:pt>
                <c:pt idx="10" formatCode="0.00%">
                  <c:v>0.84473617680438995</c:v>
                </c:pt>
                <c:pt idx="11" formatCode="0.00%">
                  <c:v>0.99369998986750419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46B3-4227-88A7-BB86E3937F66}"/>
            </c:ext>
          </c:extLst>
        </c:ser>
        <c:ser>
          <c:idx val="7"/>
          <c:order val="7"/>
          <c:tx>
            <c:strRef>
              <c:f>'Graf Sector 2020'!$A$97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6B3-4227-88A7-BB86E3937F66}"/>
                </c:ext>
              </c:extLst>
            </c:dLbl>
            <c:dLbl>
              <c:idx val="8"/>
              <c:layout>
                <c:manualLayout>
                  <c:x val="-8.6580086580087638E-3"/>
                  <c:y val="2.105263157894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46B3-4227-88A7-BB86E3937F66}"/>
                </c:ext>
              </c:extLst>
            </c:dLbl>
            <c:dLbl>
              <c:idx val="9"/>
              <c:layout>
                <c:manualLayout>
                  <c:x val="-2.8860028860029918E-3"/>
                  <c:y val="-7.017543859649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6B3-4227-88A7-BB86E3937F66}"/>
                </c:ext>
              </c:extLst>
            </c:dLbl>
            <c:dLbl>
              <c:idx val="10"/>
              <c:layout>
                <c:manualLayout>
                  <c:x val="-2.3088023088023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46B3-4227-88A7-BB86E3937F66}"/>
                </c:ext>
              </c:extLst>
            </c:dLbl>
            <c:dLbl>
              <c:idx val="11"/>
              <c:layout>
                <c:manualLayout>
                  <c:x val="-1.7316017316017424E-2"/>
                  <c:y val="2.105263157894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46B3-4227-88A7-BB86E3937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2020'!$B$91:$M$91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2020'!$B$97:$M$97</c:f>
              <c:numCache>
                <c:formatCode>General</c:formatCode>
                <c:ptCount val="12"/>
                <c:pt idx="7" formatCode="0.00%">
                  <c:v>0.31346301430442075</c:v>
                </c:pt>
                <c:pt idx="8" formatCode="0.00%">
                  <c:v>0.39367231398816338</c:v>
                </c:pt>
                <c:pt idx="9" formatCode="0.00%">
                  <c:v>0.49803816854935473</c:v>
                </c:pt>
                <c:pt idx="10" formatCode="0.00%">
                  <c:v>0.62503458569609427</c:v>
                </c:pt>
                <c:pt idx="11" formatCode="0.00%">
                  <c:v>0.80743305166337631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46B3-4227-88A7-BB86E3937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5321728"/>
        <c:axId val="125029184"/>
      </c:lineChart>
      <c:catAx>
        <c:axId val="12532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029184"/>
        <c:crosses val="autoZero"/>
        <c:auto val="1"/>
        <c:lblAlgn val="ctr"/>
        <c:lblOffset val="100"/>
        <c:noMultiLvlLbl val="0"/>
      </c:catAx>
      <c:valAx>
        <c:axId val="125029184"/>
        <c:scaling>
          <c:orientation val="minMax"/>
          <c:max val="1.0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321728"/>
        <c:crosses val="autoZero"/>
        <c:crossBetween val="between"/>
        <c:majorUnit val="0.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 Sector 2020'!$A$136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2020'!$B$136:$M$136</c:f>
              <c:numCache>
                <c:formatCode>0.00%</c:formatCode>
                <c:ptCount val="12"/>
                <c:pt idx="0">
                  <c:v>0.13635650182639045</c:v>
                </c:pt>
                <c:pt idx="1">
                  <c:v>0.19095529342308387</c:v>
                </c:pt>
                <c:pt idx="2">
                  <c:v>0.26119387609464489</c:v>
                </c:pt>
                <c:pt idx="3">
                  <c:v>0.32103714853081489</c:v>
                </c:pt>
                <c:pt idx="4">
                  <c:v>0.66903062410924286</c:v>
                </c:pt>
                <c:pt idx="5">
                  <c:v>0.7615617481186745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7B-49A1-B910-50A97D956E3D}"/>
            </c:ext>
          </c:extLst>
        </c:ser>
        <c:ser>
          <c:idx val="1"/>
          <c:order val="1"/>
          <c:tx>
            <c:strRef>
              <c:f>'Graf Sector 2020'!$A$142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4896265560165973E-2"/>
                  <c:y val="3.212851405622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B-49A1-B910-50A97D956E3D}"/>
                </c:ext>
              </c:extLst>
            </c:dLbl>
            <c:dLbl>
              <c:idx val="5"/>
              <c:layout>
                <c:manualLayout>
                  <c:x val="-1.10650069156293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B-49A1-B910-50A97D956E3D}"/>
                </c:ext>
              </c:extLst>
            </c:dLbl>
            <c:dLbl>
              <c:idx val="6"/>
              <c:layout>
                <c:manualLayout>
                  <c:x val="-1.6597510373443983E-2"/>
                  <c:y val="6.425702811244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7B-49A1-B910-50A97D956E3D}"/>
                </c:ext>
              </c:extLst>
            </c:dLbl>
            <c:dLbl>
              <c:idx val="7"/>
              <c:layout>
                <c:manualLayout>
                  <c:x val="-1.6597510373444084E-2"/>
                  <c:y val="1.28514056224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7B-49A1-B910-50A97D956E3D}"/>
                </c:ext>
              </c:extLst>
            </c:dLbl>
            <c:dLbl>
              <c:idx val="8"/>
              <c:layout>
                <c:manualLayout>
                  <c:x val="-1.1065006915629423E-2"/>
                  <c:y val="3.2128514056224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7B-49A1-B910-50A97D956E3D}"/>
                </c:ext>
              </c:extLst>
            </c:dLbl>
            <c:dLbl>
              <c:idx val="9"/>
              <c:layout>
                <c:manualLayout>
                  <c:x val="-1.10650069156293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2020'!$B$142:$M$142</c:f>
              <c:numCache>
                <c:formatCode>0.00%</c:formatCode>
                <c:ptCount val="12"/>
                <c:pt idx="0">
                  <c:v>0.13635650182639045</c:v>
                </c:pt>
                <c:pt idx="1">
                  <c:v>0.19095529342308387</c:v>
                </c:pt>
                <c:pt idx="2">
                  <c:v>0.69499696438210845</c:v>
                </c:pt>
                <c:pt idx="3">
                  <c:v>0.25379657688989554</c:v>
                </c:pt>
                <c:pt idx="4">
                  <c:v>0.40119340228818812</c:v>
                </c:pt>
                <c:pt idx="5">
                  <c:v>0.40119340228818812</c:v>
                </c:pt>
                <c:pt idx="6">
                  <c:v>0.49537232667348396</c:v>
                </c:pt>
                <c:pt idx="7">
                  <c:v>0.56786144134159788</c:v>
                </c:pt>
                <c:pt idx="8">
                  <c:v>0.58878032079511966</c:v>
                </c:pt>
                <c:pt idx="9">
                  <c:v>0.71140272615115729</c:v>
                </c:pt>
                <c:pt idx="10">
                  <c:v>0.99323367394416961</c:v>
                </c:pt>
                <c:pt idx="11">
                  <c:v>0.99323367394416984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E7B-49A1-B910-50A97D956E3D}"/>
            </c:ext>
          </c:extLst>
        </c:ser>
        <c:ser>
          <c:idx val="2"/>
          <c:order val="2"/>
          <c:tx>
            <c:strRef>
              <c:f>'Graf Sector 2020'!$A$139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2020'!$B$139:$M$139</c:f>
              <c:numCache>
                <c:formatCode>0.00%</c:formatCode>
                <c:ptCount val="12"/>
                <c:pt idx="0">
                  <c:v>0</c:v>
                </c:pt>
                <c:pt idx="1">
                  <c:v>1.8262031494605865E-2</c:v>
                </c:pt>
                <c:pt idx="2">
                  <c:v>3.8116137529767113E-2</c:v>
                </c:pt>
                <c:pt idx="3">
                  <c:v>8.4473602092997382E-2</c:v>
                </c:pt>
                <c:pt idx="4">
                  <c:v>0.18474572193901345</c:v>
                </c:pt>
                <c:pt idx="5">
                  <c:v>0.27221242867084788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E7B-49A1-B910-50A97D956E3D}"/>
            </c:ext>
          </c:extLst>
        </c:ser>
        <c:ser>
          <c:idx val="3"/>
          <c:order val="3"/>
          <c:tx>
            <c:strRef>
              <c:f>'Graf Sector 2020'!$A$143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516708138755384E-2"/>
                  <c:y val="2.496525247776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7B-49A1-B910-50A97D956E3D}"/>
                </c:ext>
              </c:extLst>
            </c:dLbl>
            <c:dLbl>
              <c:idx val="1"/>
              <c:layout>
                <c:manualLayout>
                  <c:x val="-4.4516708138755384E-2"/>
                  <c:y val="1.700505347279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7B-49A1-B910-50A97D956E3D}"/>
                </c:ext>
              </c:extLst>
            </c:dLbl>
            <c:dLbl>
              <c:idx val="4"/>
              <c:layout>
                <c:manualLayout>
                  <c:x val="-5.2711035601877565E-2"/>
                  <c:y val="1.051411947000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7B-49A1-B910-50A97D956E3D}"/>
                </c:ext>
              </c:extLst>
            </c:dLbl>
            <c:dLbl>
              <c:idx val="5"/>
              <c:layout>
                <c:manualLayout>
                  <c:x val="-5.2711035601877565E-2"/>
                  <c:y val="2.0152673686873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7B-49A1-B910-50A97D956E3D}"/>
                </c:ext>
              </c:extLst>
            </c:dLbl>
            <c:dLbl>
              <c:idx val="6"/>
              <c:layout>
                <c:manualLayout>
                  <c:x val="-5.2711035601877565E-2"/>
                  <c:y val="1.051411947000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7B-49A1-B910-50A97D956E3D}"/>
                </c:ext>
              </c:extLst>
            </c:dLbl>
            <c:dLbl>
              <c:idx val="7"/>
              <c:layout>
                <c:manualLayout>
                  <c:x val="-4.1212141013493749E-2"/>
                  <c:y val="1.686114536887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7B-49A1-B910-50A97D956E3D}"/>
                </c:ext>
              </c:extLst>
            </c:dLbl>
            <c:dLbl>
              <c:idx val="8"/>
              <c:layout>
                <c:manualLayout>
                  <c:x val="-3.0581021770618923E-2"/>
                  <c:y val="1.693982228125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7B-49A1-B910-50A97D956E3D}"/>
                </c:ext>
              </c:extLst>
            </c:dLbl>
            <c:dLbl>
              <c:idx val="9"/>
              <c:layout>
                <c:manualLayout>
                  <c:x val="-7.1992245782556202E-3"/>
                  <c:y val="7.30126806438345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7B-49A1-B910-50A97D956E3D}"/>
                </c:ext>
              </c:extLst>
            </c:dLbl>
            <c:dLbl>
              <c:idx val="10"/>
              <c:layout>
                <c:manualLayout>
                  <c:x val="-2.6562986680606832E-2"/>
                  <c:y val="-8.76298896372893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2020'!$B$143:$M$143</c:f>
              <c:numCache>
                <c:formatCode>0.00%</c:formatCode>
                <c:ptCount val="12"/>
                <c:pt idx="0">
                  <c:v>0</c:v>
                </c:pt>
                <c:pt idx="1">
                  <c:v>1.8262031494605865E-2</c:v>
                </c:pt>
                <c:pt idx="2">
                  <c:v>0.49359570138001019</c:v>
                </c:pt>
                <c:pt idx="3">
                  <c:v>7.1540685090278125E-2</c:v>
                </c:pt>
                <c:pt idx="4">
                  <c:v>0.10724581436462877</c:v>
                </c:pt>
                <c:pt idx="5">
                  <c:v>0.1505517055902304</c:v>
                </c:pt>
                <c:pt idx="6">
                  <c:v>0.19041721313135873</c:v>
                </c:pt>
                <c:pt idx="7">
                  <c:v>0.23659873630127881</c:v>
                </c:pt>
                <c:pt idx="8">
                  <c:v>0.24682246835422936</c:v>
                </c:pt>
                <c:pt idx="9">
                  <c:v>0.29545445774031498</c:v>
                </c:pt>
                <c:pt idx="10">
                  <c:v>0.79082784774933979</c:v>
                </c:pt>
                <c:pt idx="11">
                  <c:v>0.7908278477493399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E7B-49A1-B910-50A97D956E3D}"/>
            </c:ext>
          </c:extLst>
        </c:ser>
        <c:ser>
          <c:idx val="4"/>
          <c:order val="4"/>
          <c:tx>
            <c:strRef>
              <c:f>'Graf Sector 2020'!$A$137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2020'!$B$137:$M$137</c:f>
              <c:numCache>
                <c:formatCode>General</c:formatCode>
                <c:ptCount val="12"/>
                <c:pt idx="5" formatCode="0.00%">
                  <c:v>0.7615617481186745</c:v>
                </c:pt>
                <c:pt idx="6" formatCode="0.00%">
                  <c:v>0.52358348649678632</c:v>
                </c:pt>
                <c:pt idx="7" formatCode="0.00%">
                  <c:v>0.68163550903513137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E7B-49A1-B910-50A97D956E3D}"/>
            </c:ext>
          </c:extLst>
        </c:ser>
        <c:ser>
          <c:idx val="5"/>
          <c:order val="5"/>
          <c:tx>
            <c:strRef>
              <c:f>'Graf Sector 2020'!$A$140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E7B-49A1-B910-50A97D956E3D}"/>
                </c:ext>
              </c:extLst>
            </c:dLbl>
            <c:dLbl>
              <c:idx val="6"/>
              <c:layout>
                <c:manualLayout>
                  <c:x val="-4.2142913953937683E-2"/>
                  <c:y val="-1.700505347279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E7B-49A1-B910-50A97D956E3D}"/>
                </c:ext>
              </c:extLst>
            </c:dLbl>
            <c:dLbl>
              <c:idx val="7"/>
              <c:layout>
                <c:manualLayout>
                  <c:x val="-4.2142913953937579E-2"/>
                  <c:y val="-1.3024953970305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E7B-49A1-B910-50A97D956E3D}"/>
                </c:ext>
              </c:extLst>
            </c:dLbl>
            <c:dLbl>
              <c:idx val="8"/>
              <c:layout>
                <c:manualLayout>
                  <c:x val="-4.2142913953937683E-2"/>
                  <c:y val="-2.0985152975281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E7B-49A1-B910-50A97D956E3D}"/>
                </c:ext>
              </c:extLst>
            </c:dLbl>
            <c:dLbl>
              <c:idx val="11"/>
              <c:layout>
                <c:manualLayout>
                  <c:x val="-4.1234391155651105E-2"/>
                  <c:y val="-2.4965252477768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2020'!$B$140:$M$140</c:f>
              <c:numCache>
                <c:formatCode>General</c:formatCode>
                <c:ptCount val="12"/>
                <c:pt idx="5" formatCode="0.00%">
                  <c:v>0.27221242867084788</c:v>
                </c:pt>
                <c:pt idx="6" formatCode="0.00%">
                  <c:v>0.18692131219051664</c:v>
                </c:pt>
                <c:pt idx="7" formatCode="0.00%">
                  <c:v>0.24546548233214727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E7B-49A1-B910-50A97D956E3D}"/>
            </c:ext>
          </c:extLst>
        </c:ser>
        <c:ser>
          <c:idx val="6"/>
          <c:order val="6"/>
          <c:tx>
            <c:strRef>
              <c:f>'Graf Sector 2020'!$A$138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E7B-49A1-B910-50A97D956E3D}"/>
                </c:ext>
              </c:extLst>
            </c:dLbl>
            <c:dLbl>
              <c:idx val="8"/>
              <c:layout>
                <c:manualLayout>
                  <c:x val="-5.5325034578146609E-2"/>
                  <c:y val="-2.891566265060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E7B-49A1-B910-50A97D956E3D}"/>
                </c:ext>
              </c:extLst>
            </c:dLbl>
            <c:dLbl>
              <c:idx val="9"/>
              <c:layout>
                <c:manualLayout>
                  <c:x val="-5.809128630705384E-2"/>
                  <c:y val="-1.606425702811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E7B-49A1-B910-50A97D956E3D}"/>
                </c:ext>
              </c:extLst>
            </c:dLbl>
            <c:dLbl>
              <c:idx val="10"/>
              <c:layout>
                <c:manualLayout>
                  <c:x val="-6.9156293222683268E-2"/>
                  <c:y val="-6.4257028112449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E7B-49A1-B910-50A97D956E3D}"/>
                </c:ext>
              </c:extLst>
            </c:dLbl>
            <c:dLbl>
              <c:idx val="11"/>
              <c:layout>
                <c:manualLayout>
                  <c:x val="-3.0428769017980636E-2"/>
                  <c:y val="-9.6385542168674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2020'!$B$138:$M$138</c:f>
              <c:numCache>
                <c:formatCode>General</c:formatCode>
                <c:ptCount val="12"/>
                <c:pt idx="7" formatCode="0.00%">
                  <c:v>0.68163550903513137</c:v>
                </c:pt>
                <c:pt idx="8" formatCode="0.00%">
                  <c:v>0.58162931892512104</c:v>
                </c:pt>
                <c:pt idx="9" formatCode="0.00%">
                  <c:v>0.72834983286796495</c:v>
                </c:pt>
                <c:pt idx="10" formatCode="0.00%">
                  <c:v>0.99410270551322533</c:v>
                </c:pt>
                <c:pt idx="11" formatCode="0.00%">
                  <c:v>0.99997864842598505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E7B-49A1-B910-50A97D956E3D}"/>
            </c:ext>
          </c:extLst>
        </c:ser>
        <c:ser>
          <c:idx val="7"/>
          <c:order val="7"/>
          <c:tx>
            <c:strRef>
              <c:f>'Graf Sector 2020'!$A$141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E7B-49A1-B910-50A97D956E3D}"/>
                </c:ext>
              </c:extLst>
            </c:dLbl>
            <c:dLbl>
              <c:idx val="8"/>
              <c:layout>
                <c:manualLayout>
                  <c:x val="-1.65975103734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E7B-49A1-B910-50A97D956E3D}"/>
                </c:ext>
              </c:extLst>
            </c:dLbl>
            <c:dLbl>
              <c:idx val="9"/>
              <c:layout>
                <c:manualLayout>
                  <c:x val="-1.93637621023513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E7B-49A1-B910-50A97D956E3D}"/>
                </c:ext>
              </c:extLst>
            </c:dLbl>
            <c:dLbl>
              <c:idx val="10"/>
              <c:layout>
                <c:manualLayout>
                  <c:x val="-1.6597510373444084E-2"/>
                  <c:y val="-2.94507976667450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E7B-49A1-B910-50A97D956E3D}"/>
                </c:ext>
              </c:extLst>
            </c:dLbl>
            <c:dLbl>
              <c:idx val="11"/>
              <c:layout>
                <c:manualLayout>
                  <c:x val="-1.6597510373443983E-2"/>
                  <c:y val="3.2128514056224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E7B-49A1-B910-50A97D956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2020'!$B$135:$M$135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2020'!$B$141:$M$141</c:f>
              <c:numCache>
                <c:formatCode>General</c:formatCode>
                <c:ptCount val="12"/>
                <c:pt idx="7" formatCode="0.00%">
                  <c:v>0.25085292732003084</c:v>
                </c:pt>
                <c:pt idx="8" formatCode="0.00%">
                  <c:v>0.27964302293532789</c:v>
                </c:pt>
                <c:pt idx="9" formatCode="0.00%">
                  <c:v>0.51366915796208279</c:v>
                </c:pt>
                <c:pt idx="10" formatCode="0.00%">
                  <c:v>0.73744107658922142</c:v>
                </c:pt>
                <c:pt idx="11" formatCode="0.00%">
                  <c:v>0.94808376487292634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AE7B-49A1-B910-50A97D956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5416448"/>
        <c:axId val="125033792"/>
      </c:lineChart>
      <c:catAx>
        <c:axId val="12541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033792"/>
        <c:crosses val="autoZero"/>
        <c:auto val="1"/>
        <c:lblAlgn val="ctr"/>
        <c:lblOffset val="100"/>
        <c:noMultiLvlLbl val="0"/>
      </c:catAx>
      <c:valAx>
        <c:axId val="125033792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4164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3285214348205"/>
          <c:y val="3.5670745976030108E-2"/>
          <c:w val="0.86351159230096242"/>
          <c:h val="0.78800626441031885"/>
        </c:manualLayout>
      </c:layout>
      <c:lineChart>
        <c:grouping val="standard"/>
        <c:varyColors val="0"/>
        <c:ser>
          <c:idx val="0"/>
          <c:order val="0"/>
          <c:tx>
            <c:strRef>
              <c:f>'Graf Sector 2020'!$A$158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94568860710592E-2"/>
                  <c:y val="-5.0398401692325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2020'!$B$158:$M$158</c:f>
              <c:numCache>
                <c:formatCode>0.00%</c:formatCode>
                <c:ptCount val="12"/>
                <c:pt idx="0">
                  <c:v>1.9933430010468885E-2</c:v>
                </c:pt>
                <c:pt idx="1">
                  <c:v>4.1591868387228344E-2</c:v>
                </c:pt>
                <c:pt idx="2">
                  <c:v>0.11624639712835941</c:v>
                </c:pt>
                <c:pt idx="3">
                  <c:v>0.1734591746103302</c:v>
                </c:pt>
                <c:pt idx="4">
                  <c:v>0.27322215846080189</c:v>
                </c:pt>
                <c:pt idx="5">
                  <c:v>0.36483926947045692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6E-4FA0-824E-CD3838E68BB2}"/>
            </c:ext>
          </c:extLst>
        </c:ser>
        <c:ser>
          <c:idx val="1"/>
          <c:order val="1"/>
          <c:tx>
            <c:strRef>
              <c:f>'Graf Sector 2020'!$A$164</c:f>
              <c:strCache>
                <c:ptCount val="1"/>
                <c:pt idx="0">
                  <c:v>Ejecución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97402597402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6E-4FA0-824E-CD3838E68BB2}"/>
                </c:ext>
              </c:extLst>
            </c:dLbl>
            <c:dLbl>
              <c:idx val="8"/>
              <c:layout>
                <c:manualLayout>
                  <c:x val="-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6E-4FA0-824E-CD3838E68BB2}"/>
                </c:ext>
              </c:extLst>
            </c:dLbl>
            <c:dLbl>
              <c:idx val="9"/>
              <c:layout>
                <c:manualLayout>
                  <c:x val="-1.0217113665389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2020'!$B$164:$M$164</c:f>
              <c:numCache>
                <c:formatCode>0.00%</c:formatCode>
                <c:ptCount val="12"/>
                <c:pt idx="0">
                  <c:v>1.9933430010468885E-2</c:v>
                </c:pt>
                <c:pt idx="1">
                  <c:v>4.1549047833715325E-2</c:v>
                </c:pt>
                <c:pt idx="2">
                  <c:v>7.5237609839907724E-2</c:v>
                </c:pt>
                <c:pt idx="3">
                  <c:v>9.5850570958602485E-2</c:v>
                </c:pt>
                <c:pt idx="4">
                  <c:v>0.11039528173794977</c:v>
                </c:pt>
                <c:pt idx="5">
                  <c:v>0.11039528173794977</c:v>
                </c:pt>
                <c:pt idx="6">
                  <c:v>0.12654511749798653</c:v>
                </c:pt>
                <c:pt idx="7">
                  <c:v>0.48425255550406088</c:v>
                </c:pt>
                <c:pt idx="8">
                  <c:v>0.81810172451003049</c:v>
                </c:pt>
                <c:pt idx="9">
                  <c:v>0.81810172451003049</c:v>
                </c:pt>
                <c:pt idx="10">
                  <c:v>0.98847793359714453</c:v>
                </c:pt>
                <c:pt idx="11">
                  <c:v>0.98847793359714453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6E-4FA0-824E-CD3838E68BB2}"/>
            </c:ext>
          </c:extLst>
        </c:ser>
        <c:ser>
          <c:idx val="2"/>
          <c:order val="2"/>
          <c:tx>
            <c:strRef>
              <c:f>'Graf Sector 2020'!$A$161</c:f>
              <c:strCache>
                <c:ptCount val="1"/>
                <c:pt idx="0">
                  <c:v>Prog. Giros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746031746031744E-2"/>
                  <c:y val="7.9601990049749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6E-4FA0-824E-CD3838E68BB2}"/>
                </c:ext>
              </c:extLst>
            </c:dLbl>
            <c:dLbl>
              <c:idx val="6"/>
              <c:layout>
                <c:manualLayout>
                  <c:x val="-2.3088023088023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6E-4FA0-824E-CD3838E68BB2}"/>
                </c:ext>
              </c:extLst>
            </c:dLbl>
            <c:dLbl>
              <c:idx val="7"/>
              <c:layout>
                <c:manualLayout>
                  <c:x val="-1.1544011544011544E-2"/>
                  <c:y val="3.980099502487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2020'!$B$161:$M$161</c:f>
              <c:numCache>
                <c:formatCode>0.00%</c:formatCode>
                <c:ptCount val="12"/>
                <c:pt idx="0">
                  <c:v>0</c:v>
                </c:pt>
                <c:pt idx="1">
                  <c:v>1.2458393756543053E-3</c:v>
                </c:pt>
                <c:pt idx="2">
                  <c:v>7.5708700520530862E-3</c:v>
                </c:pt>
                <c:pt idx="3">
                  <c:v>2.7312632466267462E-2</c:v>
                </c:pt>
                <c:pt idx="4">
                  <c:v>4.9833575026172208E-2</c:v>
                </c:pt>
                <c:pt idx="5">
                  <c:v>7.5804534318658107E-2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6E-4FA0-824E-CD3838E68BB2}"/>
            </c:ext>
          </c:extLst>
        </c:ser>
        <c:ser>
          <c:idx val="3"/>
          <c:order val="3"/>
          <c:tx>
            <c:strRef>
              <c:f>'Graf Sector 2020'!$A$165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6E-4FA0-824E-CD3838E68BB2}"/>
                </c:ext>
              </c:extLst>
            </c:dLbl>
            <c:dLbl>
              <c:idx val="1"/>
              <c:layout>
                <c:manualLayout>
                  <c:x val="-5.1558327936280693E-2"/>
                  <c:y val="1.194029850746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6E-4FA0-824E-CD3838E68BB2}"/>
                </c:ext>
              </c:extLst>
            </c:dLbl>
            <c:dLbl>
              <c:idx val="6"/>
              <c:layout>
                <c:manualLayout>
                  <c:x val="-4.8777777777777781E-2"/>
                  <c:y val="1.285140562248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6E-4FA0-824E-CD3838E68BB2}"/>
                </c:ext>
              </c:extLst>
            </c:dLbl>
            <c:dLbl>
              <c:idx val="7"/>
              <c:layout>
                <c:manualLayout>
                  <c:x val="-2.3390939768892526E-2"/>
                  <c:y val="7.96019900497512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6E-4FA0-824E-CD3838E68BB2}"/>
                </c:ext>
              </c:extLst>
            </c:dLbl>
            <c:dLbl>
              <c:idx val="8"/>
              <c:layout>
                <c:manualLayout>
                  <c:x val="4.710833559598153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36E-4FA0-824E-CD3838E68BB2}"/>
                </c:ext>
              </c:extLst>
            </c:dLbl>
            <c:dLbl>
              <c:idx val="9"/>
              <c:layout>
                <c:manualLayout>
                  <c:x val="-0.10269466316710421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6E-4FA0-824E-CD3838E68BB2}"/>
                </c:ext>
              </c:extLst>
            </c:dLbl>
            <c:dLbl>
              <c:idx val="10"/>
              <c:layout>
                <c:manualLayout>
                  <c:x val="-1.3294918594945934E-2"/>
                  <c:y val="6.42570281124498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2020'!$B$165:$M$165</c:f>
              <c:numCache>
                <c:formatCode>0.00%</c:formatCode>
                <c:ptCount val="12"/>
                <c:pt idx="0">
                  <c:v>0</c:v>
                </c:pt>
                <c:pt idx="1">
                  <c:v>1.2458393756543053E-3</c:v>
                </c:pt>
                <c:pt idx="2">
                  <c:v>4.2411159194122089E-3</c:v>
                </c:pt>
                <c:pt idx="3">
                  <c:v>1.9001517144858152E-2</c:v>
                </c:pt>
                <c:pt idx="4">
                  <c:v>3.3035160749696306E-2</c:v>
                </c:pt>
                <c:pt idx="5">
                  <c:v>5.0444651094057803E-2</c:v>
                </c:pt>
                <c:pt idx="6">
                  <c:v>6.8253452220909949E-2</c:v>
                </c:pt>
                <c:pt idx="7">
                  <c:v>8.2155096077215981E-2</c:v>
                </c:pt>
                <c:pt idx="8">
                  <c:v>0.16781107555038308</c:v>
                </c:pt>
                <c:pt idx="9">
                  <c:v>0.16781107555038308</c:v>
                </c:pt>
                <c:pt idx="10">
                  <c:v>0.86288998414142315</c:v>
                </c:pt>
                <c:pt idx="11">
                  <c:v>0.86288998414142304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36E-4FA0-824E-CD3838E68BB2}"/>
            </c:ext>
          </c:extLst>
        </c:ser>
        <c:ser>
          <c:idx val="4"/>
          <c:order val="4"/>
          <c:tx>
            <c:strRef>
              <c:f>'Graf Sector 2020'!$A$159</c:f>
              <c:strCache>
                <c:ptCount val="1"/>
                <c:pt idx="0">
                  <c:v>Reprog. Comp. No. 1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36E-4FA0-824E-CD3838E68BB2}"/>
                </c:ext>
              </c:extLst>
            </c:dLbl>
            <c:dLbl>
              <c:idx val="7"/>
              <c:layout>
                <c:manualLayout>
                  <c:x val="-7.3895888013998351E-2"/>
                  <c:y val="-1.693982228125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2020'!$B$159:$M$159</c:f>
              <c:numCache>
                <c:formatCode>General</c:formatCode>
                <c:ptCount val="12"/>
                <c:pt idx="5" formatCode="0.00%">
                  <c:v>0.36483926947045692</c:v>
                </c:pt>
                <c:pt idx="6" formatCode="0.00%">
                  <c:v>0.20962301207160852</c:v>
                </c:pt>
                <c:pt idx="7" formatCode="0.00%">
                  <c:v>0.54957815552905431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36E-4FA0-824E-CD3838E68BB2}"/>
            </c:ext>
          </c:extLst>
        </c:ser>
        <c:ser>
          <c:idx val="5"/>
          <c:order val="5"/>
          <c:tx>
            <c:strRef>
              <c:f>'Graf Sector 2020'!$A$162</c:f>
              <c:strCache>
                <c:ptCount val="1"/>
                <c:pt idx="0">
                  <c:v>Reprog. Giros No.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2020'!$B$162:$M$162</c:f>
              <c:numCache>
                <c:formatCode>General</c:formatCode>
                <c:ptCount val="12"/>
                <c:pt idx="5" formatCode="0.00%">
                  <c:v>7.5804534318658107E-2</c:v>
                </c:pt>
                <c:pt idx="6" formatCode="0.00%">
                  <c:v>0.10071991336241314</c:v>
                </c:pt>
                <c:pt idx="7" formatCode="0.00%">
                  <c:v>0.25085292732003084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36E-4FA0-824E-CD3838E68BB2}"/>
            </c:ext>
          </c:extLst>
        </c:ser>
        <c:ser>
          <c:idx val="6"/>
          <c:order val="6"/>
          <c:tx>
            <c:strRef>
              <c:f>'Graf Sector 2020'!$A$160</c:f>
              <c:strCache>
                <c:ptCount val="1"/>
                <c:pt idx="0">
                  <c:v>Reprog. Comp. No. 2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36E-4FA0-824E-CD3838E68BB2}"/>
                </c:ext>
              </c:extLst>
            </c:dLbl>
            <c:dLbl>
              <c:idx val="8"/>
              <c:layout>
                <c:manualLayout>
                  <c:x val="-0.05"/>
                  <c:y val="1.285140562248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36E-4FA0-824E-CD3838E68BB2}"/>
                </c:ext>
              </c:extLst>
            </c:dLbl>
            <c:dLbl>
              <c:idx val="9"/>
              <c:layout>
                <c:manualLayout>
                  <c:x val="-3.3333333333333229E-2"/>
                  <c:y val="6.425702811244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36E-4FA0-824E-CD3838E68BB2}"/>
                </c:ext>
              </c:extLst>
            </c:dLbl>
            <c:dLbl>
              <c:idx val="10"/>
              <c:layout>
                <c:manualLayout>
                  <c:x val="-3.0555555555555659E-2"/>
                  <c:y val="1.927710843373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36E-4FA0-824E-CD3838E68BB2}"/>
                </c:ext>
              </c:extLst>
            </c:dLbl>
            <c:dLbl>
              <c:idx val="11"/>
              <c:layout>
                <c:manualLayout>
                  <c:x val="-3.3333333333333437E-2"/>
                  <c:y val="-3.212851405622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2020'!$B$160:$M$160</c:f>
              <c:numCache>
                <c:formatCode>General</c:formatCode>
                <c:ptCount val="12"/>
                <c:pt idx="7" formatCode="0.00%">
                  <c:v>0.54957815552905431</c:v>
                </c:pt>
                <c:pt idx="8" formatCode="0.00%">
                  <c:v>0.80002054676631851</c:v>
                </c:pt>
                <c:pt idx="9" formatCode="0.00%">
                  <c:v>0.93581703871263777</c:v>
                </c:pt>
                <c:pt idx="10" formatCode="0.00%">
                  <c:v>0.97970891825492024</c:v>
                </c:pt>
                <c:pt idx="11" formatCode="0.00%">
                  <c:v>0.98028392104368378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36E-4FA0-824E-CD3838E68BB2}"/>
            </c:ext>
          </c:extLst>
        </c:ser>
        <c:ser>
          <c:idx val="7"/>
          <c:order val="7"/>
          <c:tx>
            <c:strRef>
              <c:f>'Graf Sector 2020'!$A$163</c:f>
              <c:strCache>
                <c:ptCount val="1"/>
                <c:pt idx="0">
                  <c:v>Reprog. Giros No. 2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5000000000000102E-2"/>
                  <c:y val="-5.89015953334900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36E-4FA0-824E-CD3838E68BB2}"/>
                </c:ext>
              </c:extLst>
            </c:dLbl>
            <c:dLbl>
              <c:idx val="8"/>
              <c:layout>
                <c:manualLayout>
                  <c:x val="-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36E-4FA0-824E-CD3838E68BB2}"/>
                </c:ext>
              </c:extLst>
            </c:dLbl>
            <c:dLbl>
              <c:idx val="9"/>
              <c:layout>
                <c:manualLayout>
                  <c:x val="-1.6666666666666666E-2"/>
                  <c:y val="3.212851405622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36E-4FA0-824E-CD3838E68BB2}"/>
                </c:ext>
              </c:extLst>
            </c:dLbl>
            <c:dLbl>
              <c:idx val="10"/>
              <c:layout>
                <c:manualLayout>
                  <c:x val="-1.6666666666666666E-2"/>
                  <c:y val="-2.94507976667450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36E-4FA0-824E-CD3838E68BB2}"/>
                </c:ext>
              </c:extLst>
            </c:dLbl>
            <c:dLbl>
              <c:idx val="11"/>
              <c:layout>
                <c:manualLayout>
                  <c:x val="-2.5000000000000203E-2"/>
                  <c:y val="1.927710843373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36E-4FA0-824E-CD3838E68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Sector 2020'!$B$157:$M$157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 2020'!$B$163:$M$163</c:f>
              <c:numCache>
                <c:formatCode>General</c:formatCode>
                <c:ptCount val="12"/>
                <c:pt idx="7" formatCode="0.00%">
                  <c:v>0.25085292732003084</c:v>
                </c:pt>
                <c:pt idx="8" formatCode="0.00%">
                  <c:v>0.27964302293532789</c:v>
                </c:pt>
                <c:pt idx="9" formatCode="0.00%">
                  <c:v>0.51366915796208279</c:v>
                </c:pt>
                <c:pt idx="10" formatCode="0.00%">
                  <c:v>0.73744107658922142</c:v>
                </c:pt>
                <c:pt idx="11" formatCode="0.00%">
                  <c:v>0.94808376487292634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36E-4FA0-824E-CD3838E68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5418496"/>
        <c:axId val="124741312"/>
      </c:lineChart>
      <c:catAx>
        <c:axId val="125418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4741312"/>
        <c:crosses val="autoZero"/>
        <c:auto val="1"/>
        <c:lblAlgn val="ctr"/>
        <c:lblOffset val="100"/>
        <c:noMultiLvlLbl val="0"/>
      </c:catAx>
      <c:valAx>
        <c:axId val="12474131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54184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'Reservas 2020'!$A$4</c:f>
              <c:strCache>
                <c:ptCount val="1"/>
                <c:pt idx="0">
                  <c:v>Programación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819553805774305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1-43E2-91AE-F41F97626881}"/>
                </c:ext>
              </c:extLst>
            </c:dLbl>
            <c:dLbl>
              <c:idx val="2"/>
              <c:layout>
                <c:manualLayout>
                  <c:x val="-4.5597331583552059E-2"/>
                  <c:y val="-3.4123461839997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1-43E2-91AE-F41F97626881}"/>
                </c:ext>
              </c:extLst>
            </c:dLbl>
            <c:dLbl>
              <c:idx val="3"/>
              <c:layout>
                <c:manualLayout>
                  <c:x val="-4.2819553805774277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1-43E2-91AE-F41F97626881}"/>
                </c:ext>
              </c:extLst>
            </c:dLbl>
            <c:dLbl>
              <c:idx val="4"/>
              <c:layout>
                <c:manualLayout>
                  <c:x val="-4.2819553805774228E-2"/>
                  <c:y val="-2.5465453181988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21-43E2-91AE-F41F97626881}"/>
                </c:ext>
              </c:extLst>
            </c:dLbl>
            <c:dLbl>
              <c:idx val="5"/>
              <c:layout>
                <c:manualLayout>
                  <c:x val="-4.5597331583552156E-2"/>
                  <c:y val="-2.9794457510993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1-43E2-91AE-F41F97626881}"/>
                </c:ext>
              </c:extLst>
            </c:dLbl>
            <c:dLbl>
              <c:idx val="6"/>
              <c:layout>
                <c:manualLayout>
                  <c:x val="-4.5597331583552059E-2"/>
                  <c:y val="-2.97944575109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21-43E2-91AE-F41F97626881}"/>
                </c:ext>
              </c:extLst>
            </c:dLbl>
            <c:dLbl>
              <c:idx val="7"/>
              <c:layout>
                <c:manualLayout>
                  <c:x val="-1.781955380577438E-2"/>
                  <c:y val="2.3579156264003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21-43E2-91AE-F41F97626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2020'!$B$4:$M$4</c:f>
              <c:numCache>
                <c:formatCode>0.00%</c:formatCode>
                <c:ptCount val="12"/>
                <c:pt idx="0">
                  <c:v>4.5549790153409072E-3</c:v>
                </c:pt>
                <c:pt idx="1">
                  <c:v>0.14068135386567465</c:v>
                </c:pt>
                <c:pt idx="2">
                  <c:v>0.22096798359469882</c:v>
                </c:pt>
                <c:pt idx="3">
                  <c:v>0.28584333249783744</c:v>
                </c:pt>
                <c:pt idx="4">
                  <c:v>0.35351292563130166</c:v>
                </c:pt>
                <c:pt idx="5">
                  <c:v>0.42513277420149093</c:v>
                </c:pt>
                <c:pt idx="6">
                  <c:v>0.53515861793743191</c:v>
                </c:pt>
                <c:pt idx="7">
                  <c:v>0.59929411966847479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21-43E2-91AE-F41F97626881}"/>
            </c:ext>
          </c:extLst>
        </c:ser>
        <c:ser>
          <c:idx val="2"/>
          <c:order val="1"/>
          <c:tx>
            <c:strRef>
              <c:f>'Reservas 2020'!$A$5</c:f>
              <c:strCache>
                <c:ptCount val="1"/>
                <c:pt idx="0">
                  <c:v>Reprogramación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21-43E2-91AE-F41F97626881}"/>
                </c:ext>
              </c:extLst>
            </c:dLbl>
            <c:dLbl>
              <c:idx val="8"/>
              <c:layout>
                <c:manualLayout>
                  <c:x val="-2.5000000000000001E-2"/>
                  <c:y val="-2.032520325203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21-43E2-91AE-F41F97626881}"/>
                </c:ext>
              </c:extLst>
            </c:dLbl>
            <c:dLbl>
              <c:idx val="9"/>
              <c:layout>
                <c:manualLayout>
                  <c:x val="-4.1666666666666664E-2"/>
                  <c:y val="-2.84552845528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21-43E2-91AE-F41F97626881}"/>
                </c:ext>
              </c:extLst>
            </c:dLbl>
            <c:dLbl>
              <c:idx val="10"/>
              <c:layout>
                <c:manualLayout>
                  <c:x val="-3.6111111111111108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21-43E2-91AE-F41F97626881}"/>
                </c:ext>
              </c:extLst>
            </c:dLbl>
            <c:dLbl>
              <c:idx val="11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21-43E2-91AE-F41F97626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'Reservas 2020'!$B$5:$M$5</c:f>
              <c:numCache>
                <c:formatCode>General</c:formatCode>
                <c:ptCount val="12"/>
                <c:pt idx="7" formatCode="0.00%">
                  <c:v>0.59929411966847479</c:v>
                </c:pt>
                <c:pt idx="8" formatCode="0.00%">
                  <c:v>0.42335552497066986</c:v>
                </c:pt>
                <c:pt idx="9" formatCode="0.00%">
                  <c:v>0.46819554822232495</c:v>
                </c:pt>
                <c:pt idx="10" formatCode="0.00%">
                  <c:v>0.5390711457682037</c:v>
                </c:pt>
                <c:pt idx="11" formatCode="0.00%">
                  <c:v>0.59618690706876754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921-43E2-91AE-F41F97626881}"/>
            </c:ext>
          </c:extLst>
        </c:ser>
        <c:ser>
          <c:idx val="1"/>
          <c:order val="2"/>
          <c:tx>
            <c:strRef>
              <c:f>'Reservas 2020'!$A$6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21-43E2-91AE-F41F97626881}"/>
                </c:ext>
              </c:extLst>
            </c:dLbl>
            <c:dLbl>
              <c:idx val="1"/>
              <c:layout>
                <c:manualLayout>
                  <c:x val="-1.1111111111111112E-2"/>
                  <c:y val="-1.58728325087002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21-43E2-91AE-F41F97626881}"/>
                </c:ext>
              </c:extLst>
            </c:dLbl>
            <c:dLbl>
              <c:idx val="2"/>
              <c:layout>
                <c:manualLayout>
                  <c:x val="-1.6666666666666666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21-43E2-91AE-F41F97626881}"/>
                </c:ext>
              </c:extLst>
            </c:dLbl>
            <c:dLbl>
              <c:idx val="3"/>
              <c:layout>
                <c:manualLayout>
                  <c:x val="-2.2222222222222272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921-43E2-91AE-F41F97626881}"/>
                </c:ext>
              </c:extLst>
            </c:dLbl>
            <c:dLbl>
              <c:idx val="4"/>
              <c:layout>
                <c:manualLayout>
                  <c:x val="-2.2222222222222272E-2"/>
                  <c:y val="1.652423020293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21-43E2-91AE-F41F97626881}"/>
                </c:ext>
              </c:extLst>
            </c:dLbl>
            <c:dLbl>
              <c:idx val="5"/>
              <c:layout>
                <c:manualLayout>
                  <c:x val="-2.2222222222222324E-2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921-43E2-91AE-F41F97626881}"/>
                </c:ext>
              </c:extLst>
            </c:dLbl>
            <c:dLbl>
              <c:idx val="6"/>
              <c:layout>
                <c:manualLayout>
                  <c:x val="-1.3888888888888888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921-43E2-91AE-F41F97626881}"/>
                </c:ext>
              </c:extLst>
            </c:dLbl>
            <c:dLbl>
              <c:idx val="7"/>
              <c:layout>
                <c:manualLayout>
                  <c:x val="-1.9444444444444445E-2"/>
                  <c:y val="2.006113565072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21-43E2-91AE-F41F97626881}"/>
                </c:ext>
              </c:extLst>
            </c:dLbl>
            <c:dLbl>
              <c:idx val="8"/>
              <c:layout>
                <c:manualLayout>
                  <c:x val="-1.6666666666666666E-2"/>
                  <c:y val="2.032520325203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921-43E2-91AE-F41F97626881}"/>
                </c:ext>
              </c:extLst>
            </c:dLbl>
            <c:dLbl>
              <c:idx val="9"/>
              <c:layout>
                <c:manualLayout>
                  <c:x val="-1.6666666666666666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21-43E2-91AE-F41F97626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useo Sans Condensed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'Reservas 2020'!$B$3:$M$3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'Reservas 2020'!$B$6:$M$6</c:f>
              <c:numCache>
                <c:formatCode>0.00%</c:formatCode>
                <c:ptCount val="12"/>
                <c:pt idx="0">
                  <c:v>4.5557851162676497E-3</c:v>
                </c:pt>
                <c:pt idx="1">
                  <c:v>6.0324187831696546E-2</c:v>
                </c:pt>
                <c:pt idx="2">
                  <c:v>0.14057291580663359</c:v>
                </c:pt>
                <c:pt idx="3">
                  <c:v>0.22353099275082433</c:v>
                </c:pt>
                <c:pt idx="4">
                  <c:v>0.24842695363962058</c:v>
                </c:pt>
                <c:pt idx="5">
                  <c:v>0.27188001218957375</c:v>
                </c:pt>
                <c:pt idx="6">
                  <c:v>0.30624457211380224</c:v>
                </c:pt>
                <c:pt idx="7">
                  <c:v>0.37472739443856917</c:v>
                </c:pt>
                <c:pt idx="8">
                  <c:v>0.41898779933248759</c:v>
                </c:pt>
                <c:pt idx="9">
                  <c:v>0.45870895982272059</c:v>
                </c:pt>
                <c:pt idx="10">
                  <c:v>0.49779502752505023</c:v>
                </c:pt>
                <c:pt idx="11">
                  <c:v>0.55746083574531291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921-43E2-91AE-F41F97626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7745536"/>
        <c:axId val="128125184"/>
      </c:lineChart>
      <c:catAx>
        <c:axId val="1277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8125184"/>
        <c:crosses val="autoZero"/>
        <c:auto val="1"/>
        <c:lblAlgn val="ctr"/>
        <c:lblOffset val="100"/>
        <c:noMultiLvlLbl val="0"/>
      </c:catAx>
      <c:valAx>
        <c:axId val="12812518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Museo Sans Condensed" panose="02000000000000000000" pitchFamily="2" charset="0"/>
                <a:ea typeface="+mn-ea"/>
                <a:cs typeface="+mn-cs"/>
              </a:defRPr>
            </a:pPr>
            <a:endParaRPr lang="es-CO"/>
          </a:p>
        </c:txPr>
        <c:crossAx val="12774553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useo Sans Condensed" panose="020000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Museo Sans Condensed" panose="02000000000000000000" pitchFamily="2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11/02/2021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55331" y="1734424"/>
            <a:ext cx="8881338" cy="3389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Boletín de ejecución presupuestal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31 de diciembre de 2020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Distrital de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Dirección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53311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5EBCE9-E2B9-433E-9486-FA503E265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0968"/>
              </p:ext>
            </p:extLst>
          </p:nvPr>
        </p:nvGraphicFramePr>
        <p:xfrm>
          <a:off x="838198" y="2020339"/>
          <a:ext cx="10515601" cy="2817321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2491129858"/>
                    </a:ext>
                  </a:extLst>
                </a:gridCol>
                <a:gridCol w="6628564">
                  <a:extLst>
                    <a:ext uri="{9D8B030D-6E8A-4147-A177-3AD203B41FA5}">
                      <a16:colId xmlns:a16="http://schemas.microsoft.com/office/drawing/2014/main" val="2715827629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155329223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842446568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387140427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3764174814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624128604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51806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- UN NUEVO CONTRATO SOCIAL Y AMBIENTAL PARA LA BOGOTÁ DEL SIGLO XXI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659363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7850. Implementación de una estrategia para eldesarrollo deportivo y competitivo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51,75%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92013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7851. Recreación y deporte para la formación ciudadana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24,12%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3349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7852. Construcción de comunidades activas y saludables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02280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7853. Administración de parques y escenarios innovadores, sostenibles y con adaptación al cambio climático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$ 69.111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$ 56.843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34,95%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51668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7854. Formación de niños, niñas, adolescentes y jóvenes, en las disciplinas deportivas priorizadas, en el marco de la jornada escolar complementaria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841236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7855. Fortalecimiento de la economía del sector deporte, recreación y actividad física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218562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7856. Construcción y adecuación de escenarios y/o parques deportivos sostenibles para la revitalización urbana en Bogotá Construcción y adecuación de escenarios y/o parques deportivos sostenibles para la revitalización urbana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45,28%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8425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7857.Mejoramiento institucional en beneficio de la ciudadanía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19,12%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52220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$ 123.800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$ 105.982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37,07%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3878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$ 44.011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21881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$ 89.899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5889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$ 30.025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99759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$ 205.669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$ 184.447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58,31%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75989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IDRD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79775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59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18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las Artes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10" name="22 Gráfico">
            <a:extLst>
              <a:ext uri="{FF2B5EF4-FFF2-40B4-BE49-F238E27FC236}">
                <a16:creationId xmlns:a16="http://schemas.microsoft.com/office/drawing/2014/main" id="{00000000-0008-0000-0200-000017000000}"/>
              </a:ext>
            </a:extLst>
          </p:cNvPr>
          <p:cNvGraphicFramePr>
            <a:graphicFrameLocks/>
          </p:cNvGraphicFramePr>
          <p:nvPr/>
        </p:nvGraphicFramePr>
        <p:xfrm>
          <a:off x="771524" y="1700212"/>
          <a:ext cx="1064895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0FEF6CA-EECB-48AC-B22A-3413F10A9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33168"/>
              </p:ext>
            </p:extLst>
          </p:nvPr>
        </p:nvGraphicFramePr>
        <p:xfrm>
          <a:off x="2139949" y="5157787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418461785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9467571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37231468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72477925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62493105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15835516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266859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05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716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$129.711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$115.688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$118.857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$115.854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$83.795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$32.059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933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8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las Artes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08CFF4-5A80-4A1F-AA66-157A7A6CF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15818"/>
              </p:ext>
            </p:extLst>
          </p:nvPr>
        </p:nvGraphicFramePr>
        <p:xfrm>
          <a:off x="838199" y="1801479"/>
          <a:ext cx="10515600" cy="3255041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1046832465"/>
                    </a:ext>
                  </a:extLst>
                </a:gridCol>
                <a:gridCol w="6628563">
                  <a:extLst>
                    <a:ext uri="{9D8B030D-6E8A-4147-A177-3AD203B41FA5}">
                      <a16:colId xmlns:a16="http://schemas.microsoft.com/office/drawing/2014/main" val="3724761669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71140966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693278631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2101904686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384079790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357191471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0983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UNCSA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28014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7617. Aportes al desarrollo integral a través de las artes para la primera infancia en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10402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7619. Fortalecimiento de procesos integrales de formación artística a lo largo de la vida.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$ 11.749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585391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7594. Desarrollo de las prácticas literarias como derecho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09303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7603. Implementación Idartes Internacional, una ventana al mundo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71,52%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3602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7585. Fortalecimiento a las Artes, territorios y cotidianidades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$ 9.722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03115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7600. Identificación, reconocimiento y valoración delas prácticas artísticas a través del fomento enBogotá D.C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21648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7607. Actualización Intervención y mejoramiento de la infraestructura cultural para el disfrute de las prácticas artísticas y culturales Bogotá D.C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884519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7614. Transformación de la Red de Equipamientos Culturales para su Consolidación y sustentabilidad en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50,44%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19670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7625. Fortalecimiento de Culturas en común: arte, memoria y territorio en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77,34%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26069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7598. Innovación Sostenibilidad y reactivación del ecosistema en Bogotá DC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14,74%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77909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7571. Reconciliación Arte y Memoria Sin Fronteras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48038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7902. Consolidación integral de la gestión administrativa y modernización institucional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$ 3.671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48408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7622. Modernización integral de la Gestión Administrativa y fortalecimiento institucional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61496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$ 82.614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$ 71.919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$ 40.431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48,94%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9339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$ 43.364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3302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$ 118.857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$ 83.795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39860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290658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$ 142.806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$ 131.056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$ 95.413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33235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IDARTES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96025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4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8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Patrimonio Cultural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8" name="24 Gráfico">
            <a:extLst>
              <a:ext uri="{FF2B5EF4-FFF2-40B4-BE49-F238E27FC236}">
                <a16:creationId xmlns:a16="http://schemas.microsoft.com/office/drawing/2014/main" id="{00000000-0008-0000-0200-000019000000}"/>
              </a:ext>
            </a:extLst>
          </p:cNvPr>
          <p:cNvGraphicFramePr>
            <a:graphicFrameLocks/>
          </p:cNvGraphicFramePr>
          <p:nvPr/>
        </p:nvGraphicFramePr>
        <p:xfrm>
          <a:off x="771525" y="1709737"/>
          <a:ext cx="1064895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A36E25D-E608-4FF9-A24D-37AEF6555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21480"/>
              </p:ext>
            </p:extLst>
          </p:nvPr>
        </p:nvGraphicFramePr>
        <p:xfrm>
          <a:off x="2139949" y="5148262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83100099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15397188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50447448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2896611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68040411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9463799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622668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25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1035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$28.198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$27.242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$22.391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$4.851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3253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9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4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Patrimonio Cultural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E97E3C-FEB7-44C7-9E5B-5250E161D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11092"/>
              </p:ext>
            </p:extLst>
          </p:nvPr>
        </p:nvGraphicFramePr>
        <p:xfrm>
          <a:off x="838199" y="2228703"/>
          <a:ext cx="10515600" cy="2400593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1886034198"/>
                    </a:ext>
                  </a:extLst>
                </a:gridCol>
                <a:gridCol w="6628563">
                  <a:extLst>
                    <a:ext uri="{9D8B030D-6E8A-4147-A177-3AD203B41FA5}">
                      <a16:colId xmlns:a16="http://schemas.microsoft.com/office/drawing/2014/main" val="3691955001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2742926571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1632983989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4255136739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657653104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65949115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41185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UNCSA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639551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7601. Formación en patrimonio cultural en el ciclo integral de educación para la vida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215716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7611. Desarrollo de acciones integrales de valoración y recuperación de Bienes y Sectores de Interés Cultural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038810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7639. Consolidación de la capacidad institucional y ciudadana para la territorialización, apropiación, fomento, salvaguardia y divulgación del Patrimonio Cultural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18639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7649. Consolidación de los patrimonios como referente de ordenamiento territorial en la ciudad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71,14%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0029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7612. Recuperación de Columbarios ubicados en el Globo B del Cementerio Central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83678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7597. Fortalecimiento de la gestión del Instituto Distrital de Patrimonio Cultural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557378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$ 19.037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9682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1115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6673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98896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45138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IDPC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09923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8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5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Orquesta Filarmónica de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11" name="23 Gráfico">
            <a:extLst>
              <a:ext uri="{FF2B5EF4-FFF2-40B4-BE49-F238E27FC236}">
                <a16:creationId xmlns:a16="http://schemas.microsoft.com/office/drawing/2014/main" id="{00000000-0008-0000-0200-000018000000}"/>
              </a:ext>
            </a:extLst>
          </p:cNvPr>
          <p:cNvGraphicFramePr>
            <a:graphicFrameLocks/>
          </p:cNvGraphicFramePr>
          <p:nvPr/>
        </p:nvGraphicFramePr>
        <p:xfrm>
          <a:off x="762000" y="1709737"/>
          <a:ext cx="1066800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FF78BA5-AC4D-4DD8-93AB-AE685C7B4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3156"/>
              </p:ext>
            </p:extLst>
          </p:nvPr>
        </p:nvGraphicFramePr>
        <p:xfrm>
          <a:off x="2139949" y="5148262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185120198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71672042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0368137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44820334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8805618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91476436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396183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42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4902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$36.190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$35.962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$32.838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$29.221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$26.259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8223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80,74%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6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58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Orquesta Filarmónica de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C5D815-5EE8-41A7-A0C5-BD9CDA88C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36752"/>
              </p:ext>
            </p:extLst>
          </p:nvPr>
        </p:nvGraphicFramePr>
        <p:xfrm>
          <a:off x="838198" y="2299907"/>
          <a:ext cx="10515601" cy="2258185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2764446809"/>
                    </a:ext>
                  </a:extLst>
                </a:gridCol>
                <a:gridCol w="6628564">
                  <a:extLst>
                    <a:ext uri="{9D8B030D-6E8A-4147-A177-3AD203B41FA5}">
                      <a16:colId xmlns:a16="http://schemas.microsoft.com/office/drawing/2014/main" val="4242112940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2009972339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847316899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624329887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111813531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389367210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7040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UNCSA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8956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7663. Formación Musical Vamos a la Filarmónica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69,62%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83881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7572. Acciones para alcanzar una sede para La orquesta Filarmónica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57,09%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750830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7586. Mantenimiento de los equipamientos culturales de la Orquesta Filarmónica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286554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7691. Bogotá Ciudad Filarmónica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$ 7.723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51,51%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47617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7693. Implementación del proyecto de estímulos de la OFB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1906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7697. Fortalecimiento de la capacidad institucional para el cumplimiento de la misionalidad de la OFB para su relacionamiento con la ciudadanía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3680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$ 25.118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0954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8303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$ 32.838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5938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45005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$ 63.951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$ 59.688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$ 52.577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40431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OFB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18585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2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7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Fundación Gilberto Alzate Avendaño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8" name="25 Gráfico">
            <a:extLst>
              <a:ext uri="{FF2B5EF4-FFF2-40B4-BE49-F238E27FC236}">
                <a16:creationId xmlns:a16="http://schemas.microsoft.com/office/drawing/2014/main" id="{00000000-0008-0000-0200-00001A000000}"/>
              </a:ext>
            </a:extLst>
          </p:cNvPr>
          <p:cNvGraphicFramePr>
            <a:graphicFrameLocks/>
          </p:cNvGraphicFramePr>
          <p:nvPr/>
        </p:nvGraphicFramePr>
        <p:xfrm>
          <a:off x="771525" y="1790700"/>
          <a:ext cx="106489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1EE5D2-833A-4205-9F91-042F067A6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89920"/>
              </p:ext>
            </p:extLst>
          </p:nvPr>
        </p:nvGraphicFramePr>
        <p:xfrm>
          <a:off x="2139949" y="5067300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406830104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01876639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05888236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9657261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5707961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5617928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4316262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55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2026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$11.156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$8.883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4120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0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6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Fundación Gilberto Alzate Avendaño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38ABB5-8718-4264-A9A1-3F4F270F5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4473"/>
              </p:ext>
            </p:extLst>
          </p:nvPr>
        </p:nvGraphicFramePr>
        <p:xfrm>
          <a:off x="838198" y="2299907"/>
          <a:ext cx="10515601" cy="2258185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8837901"/>
                    </a:ext>
                  </a:extLst>
                </a:gridCol>
                <a:gridCol w="6628564">
                  <a:extLst>
                    <a:ext uri="{9D8B030D-6E8A-4147-A177-3AD203B41FA5}">
                      <a16:colId xmlns:a16="http://schemas.microsoft.com/office/drawing/2014/main" val="1035598373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3914924734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169015673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2971649908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2146676086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615076270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20183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UNCSA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91794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7682. Desarrollo y fomento a las prácticas artísticas y culturales para dinamizar el centro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74465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7724. Mejoramiento y conservación de la infraestructura cultural pública para el disfrute del centro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36,24%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137233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7674. Desarrollo del Bronx Distrito Creativo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427755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7713.Fortalecimiento del ecosistema de la economía cultural y creativa del centro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958716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7664. Transformación Cultural de imaginarios del Centro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74945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7760. Modernización de la Arquitectura Institucional de la FUGA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56,50%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07870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$ 7.430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9190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59625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3619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1517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15334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FUGA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16818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12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89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8" name="26 Gráfico">
            <a:extLst>
              <a:ext uri="{FF2B5EF4-FFF2-40B4-BE49-F238E27FC236}">
                <a16:creationId xmlns:a16="http://schemas.microsoft.com/office/drawing/2014/main" id="{00000000-0008-0000-0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90051"/>
              </p:ext>
            </p:extLst>
          </p:nvPr>
        </p:nvGraphicFramePr>
        <p:xfrm>
          <a:off x="757236" y="1704975"/>
          <a:ext cx="10677526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4AB728-94AE-4DD9-8E47-7A2C81015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65204"/>
              </p:ext>
            </p:extLst>
          </p:nvPr>
        </p:nvGraphicFramePr>
        <p:xfrm>
          <a:off x="2139949" y="5153025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98845013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46249724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2886258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13082301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4789867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93189429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42820275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3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8888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40897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3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3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Ranking distrital de ejecución presupuestal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1BCDC3-5463-4B12-94A0-CF1F8D920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11757"/>
              </p:ext>
            </p:extLst>
          </p:nvPr>
        </p:nvGraphicFramePr>
        <p:xfrm>
          <a:off x="1835147" y="1638300"/>
          <a:ext cx="8521702" cy="3581400"/>
        </p:xfrm>
        <a:graphic>
          <a:graphicData uri="http://schemas.openxmlformats.org/drawingml/2006/table">
            <a:tbl>
              <a:tblPr/>
              <a:tblGrid>
                <a:gridCol w="3799060">
                  <a:extLst>
                    <a:ext uri="{9D8B030D-6E8A-4147-A177-3AD203B41FA5}">
                      <a16:colId xmlns:a16="http://schemas.microsoft.com/office/drawing/2014/main" val="324696800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3256904352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567308560"/>
                    </a:ext>
                  </a:extLst>
                </a:gridCol>
                <a:gridCol w="1155270">
                  <a:extLst>
                    <a:ext uri="{9D8B030D-6E8A-4147-A177-3AD203B41FA5}">
                      <a16:colId xmlns:a16="http://schemas.microsoft.com/office/drawing/2014/main" val="3742842226"/>
                    </a:ext>
                  </a:extLst>
                </a:gridCol>
                <a:gridCol w="1256832">
                  <a:extLst>
                    <a:ext uri="{9D8B030D-6E8A-4147-A177-3AD203B41FA5}">
                      <a16:colId xmlns:a16="http://schemas.microsoft.com/office/drawing/2014/main" val="429349970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APROPIACIÓN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EJECUCIÓN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AUTORIZACIÓN DE GIRO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PUESTO EJECUCIÓN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26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LOTERÍA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46,60%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01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CONTRALORÍA DISTRITAL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715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PLANEACIÓN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$ 41.478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045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11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50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PATRIMONIO CULTURAL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492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478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93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CULTURA,RECREACIÓN Y DEPORTE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9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RECREACIÓN Y DEPORTE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53,20%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08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EMPRESA METRO DE BOGOTA S.A.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$ 697.504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62,30%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17,30%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310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DE DESARROLLO URBANO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$ 1.499.454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61,30%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785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ENTIDADES DISTRITALES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$ 17.648.655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811828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SDH-DDP-SFD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9623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Diseño: SDCRD-DP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16367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3BA3128-A732-4D2B-8581-3DACD17CE14D}"/>
              </a:ext>
            </a:extLst>
          </p:cNvPr>
          <p:cNvCxnSpPr/>
          <p:nvPr/>
        </p:nvCxnSpPr>
        <p:spPr>
          <a:xfrm>
            <a:off x="1835147" y="4236440"/>
            <a:ext cx="898665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6C6013A-1DA7-4158-9122-C4225955959D}"/>
              </a:ext>
            </a:extLst>
          </p:cNvPr>
          <p:cNvSpPr txBox="1"/>
          <p:nvPr/>
        </p:nvSpPr>
        <p:spPr>
          <a:xfrm>
            <a:off x="10778952" y="4097940"/>
            <a:ext cx="72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Museo Sans Condensed" panose="02000000000000000000" pitchFamily="2" charset="0"/>
              </a:rPr>
              <a:t>88,9%</a:t>
            </a:r>
          </a:p>
        </p:txBody>
      </p:sp>
    </p:spTree>
    <p:extLst>
      <p:ext uri="{BB962C8B-B14F-4D97-AF65-F5344CB8AC3E}">
        <p14:creationId xmlns:p14="http://schemas.microsoft.com/office/powerpoint/2010/main" val="287680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32B60B-F963-4E41-8EBD-79CC8C0E9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80770"/>
              </p:ext>
            </p:extLst>
          </p:nvPr>
        </p:nvGraphicFramePr>
        <p:xfrm>
          <a:off x="838198" y="2516910"/>
          <a:ext cx="10515601" cy="1824180"/>
        </p:xfrm>
        <a:graphic>
          <a:graphicData uri="http://schemas.openxmlformats.org/drawingml/2006/table">
            <a:tbl>
              <a:tblPr/>
              <a:tblGrid>
                <a:gridCol w="251288">
                  <a:extLst>
                    <a:ext uri="{9D8B030D-6E8A-4147-A177-3AD203B41FA5}">
                      <a16:colId xmlns:a16="http://schemas.microsoft.com/office/drawing/2014/main" val="1862777679"/>
                    </a:ext>
                  </a:extLst>
                </a:gridCol>
                <a:gridCol w="6628564">
                  <a:extLst>
                    <a:ext uri="{9D8B030D-6E8A-4147-A177-3AD203B41FA5}">
                      <a16:colId xmlns:a16="http://schemas.microsoft.com/office/drawing/2014/main" val="3936312488"/>
                    </a:ext>
                  </a:extLst>
                </a:gridCol>
                <a:gridCol w="824043">
                  <a:extLst>
                    <a:ext uri="{9D8B030D-6E8A-4147-A177-3AD203B41FA5}">
                      <a16:colId xmlns:a16="http://schemas.microsoft.com/office/drawing/2014/main" val="3520718213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761175550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4057868609"/>
                    </a:ext>
                  </a:extLst>
                </a:gridCol>
                <a:gridCol w="821779">
                  <a:extLst>
                    <a:ext uri="{9D8B030D-6E8A-4147-A177-3AD203B41FA5}">
                      <a16:colId xmlns:a16="http://schemas.microsoft.com/office/drawing/2014/main" val="3391771785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3179395877"/>
                    </a:ext>
                  </a:extLst>
                </a:gridCol>
              </a:tblGrid>
              <a:tr h="13562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65795"/>
                  </a:ext>
                </a:extLst>
              </a:tr>
              <a:tr h="28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UNCSA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66561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7505. Fortalecimiento de la creación y cocreación de contenidos multiplataforma en ciudadanía, cultura y educación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23841"/>
                  </a:ext>
                </a:extLst>
              </a:tr>
              <a:tr h="142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7511. Fortalecimiento de la capacidad administrativa y tecnológica para la gestión institucional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41,35%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82345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$ 7.947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82782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60180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3076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 (*)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032991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$ 42.597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53756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(*) Para el componente de funcionamiento, se agrupan los gastos de funcionamiento y operación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95806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CANAL CAPITAL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01620"/>
                  </a:ext>
                </a:extLst>
              </a:tr>
              <a:tr h="135627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8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43588" y="2333747"/>
            <a:ext cx="9504823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Giro de reservas presupuestales inversión directa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31 de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1799311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4458" y="168387"/>
            <a:ext cx="1212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 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Giro de reservas presupuestales a 31 de diciembre de 2020</a:t>
            </a:r>
          </a:p>
        </p:txBody>
      </p:sp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8456"/>
              </p:ext>
            </p:extLst>
          </p:nvPr>
        </p:nvGraphicFramePr>
        <p:xfrm>
          <a:off x="1866899" y="1537103"/>
          <a:ext cx="84582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7E9B0DE-6F99-4143-AB58-0C9A3971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28089"/>
              </p:ext>
            </p:extLst>
          </p:nvPr>
        </p:nvGraphicFramePr>
        <p:xfrm>
          <a:off x="2692399" y="5305940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1295209220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701399790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2120077647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559561707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025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48290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$454.148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$270.757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$253.170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$17.587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37494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59,62%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2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57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4458" y="168387"/>
            <a:ext cx="1212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 </a:t>
            </a:r>
            <a:endParaRPr lang="es-CO" sz="3200" b="1" dirty="0">
              <a:solidFill>
                <a:srgbClr val="5D4294"/>
              </a:solidFill>
              <a:latin typeface="Museo Sans Condens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Giro de reservas presupuestales a 31 de diciembre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BFB82F-110E-4844-884B-8D0F9E9F6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93287"/>
              </p:ext>
            </p:extLst>
          </p:nvPr>
        </p:nvGraphicFramePr>
        <p:xfrm>
          <a:off x="838198" y="2282442"/>
          <a:ext cx="10515602" cy="2293116"/>
        </p:xfrm>
        <a:graphic>
          <a:graphicData uri="http://schemas.openxmlformats.org/drawingml/2006/table">
            <a:tbl>
              <a:tblPr/>
              <a:tblGrid>
                <a:gridCol w="3003289">
                  <a:extLst>
                    <a:ext uri="{9D8B030D-6E8A-4147-A177-3AD203B41FA5}">
                      <a16:colId xmlns:a16="http://schemas.microsoft.com/office/drawing/2014/main" val="1333748080"/>
                    </a:ext>
                  </a:extLst>
                </a:gridCol>
                <a:gridCol w="851068">
                  <a:extLst>
                    <a:ext uri="{9D8B030D-6E8A-4147-A177-3AD203B41FA5}">
                      <a16:colId xmlns:a16="http://schemas.microsoft.com/office/drawing/2014/main" val="3614997447"/>
                    </a:ext>
                  </a:extLst>
                </a:gridCol>
                <a:gridCol w="851068">
                  <a:extLst>
                    <a:ext uri="{9D8B030D-6E8A-4147-A177-3AD203B41FA5}">
                      <a16:colId xmlns:a16="http://schemas.microsoft.com/office/drawing/2014/main" val="2899456550"/>
                    </a:ext>
                  </a:extLst>
                </a:gridCol>
                <a:gridCol w="589201">
                  <a:extLst>
                    <a:ext uri="{9D8B030D-6E8A-4147-A177-3AD203B41FA5}">
                      <a16:colId xmlns:a16="http://schemas.microsoft.com/office/drawing/2014/main" val="1590203152"/>
                    </a:ext>
                  </a:extLst>
                </a:gridCol>
                <a:gridCol w="851068">
                  <a:extLst>
                    <a:ext uri="{9D8B030D-6E8A-4147-A177-3AD203B41FA5}">
                      <a16:colId xmlns:a16="http://schemas.microsoft.com/office/drawing/2014/main" val="1983356771"/>
                    </a:ext>
                  </a:extLst>
                </a:gridCol>
                <a:gridCol w="556468">
                  <a:extLst>
                    <a:ext uri="{9D8B030D-6E8A-4147-A177-3AD203B41FA5}">
                      <a16:colId xmlns:a16="http://schemas.microsoft.com/office/drawing/2014/main" val="1700164343"/>
                    </a:ext>
                  </a:extLst>
                </a:gridCol>
                <a:gridCol w="851068">
                  <a:extLst>
                    <a:ext uri="{9D8B030D-6E8A-4147-A177-3AD203B41FA5}">
                      <a16:colId xmlns:a16="http://schemas.microsoft.com/office/drawing/2014/main" val="332300944"/>
                    </a:ext>
                  </a:extLst>
                </a:gridCol>
                <a:gridCol w="556468">
                  <a:extLst>
                    <a:ext uri="{9D8B030D-6E8A-4147-A177-3AD203B41FA5}">
                      <a16:colId xmlns:a16="http://schemas.microsoft.com/office/drawing/2014/main" val="2559195877"/>
                    </a:ext>
                  </a:extLst>
                </a:gridCol>
                <a:gridCol w="1202952">
                  <a:extLst>
                    <a:ext uri="{9D8B030D-6E8A-4147-A177-3AD203B41FA5}">
                      <a16:colId xmlns:a16="http://schemas.microsoft.com/office/drawing/2014/main" val="3382789104"/>
                    </a:ext>
                  </a:extLst>
                </a:gridCol>
                <a:gridCol w="1202952">
                  <a:extLst>
                    <a:ext uri="{9D8B030D-6E8A-4147-A177-3AD203B41FA5}">
                      <a16:colId xmlns:a16="http://schemas.microsoft.com/office/drawing/2014/main" val="667013297"/>
                    </a:ext>
                  </a:extLst>
                </a:gridCol>
              </a:tblGrid>
              <a:tr h="163794">
                <a:tc gridSpan="10"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76201"/>
                  </a:ext>
                </a:extLst>
              </a:tr>
              <a:tr h="163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RESERVAS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DICIEMBRE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84482"/>
                  </a:ext>
                </a:extLst>
              </a:tr>
              <a:tr h="1637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CONSTITUIDA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DEFINITIVA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SIN GIRO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11675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 RECREACIÓN Y DEPORTE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$ 96.283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$ 96.231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21,19%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$ 28.828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29,96%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$ 67.402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70,04%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$ 29.115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8045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$ 333.463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$ 331.854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73,07%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$ 199.441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60,10%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$ 132.414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39,90%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$ 215.403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$ 15.962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988727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$ 9.775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$ 9.394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2,07%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$ 9.301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99,01%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0,99%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$ 9.572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02034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 DE PATRIMONIO CULTURAL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$ 10.926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$ 10.042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2,21%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$ 9.884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98,42%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$ 159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1,58%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$ 10.813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$ 929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502761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$ 4.038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$ 3.906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0,86%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$ 3.887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0,48%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$ 3.957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$ 70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126024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$ 2.460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$ 2.377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0,52%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$ 1.523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64,05%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$ 855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35,95%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$ 1.571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$ 48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559727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$ 456.944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$ 453.804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$ 252.862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55,72%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$ 200.942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44,28%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$ 270.431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$ 17.569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00168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$ 344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0,08%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89,38%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10,62%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$ 326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674753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$ 457.207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$ 454.148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$ 253.170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55,75%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$ 200.978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44,25%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$ 270.757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$ 17.587</a:t>
                      </a:r>
                    </a:p>
                  </a:txBody>
                  <a:tcPr marL="8190" marR="8190" marT="81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644780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720145"/>
                  </a:ext>
                </a:extLst>
              </a:tr>
              <a:tr h="1637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190" marR="8190" marT="8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0" marR="8190" marT="8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2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06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55331" y="2333747"/>
            <a:ext cx="8881338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Giro de reservas presupuestales por entidad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31 de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426693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1C83EFE8-9F2A-4734-B4CF-A6C550B42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459742"/>
              </p:ext>
            </p:extLst>
          </p:nvPr>
        </p:nvGraphicFramePr>
        <p:xfrm>
          <a:off x="1841281" y="1436435"/>
          <a:ext cx="85058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1F9BAA-AC9D-42A9-BBF6-A2A608942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18978"/>
              </p:ext>
            </p:extLst>
          </p:nvPr>
        </p:nvGraphicFramePr>
        <p:xfrm>
          <a:off x="2690593" y="5126363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3780101417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259992429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1167732895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3237898955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326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99939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$96.231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$29.115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$28.828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86062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30,26%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29,96%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92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5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6A6C1749-1C9A-4564-8F87-AD3592FC9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80533"/>
              </p:ext>
            </p:extLst>
          </p:nvPr>
        </p:nvGraphicFramePr>
        <p:xfrm>
          <a:off x="1843086" y="1436435"/>
          <a:ext cx="850582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71FCC8-9C90-4055-B364-AE2673194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58345"/>
              </p:ext>
            </p:extLst>
          </p:nvPr>
        </p:nvGraphicFramePr>
        <p:xfrm>
          <a:off x="2692398" y="5116838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357313459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6822292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704674371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944176900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83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17369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$331.854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$215.403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$199.441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$15.962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79350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3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0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las Artes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200B34C3-895F-4C52-B4B5-114C6B9D7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31745"/>
              </p:ext>
            </p:extLst>
          </p:nvPr>
        </p:nvGraphicFramePr>
        <p:xfrm>
          <a:off x="1881186" y="1436435"/>
          <a:ext cx="84296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F08F6B-9FBF-4AAE-8AA0-36DA7D86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67101"/>
              </p:ext>
            </p:extLst>
          </p:nvPr>
        </p:nvGraphicFramePr>
        <p:xfrm>
          <a:off x="2692398" y="5126363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3385290313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2551901269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1693376073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725726590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67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71116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8439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101,89%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8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Patrimonio Cultural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DEA17A1B-1C51-434F-8C9F-3CBA21508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45897"/>
              </p:ext>
            </p:extLst>
          </p:nvPr>
        </p:nvGraphicFramePr>
        <p:xfrm>
          <a:off x="1862136" y="1436435"/>
          <a:ext cx="84677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D2092A-F746-438D-87C9-DE83BBD38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86891"/>
              </p:ext>
            </p:extLst>
          </p:nvPr>
        </p:nvGraphicFramePr>
        <p:xfrm>
          <a:off x="2692398" y="5002538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1350068565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2758203469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2736352029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3182111200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372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41240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$10.042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$10.813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14397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107,68%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8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1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Orquesta Filarmónica de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0F2B4967-51EB-4021-BC60-7F95B4252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882589"/>
              </p:ext>
            </p:extLst>
          </p:nvPr>
        </p:nvGraphicFramePr>
        <p:xfrm>
          <a:off x="1828799" y="1436435"/>
          <a:ext cx="8534400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6B15EC-DDF1-4F46-A868-7425C09D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58198"/>
              </p:ext>
            </p:extLst>
          </p:nvPr>
        </p:nvGraphicFramePr>
        <p:xfrm>
          <a:off x="2692399" y="5126363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4083944523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907083524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2136899028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3701117243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8098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70979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$3.906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$3.957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$3.887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3082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101,31%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0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3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4" y="126442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Ejecución presupuestal total por entidad a 31 de diciembre de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70C4F53-E452-4743-9957-DB4645522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246"/>
              </p:ext>
            </p:extLst>
          </p:nvPr>
        </p:nvGraphicFramePr>
        <p:xfrm>
          <a:off x="838197" y="2286000"/>
          <a:ext cx="10515602" cy="2286000"/>
        </p:xfrm>
        <a:graphic>
          <a:graphicData uri="http://schemas.openxmlformats.org/drawingml/2006/table">
            <a:tbl>
              <a:tblPr/>
              <a:tblGrid>
                <a:gridCol w="2806193">
                  <a:extLst>
                    <a:ext uri="{9D8B030D-6E8A-4147-A177-3AD203B41FA5}">
                      <a16:colId xmlns:a16="http://schemas.microsoft.com/office/drawing/2014/main" val="3533366042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2537010387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2599744906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815004250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2400577272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1059560159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2911116099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3004026582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3134364905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3499283178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2944749198"/>
                    </a:ext>
                  </a:extLst>
                </a:gridCol>
                <a:gridCol w="602417">
                  <a:extLst>
                    <a:ext uri="{9D8B030D-6E8A-4147-A177-3AD203B41FA5}">
                      <a16:colId xmlns:a16="http://schemas.microsoft.com/office/drawing/2014/main" val="2966590723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133144350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3632756643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556427101"/>
                    </a:ext>
                  </a:extLst>
                </a:gridCol>
                <a:gridCol w="419404">
                  <a:extLst>
                    <a:ext uri="{9D8B030D-6E8A-4147-A177-3AD203B41FA5}">
                      <a16:colId xmlns:a16="http://schemas.microsoft.com/office/drawing/2014/main" val="316290910"/>
                    </a:ext>
                  </a:extLst>
                </a:gridCol>
              </a:tblGrid>
              <a:tr h="152400">
                <a:tc gridSpan="16"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65178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5750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295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 RECREACIÓN Y DEPORTE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$ 20.973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$ 85.559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$ 77.522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$ 107.439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$ 98.496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3595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$ 30.025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84,48%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$ 89.899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$ 205.669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$ 184.447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$ 119.925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58,31%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87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$ 13.095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$ 11.618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$ 83.795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$ 142.806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$ 131.056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$ 95.413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947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 DE PATRIMONIO CULTURAL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$ 6.075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$ 34.707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736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$ 63.951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$ 59.688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$ 52.577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82,21%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3666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$ 5.050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$ 16.206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$ 13.643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373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$ 111.888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$ 104.292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$ 99.539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88,96%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$ 470.051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$ 427.839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91,02%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$ 308.750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65,68%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$ 581.939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$ 532.131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$ 408.289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4544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CAPITAL(*)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$ 35.946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$ 24.710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68,74%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$ 42.597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$ 33.714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733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$ 147.834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$ 136.575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$ 124.250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84,05%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$ 480.486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$ 438.153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$ 317.754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$ 628.320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$ 574.728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$ 442.003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70,35%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89322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(*) Para el componente de funcionamiento, se agrupan los gastos de funcionamiento y operación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174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819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7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6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Fundación Gilberto Alzate Avendaño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C5839EDB-056F-4F70-AA75-DEE86457D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07580"/>
              </p:ext>
            </p:extLst>
          </p:nvPr>
        </p:nvGraphicFramePr>
        <p:xfrm>
          <a:off x="1871661" y="1436435"/>
          <a:ext cx="844867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70D3B8-C032-4969-AEBD-2B5BC0EF5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58679"/>
              </p:ext>
            </p:extLst>
          </p:nvPr>
        </p:nvGraphicFramePr>
        <p:xfrm>
          <a:off x="2692398" y="5126363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1576939041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4093231310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2443213449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2024893123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944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96485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$2.377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$1.571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$1.523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5764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0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0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Canal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Giro de reservas presupuestales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975592F6-C614-4EF3-B675-BFE12BDED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357675"/>
              </p:ext>
            </p:extLst>
          </p:nvPr>
        </p:nvGraphicFramePr>
        <p:xfrm>
          <a:off x="1709736" y="1436435"/>
          <a:ext cx="877252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A232F3-AEF5-49B2-98E9-F88D0C345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82483"/>
              </p:ext>
            </p:extLst>
          </p:nvPr>
        </p:nvGraphicFramePr>
        <p:xfrm>
          <a:off x="2692398" y="5202563"/>
          <a:ext cx="6807200" cy="952500"/>
        </p:xfrm>
        <a:graphic>
          <a:graphicData uri="http://schemas.openxmlformats.org/drawingml/2006/table">
            <a:tbl>
              <a:tblPr/>
              <a:tblGrid>
                <a:gridCol w="1703389">
                  <a:extLst>
                    <a:ext uri="{9D8B030D-6E8A-4147-A177-3AD203B41FA5}">
                      <a16:colId xmlns:a16="http://schemas.microsoft.com/office/drawing/2014/main" val="2593987432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2527298371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1207255854"/>
                    </a:ext>
                  </a:extLst>
                </a:gridCol>
                <a:gridCol w="1703389">
                  <a:extLst>
                    <a:ext uri="{9D8B030D-6E8A-4147-A177-3AD203B41FA5}">
                      <a16:colId xmlns:a16="http://schemas.microsoft.com/office/drawing/2014/main" val="1962263867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563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RESERVA DEFINITIVA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6526"/>
                  </a:ext>
                </a:extLst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95248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5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24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449032" y="3075057"/>
            <a:ext cx="7293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GRACIAS</a:t>
            </a:r>
            <a:endParaRPr lang="es-CO" sz="4000" dirty="0">
              <a:solidFill>
                <a:srgbClr val="5D4294"/>
              </a:solidFill>
              <a:latin typeface="Museo Sans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Ejecución presupuestal inversión directa por entidad a 31 de diciembre de 2020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B47E598-98B6-4DA6-A3CD-CAC4B7DB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23723"/>
              </p:ext>
            </p:extLst>
          </p:nvPr>
        </p:nvGraphicFramePr>
        <p:xfrm>
          <a:off x="838200" y="2122767"/>
          <a:ext cx="10515598" cy="2612466"/>
        </p:xfrm>
        <a:graphic>
          <a:graphicData uri="http://schemas.openxmlformats.org/drawingml/2006/table">
            <a:tbl>
              <a:tblPr/>
              <a:tblGrid>
                <a:gridCol w="3019304">
                  <a:extLst>
                    <a:ext uri="{9D8B030D-6E8A-4147-A177-3AD203B41FA5}">
                      <a16:colId xmlns:a16="http://schemas.microsoft.com/office/drawing/2014/main" val="2072456409"/>
                    </a:ext>
                  </a:extLst>
                </a:gridCol>
                <a:gridCol w="680984">
                  <a:extLst>
                    <a:ext uri="{9D8B030D-6E8A-4147-A177-3AD203B41FA5}">
                      <a16:colId xmlns:a16="http://schemas.microsoft.com/office/drawing/2014/main" val="1403719511"/>
                    </a:ext>
                  </a:extLst>
                </a:gridCol>
                <a:gridCol w="680984">
                  <a:extLst>
                    <a:ext uri="{9D8B030D-6E8A-4147-A177-3AD203B41FA5}">
                      <a16:colId xmlns:a16="http://schemas.microsoft.com/office/drawing/2014/main" val="1822971864"/>
                    </a:ext>
                  </a:extLst>
                </a:gridCol>
                <a:gridCol w="451255">
                  <a:extLst>
                    <a:ext uri="{9D8B030D-6E8A-4147-A177-3AD203B41FA5}">
                      <a16:colId xmlns:a16="http://schemas.microsoft.com/office/drawing/2014/main" val="2414650202"/>
                    </a:ext>
                  </a:extLst>
                </a:gridCol>
                <a:gridCol w="680984">
                  <a:extLst>
                    <a:ext uri="{9D8B030D-6E8A-4147-A177-3AD203B41FA5}">
                      <a16:colId xmlns:a16="http://schemas.microsoft.com/office/drawing/2014/main" val="4202698163"/>
                    </a:ext>
                  </a:extLst>
                </a:gridCol>
                <a:gridCol w="451255">
                  <a:extLst>
                    <a:ext uri="{9D8B030D-6E8A-4147-A177-3AD203B41FA5}">
                      <a16:colId xmlns:a16="http://schemas.microsoft.com/office/drawing/2014/main" val="2541618330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2722037945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706785925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1054252308"/>
                    </a:ext>
                  </a:extLst>
                </a:gridCol>
                <a:gridCol w="1137708">
                  <a:extLst>
                    <a:ext uri="{9D8B030D-6E8A-4147-A177-3AD203B41FA5}">
                      <a16:colId xmlns:a16="http://schemas.microsoft.com/office/drawing/2014/main" val="1329207850"/>
                    </a:ext>
                  </a:extLst>
                </a:gridCol>
              </a:tblGrid>
              <a:tr h="164306">
                <a:tc gridSpan="10"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4620"/>
                  </a:ext>
                </a:extLst>
              </a:tr>
              <a:tr h="2382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ENTIDAD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INVERSIÓN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 DICIEMBRE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 DICIEMBRE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51287"/>
                  </a:ext>
                </a:extLst>
              </a:tr>
              <a:tr h="238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DISPONIBLE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7873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SECRETARÍA DISTRITAL DE CULTURA, RECREACIÓN Y DEPORTE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$ 85.559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90,45%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$ 77.522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81,96%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$ 88.856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$ 3.297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$ 84.062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$ 6.540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76434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RECREACIÓN Y DEPORTE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$ 152.209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$ 89.899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52,84%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$ 170.129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$ 17.920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$ 136.426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$ 46.527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43290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DISTRITAL DE LAS ARTES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$ 129.711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$ 118.857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91,63%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$ 83.795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64,60%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$ 115.688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$ 115.854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$ 32.059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33050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INSTITUTO DISTRITA DE PATRIMONIO CULTURAL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$ 28.198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$ 27.220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$ 22.391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79,41%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$ 27.682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$ 462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$ 27.242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$ 4.851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648678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ORQUESTA FILARMÓNICA DE BOGOTÁ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$ 36.190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$ 32.838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$ 26.259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72,56%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$ 35.962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$ 3.124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$ 29.221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$ 2.962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9422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FUNDACIÓN GILBERTO ALZATE AVENDAÑO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$ 11.156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$ 8.883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79,08%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$ 11.232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$ 9.451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$ 568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7129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$ 470.051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$ 427.839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91,02%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$ 308.750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65,68%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$ 449.549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$ 21.710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$ 402.256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$ 93.506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301156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CANAL CAPITAL(*)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$ 10.435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$ 10.315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98,85%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$ 9.004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86,29%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$ 10.229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$ 9.893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$ 889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76458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SECTOR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$ 480.486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$ 438.153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91,19%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$ 317.754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$ 459.778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$ 21.710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$ 412.149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$ 94.395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13146"/>
                  </a:ext>
                </a:extLst>
              </a:tr>
              <a:tr h="1643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(*) Para el componente de funcionamiento, se agrupan los gastos de funcionamiento y operación</a:t>
                      </a: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57099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Entidades</a:t>
                      </a: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682339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Museo Sans Condensed" panose="02000000000000000000" pitchFamily="2" charset="0"/>
                      </a:endParaRP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58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766762" y="1719262"/>
          <a:ext cx="10658476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176CDFB-EF2A-45DD-9DEB-551619FDC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22437"/>
              </p:ext>
            </p:extLst>
          </p:nvPr>
        </p:nvGraphicFramePr>
        <p:xfrm>
          <a:off x="2139949" y="5138737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29855795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427888529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41188426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9541745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73998613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30457691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9285532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2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4705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$480.486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$459.778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$438.153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$21.625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$412.149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$317.754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$94.395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942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66,13%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3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8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55331" y="2333747"/>
            <a:ext cx="8881338" cy="2190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Sector Cultura, Recreación y Deporte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Ejecución de inversión directa por entidad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A 31 de diciembre de 2020</a:t>
            </a:r>
          </a:p>
        </p:txBody>
      </p:sp>
    </p:spTree>
    <p:extLst>
      <p:ext uri="{BB962C8B-B14F-4D97-AF65-F5344CB8AC3E}">
        <p14:creationId xmlns:p14="http://schemas.microsoft.com/office/powerpoint/2010/main" val="185569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8" name="20 Gráfico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GraphicFramePr>
            <a:graphicFrameLocks/>
          </p:cNvGraphicFramePr>
          <p:nvPr/>
        </p:nvGraphicFramePr>
        <p:xfrm>
          <a:off x="762000" y="1728787"/>
          <a:ext cx="10667999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C08E26-3E58-466E-A7FA-A45434BCD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29367"/>
              </p:ext>
            </p:extLst>
          </p:nvPr>
        </p:nvGraphicFramePr>
        <p:xfrm>
          <a:off x="2138144" y="5129212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36918516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65106828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8400324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95813804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408446472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401921076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4352049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34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9657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$94.591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$88.856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$85.559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$3.297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$84.062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$77.522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$6.540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55463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Secretaría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a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 31 de diciembre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1EA2BE-5A81-40D3-825B-B5145B053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81113"/>
              </p:ext>
            </p:extLst>
          </p:nvPr>
        </p:nvGraphicFramePr>
        <p:xfrm>
          <a:off x="836394" y="1797272"/>
          <a:ext cx="10515599" cy="3263455"/>
        </p:xfrm>
        <a:graphic>
          <a:graphicData uri="http://schemas.openxmlformats.org/drawingml/2006/table">
            <a:tbl>
              <a:tblPr/>
              <a:tblGrid>
                <a:gridCol w="251938">
                  <a:extLst>
                    <a:ext uri="{9D8B030D-6E8A-4147-A177-3AD203B41FA5}">
                      <a16:colId xmlns:a16="http://schemas.microsoft.com/office/drawing/2014/main" val="286426735"/>
                    </a:ext>
                  </a:extLst>
                </a:gridCol>
                <a:gridCol w="6618496">
                  <a:extLst>
                    <a:ext uri="{9D8B030D-6E8A-4147-A177-3AD203B41FA5}">
                      <a16:colId xmlns:a16="http://schemas.microsoft.com/office/drawing/2014/main" val="1230880958"/>
                    </a:ext>
                  </a:extLst>
                </a:gridCol>
                <a:gridCol w="826177">
                  <a:extLst>
                    <a:ext uri="{9D8B030D-6E8A-4147-A177-3AD203B41FA5}">
                      <a16:colId xmlns:a16="http://schemas.microsoft.com/office/drawing/2014/main" val="2930448098"/>
                    </a:ext>
                  </a:extLst>
                </a:gridCol>
                <a:gridCol w="823907">
                  <a:extLst>
                    <a:ext uri="{9D8B030D-6E8A-4147-A177-3AD203B41FA5}">
                      <a16:colId xmlns:a16="http://schemas.microsoft.com/office/drawing/2014/main" val="1230155860"/>
                    </a:ext>
                  </a:extLst>
                </a:gridCol>
                <a:gridCol w="585587">
                  <a:extLst>
                    <a:ext uri="{9D8B030D-6E8A-4147-A177-3AD203B41FA5}">
                      <a16:colId xmlns:a16="http://schemas.microsoft.com/office/drawing/2014/main" val="3219884430"/>
                    </a:ext>
                  </a:extLst>
                </a:gridCol>
                <a:gridCol w="823907">
                  <a:extLst>
                    <a:ext uri="{9D8B030D-6E8A-4147-A177-3AD203B41FA5}">
                      <a16:colId xmlns:a16="http://schemas.microsoft.com/office/drawing/2014/main" val="1409067999"/>
                    </a:ext>
                  </a:extLst>
                </a:gridCol>
                <a:gridCol w="585587">
                  <a:extLst>
                    <a:ext uri="{9D8B030D-6E8A-4147-A177-3AD203B41FA5}">
                      <a16:colId xmlns:a16="http://schemas.microsoft.com/office/drawing/2014/main" val="1415663076"/>
                    </a:ext>
                  </a:extLst>
                </a:gridCol>
              </a:tblGrid>
              <a:tr h="135978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             Millones de Pesos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41717"/>
                  </a:ext>
                </a:extLst>
              </a:tr>
              <a:tr h="2855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PROYECTO DE INVERSIÓN - UN NUEVO CONTRATO SOCIAL Y AMBIENTAL PARA LA BOGOTÁ DEL SIGLO XXI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42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23545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7885. Aportes para los creadores y gestores culturales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$ 14.076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$ 6.959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57070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7880. Fortalecimiento de la inclusión a la Cultura Escrita de todos los habitantes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$ 18.025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$ 17.396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538723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7656. Generación de una Estrategia de Internacionalización del Sector Cultura, Recreación y Deporte para la ciudad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80068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7884. Formación y cualificación para agentes culturales y ciudadanía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163059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7648. Fortalecimiento estratégico de la gestión cultural territorial, poblacional y de la participación incidente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$ 1.948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80,43%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11247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7650. Fortalecimiento de los procesos de fomento cultural para la gestión incluyente en Cultura para la vida cotidiana en Bogotá D.C.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$ 12.394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$ 10.784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86,46%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38465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7654. Mejoramiento de la infraestructura cultural en la ciudad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14,68%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54919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7886. Reconocimiento y valoración del patrimonio material e inmaterial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93,95%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22,15%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45477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7881. Generación de desarrollo social y económico sostenible a través de actividades culturales y creativas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98,62%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45679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7887. Implementación de una estrategia de arte en espacio publico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85,50%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75429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7610. Transformación social y cultural de entornos y territorios para la construcción de paz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92,08%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88,63%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862477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7879. Fortalecimiento de la Cultura Ciudadana y su Institucionalidad en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94,50%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$ 1.360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42,54%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46923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7646. Fortalecimiento a la gestión, la innovación tecnológica y la comunicación pública de la Secretaría de Cultura, Recreación y Deporte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$ 3.062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$ 2.944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96,13%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28,22%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52535"/>
                  </a:ext>
                </a:extLst>
              </a:tr>
              <a:tr h="14277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UN NUEVO CONTRATO SOCIAL Y AMBIENTAL PARA LA BOGOTÁ DEL SIGLO XXI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$ 56.596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$ 47.621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84,14%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$ 41.273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72,93%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89145"/>
                  </a:ext>
                </a:extLst>
              </a:tr>
              <a:tr h="14277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- BOGOTÁ MEJOR PARA TODOS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$ 37.995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$ 37.938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99,85%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$ 36.249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95,41%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80674"/>
                  </a:ext>
                </a:extLst>
              </a:tr>
              <a:tr h="14277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 TOTAL INVERSIÓN DIRECTA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$ 94.591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$ 85.559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$ 77.522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81,96%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7859"/>
                  </a:ext>
                </a:extLst>
              </a:tr>
              <a:tr h="14277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$ 23.836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$ 21.880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91,79%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$ 20.973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87,99%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698"/>
                  </a:ext>
                </a:extLst>
              </a:tr>
              <a:tr h="14277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TOTAL PRESUPUESTO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$ 118.427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$ 107.439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90,72%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$ 98.496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83,17%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43456"/>
                  </a:ext>
                </a:extLst>
              </a:tr>
              <a:tr h="135978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Fuente: BogData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57979"/>
                  </a:ext>
                </a:extLst>
              </a:tr>
              <a:tr h="135978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Cálculos y diseño: SDCRD-DP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0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62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643155" y="118053"/>
            <a:ext cx="1090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rgbClr val="5D4294"/>
                </a:solidFill>
                <a:latin typeface="Museo Sans Condensed" panose="02000000000000000000" pitchFamily="2" charset="0"/>
                <a:cs typeface="Arial" panose="020B0604020202020204" pitchFamily="34" charset="0"/>
              </a:rPr>
              <a:t>Instituto Distrital de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D4294"/>
                </a:solidFill>
                <a:latin typeface="Museo Sans Condensed" panose="02000000000000000000" pitchFamily="2" charset="0"/>
              </a:rPr>
              <a:t>Ejecución de inversión directa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5D4294"/>
                </a:solidFill>
                <a:effectLst/>
                <a:uLnTx/>
                <a:uFillTx/>
                <a:latin typeface="Museo Sans Condensed" panose="02000000000000000000" pitchFamily="2" charset="0"/>
              </a:rPr>
              <a:t>a 31 de diciembre de 2020</a:t>
            </a:r>
          </a:p>
        </p:txBody>
      </p:sp>
      <p:graphicFrame>
        <p:nvGraphicFramePr>
          <p:cNvPr id="12" name="21 Gráfico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762000" y="1700212"/>
          <a:ext cx="106680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34F3F41-B2E5-4D17-B9FF-ECEA6CD9E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04580"/>
              </p:ext>
            </p:extLst>
          </p:nvPr>
        </p:nvGraphicFramePr>
        <p:xfrm>
          <a:off x="2139949" y="5157787"/>
          <a:ext cx="7912100" cy="90678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406326485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1929357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20831824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0904051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96603852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9006051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4151979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44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PRESUPUESTO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A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COMPROMISOS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PROGRAMACIÓN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REZAGO GIROS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3246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$170.129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$170.129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$152.209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$17.920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$136.426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$89.899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useo Sans Condensed" panose="02000000000000000000" pitchFamily="2" charset="0"/>
                        </a:rPr>
                        <a:t>$46.527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219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89,47%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80,19%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Condensed" panose="02000000000000000000" pitchFamily="2" charset="0"/>
                        </a:rPr>
                        <a:t>52,84%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6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61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17192</TotalTime>
  <Words>4182</Words>
  <Application>Microsoft Office PowerPoint</Application>
  <PresentationFormat>Widescreen</PresentationFormat>
  <Paragraphs>1441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Museo Sans Condensed</vt:lpstr>
      <vt:lpstr>Calibri Light</vt:lpstr>
      <vt:lpstr>Calibri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161</cp:revision>
  <dcterms:created xsi:type="dcterms:W3CDTF">2020-02-27T14:24:05Z</dcterms:created>
  <dcterms:modified xsi:type="dcterms:W3CDTF">2021-02-11T18:54:45Z</dcterms:modified>
</cp:coreProperties>
</file>