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8.xml"/>
  <Override ContentType="application/vnd.ms-office.chartcolorstyle+xml" PartName="/ppt/charts/colors11.xml"/>
  <Override ContentType="application/vnd.ms-office.chartcolorstyle+xml" PartName="/ppt/charts/colors7.xml"/>
  <Override ContentType="application/vnd.ms-office.chartcolorstyle+xml" PartName="/ppt/charts/colors10.xml"/>
  <Override ContentType="application/vnd.ms-office.chartcolorstyle+xml" PartName="/ppt/charts/colors9.xml"/>
  <Override ContentType="application/vnd.ms-office.chartcolorstyle+xml" PartName="/ppt/charts/colors12.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68.xml"/>
  <Override ContentType="application/vnd.openxmlformats-officedocument.drawingml.chart+xml" PartName="/ppt/charts/chart25.xml"/>
  <Override ContentType="application/vnd.openxmlformats-officedocument.drawingml.chart+xml" PartName="/ppt/charts/chart50.xml"/>
  <Override ContentType="application/vnd.openxmlformats-officedocument.drawingml.chart+xml" PartName="/ppt/charts/chart4.xml"/>
  <Override ContentType="application/vnd.openxmlformats-officedocument.drawingml.chart+xml" PartName="/ppt/charts/chart33.xml"/>
  <Override ContentType="application/vnd.openxmlformats-officedocument.drawingml.chart+xml" PartName="/ppt/charts/chart16.xml"/>
  <Override ContentType="application/vnd.openxmlformats-officedocument.drawingml.chart+xml" PartName="/ppt/charts/chart59.xml"/>
  <Override ContentType="application/vnd.openxmlformats-officedocument.drawingml.chart+xml" PartName="/ppt/charts/chart42.xml"/>
  <Override ContentType="application/vnd.openxmlformats-officedocument.drawingml.chart+xml" PartName="/ppt/charts/chart51.xml"/>
  <Override ContentType="application/vnd.openxmlformats-officedocument.drawingml.chart+xml" PartName="/ppt/charts/chart32.xml"/>
  <Override ContentType="application/vnd.openxmlformats-officedocument.drawingml.chart+xml" PartName="/ppt/charts/chart5.xml"/>
  <Override ContentType="application/vnd.openxmlformats-officedocument.drawingml.chart+xml" PartName="/ppt/charts/chart41.xml"/>
  <Override ContentType="application/vnd.openxmlformats-officedocument.drawingml.chart+xml" PartName="/ppt/charts/chart58.xml"/>
  <Override ContentType="application/vnd.openxmlformats-officedocument.drawingml.chart+xml" PartName="/ppt/charts/chart24.xml"/>
  <Override ContentType="application/vnd.openxmlformats-officedocument.drawingml.chart+xml" PartName="/ppt/charts/chart15.xml"/>
  <Override ContentType="application/vnd.openxmlformats-officedocument.drawingml.chart+xml" PartName="/ppt/charts/chart67.xml"/>
  <Override ContentType="application/vnd.openxmlformats-officedocument.drawingml.chart+xml" PartName="/ppt/charts/chart44.xml"/>
  <Override ContentType="application/vnd.openxmlformats-officedocument.drawingml.chart+xml" PartName="/ppt/charts/chart57.xml"/>
  <Override ContentType="application/vnd.openxmlformats-officedocument.drawingml.chart+xml" PartName="/ppt/charts/chart61.xml"/>
  <Override ContentType="application/vnd.openxmlformats-officedocument.drawingml.chart+xml" PartName="/ppt/charts/chart2.xml"/>
  <Override ContentType="application/vnd.openxmlformats-officedocument.drawingml.chart+xml" PartName="/ppt/charts/chart31.xml"/>
  <Override ContentType="application/vnd.openxmlformats-officedocument.drawingml.chart+xml" PartName="/ppt/charts/chart60.xml"/>
  <Override ContentType="application/vnd.openxmlformats-officedocument.drawingml.chart+xml" PartName="/ppt/charts/chart1.xml"/>
  <Override ContentType="application/vnd.openxmlformats-officedocument.drawingml.chart+xml" PartName="/ppt/charts/chart14.xml"/>
  <Override ContentType="application/vnd.openxmlformats-officedocument.drawingml.chart+xml" PartName="/ppt/charts/chart27.xml"/>
  <Override ContentType="application/vnd.openxmlformats-officedocument.drawingml.chart+xml" PartName="/ppt/charts/chart3.xml"/>
  <Override ContentType="application/vnd.openxmlformats-officedocument.drawingml.chart+xml" PartName="/ppt/charts/chart56.xml"/>
  <Override ContentType="application/vnd.openxmlformats-officedocument.drawingml.chart+xml" PartName="/ppt/charts/chart43.xml"/>
  <Override ContentType="application/vnd.openxmlformats-officedocument.drawingml.chart+xml" PartName="/ppt/charts/chart30.xml"/>
  <Override ContentType="application/vnd.openxmlformats-officedocument.drawingml.chart+xml" PartName="/ppt/charts/chart39.xml"/>
  <Override ContentType="application/vnd.openxmlformats-officedocument.drawingml.chart+xml" PartName="/ppt/charts/chart26.xml"/>
  <Override ContentType="application/vnd.openxmlformats-officedocument.drawingml.chart+xml" PartName="/ppt/charts/chart13.xml"/>
  <Override ContentType="application/vnd.openxmlformats-officedocument.drawingml.chart+xml" PartName="/ppt/charts/chart20.xml"/>
  <Override ContentType="application/vnd.openxmlformats-officedocument.drawingml.chart+xml" PartName="/ppt/charts/chart38.xml"/>
  <Override ContentType="application/vnd.openxmlformats-officedocument.drawingml.chart+xml" PartName="/ppt/charts/chart55.xml"/>
  <Override ContentType="application/vnd.openxmlformats-officedocument.drawingml.chart+xml" PartName="/ppt/charts/chart63.xml"/>
  <Override ContentType="application/vnd.openxmlformats-officedocument.drawingml.chart+xml" PartName="/ppt/charts/chart9.xml"/>
  <Override ContentType="application/vnd.openxmlformats-officedocument.drawingml.chart+xml" PartName="/ppt/charts/chart46.xml"/>
  <Override ContentType="application/vnd.openxmlformats-officedocument.drawingml.chart+xml" PartName="/ppt/charts/chart47.xml"/>
  <Override ContentType="application/vnd.openxmlformats-officedocument.drawingml.chart+xml" PartName="/ppt/charts/chart12.xml"/>
  <Override ContentType="application/vnd.openxmlformats-officedocument.drawingml.chart+xml" PartName="/ppt/charts/chart29.xml"/>
  <Override ContentType="application/vnd.openxmlformats-officedocument.drawingml.chart+xml" PartName="/ppt/charts/chart64.xml"/>
  <Override ContentType="application/vnd.openxmlformats-officedocument.drawingml.chart+xml" PartName="/ppt/charts/chart8.xml"/>
  <Override ContentType="application/vnd.openxmlformats-officedocument.drawingml.chart+xml" PartName="/ppt/charts/chart37.xml"/>
  <Override ContentType="application/vnd.openxmlformats-officedocument.drawingml.chart+xml" PartName="/ppt/charts/chart62.xml"/>
  <Override ContentType="application/vnd.openxmlformats-officedocument.drawingml.chart+xml" PartName="/ppt/charts/chart45.xml"/>
  <Override ContentType="application/vnd.openxmlformats-officedocument.drawingml.chart+xml" PartName="/ppt/charts/chart28.xml"/>
  <Override ContentType="application/vnd.openxmlformats-officedocument.drawingml.chart+xml" PartName="/ppt/charts/chart11.xml"/>
  <Override ContentType="application/vnd.openxmlformats-officedocument.drawingml.chart+xml" PartName="/ppt/charts/chart54.xml"/>
  <Override ContentType="application/vnd.openxmlformats-officedocument.drawingml.chart+xml" PartName="/ppt/charts/chart19.xml"/>
  <Override ContentType="application/vnd.openxmlformats-officedocument.drawingml.chart+xml" PartName="/ppt/charts/chart49.xml"/>
  <Override ContentType="application/vnd.openxmlformats-officedocument.drawingml.chart+xml" PartName="/ppt/charts/chart36.xml"/>
  <Override ContentType="application/vnd.openxmlformats-officedocument.drawingml.chart+xml" PartName="/ppt/charts/chart7.xml"/>
  <Override ContentType="application/vnd.openxmlformats-officedocument.drawingml.chart+xml" PartName="/ppt/charts/chart6.xml"/>
  <Override ContentType="application/vnd.openxmlformats-officedocument.drawingml.chart+xml" PartName="/ppt/charts/chart53.xml"/>
  <Override ContentType="application/vnd.openxmlformats-officedocument.drawingml.chart+xml" PartName="/ppt/charts/chart10.xml"/>
  <Override ContentType="application/vnd.openxmlformats-officedocument.drawingml.chart+xml" PartName="/ppt/charts/chart23.xml"/>
  <Override ContentType="application/vnd.openxmlformats-officedocument.drawingml.chart+xml" PartName="/ppt/charts/chart40.xml"/>
  <Override ContentType="application/vnd.openxmlformats-officedocument.drawingml.chart+xml" PartName="/ppt/charts/chart66.xml"/>
  <Override ContentType="application/vnd.openxmlformats-officedocument.drawingml.chart+xml" PartName="/ppt/charts/chart18.xml"/>
  <Override ContentType="application/vnd.openxmlformats-officedocument.drawingml.chart+xml" PartName="/ppt/charts/chart48.xml"/>
  <Override ContentType="application/vnd.openxmlformats-officedocument.drawingml.chart+xml" PartName="/ppt/charts/chart21.xml"/>
  <Override ContentType="application/vnd.openxmlformats-officedocument.drawingml.chart+xml" PartName="/ppt/charts/chart34.xml"/>
  <Override ContentType="application/vnd.openxmlformats-officedocument.drawingml.chart+xml" PartName="/ppt/charts/chart65.xml"/>
  <Override ContentType="application/vnd.openxmlformats-officedocument.drawingml.chart+xml" PartName="/ppt/charts/chart35.xml"/>
  <Override ContentType="application/vnd.openxmlformats-officedocument.drawingml.chart+xml" PartName="/ppt/charts/chart22.xml"/>
  <Override ContentType="application/vnd.openxmlformats-officedocument.drawingml.chart+xml" PartName="/ppt/charts/chart17.xml"/>
  <Override ContentType="application/vnd.openxmlformats-officedocument.drawingml.chart+xml" PartName="/ppt/charts/chart5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2.xml"/>
  <Override ContentType="application/vnd.openxmlformats-officedocument.drawingml.chartshapes+xml" PartName="/ppt/drawings/drawing1.xml"/>
  <Override ContentType="application/vnd.ms-office.chartstyle+xml" PartName="/ppt/charts/style9.xml"/>
  <Override ContentType="application/vnd.ms-office.chartstyle+xml" PartName="/ppt/charts/style3.xml"/>
  <Override ContentType="application/vnd.ms-office.chartstyle+xml" PartName="/ppt/charts/style4.xml"/>
  <Override ContentType="application/vnd.ms-office.chartstyle+xml" PartName="/ppt/charts/style10.xml"/>
  <Override ContentType="application/vnd.ms-office.chartstyle+xml" PartName="/ppt/charts/style5.xml"/>
  <Override ContentType="application/vnd.ms-office.chartstyle+xml" PartName="/ppt/charts/style7.xml"/>
  <Override ContentType="application/vnd.ms-office.chartstyle+xml" PartName="/ppt/charts/style8.xml"/>
  <Override ContentType="application/vnd.ms-office.chartstyle+xml" PartName="/ppt/charts/style1.xml"/>
  <Override ContentType="application/vnd.ms-office.chartstyle+xml" PartName="/ppt/charts/style6.xml"/>
  <Override ContentType="application/vnd.ms-office.chartstyle+xml" PartName="/ppt/charts/style12.xml"/>
  <Override ContentType="application/vnd.ms-office.chartstyle+xml" PartName="/ppt/charts/style1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0" r:id="rId6"/>
    <p:sldMasterId id="2147483672" r:id="rId7"/>
    <p:sldMasterId id="2147483684" r:id="rId8"/>
    <p:sldMasterId id="2147483696"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20">
          <p15:clr>
            <a:srgbClr val="A4A3A4"/>
          </p15:clr>
        </p15:guide>
        <p15:guide id="2" pos="1232">
          <p15:clr>
            <a:srgbClr val="A4A3A4"/>
          </p15:clr>
        </p15:guide>
        <p15:guide id="3" pos="5000">
          <p15:clr>
            <a:srgbClr val="A4A3A4"/>
          </p15:clr>
        </p15:guide>
        <p15:guide id="4" orient="horz" pos="1110">
          <p15:clr>
            <a:srgbClr val="A4A3A4"/>
          </p15:clr>
        </p15:guide>
        <p15:guide id="5" pos="1982">
          <p15:clr>
            <a:srgbClr val="A4A3A4"/>
          </p15:clr>
        </p15:guide>
        <p15:guide id="6" pos="3832">
          <p15:clr>
            <a:srgbClr val="A4A3A4"/>
          </p15:clr>
        </p15:guide>
        <p15:guide id="7" pos="5828">
          <p15:clr>
            <a:srgbClr val="A4A3A4"/>
          </p15:clr>
        </p15:guide>
        <p15:guide id="8" orient="horz">
          <p15:clr>
            <a:srgbClr val="A4A3A4"/>
          </p15:clr>
        </p15:guide>
        <p15:guide id="9">
          <p15:clr>
            <a:srgbClr val="A4A3A4"/>
          </p15:clr>
        </p15:guide>
        <p15:guide id="10" orient="horz" pos="1849">
          <p15:clr>
            <a:srgbClr val="A4A3A4"/>
          </p15:clr>
        </p15:guide>
        <p15:guide id="11" pos="1627">
          <p15:clr>
            <a:srgbClr val="A4A3A4"/>
          </p15:clr>
        </p15:guide>
        <p15:guide id="12" pos="4808">
          <p15:clr>
            <a:srgbClr val="A4A3A4"/>
          </p15:clr>
        </p15:guide>
        <p15:guide id="13" pos="3843">
          <p15:clr>
            <a:srgbClr val="A4A3A4"/>
          </p15:clr>
        </p15:guide>
        <p15:guide id="14" pos="6022">
          <p15:clr>
            <a:srgbClr val="A4A3A4"/>
          </p15:clr>
        </p15:guide>
        <p15:guide id="15" orient="horz" pos="1904">
          <p15:clr>
            <a:srgbClr val="A4A3A4"/>
          </p15:clr>
        </p15:guide>
        <p15:guide id="16" pos="5842">
          <p15:clr>
            <a:srgbClr val="A4A3A4"/>
          </p15:clr>
        </p15:guide>
        <p15:guide id="17" pos="2157">
          <p15:clr>
            <a:srgbClr val="A4A3A4"/>
          </p15:clr>
        </p15:guide>
      </p15:sldGuideLst>
    </p:ext>
    <p:ext uri="http://customooxmlschemas.google.com/">
      <go:slidesCustomData xmlns:go="http://customooxmlschemas.google.com/" r:id="rId86" roundtripDataSignature="AMtx7mj4jLWJM4RtVjn9UzWfTCKq5yin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DCE1D51-216E-45FC-86F1-6A9344CFAA45}">
  <a:tblStyle styleId="{9DCE1D51-216E-45FC-86F1-6A9344CFAA45}"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5DD224CB-1694-4337-B0AA-9CF55BEA31EE}"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2">
              <a:alpha val="20000"/>
            </a:schemeClr>
          </a:solidFill>
        </a:fill>
      </a:tcStyle>
    </a:band1H>
    <a:band2H>
      <a:tcTxStyle b="off" i="off"/>
    </a:band2H>
    <a:band1V>
      <a:tcTxStyle b="off" i="off"/>
      <a:tcStyle>
        <a:fill>
          <a:solidFill>
            <a:schemeClr val="accent2">
              <a:alpha val="20000"/>
            </a:schemeClr>
          </a:solidFill>
        </a:fill>
      </a:tcStyle>
    </a:band1V>
    <a:band2V>
      <a:tcTxStyle b="off" i="off"/>
    </a:band2V>
    <a:lastCol>
      <a:tcTxStyle b="on" i="off"/>
    </a:lastCol>
    <a:firstCol>
      <a:tcTxStyle b="on" i="off"/>
    </a:firstCol>
    <a:lastRow>
      <a:tcTxStyle b="on" i="off"/>
      <a:tcStyle>
        <a:tcBdr>
          <a:top>
            <a:ln cap="flat" cmpd="sng" w="12700">
              <a:solidFill>
                <a:schemeClr val="accent2"/>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12700">
              <a:solidFill>
                <a:schemeClr val="accent2"/>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20" orient="horz"/>
        <p:guide pos="1232"/>
        <p:guide pos="5000"/>
        <p:guide pos="1110" orient="horz"/>
        <p:guide pos="1982"/>
        <p:guide pos="3832"/>
        <p:guide pos="5828"/>
        <p:guide orient="horz"/>
        <p:guide/>
        <p:guide pos="1849" orient="horz"/>
        <p:guide pos="1627"/>
        <p:guide pos="4808"/>
        <p:guide pos="3843"/>
        <p:guide pos="6022"/>
        <p:guide pos="1904" orient="horz"/>
        <p:guide pos="5842"/>
        <p:guide pos="215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84" Type="http://schemas.openxmlformats.org/officeDocument/2006/relationships/slide" Target="slides/slide74.xml"/><Relationship Id="rId83" Type="http://schemas.openxmlformats.org/officeDocument/2006/relationships/slide" Target="slides/slide73.xml"/><Relationship Id="rId42" Type="http://schemas.openxmlformats.org/officeDocument/2006/relationships/slide" Target="slides/slide32.xml"/><Relationship Id="rId86" Type="http://customschemas.google.com/relationships/presentationmetadata" Target="metadata"/><Relationship Id="rId41" Type="http://schemas.openxmlformats.org/officeDocument/2006/relationships/slide" Target="slides/slide31.xml"/><Relationship Id="rId85" Type="http://schemas.openxmlformats.org/officeDocument/2006/relationships/slide" Target="slides/slide75.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80" Type="http://schemas.openxmlformats.org/officeDocument/2006/relationships/slide" Target="slides/slide70.xml"/><Relationship Id="rId82" Type="http://schemas.openxmlformats.org/officeDocument/2006/relationships/slide" Target="slides/slide72.xml"/><Relationship Id="rId81" Type="http://schemas.openxmlformats.org/officeDocument/2006/relationships/slide" Target="slides/slide71.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63.xml"/><Relationship Id="rId72" Type="http://schemas.openxmlformats.org/officeDocument/2006/relationships/slide" Target="slides/slide62.xml"/><Relationship Id="rId31" Type="http://schemas.openxmlformats.org/officeDocument/2006/relationships/slide" Target="slides/slide21.xml"/><Relationship Id="rId75" Type="http://schemas.openxmlformats.org/officeDocument/2006/relationships/slide" Target="slides/slide65.xml"/><Relationship Id="rId30" Type="http://schemas.openxmlformats.org/officeDocument/2006/relationships/slide" Target="slides/slide20.xml"/><Relationship Id="rId74" Type="http://schemas.openxmlformats.org/officeDocument/2006/relationships/slide" Target="slides/slide64.xml"/><Relationship Id="rId33" Type="http://schemas.openxmlformats.org/officeDocument/2006/relationships/slide" Target="slides/slide23.xml"/><Relationship Id="rId77" Type="http://schemas.openxmlformats.org/officeDocument/2006/relationships/slide" Target="slides/slide67.xml"/><Relationship Id="rId32" Type="http://schemas.openxmlformats.org/officeDocument/2006/relationships/slide" Target="slides/slide22.xml"/><Relationship Id="rId76" Type="http://schemas.openxmlformats.org/officeDocument/2006/relationships/slide" Target="slides/slide66.xml"/><Relationship Id="rId35" Type="http://schemas.openxmlformats.org/officeDocument/2006/relationships/slide" Target="slides/slide25.xml"/><Relationship Id="rId79" Type="http://schemas.openxmlformats.org/officeDocument/2006/relationships/slide" Target="slides/slide69.xml"/><Relationship Id="rId34" Type="http://schemas.openxmlformats.org/officeDocument/2006/relationships/slide" Target="slides/slide24.xml"/><Relationship Id="rId78" Type="http://schemas.openxmlformats.org/officeDocument/2006/relationships/slide" Target="slides/slide68.xml"/><Relationship Id="rId71" Type="http://schemas.openxmlformats.org/officeDocument/2006/relationships/slide" Target="slides/slide61.xml"/><Relationship Id="rId70" Type="http://schemas.openxmlformats.org/officeDocument/2006/relationships/slide" Target="slides/slide60.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slide" Target="slides/slide52.xml"/><Relationship Id="rId61" Type="http://schemas.openxmlformats.org/officeDocument/2006/relationships/slide" Target="slides/slide51.xml"/><Relationship Id="rId20" Type="http://schemas.openxmlformats.org/officeDocument/2006/relationships/slide" Target="slides/slide10.xml"/><Relationship Id="rId64" Type="http://schemas.openxmlformats.org/officeDocument/2006/relationships/slide" Target="slides/slide54.xml"/><Relationship Id="rId63" Type="http://schemas.openxmlformats.org/officeDocument/2006/relationships/slide" Target="slides/slide53.xml"/><Relationship Id="rId22" Type="http://schemas.openxmlformats.org/officeDocument/2006/relationships/slide" Target="slides/slide12.xml"/><Relationship Id="rId66" Type="http://schemas.openxmlformats.org/officeDocument/2006/relationships/slide" Target="slides/slide56.xml"/><Relationship Id="rId21" Type="http://schemas.openxmlformats.org/officeDocument/2006/relationships/slide" Target="slides/slide11.xml"/><Relationship Id="rId65" Type="http://schemas.openxmlformats.org/officeDocument/2006/relationships/slide" Target="slides/slide55.xml"/><Relationship Id="rId24" Type="http://schemas.openxmlformats.org/officeDocument/2006/relationships/slide" Target="slides/slide14.xml"/><Relationship Id="rId68" Type="http://schemas.openxmlformats.org/officeDocument/2006/relationships/slide" Target="slides/slide58.xml"/><Relationship Id="rId23" Type="http://schemas.openxmlformats.org/officeDocument/2006/relationships/slide" Target="slides/slide13.xml"/><Relationship Id="rId67" Type="http://schemas.openxmlformats.org/officeDocument/2006/relationships/slide" Target="slides/slide57.xml"/><Relationship Id="rId60" Type="http://schemas.openxmlformats.org/officeDocument/2006/relationships/slide" Target="slides/slide50.xml"/><Relationship Id="rId26" Type="http://schemas.openxmlformats.org/officeDocument/2006/relationships/slide" Target="slides/slide16.xml"/><Relationship Id="rId25" Type="http://schemas.openxmlformats.org/officeDocument/2006/relationships/slide" Target="slides/slide15.xml"/><Relationship Id="rId69" Type="http://schemas.openxmlformats.org/officeDocument/2006/relationships/slide" Target="slides/slide59.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slide" Target="slides/slide45.xml"/><Relationship Id="rId10" Type="http://schemas.openxmlformats.org/officeDocument/2006/relationships/notesMaster" Target="notesMasters/notesMaster1.xml"/><Relationship Id="rId54" Type="http://schemas.openxmlformats.org/officeDocument/2006/relationships/slide" Target="slides/slide44.xml"/><Relationship Id="rId13" Type="http://schemas.openxmlformats.org/officeDocument/2006/relationships/slide" Target="slides/slide3.xml"/><Relationship Id="rId57" Type="http://schemas.openxmlformats.org/officeDocument/2006/relationships/slide" Target="slides/slide47.xml"/><Relationship Id="rId12" Type="http://schemas.openxmlformats.org/officeDocument/2006/relationships/slide" Target="slides/slide2.xml"/><Relationship Id="rId56" Type="http://schemas.openxmlformats.org/officeDocument/2006/relationships/slide" Target="slides/slide46.xml"/><Relationship Id="rId15" Type="http://schemas.openxmlformats.org/officeDocument/2006/relationships/slide" Target="slides/slide5.xml"/><Relationship Id="rId59" Type="http://schemas.openxmlformats.org/officeDocument/2006/relationships/slide" Target="slides/slide49.xml"/><Relationship Id="rId14" Type="http://schemas.openxmlformats.org/officeDocument/2006/relationships/slide" Target="slides/slide4.xml"/><Relationship Id="rId58" Type="http://schemas.openxmlformats.org/officeDocument/2006/relationships/slide" Target="slides/slide48.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 Id="rId2" Type="http://schemas.microsoft.com/office/2011/relationships/chartColorStyle" Target="colors3.xml"/><Relationship Id="rId3" Type="http://schemas.microsoft.com/office/2011/relationships/chartStyle" Target="style3.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 Id="rId2" Type="http://schemas.microsoft.com/office/2011/relationships/chartColorStyle" Target="colors4.xml"/><Relationship Id="rId3" Type="http://schemas.microsoft.com/office/2011/relationships/chartStyle" Target="styl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 Id="rId2" Type="http://schemas.microsoft.com/office/2011/relationships/chartColorStyle" Target="colors5.xml"/><Relationship Id="rId3" Type="http://schemas.microsoft.com/office/2011/relationships/chartStyle" Target="style5.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 Id="rId2" Type="http://schemas.microsoft.com/office/2011/relationships/chartColorStyle" Target="colors6.xml"/><Relationship Id="rId3" Type="http://schemas.microsoft.com/office/2011/relationships/chartStyle" Target="style6.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6.xlsx"/><Relationship Id="rId2" Type="http://schemas.openxmlformats.org/officeDocument/2006/relationships/chartUserShapes" Target="../drawings/drawing1.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9.xlsx"/><Relationship Id="rId2" Type="http://schemas.microsoft.com/office/2011/relationships/chartColorStyle" Target="colors7.xml"/><Relationship Id="rId3" Type="http://schemas.microsoft.com/office/2011/relationships/chartStyle" Target="style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ColorStyle" Target="colors1.xml"/><Relationship Id="rId3"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30.xlsx"/><Relationship Id="rId2" Type="http://schemas.microsoft.com/office/2011/relationships/chartColorStyle" Target="colors8.xml"/><Relationship Id="rId3" Type="http://schemas.microsoft.com/office/2011/relationships/chartStyle" Target="style8.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Sheet38.xlsx"/><Relationship Id="rId2" Type="http://schemas.microsoft.com/office/2011/relationships/chartColorStyle" Target="colors9.xml"/><Relationship Id="rId3" Type="http://schemas.microsoft.com/office/2011/relationships/chartStyle" Target="style9.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Sheet39.xlsx"/><Relationship Id="rId2"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Sheet54.xlsx"/><Relationship Id="rId2" Type="http://schemas.microsoft.com/office/2011/relationships/chartColorStyle" Target="colors10.xml"/><Relationship Id="rId3" Type="http://schemas.microsoft.com/office/2011/relationships/chartStyle" Target="style10.xml"/></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Sheet56.xlsx"/><Relationship Id="rId2" Type="http://schemas.microsoft.com/office/2011/relationships/chartColorStyle" Target="colors11.xml"/><Relationship Id="rId3" Type="http://schemas.microsoft.com/office/2011/relationships/chartStyle" Target="style11.xml"/></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Sheet57.xlsx"/><Relationship Id="rId2" Type="http://schemas.microsoft.com/office/2011/relationships/chartColorStyle" Target="colors12.xml"/><Relationship Id="rId3" Type="http://schemas.microsoft.com/office/2011/relationships/chartStyle" Target="style12.xml"/></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 Id="rId2" Type="http://schemas.microsoft.com/office/2011/relationships/chartColorStyle" Target="colors2.xml"/><Relationship Id="rId3" Type="http://schemas.microsoft.com/office/2011/relationships/chartStyle" Target="style2.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col"/>
        <c:grouping val="clustered"/>
        <c:varyColors val="0"/>
        <c:ser>
          <c:idx val="0"/>
          <c:order val="0"/>
          <c:spPr>
            <a:solidFill>
              <a:srgbClr val="DA0F2B"/>
            </a:solidFill>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Estrato 1</c:v>
                </c:pt>
                <c:pt idx="1">
                  <c:v>Estrato 2</c:v>
                </c:pt>
                <c:pt idx="2">
                  <c:v>Estrato 3</c:v>
                </c:pt>
                <c:pt idx="3">
                  <c:v>Estrato 4</c:v>
                </c:pt>
                <c:pt idx="4">
                  <c:v>Estrato 5</c:v>
                </c:pt>
                <c:pt idx="5">
                  <c:v>Estrato 6</c:v>
                </c:pt>
              </c:strCache>
            </c:strRef>
          </c:cat>
          <c:val>
            <c:numRef>
              <c:f>Hoja1!$B$2:$B$7</c:f>
              <c:numCache>
                <c:formatCode>0%</c:formatCode>
                <c:ptCount val="6"/>
                <c:pt idx="0">
                  <c:v>0.06</c:v>
                </c:pt>
                <c:pt idx="1">
                  <c:v>0.374</c:v>
                </c:pt>
                <c:pt idx="2">
                  <c:v>0.44</c:v>
                </c:pt>
                <c:pt idx="3">
                  <c:v>8.7999999999999995E-2</c:v>
                </c:pt>
                <c:pt idx="4">
                  <c:v>2.1000000000000001E-2</c:v>
                </c:pt>
                <c:pt idx="5">
                  <c:v>6.0000000000000001E-3</c:v>
                </c:pt>
              </c:numCache>
            </c:numRef>
          </c:val>
        </c:ser>
        <c:dLbls>
          <c:showLegendKey val="0"/>
          <c:showVal val="0"/>
          <c:showCatName val="0"/>
          <c:showSerName val="0"/>
          <c:showPercent val="0"/>
          <c:showBubbleSize val="0"/>
        </c:dLbls>
        <c:gapWidth val="110"/>
        <c:overlap val="-100"/>
        <c:axId val="91649920"/>
        <c:axId val="91651456"/>
      </c:barChart>
      <c:catAx>
        <c:axId val="91649920"/>
        <c:scaling>
          <c:orientation val="minMax"/>
        </c:scaling>
        <c:delete val="0"/>
        <c:axPos val="b"/>
        <c:numFmt formatCode="General" sourceLinked="1"/>
        <c:majorTickMark val="out"/>
        <c:minorTickMark val="none"/>
        <c:tickLblPos val="nextTo"/>
        <c:txPr>
          <a:bodyPr rot="-60000000" vert="horz"/>
          <a:lstStyle/>
          <a:p>
            <a:pPr>
              <a:defRPr sz="1400"/>
            </a:pPr>
            <a:endParaRPr lang="es-CO"/>
          </a:p>
        </c:txPr>
        <c:crossAx val="91651456"/>
        <c:crosses val="autoZero"/>
        <c:auto val="1"/>
        <c:lblAlgn val="ctr"/>
        <c:lblOffset val="100"/>
        <c:noMultiLvlLbl val="0"/>
      </c:catAx>
      <c:valAx>
        <c:axId val="91651456"/>
        <c:scaling>
          <c:orientation val="minMax"/>
          <c:max val="1"/>
        </c:scaling>
        <c:delete val="1"/>
        <c:axPos val="l"/>
        <c:numFmt formatCode="0%" sourceLinked="1"/>
        <c:majorTickMark val="out"/>
        <c:minorTickMark val="none"/>
        <c:tickLblPos val="nextTo"/>
        <c:crossAx val="9164992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5728782573451758"/>
          <c:y val="0.20896518838721781"/>
          <c:w val="0.61388994925999418"/>
          <c:h val="0.73750386666375489"/>
        </c:manualLayout>
      </c:layout>
      <c:pieChart>
        <c:varyColors val="1"/>
        <c:ser>
          <c:idx val="0"/>
          <c:order val="0"/>
          <c:tx>
            <c:strRef>
              <c:f>Hoja1!$B$1</c:f>
              <c:strCache>
                <c:ptCount val="1"/>
                <c:pt idx="0">
                  <c:v>Ventas</c:v>
                </c:pt>
              </c:strCache>
            </c:strRef>
          </c:tx>
          <c:dPt>
            <c:idx val="0"/>
            <c:bubble3D val="0"/>
            <c:spPr>
              <a:solidFill>
                <a:srgbClr val="F5B02B"/>
              </a:solidFill>
            </c:spPr>
          </c:dPt>
          <c:dPt>
            <c:idx val="2"/>
            <c:bubble3D val="0"/>
            <c:spPr>
              <a:solidFill>
                <a:schemeClr val="tx2">
                  <a:lumMod val="60000"/>
                  <a:lumOff val="40000"/>
                </a:schemeClr>
              </a:solidFill>
            </c:spPr>
          </c:dPt>
          <c:dLbls>
            <c:dLbl>
              <c:idx val="2"/>
              <c:layout>
                <c:manualLayout>
                  <c:x val="0.21940006750685861"/>
                  <c:y val="-0.16122140905036292"/>
                </c:manualLayout>
              </c:layout>
              <c:showLegendKey val="0"/>
              <c:showVal val="1"/>
              <c:showCatName val="1"/>
              <c:showSerName val="0"/>
              <c:showPercent val="0"/>
              <c:showBubbleSize val="0"/>
            </c:dLbl>
            <c:txPr>
              <a:bodyPr/>
              <a:lstStyle/>
              <a:p>
                <a:pPr>
                  <a:defRPr sz="1400"/>
                </a:pPr>
                <a:endParaRPr lang="es-CO"/>
              </a:p>
            </c:txPr>
            <c:showLegendKey val="0"/>
            <c:showVal val="1"/>
            <c:showCatName val="1"/>
            <c:showSerName val="0"/>
            <c:showPercent val="0"/>
            <c:showBubbleSize val="0"/>
            <c:showLeaderLines val="1"/>
          </c:dLbls>
          <c:cat>
            <c:strRef>
              <c:f>Hoja1!$A$2:$A$4</c:f>
              <c:strCache>
                <c:ptCount val="3"/>
                <c:pt idx="0">
                  <c:v>Peatones</c:v>
                </c:pt>
                <c:pt idx="1">
                  <c:v>Usuario vehiculo particular con motor</c:v>
                </c:pt>
                <c:pt idx="2">
                  <c:v>Usuarios transporte público</c:v>
                </c:pt>
              </c:strCache>
            </c:strRef>
          </c:cat>
          <c:val>
            <c:numRef>
              <c:f>Hoja1!$B$2:$B$4</c:f>
              <c:numCache>
                <c:formatCode>0%</c:formatCode>
                <c:ptCount val="3"/>
                <c:pt idx="0">
                  <c:v>7.0000000000000007E-2</c:v>
                </c:pt>
                <c:pt idx="1">
                  <c:v>0.34</c:v>
                </c:pt>
                <c:pt idx="2">
                  <c:v>0.59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C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353879400831439"/>
          <c:y val="4.3624612449655334E-2"/>
          <c:w val="0.36301197427931864"/>
          <c:h val="0.81716414418770755"/>
        </c:manualLayout>
      </c:layout>
      <c:barChart>
        <c:barDir val="bar"/>
        <c:grouping val="clustered"/>
        <c:varyColors val="0"/>
        <c:ser>
          <c:idx val="0"/>
          <c:order val="0"/>
          <c:tx>
            <c:strRef>
              <c:f>Hoja1!$B$1</c:f>
              <c:strCache>
                <c:ptCount val="1"/>
                <c:pt idx="0">
                  <c:v>Columna1</c:v>
                </c:pt>
              </c:strCache>
            </c:strRef>
          </c:tx>
          <c:spPr>
            <a:solidFill>
              <a:srgbClr val="F5B02B"/>
            </a:solidFill>
            <a:ln>
              <a:noFill/>
            </a:ln>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sz="16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NS/NR</c:v>
                </c:pt>
                <c:pt idx="1">
                  <c:v>Aeropuerto</c:v>
                </c:pt>
                <c:pt idx="2">
                  <c:v>Ir de viaje</c:v>
                </c:pt>
                <c:pt idx="3">
                  <c:v>Estudiar</c:v>
                </c:pt>
                <c:pt idx="4">
                  <c:v>Diligencias personales</c:v>
                </c:pt>
                <c:pt idx="5">
                  <c:v>Recreación y deporte</c:v>
                </c:pt>
                <c:pt idx="6">
                  <c:v>Ir al medico</c:v>
                </c:pt>
                <c:pt idx="7">
                  <c:v>Visitar familiares o amigos</c:v>
                </c:pt>
                <c:pt idx="8">
                  <c:v>Hacer compras</c:v>
                </c:pt>
                <c:pt idx="9">
                  <c:v>Trabajar</c:v>
                </c:pt>
              </c:strCache>
            </c:strRef>
          </c:cat>
          <c:val>
            <c:numRef>
              <c:f>Hoja1!$B$2:$B$11</c:f>
              <c:numCache>
                <c:formatCode>0%</c:formatCode>
                <c:ptCount val="10"/>
                <c:pt idx="0">
                  <c:v>5.0000000000000001E-3</c:v>
                </c:pt>
                <c:pt idx="1">
                  <c:v>8.9999999999999993E-3</c:v>
                </c:pt>
                <c:pt idx="2">
                  <c:v>0.01</c:v>
                </c:pt>
                <c:pt idx="3">
                  <c:v>2.5999999999999999E-2</c:v>
                </c:pt>
                <c:pt idx="4">
                  <c:v>0.04</c:v>
                </c:pt>
                <c:pt idx="5">
                  <c:v>0.06</c:v>
                </c:pt>
                <c:pt idx="6">
                  <c:v>9.7000000000000003E-2</c:v>
                </c:pt>
                <c:pt idx="7">
                  <c:v>0.17699999999999999</c:v>
                </c:pt>
                <c:pt idx="8">
                  <c:v>0.311</c:v>
                </c:pt>
                <c:pt idx="9">
                  <c:v>0.64900000000000002</c:v>
                </c:pt>
              </c:numCache>
            </c:numRef>
          </c:val>
        </c:ser>
        <c:dLbls>
          <c:dLblPos val="outEnd"/>
          <c:showLegendKey val="0"/>
          <c:showVal val="1"/>
          <c:showCatName val="0"/>
          <c:showSerName val="0"/>
          <c:showPercent val="0"/>
          <c:showBubbleSize val="0"/>
        </c:dLbls>
        <c:gapWidth val="43"/>
        <c:axId val="91617536"/>
        <c:axId val="93770880"/>
      </c:barChart>
      <c:catAx>
        <c:axId val="91617536"/>
        <c:scaling>
          <c:orientation val="minMax"/>
        </c:scaling>
        <c:delete val="0"/>
        <c:axPos val="l"/>
        <c:numFmt formatCode="General" sourceLinked="1"/>
        <c:majorTickMark val="none"/>
        <c:minorTickMark val="none"/>
        <c:tickLblPos val="nextTo"/>
        <c:txPr>
          <a:bodyPr rot="-60000000" vert="horz"/>
          <a:lstStyle/>
          <a:p>
            <a:pPr>
              <a:defRPr sz="1200" b="1" i="1">
                <a:solidFill>
                  <a:schemeClr val="tx1">
                    <a:lumMod val="65000"/>
                    <a:lumOff val="35000"/>
                  </a:schemeClr>
                </a:solidFill>
              </a:defRPr>
            </a:pPr>
            <a:endParaRPr lang="es-CO"/>
          </a:p>
        </c:txPr>
        <c:crossAx val="93770880"/>
        <c:crosses val="autoZero"/>
        <c:auto val="1"/>
        <c:lblAlgn val="ctr"/>
        <c:lblOffset val="100"/>
        <c:noMultiLvlLbl val="0"/>
      </c:catAx>
      <c:valAx>
        <c:axId val="93770880"/>
        <c:scaling>
          <c:orientation val="minMax"/>
        </c:scaling>
        <c:delete val="1"/>
        <c:axPos val="b"/>
        <c:numFmt formatCode="0%" sourceLinked="1"/>
        <c:majorTickMark val="none"/>
        <c:minorTickMark val="none"/>
        <c:tickLblPos val="nextTo"/>
        <c:crossAx val="91617536"/>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834795481361711E-2"/>
          <c:y val="0.19758992386873009"/>
          <c:w val="0.94953804212110049"/>
          <c:h val="0.66664384432555079"/>
        </c:manualLayout>
      </c:layout>
      <c:lineChart>
        <c:grouping val="standard"/>
        <c:varyColors val="0"/>
        <c:ser>
          <c:idx val="0"/>
          <c:order val="0"/>
          <c:tx>
            <c:strRef>
              <c:f>Hoja1!$B$1</c:f>
              <c:strCache>
                <c:ptCount val="1"/>
                <c:pt idx="0">
                  <c:v>Serie 1</c:v>
                </c:pt>
              </c:strCache>
            </c:strRef>
          </c:tx>
          <c:spPr>
            <a:ln w="57150" cap="rnd">
              <a:solidFill>
                <a:srgbClr val="F5B02B"/>
              </a:solidFill>
              <a:round/>
            </a:ln>
            <a:effectLst/>
          </c:spPr>
          <c:marker>
            <c:symbol val="circle"/>
            <c:size val="5"/>
            <c:spPr>
              <a:solidFill>
                <a:srgbClr val="F5B02B"/>
              </a:solidFill>
              <a:ln w="57150">
                <a:solidFill>
                  <a:srgbClr val="F5B02B"/>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Trabajo (B:208)</c:v>
                </c:pt>
                <c:pt idx="1">
                  <c:v>Hacer compras (B:95)</c:v>
                </c:pt>
                <c:pt idx="2">
                  <c:v>Visitar familiares o amigos (B:64)</c:v>
                </c:pt>
                <c:pt idx="3">
                  <c:v>Estudiar (B:19)</c:v>
                </c:pt>
                <c:pt idx="4">
                  <c:v>Recreación y deporte (B:16)</c:v>
                </c:pt>
                <c:pt idx="5">
                  <c:v>Otros ( Ir al médico, diligencias personales, ir de viaje, aeropuerto, buscar empleo)(B:40)</c:v>
                </c:pt>
              </c:strCache>
            </c:strRef>
          </c:cat>
          <c:val>
            <c:numRef>
              <c:f>Hoja1!$B$2:$B$7</c:f>
              <c:numCache>
                <c:formatCode>General</c:formatCode>
                <c:ptCount val="6"/>
                <c:pt idx="0">
                  <c:v>44.9</c:v>
                </c:pt>
                <c:pt idx="1">
                  <c:v>42.7</c:v>
                </c:pt>
                <c:pt idx="2">
                  <c:v>40.799999999999997</c:v>
                </c:pt>
                <c:pt idx="3">
                  <c:v>37.5</c:v>
                </c:pt>
                <c:pt idx="4">
                  <c:v>50.9</c:v>
                </c:pt>
                <c:pt idx="5">
                  <c:v>62.8</c:v>
                </c:pt>
              </c:numCache>
            </c:numRef>
          </c:val>
          <c:smooth val="0"/>
        </c:ser>
        <c:dLbls>
          <c:dLblPos val="t"/>
          <c:showLegendKey val="0"/>
          <c:showVal val="1"/>
          <c:showCatName val="0"/>
          <c:showSerName val="0"/>
          <c:showPercent val="0"/>
          <c:showBubbleSize val="0"/>
        </c:dLbls>
        <c:marker val="1"/>
        <c:smooth val="0"/>
        <c:axId val="93811456"/>
        <c:axId val="93814144"/>
      </c:lineChart>
      <c:catAx>
        <c:axId val="9381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1" u="none" strike="noStrike" kern="1200" baseline="0">
                <a:solidFill>
                  <a:schemeClr val="tx1">
                    <a:lumMod val="65000"/>
                    <a:lumOff val="35000"/>
                  </a:schemeClr>
                </a:solidFill>
                <a:latin typeface="+mn-lt"/>
                <a:ea typeface="+mn-ea"/>
                <a:cs typeface="+mn-cs"/>
              </a:defRPr>
            </a:pPr>
            <a:endParaRPr lang="es-CO"/>
          </a:p>
        </c:txPr>
        <c:crossAx val="93814144"/>
        <c:crosses val="autoZero"/>
        <c:auto val="1"/>
        <c:lblAlgn val="ctr"/>
        <c:lblOffset val="100"/>
        <c:noMultiLvlLbl val="0"/>
      </c:catAx>
      <c:valAx>
        <c:axId val="93814144"/>
        <c:scaling>
          <c:orientation val="minMax"/>
        </c:scaling>
        <c:delete val="1"/>
        <c:axPos val="l"/>
        <c:numFmt formatCode="General" sourceLinked="1"/>
        <c:majorTickMark val="none"/>
        <c:minorTickMark val="none"/>
        <c:tickLblPos val="nextTo"/>
        <c:crossAx val="93811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7715042444504157"/>
          <c:y val="0.15503551304939844"/>
          <c:w val="0.66469747756872211"/>
          <c:h val="0.74530575744232852"/>
        </c:manualLayout>
      </c:layout>
      <c:barChart>
        <c:barDir val="bar"/>
        <c:grouping val="percentStacked"/>
        <c:varyColors val="0"/>
        <c:ser>
          <c:idx val="0"/>
          <c:order val="0"/>
          <c:tx>
            <c:strRef>
              <c:f>Hoja1!$B$1</c:f>
              <c:strCache>
                <c:ptCount val="1"/>
                <c:pt idx="0">
                  <c:v>Mañana</c:v>
                </c:pt>
              </c:strCache>
            </c:strRef>
          </c:tx>
          <c:spPr>
            <a:solidFill>
              <a:srgbClr val="F5B02B"/>
            </a:solidFill>
          </c:spPr>
          <c:invertIfNegative val="0"/>
          <c:dLbls>
            <c:spPr>
              <a:noFill/>
              <a:ln>
                <a:noFill/>
              </a:ln>
              <a:effectLst/>
            </c:spPr>
            <c:txPr>
              <a:bodyPr rot="0" vert="horz"/>
              <a:lstStyle/>
              <a:p>
                <a:pPr>
                  <a:defRPr sz="1600" b="1"/>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Otros ( Ir al médico, diligencias personales, ir de viaje, aeropuerto, buscar empleo)(B:40)</c:v>
                </c:pt>
                <c:pt idx="1">
                  <c:v>Recreación y deporte (B:16)</c:v>
                </c:pt>
                <c:pt idx="2">
                  <c:v>Estudiar (B:19)</c:v>
                </c:pt>
                <c:pt idx="3">
                  <c:v>Visitar familiares o amigos (B:64)</c:v>
                </c:pt>
                <c:pt idx="4">
                  <c:v>Hacer compras (B:95)</c:v>
                </c:pt>
                <c:pt idx="5">
                  <c:v>Trabajo (B:208)</c:v>
                </c:pt>
              </c:strCache>
            </c:strRef>
          </c:cat>
          <c:val>
            <c:numRef>
              <c:f>Hoja1!$B$2:$B$7</c:f>
              <c:numCache>
                <c:formatCode>0%</c:formatCode>
                <c:ptCount val="6"/>
                <c:pt idx="0">
                  <c:v>0.73199999999999998</c:v>
                </c:pt>
                <c:pt idx="1">
                  <c:v>0.72099999999999997</c:v>
                </c:pt>
                <c:pt idx="2">
                  <c:v>0.497</c:v>
                </c:pt>
                <c:pt idx="3">
                  <c:v>0.28999999999999998</c:v>
                </c:pt>
                <c:pt idx="4">
                  <c:v>0.52400000000000002</c:v>
                </c:pt>
                <c:pt idx="5">
                  <c:v>0.91500000000000004</c:v>
                </c:pt>
              </c:numCache>
            </c:numRef>
          </c:val>
        </c:ser>
        <c:ser>
          <c:idx val="1"/>
          <c:order val="1"/>
          <c:tx>
            <c:strRef>
              <c:f>Hoja1!$C$1</c:f>
              <c:strCache>
                <c:ptCount val="1"/>
                <c:pt idx="0">
                  <c:v>Tarde</c:v>
                </c:pt>
              </c:strCache>
            </c:strRef>
          </c:tx>
          <c:invertIfNegative val="0"/>
          <c:dLbls>
            <c:spPr>
              <a:noFill/>
              <a:ln>
                <a:noFill/>
              </a:ln>
              <a:effectLst/>
            </c:spPr>
            <c:txPr>
              <a:bodyPr rot="0" vert="horz"/>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Otros ( Ir al médico, diligencias personales, ir de viaje, aeropuerto, buscar empleo)(B:40)</c:v>
                </c:pt>
                <c:pt idx="1">
                  <c:v>Recreación y deporte (B:16)</c:v>
                </c:pt>
                <c:pt idx="2">
                  <c:v>Estudiar (B:19)</c:v>
                </c:pt>
                <c:pt idx="3">
                  <c:v>Visitar familiares o amigos (B:64)</c:v>
                </c:pt>
                <c:pt idx="4">
                  <c:v>Hacer compras (B:95)</c:v>
                </c:pt>
                <c:pt idx="5">
                  <c:v>Trabajo (B:208)</c:v>
                </c:pt>
              </c:strCache>
            </c:strRef>
          </c:cat>
          <c:val>
            <c:numRef>
              <c:f>Hoja1!$C$2:$C$7</c:f>
              <c:numCache>
                <c:formatCode>0%</c:formatCode>
                <c:ptCount val="6"/>
                <c:pt idx="0">
                  <c:v>0.253</c:v>
                </c:pt>
                <c:pt idx="1">
                  <c:v>0.23100000000000001</c:v>
                </c:pt>
                <c:pt idx="2">
                  <c:v>0.28199999999999997</c:v>
                </c:pt>
                <c:pt idx="3">
                  <c:v>0.56999999999999995</c:v>
                </c:pt>
                <c:pt idx="4">
                  <c:v>0.45400000000000001</c:v>
                </c:pt>
                <c:pt idx="5">
                  <c:v>6.7000000000000004E-2</c:v>
                </c:pt>
              </c:numCache>
            </c:numRef>
          </c:val>
        </c:ser>
        <c:ser>
          <c:idx val="2"/>
          <c:order val="2"/>
          <c:tx>
            <c:strRef>
              <c:f>Hoja1!$D$1</c:f>
              <c:strCache>
                <c:ptCount val="1"/>
                <c:pt idx="0">
                  <c:v>Noche</c:v>
                </c:pt>
              </c:strCache>
            </c:strRef>
          </c:tx>
          <c:spPr>
            <a:solidFill>
              <a:schemeClr val="tx2">
                <a:lumMod val="60000"/>
                <a:lumOff val="40000"/>
              </a:schemeClr>
            </a:solidFill>
          </c:spPr>
          <c:invertIfNegative val="0"/>
          <c:dLbls>
            <c:dLbl>
              <c:idx val="0"/>
              <c:layout>
                <c:manualLayout>
                  <c:x val="8.6609507639075489E-3"/>
                  <c:y val="6.844759516022924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13550812502399E-2"/>
                  <c:y val="5.4957419639646945E-4"/>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9.8982294444657695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Otros ( Ir al médico, diligencias personales, ir de viaje, aeropuerto, buscar empleo)(B:40)</c:v>
                </c:pt>
                <c:pt idx="1">
                  <c:v>Recreación y deporte (B:16)</c:v>
                </c:pt>
                <c:pt idx="2">
                  <c:v>Estudiar (B:19)</c:v>
                </c:pt>
                <c:pt idx="3">
                  <c:v>Visitar familiares o amigos (B:64)</c:v>
                </c:pt>
                <c:pt idx="4">
                  <c:v>Hacer compras (B:95)</c:v>
                </c:pt>
                <c:pt idx="5">
                  <c:v>Trabajo (B:208)</c:v>
                </c:pt>
              </c:strCache>
            </c:strRef>
          </c:cat>
          <c:val>
            <c:numRef>
              <c:f>Hoja1!$D$2:$D$7</c:f>
              <c:numCache>
                <c:formatCode>0%</c:formatCode>
                <c:ptCount val="6"/>
                <c:pt idx="0">
                  <c:v>1.4999999999999999E-2</c:v>
                </c:pt>
                <c:pt idx="1">
                  <c:v>4.8000000000000001E-2</c:v>
                </c:pt>
                <c:pt idx="2">
                  <c:v>0.221</c:v>
                </c:pt>
                <c:pt idx="3">
                  <c:v>0.14000000000000001</c:v>
                </c:pt>
                <c:pt idx="4">
                  <c:v>2.3E-2</c:v>
                </c:pt>
                <c:pt idx="5">
                  <c:v>1.7999999999999999E-2</c:v>
                </c:pt>
              </c:numCache>
            </c:numRef>
          </c:val>
        </c:ser>
        <c:dLbls>
          <c:showLegendKey val="0"/>
          <c:showVal val="1"/>
          <c:showCatName val="0"/>
          <c:showSerName val="0"/>
          <c:showPercent val="0"/>
          <c:showBubbleSize val="0"/>
        </c:dLbls>
        <c:gapWidth val="70"/>
        <c:overlap val="100"/>
        <c:axId val="96285824"/>
        <c:axId val="96287360"/>
      </c:barChart>
      <c:catAx>
        <c:axId val="96285824"/>
        <c:scaling>
          <c:orientation val="minMax"/>
        </c:scaling>
        <c:delete val="0"/>
        <c:axPos val="l"/>
        <c:numFmt formatCode="General" sourceLinked="1"/>
        <c:majorTickMark val="none"/>
        <c:minorTickMark val="none"/>
        <c:tickLblPos val="nextTo"/>
        <c:txPr>
          <a:bodyPr rot="-60000000" vert="horz"/>
          <a:lstStyle/>
          <a:p>
            <a:pPr>
              <a:defRPr sz="1400" b="1" i="1">
                <a:solidFill>
                  <a:schemeClr val="tx1"/>
                </a:solidFill>
              </a:defRPr>
            </a:pPr>
            <a:endParaRPr lang="es-CO"/>
          </a:p>
        </c:txPr>
        <c:crossAx val="96287360"/>
        <c:crosses val="autoZero"/>
        <c:auto val="1"/>
        <c:lblAlgn val="ctr"/>
        <c:lblOffset val="100"/>
        <c:noMultiLvlLbl val="0"/>
      </c:catAx>
      <c:valAx>
        <c:axId val="96287360"/>
        <c:scaling>
          <c:orientation val="minMax"/>
        </c:scaling>
        <c:delete val="1"/>
        <c:axPos val="b"/>
        <c:numFmt formatCode="0%" sourceLinked="1"/>
        <c:majorTickMark val="none"/>
        <c:minorTickMark val="none"/>
        <c:tickLblPos val="nextTo"/>
        <c:crossAx val="96285824"/>
        <c:crosses val="autoZero"/>
        <c:crossBetween val="between"/>
      </c:valAx>
    </c:plotArea>
    <c:legend>
      <c:legendPos val="b"/>
      <c:layout>
        <c:manualLayout>
          <c:xMode val="edge"/>
          <c:yMode val="edge"/>
          <c:x val="0.27364006023890969"/>
          <c:y val="5.7340229883075376E-2"/>
          <c:w val="0.68212683723706113"/>
          <c:h val="5.6489978967952763E-2"/>
        </c:manualLayout>
      </c:layout>
      <c:overlay val="0"/>
      <c:txPr>
        <a:bodyPr rot="0" vert="horz"/>
        <a:lstStyle/>
        <a:p>
          <a:pPr>
            <a:defRPr sz="1400"/>
          </a:pPr>
          <a:endParaRPr lang="es-CO"/>
        </a:p>
      </c:txPr>
    </c:legend>
    <c:plotVisOnly val="1"/>
    <c:dispBlanksAs val="gap"/>
    <c:showDLblsOverMax val="0"/>
  </c:chart>
  <c:txPr>
    <a:bodyPr/>
    <a:lstStyle/>
    <a:p>
      <a:pPr>
        <a:defRPr sz="1800"/>
      </a:pPr>
      <a:endParaRPr lang="es-C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5.2205878793022006E-2"/>
          <c:y val="0.21727314359501804"/>
          <c:w val="0.9235816466601986"/>
          <c:h val="0.62888527157321295"/>
        </c:manualLayout>
      </c:layout>
      <c:barChart>
        <c:barDir val="col"/>
        <c:grouping val="clustered"/>
        <c:varyColors val="0"/>
        <c:ser>
          <c:idx val="0"/>
          <c:order val="0"/>
          <c:spPr>
            <a:solidFill>
              <a:srgbClr val="DA0F2B"/>
            </a:solidFill>
            <a:ln>
              <a:noFill/>
            </a:ln>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Seguridad personal</c:v>
                </c:pt>
                <c:pt idx="1">
                  <c:v>El trayecto que debo recorrer es muy largo</c:v>
                </c:pt>
                <c:pt idx="2">
                  <c:v>Me toma más de 30 minutos llegar a mis destinos caminando</c:v>
                </c:pt>
                <c:pt idx="3">
                  <c:v>Los andenes y senderos peatonales están en mal estado</c:v>
                </c:pt>
                <c:pt idx="4">
                  <c:v>No tengo las habilidades físicas necesarias.</c:v>
                </c:pt>
                <c:pt idx="5">
                  <c:v>Condiciones de salud</c:v>
                </c:pt>
              </c:strCache>
            </c:strRef>
          </c:cat>
          <c:val>
            <c:numRef>
              <c:f>Hoja1!$B$2:$B$7</c:f>
              <c:numCache>
                <c:formatCode>0%</c:formatCode>
                <c:ptCount val="6"/>
                <c:pt idx="0">
                  <c:v>0.47799999999999998</c:v>
                </c:pt>
                <c:pt idx="1">
                  <c:v>0.315</c:v>
                </c:pt>
                <c:pt idx="2">
                  <c:v>0.14899999999999999</c:v>
                </c:pt>
                <c:pt idx="3">
                  <c:v>2.9000000000000001E-2</c:v>
                </c:pt>
                <c:pt idx="4">
                  <c:v>1.4E-2</c:v>
                </c:pt>
                <c:pt idx="5">
                  <c:v>1.0999999999999999E-2</c:v>
                </c:pt>
              </c:numCache>
            </c:numRef>
          </c:val>
        </c:ser>
        <c:dLbls>
          <c:showLegendKey val="0"/>
          <c:showVal val="0"/>
          <c:showCatName val="0"/>
          <c:showSerName val="0"/>
          <c:showPercent val="0"/>
          <c:showBubbleSize val="0"/>
        </c:dLbls>
        <c:gapWidth val="110"/>
        <c:overlap val="-100"/>
        <c:axId val="96329728"/>
        <c:axId val="96331264"/>
      </c:barChart>
      <c:catAx>
        <c:axId val="96329728"/>
        <c:scaling>
          <c:orientation val="minMax"/>
        </c:scaling>
        <c:delete val="0"/>
        <c:axPos val="b"/>
        <c:numFmt formatCode="General" sourceLinked="1"/>
        <c:majorTickMark val="out"/>
        <c:minorTickMark val="none"/>
        <c:tickLblPos val="nextTo"/>
        <c:txPr>
          <a:bodyPr rot="-60000000" vert="horz"/>
          <a:lstStyle/>
          <a:p>
            <a:pPr>
              <a:defRPr sz="1200" b="1" i="1">
                <a:solidFill>
                  <a:schemeClr val="tx1">
                    <a:lumMod val="65000"/>
                    <a:lumOff val="35000"/>
                  </a:schemeClr>
                </a:solidFill>
              </a:defRPr>
            </a:pPr>
            <a:endParaRPr lang="es-CO"/>
          </a:p>
        </c:txPr>
        <c:crossAx val="96331264"/>
        <c:crosses val="autoZero"/>
        <c:auto val="1"/>
        <c:lblAlgn val="ctr"/>
        <c:lblOffset val="100"/>
        <c:noMultiLvlLbl val="0"/>
      </c:catAx>
      <c:valAx>
        <c:axId val="96331264"/>
        <c:scaling>
          <c:orientation val="minMax"/>
        </c:scaling>
        <c:delete val="1"/>
        <c:axPos val="l"/>
        <c:numFmt formatCode="0%" sourceLinked="1"/>
        <c:majorTickMark val="out"/>
        <c:minorTickMark val="none"/>
        <c:tickLblPos val="nextTo"/>
        <c:crossAx val="96329728"/>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93440288866788"/>
          <c:y val="6.7746767722665968E-2"/>
          <c:w val="0.64213102720902671"/>
          <c:h val="0.93225323227733403"/>
        </c:manualLayout>
      </c:layout>
      <c:doughnutChart>
        <c:varyColors val="1"/>
        <c:ser>
          <c:idx val="0"/>
          <c:order val="0"/>
          <c:tx>
            <c:strRef>
              <c:f>Hoja1!$B$1</c:f>
              <c:strCache>
                <c:ptCount val="1"/>
                <c:pt idx="0">
                  <c:v>Columna1</c:v>
                </c:pt>
              </c:strCache>
            </c:strRef>
          </c:tx>
          <c:spPr>
            <a:solidFill>
              <a:srgbClr val="F5B02B"/>
            </a:solidFill>
          </c:spPr>
          <c:dPt>
            <c:idx val="0"/>
            <c:bubble3D val="0"/>
            <c:spPr>
              <a:solidFill>
                <a:srgbClr val="DA0F2B"/>
              </a:solidFill>
              <a:ln w="19050">
                <a:solidFill>
                  <a:schemeClr val="lt1"/>
                </a:solidFill>
              </a:ln>
              <a:effectLst/>
            </c:spPr>
          </c:dPt>
          <c:dPt>
            <c:idx val="1"/>
            <c:bubble3D val="0"/>
            <c:spPr>
              <a:solidFill>
                <a:srgbClr val="F5B02B"/>
              </a:solidFill>
              <a:ln w="19050">
                <a:solidFill>
                  <a:schemeClr val="lt1"/>
                </a:solidFill>
              </a:ln>
              <a:effectLst/>
            </c:spPr>
          </c:dPt>
          <c:cat>
            <c:strRef>
              <c:f>Hoja1!$A$2:$A$3</c:f>
              <c:strCache>
                <c:ptCount val="2"/>
                <c:pt idx="0">
                  <c:v>No</c:v>
                </c:pt>
                <c:pt idx="1">
                  <c:v>Si</c:v>
                </c:pt>
              </c:strCache>
            </c:strRef>
          </c:cat>
          <c:val>
            <c:numRef>
              <c:f>Hoja1!$B$2:$B$3</c:f>
              <c:numCache>
                <c:formatCode>0%</c:formatCode>
                <c:ptCount val="2"/>
                <c:pt idx="0">
                  <c:v>0.52</c:v>
                </c:pt>
                <c:pt idx="1">
                  <c:v>0.48</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b="1"/>
      </a:pPr>
      <a:endParaRPr lang="es-C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10649312011725962"/>
          <c:y val="9.7583616445204215E-3"/>
          <c:w val="0.78690509487136862"/>
          <c:h val="0.8195744380818607"/>
        </c:manualLayout>
      </c:layout>
      <c:barChart>
        <c:barDir val="col"/>
        <c:grouping val="clustered"/>
        <c:varyColors val="0"/>
        <c:ser>
          <c:idx val="0"/>
          <c:order val="0"/>
          <c:spPr>
            <a:solidFill>
              <a:srgbClr val="F5B02B"/>
            </a:solidFill>
            <a:ln>
              <a:noFill/>
            </a:ln>
          </c:spPr>
          <c:invertIfNegative val="0"/>
          <c:dPt>
            <c:idx val="1"/>
            <c:invertIfNegative val="0"/>
            <c:bubble3D val="0"/>
            <c:spPr>
              <a:solidFill>
                <a:srgbClr val="DA0F2B"/>
              </a:solidFill>
              <a:ln>
                <a:noFill/>
              </a:ln>
            </c:spPr>
          </c:dPt>
          <c:dPt>
            <c:idx val="2"/>
            <c:invertIfNegative val="0"/>
            <c:bubble3D val="0"/>
            <c:spPr>
              <a:solidFill>
                <a:schemeClr val="accent1">
                  <a:lumMod val="60000"/>
                  <a:lumOff val="40000"/>
                </a:schemeClr>
              </a:solidFill>
              <a:ln>
                <a:noFill/>
              </a:ln>
            </c:spPr>
          </c:dPt>
          <c:dPt>
            <c:idx val="3"/>
            <c:invertIfNegative val="0"/>
            <c:bubble3D val="0"/>
            <c:spPr>
              <a:solidFill>
                <a:schemeClr val="bg1">
                  <a:lumMod val="65000"/>
                </a:schemeClr>
              </a:solidFill>
              <a:ln>
                <a:noFill/>
              </a:ln>
            </c:spPr>
          </c:dPt>
          <c:dPt>
            <c:idx val="4"/>
            <c:invertIfNegative val="0"/>
            <c:bubble3D val="0"/>
            <c:spPr>
              <a:solidFill>
                <a:schemeClr val="tx1">
                  <a:lumMod val="75000"/>
                  <a:lumOff val="25000"/>
                </a:schemeClr>
              </a:solidFill>
              <a:ln>
                <a:noFill/>
              </a:ln>
            </c:spPr>
          </c:dPt>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Completamente de acuerdo</c:v>
                </c:pt>
                <c:pt idx="1">
                  <c:v>De acuerdo</c:v>
                </c:pt>
                <c:pt idx="2">
                  <c:v>En desacuerdo</c:v>
                </c:pt>
                <c:pt idx="3">
                  <c:v>Completamente en desacuerdo </c:v>
                </c:pt>
                <c:pt idx="4">
                  <c:v>NS/NR</c:v>
                </c:pt>
              </c:strCache>
            </c:strRef>
          </c:cat>
          <c:val>
            <c:numRef>
              <c:f>Hoja1!$B$2:$B$6</c:f>
              <c:numCache>
                <c:formatCode>0%</c:formatCode>
                <c:ptCount val="5"/>
                <c:pt idx="0">
                  <c:v>0.28599999999999998</c:v>
                </c:pt>
                <c:pt idx="1">
                  <c:v>5.8999999999999997E-2</c:v>
                </c:pt>
                <c:pt idx="2">
                  <c:v>0.21</c:v>
                </c:pt>
                <c:pt idx="3">
                  <c:v>0.107</c:v>
                </c:pt>
                <c:pt idx="4">
                  <c:v>0.33900000000000002</c:v>
                </c:pt>
              </c:numCache>
            </c:numRef>
          </c:val>
        </c:ser>
        <c:dLbls>
          <c:showLegendKey val="0"/>
          <c:showVal val="0"/>
          <c:showCatName val="0"/>
          <c:showSerName val="0"/>
          <c:showPercent val="0"/>
          <c:showBubbleSize val="0"/>
        </c:dLbls>
        <c:gapWidth val="110"/>
        <c:overlap val="-100"/>
        <c:axId val="96396416"/>
        <c:axId val="96397952"/>
      </c:barChart>
      <c:catAx>
        <c:axId val="96396416"/>
        <c:scaling>
          <c:orientation val="minMax"/>
        </c:scaling>
        <c:delete val="0"/>
        <c:axPos val="b"/>
        <c:numFmt formatCode="General" sourceLinked="1"/>
        <c:majorTickMark val="out"/>
        <c:minorTickMark val="none"/>
        <c:tickLblPos val="nextTo"/>
        <c:txPr>
          <a:bodyPr rot="-60000000" vert="horz"/>
          <a:lstStyle/>
          <a:p>
            <a:pPr>
              <a:defRPr sz="1400" b="1" i="1">
                <a:solidFill>
                  <a:schemeClr val="tx1">
                    <a:lumMod val="65000"/>
                    <a:lumOff val="35000"/>
                  </a:schemeClr>
                </a:solidFill>
              </a:defRPr>
            </a:pPr>
            <a:endParaRPr lang="es-CO"/>
          </a:p>
        </c:txPr>
        <c:crossAx val="96397952"/>
        <c:crosses val="autoZero"/>
        <c:auto val="1"/>
        <c:lblAlgn val="ctr"/>
        <c:lblOffset val="100"/>
        <c:noMultiLvlLbl val="0"/>
      </c:catAx>
      <c:valAx>
        <c:axId val="96397952"/>
        <c:scaling>
          <c:orientation val="minMax"/>
          <c:max val="1"/>
        </c:scaling>
        <c:delete val="1"/>
        <c:axPos val="l"/>
        <c:numFmt formatCode="0%" sourceLinked="1"/>
        <c:majorTickMark val="out"/>
        <c:minorTickMark val="none"/>
        <c:tickLblPos val="nextTo"/>
        <c:crossAx val="96396416"/>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5.9871345941580965E-2"/>
          <c:y val="0.16665509009123181"/>
          <c:w val="0.89689477983127008"/>
          <c:h val="0.74340130363203283"/>
        </c:manualLayout>
      </c:layout>
      <c:barChart>
        <c:barDir val="col"/>
        <c:grouping val="clustered"/>
        <c:varyColors val="0"/>
        <c:ser>
          <c:idx val="0"/>
          <c:order val="0"/>
          <c:spPr>
            <a:solidFill>
              <a:srgbClr val="DA0F2B"/>
            </a:solidFill>
            <a:ln>
              <a:noFill/>
            </a:ln>
          </c:spPr>
          <c:invertIfNegative val="0"/>
          <c:dPt>
            <c:idx val="0"/>
            <c:invertIfNegative val="0"/>
            <c:bubble3D val="0"/>
            <c:spPr>
              <a:solidFill>
                <a:srgbClr val="F5B02B"/>
              </a:solidFill>
              <a:ln>
                <a:noFill/>
              </a:ln>
            </c:spPr>
          </c:dPt>
          <c:dPt>
            <c:idx val="2"/>
            <c:invertIfNegative val="0"/>
            <c:bubble3D val="0"/>
            <c:spPr>
              <a:solidFill>
                <a:schemeClr val="accent1">
                  <a:lumMod val="60000"/>
                  <a:lumOff val="40000"/>
                </a:schemeClr>
              </a:solidFill>
              <a:ln>
                <a:noFill/>
              </a:ln>
            </c:spPr>
          </c:dPt>
          <c:dPt>
            <c:idx val="3"/>
            <c:invertIfNegative val="0"/>
            <c:bubble3D val="0"/>
            <c:spPr>
              <a:solidFill>
                <a:schemeClr val="bg1">
                  <a:lumMod val="65000"/>
                </a:schemeClr>
              </a:solidFill>
              <a:ln>
                <a:noFill/>
              </a:ln>
            </c:spPr>
          </c:dPt>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Completamente de acuerdo</c:v>
                </c:pt>
                <c:pt idx="1">
                  <c:v>De acuerdo</c:v>
                </c:pt>
                <c:pt idx="2">
                  <c:v>En desacuerdo</c:v>
                </c:pt>
                <c:pt idx="3">
                  <c:v>Completamente en desacuerdo</c:v>
                </c:pt>
              </c:strCache>
            </c:strRef>
          </c:cat>
          <c:val>
            <c:numRef>
              <c:f>Hoja1!$B$2:$B$5</c:f>
              <c:numCache>
                <c:formatCode>0%</c:formatCode>
                <c:ptCount val="4"/>
                <c:pt idx="0">
                  <c:v>5.8999999999999997E-2</c:v>
                </c:pt>
                <c:pt idx="1">
                  <c:v>0.13600000000000001</c:v>
                </c:pt>
                <c:pt idx="2">
                  <c:v>0.64900000000000002</c:v>
                </c:pt>
                <c:pt idx="3">
                  <c:v>0.154</c:v>
                </c:pt>
              </c:numCache>
            </c:numRef>
          </c:val>
        </c:ser>
        <c:dLbls>
          <c:showLegendKey val="0"/>
          <c:showVal val="0"/>
          <c:showCatName val="0"/>
          <c:showSerName val="0"/>
          <c:showPercent val="0"/>
          <c:showBubbleSize val="0"/>
        </c:dLbls>
        <c:gapWidth val="110"/>
        <c:axId val="96460160"/>
        <c:axId val="96740480"/>
      </c:barChart>
      <c:catAx>
        <c:axId val="96460160"/>
        <c:scaling>
          <c:orientation val="minMax"/>
        </c:scaling>
        <c:delete val="0"/>
        <c:axPos val="b"/>
        <c:numFmt formatCode="General" sourceLinked="1"/>
        <c:majorTickMark val="out"/>
        <c:minorTickMark val="none"/>
        <c:tickLblPos val="nextTo"/>
        <c:txPr>
          <a:bodyPr rot="-60000000" vert="horz"/>
          <a:lstStyle/>
          <a:p>
            <a:pPr>
              <a:defRPr sz="1600" b="1" i="1">
                <a:solidFill>
                  <a:schemeClr val="tx1">
                    <a:lumMod val="65000"/>
                    <a:lumOff val="35000"/>
                  </a:schemeClr>
                </a:solidFill>
              </a:defRPr>
            </a:pPr>
            <a:endParaRPr lang="es-CO"/>
          </a:p>
        </c:txPr>
        <c:crossAx val="96740480"/>
        <c:crosses val="autoZero"/>
        <c:auto val="1"/>
        <c:lblAlgn val="ctr"/>
        <c:lblOffset val="100"/>
        <c:noMultiLvlLbl val="0"/>
      </c:catAx>
      <c:valAx>
        <c:axId val="96740480"/>
        <c:scaling>
          <c:orientation val="minMax"/>
        </c:scaling>
        <c:delete val="1"/>
        <c:axPos val="l"/>
        <c:numFmt formatCode="0%" sourceLinked="1"/>
        <c:majorTickMark val="out"/>
        <c:minorTickMark val="none"/>
        <c:tickLblPos val="nextTo"/>
        <c:crossAx val="9646016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93440288866788"/>
          <c:y val="6.7746767722665968E-2"/>
          <c:w val="0.64213102720902671"/>
          <c:h val="0.93225323227733403"/>
        </c:manualLayout>
      </c:layout>
      <c:doughnutChart>
        <c:varyColors val="1"/>
        <c:ser>
          <c:idx val="0"/>
          <c:order val="0"/>
          <c:tx>
            <c:strRef>
              <c:f>Hoja1!$B$1</c:f>
              <c:strCache>
                <c:ptCount val="1"/>
                <c:pt idx="0">
                  <c:v>Columna1</c:v>
                </c:pt>
              </c:strCache>
            </c:strRef>
          </c:tx>
          <c:spPr>
            <a:solidFill>
              <a:srgbClr val="F5B02B"/>
            </a:solidFill>
          </c:spPr>
          <c:dPt>
            <c:idx val="0"/>
            <c:bubble3D val="0"/>
            <c:spPr>
              <a:solidFill>
                <a:srgbClr val="DA0F2B"/>
              </a:solidFill>
              <a:ln w="19050">
                <a:solidFill>
                  <a:schemeClr val="lt1"/>
                </a:solidFill>
              </a:ln>
              <a:effectLst/>
            </c:spPr>
          </c:dPt>
          <c:dPt>
            <c:idx val="1"/>
            <c:bubble3D val="0"/>
            <c:spPr>
              <a:solidFill>
                <a:srgbClr val="F5B02B"/>
              </a:solidFill>
              <a:ln w="19050">
                <a:solidFill>
                  <a:schemeClr val="lt1"/>
                </a:solidFill>
              </a:ln>
              <a:effectLst/>
            </c:spPr>
          </c:dPt>
          <c:dPt>
            <c:idx val="2"/>
            <c:bubble3D val="0"/>
            <c:spPr>
              <a:solidFill>
                <a:schemeClr val="bg1">
                  <a:lumMod val="50000"/>
                </a:schemeClr>
              </a:solidFill>
              <a:ln w="19050">
                <a:solidFill>
                  <a:schemeClr val="bg1">
                    <a:lumMod val="50000"/>
                  </a:schemeClr>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FFFF"/>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Hoja1!$A$2:$A$4</c:f>
              <c:strCache>
                <c:ptCount val="3"/>
                <c:pt idx="0">
                  <c:v>No</c:v>
                </c:pt>
                <c:pt idx="1">
                  <c:v>Si</c:v>
                </c:pt>
                <c:pt idx="2">
                  <c:v>NX/NR</c:v>
                </c:pt>
              </c:strCache>
            </c:strRef>
          </c:cat>
          <c:val>
            <c:numRef>
              <c:f>Hoja1!$B$2:$B$4</c:f>
              <c:numCache>
                <c:formatCode>0%</c:formatCode>
                <c:ptCount val="3"/>
                <c:pt idx="0">
                  <c:v>0.34</c:v>
                </c:pt>
                <c:pt idx="1">
                  <c:v>0.65</c:v>
                </c:pt>
                <c:pt idx="2">
                  <c:v>0.01</c:v>
                </c:pt>
              </c:numCache>
            </c:numRef>
          </c:val>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b="1"/>
      </a:pPr>
      <a:endParaRPr lang="es-C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37236870410847506"/>
          <c:y val="5.3998502087843313E-2"/>
          <c:w val="0.323254296634432"/>
          <c:h val="0.8195744380818607"/>
        </c:manualLayout>
      </c:layout>
      <c:barChart>
        <c:barDir val="bar"/>
        <c:grouping val="clustered"/>
        <c:varyColors val="0"/>
        <c:ser>
          <c:idx val="0"/>
          <c:order val="0"/>
          <c:spPr>
            <a:solidFill>
              <a:srgbClr val="DA0F2B"/>
            </a:solidFill>
            <a:ln>
              <a:noFill/>
            </a:ln>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Transitar por zonas exclusivas para vehículos</c:v>
                </c:pt>
                <c:pt idx="1">
                  <c:v>Todos</c:v>
                </c:pt>
                <c:pt idx="2">
                  <c:v>No respetar los semáforos</c:v>
                </c:pt>
                <c:pt idx="3">
                  <c:v>No cruzar por las cebras o las esquinas</c:v>
                </c:pt>
                <c:pt idx="4">
                  <c:v>No usar los puentes peatonales</c:v>
                </c:pt>
              </c:strCache>
            </c:strRef>
          </c:cat>
          <c:val>
            <c:numRef>
              <c:f>Hoja1!$B$2:$B$6</c:f>
              <c:numCache>
                <c:formatCode>0%</c:formatCode>
                <c:ptCount val="5"/>
                <c:pt idx="0">
                  <c:v>0.04</c:v>
                </c:pt>
                <c:pt idx="1">
                  <c:v>5.0999999999999997E-2</c:v>
                </c:pt>
                <c:pt idx="2">
                  <c:v>0.158</c:v>
                </c:pt>
                <c:pt idx="3">
                  <c:v>0.251</c:v>
                </c:pt>
                <c:pt idx="4">
                  <c:v>0.49399999999999999</c:v>
                </c:pt>
              </c:numCache>
            </c:numRef>
          </c:val>
        </c:ser>
        <c:dLbls>
          <c:showLegendKey val="0"/>
          <c:showVal val="0"/>
          <c:showCatName val="0"/>
          <c:showSerName val="0"/>
          <c:showPercent val="0"/>
          <c:showBubbleSize val="0"/>
        </c:dLbls>
        <c:gapWidth val="110"/>
        <c:axId val="96860032"/>
        <c:axId val="96861568"/>
      </c:barChart>
      <c:catAx>
        <c:axId val="96860032"/>
        <c:scaling>
          <c:orientation val="minMax"/>
        </c:scaling>
        <c:delete val="0"/>
        <c:axPos val="l"/>
        <c:numFmt formatCode="General" sourceLinked="1"/>
        <c:majorTickMark val="out"/>
        <c:minorTickMark val="none"/>
        <c:tickLblPos val="nextTo"/>
        <c:txPr>
          <a:bodyPr rot="-60000000" vert="horz"/>
          <a:lstStyle/>
          <a:p>
            <a:pPr>
              <a:defRPr sz="1400" b="1" i="1">
                <a:solidFill>
                  <a:schemeClr val="tx1">
                    <a:lumMod val="65000"/>
                    <a:lumOff val="35000"/>
                  </a:schemeClr>
                </a:solidFill>
              </a:defRPr>
            </a:pPr>
            <a:endParaRPr lang="es-CO"/>
          </a:p>
        </c:txPr>
        <c:crossAx val="96861568"/>
        <c:crosses val="autoZero"/>
        <c:auto val="1"/>
        <c:lblAlgn val="ctr"/>
        <c:lblOffset val="100"/>
        <c:noMultiLvlLbl val="0"/>
      </c:catAx>
      <c:valAx>
        <c:axId val="96861568"/>
        <c:scaling>
          <c:orientation val="minMax"/>
        </c:scaling>
        <c:delete val="1"/>
        <c:axPos val="b"/>
        <c:numFmt formatCode="0%" sourceLinked="1"/>
        <c:majorTickMark val="out"/>
        <c:minorTickMark val="none"/>
        <c:tickLblPos val="nextTo"/>
        <c:crossAx val="96860032"/>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5728782573451758"/>
          <c:y val="0.20896518838721781"/>
          <c:w val="0.61388994925999418"/>
          <c:h val="0.73750386666375489"/>
        </c:manualLayout>
      </c:layout>
      <c:pieChart>
        <c:varyColors val="1"/>
        <c:ser>
          <c:idx val="0"/>
          <c:order val="0"/>
          <c:tx>
            <c:strRef>
              <c:f>Hoja1!$B$1</c:f>
              <c:strCache>
                <c:ptCount val="1"/>
                <c:pt idx="0">
                  <c:v>Ventas</c:v>
                </c:pt>
              </c:strCache>
            </c:strRef>
          </c:tx>
          <c:dPt>
            <c:idx val="0"/>
            <c:bubble3D val="0"/>
            <c:spPr>
              <a:solidFill>
                <a:srgbClr val="F5B02B"/>
              </a:solidFill>
            </c:spPr>
          </c:dPt>
          <c:dPt>
            <c:idx val="2"/>
            <c:bubble3D val="0"/>
            <c:spPr>
              <a:solidFill>
                <a:schemeClr val="tx2">
                  <a:lumMod val="60000"/>
                  <a:lumOff val="40000"/>
                </a:schemeClr>
              </a:solidFill>
            </c:spPr>
          </c:dPt>
          <c:dLbls>
            <c:dLbl>
              <c:idx val="0"/>
              <c:layout>
                <c:manualLayout>
                  <c:x val="-0.21490652720506084"/>
                  <c:y val="4.5419170348946457E-2"/>
                </c:manualLayout>
              </c:layout>
              <c:showLegendKey val="0"/>
              <c:showVal val="1"/>
              <c:showCatName val="0"/>
              <c:showSerName val="0"/>
              <c:showPercent val="0"/>
              <c:showBubbleSize val="0"/>
            </c:dLbl>
            <c:dLbl>
              <c:idx val="1"/>
              <c:layout>
                <c:manualLayout>
                  <c:x val="0.18723403745303988"/>
                  <c:y val="-0.13922557294417678"/>
                </c:manualLayout>
              </c:layout>
              <c:showLegendKey val="0"/>
              <c:showVal val="1"/>
              <c:showCatName val="0"/>
              <c:showSerName val="0"/>
              <c:showPercent val="0"/>
              <c:showBubbleSize val="0"/>
            </c:dLbl>
            <c:dLbl>
              <c:idx val="2"/>
              <c:layout>
                <c:manualLayout>
                  <c:x val="9.5918307012492141E-2"/>
                  <c:y val="0.16309605716686876"/>
                </c:manualLayout>
              </c:layout>
              <c:showLegendKey val="0"/>
              <c:showVal val="1"/>
              <c:showCatName val="0"/>
              <c:showSerName val="0"/>
              <c:showPercent val="0"/>
              <c:showBubbleSize val="0"/>
            </c:dLbl>
            <c:txPr>
              <a:bodyPr/>
              <a:lstStyle/>
              <a:p>
                <a:pPr>
                  <a:defRPr b="1">
                    <a:solidFill>
                      <a:schemeClr val="bg1"/>
                    </a:solidFill>
                  </a:defRPr>
                </a:pPr>
                <a:endParaRPr lang="es-CO"/>
              </a:p>
            </c:txPr>
            <c:showLegendKey val="0"/>
            <c:showVal val="1"/>
            <c:showCatName val="0"/>
            <c:showSerName val="0"/>
            <c:showPercent val="0"/>
            <c:showBubbleSize val="0"/>
            <c:showLeaderLines val="1"/>
          </c:dLbls>
          <c:cat>
            <c:strRef>
              <c:f>Hoja1!$A$2:$A$4</c:f>
              <c:strCache>
                <c:ptCount val="3"/>
                <c:pt idx="0">
                  <c:v>Bajo</c:v>
                </c:pt>
                <c:pt idx="1">
                  <c:v>Medio</c:v>
                </c:pt>
                <c:pt idx="2">
                  <c:v>Alto</c:v>
                </c:pt>
              </c:strCache>
            </c:strRef>
          </c:cat>
          <c:val>
            <c:numRef>
              <c:f>Hoja1!$B$2:$B$4</c:f>
              <c:numCache>
                <c:formatCode>0%</c:formatCode>
                <c:ptCount val="3"/>
                <c:pt idx="0">
                  <c:v>0.434</c:v>
                </c:pt>
                <c:pt idx="1">
                  <c:v>0.44400000000000001</c:v>
                </c:pt>
                <c:pt idx="2">
                  <c:v>0.115</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200"/>
          </a:pPr>
          <a:endParaRPr lang="es-CO"/>
        </a:p>
      </c:txPr>
    </c:legend>
    <c:plotVisOnly val="1"/>
    <c:dispBlanksAs val="gap"/>
    <c:showDLblsOverMax val="0"/>
  </c:chart>
  <c:txPr>
    <a:bodyPr/>
    <a:lstStyle/>
    <a:p>
      <a:pPr>
        <a:defRPr sz="1800"/>
      </a:pPr>
      <a:endParaRPr lang="es-CO"/>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4.7753914762452545E-3"/>
          <c:y val="9.7583616445204215E-3"/>
          <c:w val="0.97648612935258561"/>
          <c:h val="0.8195744380818607"/>
        </c:manualLayout>
      </c:layout>
      <c:barChart>
        <c:barDir val="col"/>
        <c:grouping val="clustered"/>
        <c:varyColors val="0"/>
        <c:ser>
          <c:idx val="0"/>
          <c:order val="0"/>
          <c:spPr>
            <a:solidFill>
              <a:srgbClr val="F5B02B"/>
            </a:solidFill>
            <a:ln>
              <a:noFill/>
            </a:ln>
          </c:spPr>
          <c:invertIfNegative val="0"/>
          <c:dPt>
            <c:idx val="1"/>
            <c:invertIfNegative val="0"/>
            <c:bubble3D val="0"/>
            <c:spPr>
              <a:solidFill>
                <a:srgbClr val="DA0F2B"/>
              </a:solidFill>
              <a:ln>
                <a:noFill/>
              </a:ln>
            </c:spPr>
          </c:dPt>
          <c:dPt>
            <c:idx val="2"/>
            <c:invertIfNegative val="0"/>
            <c:bubble3D val="0"/>
            <c:spPr>
              <a:solidFill>
                <a:srgbClr val="4BACC6"/>
              </a:solidFill>
              <a:ln>
                <a:noFill/>
              </a:ln>
            </c:spPr>
          </c:dPt>
          <c:dPt>
            <c:idx val="3"/>
            <c:invertIfNegative val="0"/>
            <c:bubble3D val="0"/>
            <c:spPr>
              <a:solidFill>
                <a:schemeClr val="bg1">
                  <a:lumMod val="65000"/>
                </a:schemeClr>
              </a:solidFill>
              <a:ln>
                <a:noFill/>
              </a:ln>
            </c:spPr>
          </c:dPt>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Nada imprudentes</c:v>
                </c:pt>
                <c:pt idx="1">
                  <c:v>Poco imprudentes</c:v>
                </c:pt>
                <c:pt idx="2">
                  <c:v>Algo imprudentes</c:v>
                </c:pt>
                <c:pt idx="3">
                  <c:v>Muy Imprudentes</c:v>
                </c:pt>
              </c:strCache>
            </c:strRef>
          </c:cat>
          <c:val>
            <c:numRef>
              <c:f>Hoja1!$B$2:$B$5</c:f>
              <c:numCache>
                <c:formatCode>0%</c:formatCode>
                <c:ptCount val="4"/>
                <c:pt idx="0">
                  <c:v>3.5000000000000003E-2</c:v>
                </c:pt>
                <c:pt idx="1">
                  <c:v>7.6999999999999999E-2</c:v>
                </c:pt>
                <c:pt idx="2">
                  <c:v>0.36</c:v>
                </c:pt>
                <c:pt idx="3">
                  <c:v>0.52900000000000003</c:v>
                </c:pt>
              </c:numCache>
            </c:numRef>
          </c:val>
        </c:ser>
        <c:dLbls>
          <c:showLegendKey val="0"/>
          <c:showVal val="0"/>
          <c:showCatName val="0"/>
          <c:showSerName val="0"/>
          <c:showPercent val="0"/>
          <c:showBubbleSize val="0"/>
        </c:dLbls>
        <c:gapWidth val="110"/>
        <c:overlap val="-100"/>
        <c:axId val="96899840"/>
        <c:axId val="96901376"/>
      </c:barChart>
      <c:catAx>
        <c:axId val="96899840"/>
        <c:scaling>
          <c:orientation val="minMax"/>
        </c:scaling>
        <c:delete val="0"/>
        <c:axPos val="b"/>
        <c:numFmt formatCode="General" sourceLinked="1"/>
        <c:majorTickMark val="out"/>
        <c:minorTickMark val="none"/>
        <c:tickLblPos val="nextTo"/>
        <c:txPr>
          <a:bodyPr rot="-60000000" vert="horz"/>
          <a:lstStyle/>
          <a:p>
            <a:pPr>
              <a:defRPr sz="1400" b="1" i="1">
                <a:solidFill>
                  <a:schemeClr val="tx1">
                    <a:lumMod val="65000"/>
                    <a:lumOff val="35000"/>
                  </a:schemeClr>
                </a:solidFill>
              </a:defRPr>
            </a:pPr>
            <a:endParaRPr lang="es-CO"/>
          </a:p>
        </c:txPr>
        <c:crossAx val="96901376"/>
        <c:crosses val="autoZero"/>
        <c:auto val="1"/>
        <c:lblAlgn val="ctr"/>
        <c:lblOffset val="100"/>
        <c:noMultiLvlLbl val="0"/>
      </c:catAx>
      <c:valAx>
        <c:axId val="96901376"/>
        <c:scaling>
          <c:orientation val="minMax"/>
          <c:max val="1"/>
        </c:scaling>
        <c:delete val="1"/>
        <c:axPos val="l"/>
        <c:numFmt formatCode="0%" sourceLinked="1"/>
        <c:majorTickMark val="out"/>
        <c:minorTickMark val="none"/>
        <c:tickLblPos val="nextTo"/>
        <c:crossAx val="9689984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35851603599529613"/>
          <c:y val="5.1475899549800384E-2"/>
          <c:w val="0.44702219880803751"/>
          <c:h val="0.85858034996670485"/>
        </c:manualLayout>
      </c:layout>
      <c:barChart>
        <c:barDir val="bar"/>
        <c:grouping val="clustered"/>
        <c:varyColors val="0"/>
        <c:ser>
          <c:idx val="0"/>
          <c:order val="0"/>
          <c:spPr>
            <a:solidFill>
              <a:srgbClr val="F5B02B"/>
            </a:solidFill>
            <a:ln>
              <a:solidFill>
                <a:srgbClr val="F5B02B"/>
              </a:solidFill>
            </a:ln>
          </c:spPr>
          <c:invertIfNegative val="0"/>
          <c:dLbls>
            <c:spPr>
              <a:noFill/>
              <a:ln>
                <a:noFill/>
              </a:ln>
              <a:effectLst/>
            </c:spPr>
            <c:txPr>
              <a:bodyPr rot="0" vert="horz"/>
              <a:lstStyle/>
              <a:p>
                <a:pPr>
                  <a:defRPr sz="14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Hacer diligencias personales</c:v>
                </c:pt>
                <c:pt idx="1">
                  <c:v>Mercar</c:v>
                </c:pt>
                <c:pt idx="2">
                  <c:v>No caminaba usualmente</c:v>
                </c:pt>
                <c:pt idx="3">
                  <c:v>Movilizarse a su lugar de estudio</c:v>
                </c:pt>
                <c:pt idx="4">
                  <c:v>Ir a centros comerciales</c:v>
                </c:pt>
                <c:pt idx="5">
                  <c:v>Llevar a su hijo/hija al colegio</c:v>
                </c:pt>
                <c:pt idx="6">
                  <c:v>Visitar a familiares y amigos</c:v>
                </c:pt>
                <c:pt idx="7">
                  <c:v>Movilizarse a su lugar de trabajo</c:v>
                </c:pt>
                <c:pt idx="8">
                  <c:v>Ir a una cita médica</c:v>
                </c:pt>
                <c:pt idx="9">
                  <c:v>Hacer deporte</c:v>
                </c:pt>
                <c:pt idx="10">
                  <c:v>Trabajar</c:v>
                </c:pt>
              </c:strCache>
            </c:strRef>
          </c:cat>
          <c:val>
            <c:numRef>
              <c:f>Hoja1!$B$2:$B$12</c:f>
              <c:numCache>
                <c:formatCode>0%</c:formatCode>
                <c:ptCount val="11"/>
                <c:pt idx="0">
                  <c:v>3.5000000000000003E-2</c:v>
                </c:pt>
                <c:pt idx="1">
                  <c:v>4.2000000000000003E-2</c:v>
                </c:pt>
                <c:pt idx="2">
                  <c:v>4.8000000000000001E-2</c:v>
                </c:pt>
                <c:pt idx="3">
                  <c:v>0.108</c:v>
                </c:pt>
                <c:pt idx="4">
                  <c:v>0.113</c:v>
                </c:pt>
                <c:pt idx="5">
                  <c:v>0.22500000000000001</c:v>
                </c:pt>
                <c:pt idx="6">
                  <c:v>0.24</c:v>
                </c:pt>
                <c:pt idx="7">
                  <c:v>0.26900000000000002</c:v>
                </c:pt>
                <c:pt idx="8">
                  <c:v>0.29699999999999999</c:v>
                </c:pt>
                <c:pt idx="9">
                  <c:v>0.32100000000000001</c:v>
                </c:pt>
                <c:pt idx="10">
                  <c:v>0.33600000000000002</c:v>
                </c:pt>
              </c:numCache>
            </c:numRef>
          </c:val>
        </c:ser>
        <c:dLbls>
          <c:showLegendKey val="0"/>
          <c:showVal val="0"/>
          <c:showCatName val="0"/>
          <c:showSerName val="0"/>
          <c:showPercent val="0"/>
          <c:showBubbleSize val="0"/>
        </c:dLbls>
        <c:gapWidth val="110"/>
        <c:axId val="108847488"/>
        <c:axId val="108849024"/>
      </c:barChart>
      <c:catAx>
        <c:axId val="108847488"/>
        <c:scaling>
          <c:orientation val="minMax"/>
        </c:scaling>
        <c:delete val="0"/>
        <c:axPos val="l"/>
        <c:numFmt formatCode="General" sourceLinked="1"/>
        <c:majorTickMark val="out"/>
        <c:minorTickMark val="none"/>
        <c:tickLblPos val="nextTo"/>
        <c:txPr>
          <a:bodyPr rot="-60000000" vert="horz"/>
          <a:lstStyle/>
          <a:p>
            <a:pPr>
              <a:defRPr sz="1400" b="1" i="1">
                <a:solidFill>
                  <a:schemeClr val="tx1">
                    <a:lumMod val="65000"/>
                    <a:lumOff val="35000"/>
                  </a:schemeClr>
                </a:solidFill>
              </a:defRPr>
            </a:pPr>
            <a:endParaRPr lang="es-CO"/>
          </a:p>
        </c:txPr>
        <c:crossAx val="108849024"/>
        <c:crosses val="autoZero"/>
        <c:auto val="1"/>
        <c:lblAlgn val="ctr"/>
        <c:lblOffset val="100"/>
        <c:noMultiLvlLbl val="0"/>
      </c:catAx>
      <c:valAx>
        <c:axId val="108849024"/>
        <c:scaling>
          <c:orientation val="minMax"/>
        </c:scaling>
        <c:delete val="1"/>
        <c:axPos val="b"/>
        <c:numFmt formatCode="0%" sourceLinked="1"/>
        <c:majorTickMark val="out"/>
        <c:minorTickMark val="none"/>
        <c:tickLblPos val="nextTo"/>
        <c:crossAx val="108847488"/>
        <c:crosses val="autoZero"/>
        <c:crossBetween val="between"/>
      </c:valAx>
      <c:spPr>
        <a:ln>
          <a:noFill/>
        </a:ln>
      </c:spPr>
    </c:plotArea>
    <c:plotVisOnly val="1"/>
    <c:dispBlanksAs val="gap"/>
    <c:showDLblsOverMax val="0"/>
  </c:chart>
  <c:txPr>
    <a:bodyPr/>
    <a:lstStyle/>
    <a:p>
      <a:pPr>
        <a:defRPr sz="1800"/>
      </a:pPr>
      <a:endParaRPr lang="es-CO"/>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
          <c:y val="9.0481900725502759E-2"/>
          <c:w val="1"/>
          <c:h val="0.8195744380818607"/>
        </c:manualLayout>
      </c:layout>
      <c:barChart>
        <c:barDir val="col"/>
        <c:grouping val="clustered"/>
        <c:varyColors val="0"/>
        <c:ser>
          <c:idx val="0"/>
          <c:order val="0"/>
          <c:spPr>
            <a:solidFill>
              <a:srgbClr val="F5B02B"/>
            </a:solidFill>
            <a:ln>
              <a:solidFill>
                <a:srgbClr val="F5B02B"/>
              </a:solidFill>
            </a:ln>
            <a:scene3d>
              <a:camera prst="orthographicFront"/>
              <a:lightRig rig="threePt" dir="t">
                <a:rot lat="0" lon="0" rev="1200000"/>
              </a:lightRig>
            </a:scene3d>
            <a:sp3d>
              <a:bevelT w="63500" h="25400"/>
            </a:sp3d>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Supermercado o tiendas</c:v>
                </c:pt>
                <c:pt idx="1">
                  <c:v>Su trabajo</c:v>
                </c:pt>
                <c:pt idx="2">
                  <c:v>Centro comercial</c:v>
                </c:pt>
                <c:pt idx="3">
                  <c:v>Parques o escenarios deportivos</c:v>
                </c:pt>
                <c:pt idx="4">
                  <c:v>Hospitales o Centros de Salud</c:v>
                </c:pt>
                <c:pt idx="5">
                  <c:v>El colegio, universidad o institución educativa donde estudia</c:v>
                </c:pt>
                <c:pt idx="6">
                  <c:v>La casa de familiares o amigos</c:v>
                </c:pt>
                <c:pt idx="7">
                  <c:v>Diligencias personales</c:v>
                </c:pt>
                <c:pt idx="8">
                  <c:v>Al jardín, colegio o institución educativa para dejar a un(a) niño(a) o joven que vive con usted</c:v>
                </c:pt>
                <c:pt idx="9">
                  <c:v>Ir al cajero</c:v>
                </c:pt>
              </c:strCache>
            </c:strRef>
          </c:cat>
          <c:val>
            <c:numRef>
              <c:f>Hoja1!$B$2:$B$11</c:f>
              <c:numCache>
                <c:formatCode>0%</c:formatCode>
                <c:ptCount val="10"/>
                <c:pt idx="0">
                  <c:v>0.47899999999999998</c:v>
                </c:pt>
                <c:pt idx="1">
                  <c:v>0.45300000000000001</c:v>
                </c:pt>
                <c:pt idx="2">
                  <c:v>0.16300000000000001</c:v>
                </c:pt>
                <c:pt idx="3">
                  <c:v>0.159</c:v>
                </c:pt>
                <c:pt idx="4">
                  <c:v>0.129</c:v>
                </c:pt>
                <c:pt idx="5">
                  <c:v>0.124</c:v>
                </c:pt>
                <c:pt idx="6">
                  <c:v>0.113</c:v>
                </c:pt>
                <c:pt idx="7">
                  <c:v>6.6000000000000003E-2</c:v>
                </c:pt>
                <c:pt idx="8">
                  <c:v>4.9000000000000002E-2</c:v>
                </c:pt>
                <c:pt idx="9">
                  <c:v>1.6E-2</c:v>
                </c:pt>
              </c:numCache>
            </c:numRef>
          </c:val>
        </c:ser>
        <c:dLbls>
          <c:showLegendKey val="0"/>
          <c:showVal val="0"/>
          <c:showCatName val="0"/>
          <c:showSerName val="0"/>
          <c:showPercent val="0"/>
          <c:showBubbleSize val="0"/>
        </c:dLbls>
        <c:gapWidth val="110"/>
        <c:axId val="108882560"/>
        <c:axId val="108892544"/>
      </c:barChart>
      <c:catAx>
        <c:axId val="108882560"/>
        <c:scaling>
          <c:orientation val="minMax"/>
        </c:scaling>
        <c:delete val="0"/>
        <c:axPos val="b"/>
        <c:numFmt formatCode="General" sourceLinked="1"/>
        <c:majorTickMark val="out"/>
        <c:minorTickMark val="none"/>
        <c:tickLblPos val="nextTo"/>
        <c:txPr>
          <a:bodyPr rot="-60000000" vert="horz"/>
          <a:lstStyle/>
          <a:p>
            <a:pPr>
              <a:defRPr sz="1100" b="1" i="1">
                <a:solidFill>
                  <a:schemeClr val="tx1">
                    <a:lumMod val="65000"/>
                    <a:lumOff val="35000"/>
                  </a:schemeClr>
                </a:solidFill>
              </a:defRPr>
            </a:pPr>
            <a:endParaRPr lang="es-CO"/>
          </a:p>
        </c:txPr>
        <c:crossAx val="108892544"/>
        <c:crosses val="autoZero"/>
        <c:auto val="1"/>
        <c:lblAlgn val="ctr"/>
        <c:lblOffset val="100"/>
        <c:noMultiLvlLbl val="0"/>
      </c:catAx>
      <c:valAx>
        <c:axId val="108892544"/>
        <c:scaling>
          <c:orientation val="minMax"/>
        </c:scaling>
        <c:delete val="1"/>
        <c:axPos val="l"/>
        <c:numFmt formatCode="0%" sourceLinked="1"/>
        <c:majorTickMark val="out"/>
        <c:minorTickMark val="none"/>
        <c:tickLblPos val="nextTo"/>
        <c:crossAx val="108882560"/>
        <c:crosses val="autoZero"/>
        <c:crossBetween val="between"/>
      </c:valAx>
      <c:spPr>
        <a:ln>
          <a:noFill/>
        </a:ln>
      </c:spPr>
    </c:plotArea>
    <c:plotVisOnly val="1"/>
    <c:dispBlanksAs val="gap"/>
    <c:showDLblsOverMax val="0"/>
  </c:chart>
  <c:txPr>
    <a:bodyPr/>
    <a:lstStyle/>
    <a:p>
      <a:pPr>
        <a:defRPr sz="1800"/>
      </a:pPr>
      <a:endParaRPr lang="es-CO"/>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0540241723656392"/>
          <c:w val="0.99678205826533739"/>
          <c:h val="0.42186187119452062"/>
        </c:manualLayout>
      </c:layout>
      <c:lineChart>
        <c:grouping val="standard"/>
        <c:varyColors val="0"/>
        <c:ser>
          <c:idx val="0"/>
          <c:order val="0"/>
          <c:tx>
            <c:strRef>
              <c:f>Hoja1!$B$1</c:f>
              <c:strCache>
                <c:ptCount val="1"/>
                <c:pt idx="0">
                  <c:v>Serie 1</c:v>
                </c:pt>
              </c:strCache>
            </c:strRef>
          </c:tx>
          <c:spPr>
            <a:ln w="57150" cap="rnd">
              <a:solidFill>
                <a:srgbClr val="F5B02B"/>
              </a:solidFill>
              <a:round/>
            </a:ln>
            <a:effectLst/>
          </c:spPr>
          <c:marker>
            <c:symbol val="circle"/>
            <c:size val="5"/>
            <c:spPr>
              <a:solidFill>
                <a:srgbClr val="F5B02B"/>
              </a:solidFill>
              <a:ln w="57150">
                <a:solidFill>
                  <a:srgbClr val="F5B02B"/>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Trabajo</c:v>
                </c:pt>
                <c:pt idx="1">
                  <c:v>Institución educativa donde estudia</c:v>
                </c:pt>
                <c:pt idx="2">
                  <c:v>Institución educativa para dejar a un(a) niño(a) o joven que vive con usted</c:v>
                </c:pt>
                <c:pt idx="3">
                  <c:v>Supermercado o tiendas </c:v>
                </c:pt>
                <c:pt idx="4">
                  <c:v>Centro comercial</c:v>
                </c:pt>
                <c:pt idx="5">
                  <c:v>La casa de familiares o amigos</c:v>
                </c:pt>
                <c:pt idx="6">
                  <c:v>Parques o escenarios deportivos </c:v>
                </c:pt>
                <c:pt idx="7">
                  <c:v>Hospitales o Centros de Salud </c:v>
                </c:pt>
                <c:pt idx="8">
                  <c:v>Otro (Diligencias personales, ir al cajero)</c:v>
                </c:pt>
              </c:strCache>
            </c:strRef>
          </c:cat>
          <c:val>
            <c:numRef>
              <c:f>Hoja1!$B$2:$B$10</c:f>
              <c:numCache>
                <c:formatCode>General</c:formatCode>
                <c:ptCount val="9"/>
                <c:pt idx="0">
                  <c:v>31.4</c:v>
                </c:pt>
                <c:pt idx="1">
                  <c:v>32.799999999999997</c:v>
                </c:pt>
                <c:pt idx="2">
                  <c:v>22.1</c:v>
                </c:pt>
                <c:pt idx="3">
                  <c:v>14.5</c:v>
                </c:pt>
                <c:pt idx="4">
                  <c:v>32.299999999999997</c:v>
                </c:pt>
                <c:pt idx="5">
                  <c:v>33.299999999999997</c:v>
                </c:pt>
                <c:pt idx="6">
                  <c:v>20.100000000000001</c:v>
                </c:pt>
                <c:pt idx="7">
                  <c:v>25.5</c:v>
                </c:pt>
                <c:pt idx="8">
                  <c:v>35.299999999999997</c:v>
                </c:pt>
              </c:numCache>
            </c:numRef>
          </c:val>
          <c:smooth val="0"/>
        </c:ser>
        <c:dLbls>
          <c:dLblPos val="t"/>
          <c:showLegendKey val="0"/>
          <c:showVal val="1"/>
          <c:showCatName val="0"/>
          <c:showSerName val="0"/>
          <c:showPercent val="0"/>
          <c:showBubbleSize val="0"/>
        </c:dLbls>
        <c:marker val="1"/>
        <c:smooth val="0"/>
        <c:axId val="110931968"/>
        <c:axId val="110934656"/>
      </c:lineChart>
      <c:catAx>
        <c:axId val="11093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1" u="none" strike="noStrike" kern="1200" baseline="0">
                <a:solidFill>
                  <a:schemeClr val="tx1">
                    <a:lumMod val="65000"/>
                    <a:lumOff val="35000"/>
                  </a:schemeClr>
                </a:solidFill>
                <a:latin typeface="+mn-lt"/>
                <a:ea typeface="+mn-ea"/>
                <a:cs typeface="+mn-cs"/>
              </a:defRPr>
            </a:pPr>
            <a:endParaRPr lang="es-CO"/>
          </a:p>
        </c:txPr>
        <c:crossAx val="110934656"/>
        <c:crosses val="autoZero"/>
        <c:auto val="1"/>
        <c:lblAlgn val="ctr"/>
        <c:lblOffset val="100"/>
        <c:noMultiLvlLbl val="0"/>
      </c:catAx>
      <c:valAx>
        <c:axId val="110934656"/>
        <c:scaling>
          <c:orientation val="minMax"/>
        </c:scaling>
        <c:delete val="1"/>
        <c:axPos val="l"/>
        <c:numFmt formatCode="General" sourceLinked="1"/>
        <c:majorTickMark val="none"/>
        <c:minorTickMark val="none"/>
        <c:tickLblPos val="nextTo"/>
        <c:crossAx val="110931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6981002238945596"/>
          <c:y val="0.1376813382686464"/>
          <c:w val="0.47045192985055695"/>
          <c:h val="0.74714781460930202"/>
        </c:manualLayout>
      </c:layout>
      <c:barChart>
        <c:barDir val="bar"/>
        <c:grouping val="percentStacked"/>
        <c:varyColors val="0"/>
        <c:ser>
          <c:idx val="0"/>
          <c:order val="0"/>
          <c:tx>
            <c:strRef>
              <c:f>Hoja1!$B$1</c:f>
              <c:strCache>
                <c:ptCount val="1"/>
                <c:pt idx="0">
                  <c:v>Solo(a)</c:v>
                </c:pt>
              </c:strCache>
            </c:strRef>
          </c:tx>
          <c:spPr>
            <a:solidFill>
              <a:srgbClr val="DA0F2B"/>
            </a:solidFill>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Su trabajo</c:v>
                </c:pt>
                <c:pt idx="1">
                  <c:v>Institución educativa donde estudia</c:v>
                </c:pt>
                <c:pt idx="2">
                  <c:v>Institución educativa para dejar a un(a) niño(a) o joven que vive con usted</c:v>
                </c:pt>
                <c:pt idx="3">
                  <c:v>Supermercado o tiendas</c:v>
                </c:pt>
                <c:pt idx="4">
                  <c:v>Centro comercial</c:v>
                </c:pt>
                <c:pt idx="5">
                  <c:v>La casa de familiares o amigos</c:v>
                </c:pt>
                <c:pt idx="6">
                  <c:v>Parques o escenarios deportivos</c:v>
                </c:pt>
                <c:pt idx="7">
                  <c:v>Hospitales o Centros de Salud</c:v>
                </c:pt>
                <c:pt idx="8">
                  <c:v>Otros (Diligencias personales, ir al cajero)</c:v>
                </c:pt>
              </c:strCache>
            </c:strRef>
          </c:cat>
          <c:val>
            <c:numRef>
              <c:f>Hoja1!$B$2:$B$10</c:f>
              <c:numCache>
                <c:formatCode>0%</c:formatCode>
                <c:ptCount val="9"/>
                <c:pt idx="0">
                  <c:v>0.83</c:v>
                </c:pt>
                <c:pt idx="1">
                  <c:v>0.38</c:v>
                </c:pt>
                <c:pt idx="3">
                  <c:v>0.42</c:v>
                </c:pt>
                <c:pt idx="4">
                  <c:v>0.06</c:v>
                </c:pt>
                <c:pt idx="5">
                  <c:v>0.25</c:v>
                </c:pt>
                <c:pt idx="6">
                  <c:v>0.2</c:v>
                </c:pt>
                <c:pt idx="7">
                  <c:v>0.19</c:v>
                </c:pt>
                <c:pt idx="8">
                  <c:v>0.8</c:v>
                </c:pt>
              </c:numCache>
            </c:numRef>
          </c:val>
        </c:ser>
        <c:ser>
          <c:idx val="1"/>
          <c:order val="1"/>
          <c:tx>
            <c:strRef>
              <c:f>Hoja1!$C$1</c:f>
              <c:strCache>
                <c:ptCount val="1"/>
                <c:pt idx="0">
                  <c:v>Acompañado</c:v>
                </c:pt>
              </c:strCache>
            </c:strRef>
          </c:tx>
          <c:spPr>
            <a:solidFill>
              <a:srgbClr val="F5B02B"/>
            </a:solidFill>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sz="1400" b="1"/>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Su trabajo</c:v>
                </c:pt>
                <c:pt idx="1">
                  <c:v>Institución educativa donde estudia</c:v>
                </c:pt>
                <c:pt idx="2">
                  <c:v>Institución educativa para dejar a un(a) niño(a) o joven que vive con usted</c:v>
                </c:pt>
                <c:pt idx="3">
                  <c:v>Supermercado o tiendas</c:v>
                </c:pt>
                <c:pt idx="4">
                  <c:v>Centro comercial</c:v>
                </c:pt>
                <c:pt idx="5">
                  <c:v>La casa de familiares o amigos</c:v>
                </c:pt>
                <c:pt idx="6">
                  <c:v>Parques o escenarios deportivos</c:v>
                </c:pt>
                <c:pt idx="7">
                  <c:v>Hospitales o Centros de Salud</c:v>
                </c:pt>
                <c:pt idx="8">
                  <c:v>Otros (Diligencias personales, ir al cajero)</c:v>
                </c:pt>
              </c:strCache>
            </c:strRef>
          </c:cat>
          <c:val>
            <c:numRef>
              <c:f>Hoja1!$C$2:$C$10</c:f>
              <c:numCache>
                <c:formatCode>0%</c:formatCode>
                <c:ptCount val="9"/>
                <c:pt idx="0">
                  <c:v>0.04</c:v>
                </c:pt>
                <c:pt idx="1">
                  <c:v>0.31</c:v>
                </c:pt>
                <c:pt idx="2">
                  <c:v>0.25</c:v>
                </c:pt>
                <c:pt idx="3">
                  <c:v>0.27</c:v>
                </c:pt>
                <c:pt idx="4">
                  <c:v>0.49</c:v>
                </c:pt>
                <c:pt idx="6">
                  <c:v>0.37</c:v>
                </c:pt>
                <c:pt idx="7">
                  <c:v>0.67</c:v>
                </c:pt>
                <c:pt idx="8">
                  <c:v>0.2</c:v>
                </c:pt>
              </c:numCache>
            </c:numRef>
          </c:val>
        </c:ser>
        <c:ser>
          <c:idx val="2"/>
          <c:order val="2"/>
          <c:tx>
            <c:strRef>
              <c:f>Hoja1!$D$1</c:f>
              <c:strCache>
                <c:ptCount val="1"/>
                <c:pt idx="0">
                  <c:v>Ambos</c:v>
                </c:pt>
              </c:strCache>
            </c:strRef>
          </c:tx>
          <c:spPr>
            <a:solidFill>
              <a:schemeClr val="bg1">
                <a:lumMod val="65000"/>
              </a:schemeClr>
            </a:solidFill>
            <a:scene3d>
              <a:camera prst="orthographicFront"/>
              <a:lightRig rig="threePt" dir="t">
                <a:rot lat="0" lon="0" rev="1200000"/>
              </a:lightRig>
            </a:scene3d>
            <a:sp3d/>
          </c:spPr>
          <c:invertIfNegative val="0"/>
          <c:dLbls>
            <c:dLbl>
              <c:idx val="1"/>
              <c:layout>
                <c:manualLayout>
                  <c:x val="5.9803580554952116E-3"/>
                  <c:y val="0"/>
                </c:manualLayout>
              </c:layout>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400" b="1">
                    <a:solidFill>
                      <a:schemeClr val="tx1"/>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Su trabajo</c:v>
                </c:pt>
                <c:pt idx="1">
                  <c:v>Institución educativa donde estudia</c:v>
                </c:pt>
                <c:pt idx="2">
                  <c:v>Institución educativa para dejar a un(a) niño(a) o joven que vive con usted</c:v>
                </c:pt>
                <c:pt idx="3">
                  <c:v>Supermercado o tiendas</c:v>
                </c:pt>
                <c:pt idx="4">
                  <c:v>Centro comercial</c:v>
                </c:pt>
                <c:pt idx="5">
                  <c:v>La casa de familiares o amigos</c:v>
                </c:pt>
                <c:pt idx="6">
                  <c:v>Parques o escenarios deportivos</c:v>
                </c:pt>
                <c:pt idx="7">
                  <c:v>Hospitales o Centros de Salud</c:v>
                </c:pt>
                <c:pt idx="8">
                  <c:v>Otros (Diligencias personales, ir al cajero)</c:v>
                </c:pt>
              </c:strCache>
            </c:strRef>
          </c:cat>
          <c:val>
            <c:numRef>
              <c:f>Hoja1!$D$2:$D$10</c:f>
              <c:numCache>
                <c:formatCode>0%</c:formatCode>
                <c:ptCount val="9"/>
                <c:pt idx="0">
                  <c:v>0.13</c:v>
                </c:pt>
                <c:pt idx="1">
                  <c:v>0.31</c:v>
                </c:pt>
                <c:pt idx="2">
                  <c:v>0.75</c:v>
                </c:pt>
                <c:pt idx="3">
                  <c:v>0.3</c:v>
                </c:pt>
                <c:pt idx="4">
                  <c:v>0.45</c:v>
                </c:pt>
                <c:pt idx="5">
                  <c:v>0.76</c:v>
                </c:pt>
                <c:pt idx="6">
                  <c:v>0.43</c:v>
                </c:pt>
                <c:pt idx="7">
                  <c:v>0.14000000000000001</c:v>
                </c:pt>
              </c:numCache>
            </c:numRef>
          </c:val>
        </c:ser>
        <c:dLbls>
          <c:dLblPos val="ctr"/>
          <c:showLegendKey val="0"/>
          <c:showVal val="1"/>
          <c:showCatName val="0"/>
          <c:showSerName val="0"/>
          <c:showPercent val="0"/>
          <c:showBubbleSize val="0"/>
        </c:dLbls>
        <c:gapWidth val="79"/>
        <c:overlap val="100"/>
        <c:axId val="111253376"/>
        <c:axId val="111254912"/>
      </c:barChart>
      <c:catAx>
        <c:axId val="111253376"/>
        <c:scaling>
          <c:orientation val="maxMin"/>
        </c:scaling>
        <c:delete val="0"/>
        <c:axPos val="l"/>
        <c:numFmt formatCode="General" sourceLinked="1"/>
        <c:majorTickMark val="none"/>
        <c:minorTickMark val="none"/>
        <c:tickLblPos val="nextTo"/>
        <c:txPr>
          <a:bodyPr rot="-60000000" vert="horz"/>
          <a:lstStyle/>
          <a:p>
            <a:pPr>
              <a:defRPr sz="1200" b="1" i="1">
                <a:solidFill>
                  <a:schemeClr val="tx1">
                    <a:lumMod val="65000"/>
                    <a:lumOff val="35000"/>
                  </a:schemeClr>
                </a:solidFill>
              </a:defRPr>
            </a:pPr>
            <a:endParaRPr lang="es-CO"/>
          </a:p>
        </c:txPr>
        <c:crossAx val="111254912"/>
        <c:crosses val="autoZero"/>
        <c:auto val="1"/>
        <c:lblAlgn val="ctr"/>
        <c:lblOffset val="100"/>
        <c:noMultiLvlLbl val="0"/>
      </c:catAx>
      <c:valAx>
        <c:axId val="111254912"/>
        <c:scaling>
          <c:orientation val="minMax"/>
        </c:scaling>
        <c:delete val="1"/>
        <c:axPos val="t"/>
        <c:numFmt formatCode="0%" sourceLinked="1"/>
        <c:majorTickMark val="none"/>
        <c:minorTickMark val="none"/>
        <c:tickLblPos val="nextTo"/>
        <c:crossAx val="111253376"/>
        <c:crosses val="autoZero"/>
        <c:crossBetween val="between"/>
      </c:valAx>
    </c:plotArea>
    <c:legend>
      <c:legendPos val="b"/>
      <c:layout>
        <c:manualLayout>
          <c:xMode val="edge"/>
          <c:yMode val="edge"/>
          <c:x val="0.35112589265869454"/>
          <c:y val="2.6287540588532023E-2"/>
          <c:w val="0.27434453078204879"/>
          <c:h val="5.4391337687119727E-2"/>
        </c:manualLayout>
      </c:layout>
      <c:overlay val="1"/>
      <c:txPr>
        <a:bodyPr rot="0" vert="horz"/>
        <a:lstStyle/>
        <a:p>
          <a:pPr>
            <a:defRPr sz="1600"/>
          </a:pPr>
          <a:endParaRPr lang="es-CO"/>
        </a:p>
      </c:txPr>
    </c:legend>
    <c:plotVisOnly val="1"/>
    <c:dispBlanksAs val="gap"/>
    <c:showDLblsOverMax val="0"/>
  </c:chart>
  <c:txPr>
    <a:bodyPr/>
    <a:lstStyle/>
    <a:p>
      <a:pPr>
        <a:defRPr sz="1800"/>
      </a:pPr>
      <a:endParaRPr lang="es-CO"/>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10649312011725962"/>
          <c:y val="9.3885975948776221E-2"/>
          <c:w val="0.78690509487136862"/>
          <c:h val="0.7354469163586036"/>
        </c:manualLayout>
      </c:layout>
      <c:barChart>
        <c:barDir val="col"/>
        <c:grouping val="clustered"/>
        <c:varyColors val="0"/>
        <c:ser>
          <c:idx val="0"/>
          <c:order val="0"/>
          <c:spPr>
            <a:solidFill>
              <a:srgbClr val="F5B02B"/>
            </a:solidFill>
            <a:ln>
              <a:noFill/>
            </a:ln>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Entre 1 y 9 días</c:v>
                </c:pt>
                <c:pt idx="1">
                  <c:v>Todos los días (Los 30 días del mes)</c:v>
                </c:pt>
                <c:pt idx="2">
                  <c:v>Entre 20 y 29 días</c:v>
                </c:pt>
                <c:pt idx="3">
                  <c:v>Entre 10 y 19 días</c:v>
                </c:pt>
              </c:strCache>
            </c:strRef>
          </c:cat>
          <c:val>
            <c:numRef>
              <c:f>Hoja1!$B$2:$B$5</c:f>
              <c:numCache>
                <c:formatCode>0%</c:formatCode>
                <c:ptCount val="4"/>
                <c:pt idx="0">
                  <c:v>0.35699999999999998</c:v>
                </c:pt>
                <c:pt idx="1">
                  <c:v>0.28000000000000003</c:v>
                </c:pt>
                <c:pt idx="2">
                  <c:v>0.20899999999999999</c:v>
                </c:pt>
                <c:pt idx="3">
                  <c:v>0.153</c:v>
                </c:pt>
              </c:numCache>
            </c:numRef>
          </c:val>
        </c:ser>
        <c:dLbls>
          <c:showLegendKey val="0"/>
          <c:showVal val="0"/>
          <c:showCatName val="0"/>
          <c:showSerName val="0"/>
          <c:showPercent val="0"/>
          <c:showBubbleSize val="0"/>
        </c:dLbls>
        <c:gapWidth val="110"/>
        <c:overlap val="-100"/>
        <c:axId val="111338240"/>
        <c:axId val="111339776"/>
      </c:barChart>
      <c:catAx>
        <c:axId val="111338240"/>
        <c:scaling>
          <c:orientation val="minMax"/>
        </c:scaling>
        <c:delete val="0"/>
        <c:axPos val="b"/>
        <c:numFmt formatCode="General" sourceLinked="1"/>
        <c:majorTickMark val="out"/>
        <c:minorTickMark val="none"/>
        <c:tickLblPos val="nextTo"/>
        <c:txPr>
          <a:bodyPr rot="-60000000" vert="horz"/>
          <a:lstStyle/>
          <a:p>
            <a:pPr>
              <a:defRPr sz="1400" b="1" i="1">
                <a:solidFill>
                  <a:schemeClr val="tx1">
                    <a:lumMod val="65000"/>
                    <a:lumOff val="35000"/>
                  </a:schemeClr>
                </a:solidFill>
              </a:defRPr>
            </a:pPr>
            <a:endParaRPr lang="es-CO"/>
          </a:p>
        </c:txPr>
        <c:crossAx val="111339776"/>
        <c:crosses val="autoZero"/>
        <c:auto val="1"/>
        <c:lblAlgn val="ctr"/>
        <c:lblOffset val="100"/>
        <c:noMultiLvlLbl val="0"/>
      </c:catAx>
      <c:valAx>
        <c:axId val="111339776"/>
        <c:scaling>
          <c:orientation val="minMax"/>
        </c:scaling>
        <c:delete val="1"/>
        <c:axPos val="l"/>
        <c:numFmt formatCode="0%" sourceLinked="1"/>
        <c:majorTickMark val="out"/>
        <c:minorTickMark val="none"/>
        <c:tickLblPos val="nextTo"/>
        <c:crossAx val="11133824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20905740942365786"/>
          <c:y val="9.3309460123174717E-2"/>
          <c:w val="0.35722023011583542"/>
          <c:h val="0.8195744380818607"/>
        </c:manualLayout>
      </c:layout>
      <c:barChart>
        <c:barDir val="bar"/>
        <c:grouping val="clustered"/>
        <c:varyColors val="0"/>
        <c:ser>
          <c:idx val="0"/>
          <c:order val="0"/>
          <c:spPr>
            <a:solidFill>
              <a:srgbClr val="DA0F2B"/>
            </a:solidFill>
            <a:ln>
              <a:noFill/>
            </a:ln>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Hoja1!$A$2:$A$9</c:f>
              <c:numCache>
                <c:formatCode>General</c:formatCode>
                <c:ptCount val="8"/>
                <c:pt idx="0">
                  <c:v>10</c:v>
                </c:pt>
                <c:pt idx="1">
                  <c:v>7</c:v>
                </c:pt>
                <c:pt idx="2">
                  <c:v>6</c:v>
                </c:pt>
                <c:pt idx="3">
                  <c:v>5</c:v>
                </c:pt>
                <c:pt idx="4">
                  <c:v>4</c:v>
                </c:pt>
                <c:pt idx="5">
                  <c:v>3</c:v>
                </c:pt>
                <c:pt idx="6">
                  <c:v>2</c:v>
                </c:pt>
                <c:pt idx="7">
                  <c:v>1</c:v>
                </c:pt>
              </c:numCache>
            </c:numRef>
          </c:cat>
          <c:val>
            <c:numRef>
              <c:f>Hoja1!$B$2:$B$9</c:f>
              <c:numCache>
                <c:formatCode>0%</c:formatCode>
                <c:ptCount val="8"/>
                <c:pt idx="0">
                  <c:v>2.9000000000000001E-2</c:v>
                </c:pt>
                <c:pt idx="1">
                  <c:v>1.4999999999999999E-2</c:v>
                </c:pt>
                <c:pt idx="2">
                  <c:v>6.8000000000000005E-2</c:v>
                </c:pt>
                <c:pt idx="3">
                  <c:v>9.2999999999999999E-2</c:v>
                </c:pt>
                <c:pt idx="4">
                  <c:v>8.5999999999999993E-2</c:v>
                </c:pt>
                <c:pt idx="5">
                  <c:v>0.13600000000000001</c:v>
                </c:pt>
                <c:pt idx="6">
                  <c:v>0.51900000000000002</c:v>
                </c:pt>
                <c:pt idx="7">
                  <c:v>5.2999999999999999E-2</c:v>
                </c:pt>
              </c:numCache>
            </c:numRef>
          </c:val>
        </c:ser>
        <c:dLbls>
          <c:showLegendKey val="0"/>
          <c:showVal val="0"/>
          <c:showCatName val="0"/>
          <c:showSerName val="0"/>
          <c:showPercent val="0"/>
          <c:showBubbleSize val="0"/>
        </c:dLbls>
        <c:gapWidth val="57"/>
        <c:axId val="110980096"/>
        <c:axId val="110985984"/>
      </c:barChart>
      <c:catAx>
        <c:axId val="110980096"/>
        <c:scaling>
          <c:orientation val="minMax"/>
        </c:scaling>
        <c:delete val="0"/>
        <c:axPos val="l"/>
        <c:numFmt formatCode="General" sourceLinked="1"/>
        <c:majorTickMark val="out"/>
        <c:minorTickMark val="none"/>
        <c:tickLblPos val="nextTo"/>
        <c:txPr>
          <a:bodyPr rot="-60000000" vert="horz"/>
          <a:lstStyle/>
          <a:p>
            <a:pPr>
              <a:defRPr sz="1600" b="1" i="1">
                <a:solidFill>
                  <a:schemeClr val="tx1">
                    <a:lumMod val="65000"/>
                    <a:lumOff val="35000"/>
                  </a:schemeClr>
                </a:solidFill>
              </a:defRPr>
            </a:pPr>
            <a:endParaRPr lang="es-CO"/>
          </a:p>
        </c:txPr>
        <c:crossAx val="110985984"/>
        <c:crosses val="autoZero"/>
        <c:auto val="1"/>
        <c:lblAlgn val="ctr"/>
        <c:lblOffset val="100"/>
        <c:noMultiLvlLbl val="0"/>
      </c:catAx>
      <c:valAx>
        <c:axId val="110985984"/>
        <c:scaling>
          <c:orientation val="minMax"/>
        </c:scaling>
        <c:delete val="1"/>
        <c:axPos val="b"/>
        <c:numFmt formatCode="0%" sourceLinked="1"/>
        <c:majorTickMark val="out"/>
        <c:minorTickMark val="none"/>
        <c:tickLblPos val="nextTo"/>
        <c:crossAx val="110980096"/>
        <c:crosses val="autoZero"/>
        <c:crossBetween val="between"/>
      </c:valAx>
    </c:plotArea>
    <c:plotVisOnly val="1"/>
    <c:dispBlanksAs val="gap"/>
    <c:showDLblsOverMax val="0"/>
  </c:chart>
  <c:txPr>
    <a:bodyPr/>
    <a:lstStyle/>
    <a:p>
      <a:pPr>
        <a:defRPr sz="1800"/>
      </a:pPr>
      <a:endParaRPr lang="es-CO"/>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6.6671425405541137E-3"/>
          <c:y val="1.682552286085116E-2"/>
          <c:w val="0.97658369709410708"/>
          <c:h val="0.85322557638456165"/>
        </c:manualLayout>
      </c:layout>
      <c:barChart>
        <c:barDir val="col"/>
        <c:grouping val="clustered"/>
        <c:varyColors val="0"/>
        <c:ser>
          <c:idx val="0"/>
          <c:order val="0"/>
          <c:spPr>
            <a:solidFill>
              <a:srgbClr val="F5B02B"/>
            </a:solidFill>
            <a:ln>
              <a:noFill/>
            </a:ln>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Más de 1 hora</c:v>
                </c:pt>
                <c:pt idx="1">
                  <c:v>11 a 30 minutos</c:v>
                </c:pt>
                <c:pt idx="2">
                  <c:v>31 minutos a 1 hora</c:v>
                </c:pt>
                <c:pt idx="3">
                  <c:v>Menos de 5 minutos</c:v>
                </c:pt>
                <c:pt idx="4">
                  <c:v>Entre 5 a 10 minutos</c:v>
                </c:pt>
              </c:strCache>
            </c:strRef>
          </c:cat>
          <c:val>
            <c:numRef>
              <c:f>Hoja1!$B$2:$B$6</c:f>
              <c:numCache>
                <c:formatCode>0%</c:formatCode>
                <c:ptCount val="5"/>
                <c:pt idx="0">
                  <c:v>0.432</c:v>
                </c:pt>
                <c:pt idx="1">
                  <c:v>0.30099999999999999</c:v>
                </c:pt>
                <c:pt idx="2">
                  <c:v>0.23300000000000001</c:v>
                </c:pt>
                <c:pt idx="3">
                  <c:v>0.02</c:v>
                </c:pt>
                <c:pt idx="4">
                  <c:v>1.4999999999999999E-2</c:v>
                </c:pt>
              </c:numCache>
            </c:numRef>
          </c:val>
        </c:ser>
        <c:dLbls>
          <c:showLegendKey val="0"/>
          <c:showVal val="0"/>
          <c:showCatName val="0"/>
          <c:showSerName val="0"/>
          <c:showPercent val="0"/>
          <c:showBubbleSize val="0"/>
        </c:dLbls>
        <c:gapWidth val="110"/>
        <c:overlap val="-100"/>
        <c:axId val="111064960"/>
        <c:axId val="111066496"/>
      </c:barChart>
      <c:catAx>
        <c:axId val="111064960"/>
        <c:scaling>
          <c:orientation val="minMax"/>
        </c:scaling>
        <c:delete val="0"/>
        <c:axPos val="b"/>
        <c:numFmt formatCode="General" sourceLinked="1"/>
        <c:majorTickMark val="out"/>
        <c:minorTickMark val="none"/>
        <c:tickLblPos val="nextTo"/>
        <c:txPr>
          <a:bodyPr rot="-60000000" vert="horz"/>
          <a:lstStyle/>
          <a:p>
            <a:pPr>
              <a:defRPr sz="1400" b="1" i="1">
                <a:solidFill>
                  <a:schemeClr val="tx1">
                    <a:lumMod val="65000"/>
                    <a:lumOff val="35000"/>
                  </a:schemeClr>
                </a:solidFill>
              </a:defRPr>
            </a:pPr>
            <a:endParaRPr lang="es-CO"/>
          </a:p>
        </c:txPr>
        <c:crossAx val="111066496"/>
        <c:crosses val="autoZero"/>
        <c:auto val="1"/>
        <c:lblAlgn val="ctr"/>
        <c:lblOffset val="100"/>
        <c:noMultiLvlLbl val="0"/>
      </c:catAx>
      <c:valAx>
        <c:axId val="111066496"/>
        <c:scaling>
          <c:orientation val="minMax"/>
        </c:scaling>
        <c:delete val="1"/>
        <c:axPos val="l"/>
        <c:numFmt formatCode="0%" sourceLinked="1"/>
        <c:majorTickMark val="out"/>
        <c:minorTickMark val="none"/>
        <c:tickLblPos val="nextTo"/>
        <c:crossAx val="11106496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38568496417303427"/>
          <c:y val="9.6137019520846689E-2"/>
          <c:w val="0.42977718169046913"/>
          <c:h val="0.79978163226320975"/>
        </c:manualLayout>
      </c:layout>
      <c:barChart>
        <c:barDir val="bar"/>
        <c:grouping val="clustered"/>
        <c:varyColors val="0"/>
        <c:ser>
          <c:idx val="0"/>
          <c:order val="0"/>
          <c:spPr>
            <a:solidFill>
              <a:srgbClr val="F5B02B"/>
            </a:solidFill>
            <a:ln>
              <a:solidFill>
                <a:srgbClr val="F5B02B"/>
              </a:solidFill>
            </a:ln>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La ciclovía</c:v>
                </c:pt>
                <c:pt idx="1">
                  <c:v>El centro histórico de la ciudad</c:v>
                </c:pt>
                <c:pt idx="2">
                  <c:v>Los parques zonales y metropolitanos</c:v>
                </c:pt>
                <c:pt idx="3">
                  <c:v>Las calles de su barrio o localidad</c:v>
                </c:pt>
              </c:strCache>
            </c:strRef>
          </c:cat>
          <c:val>
            <c:numRef>
              <c:f>Hoja1!$B$2:$B$5</c:f>
              <c:numCache>
                <c:formatCode>0%</c:formatCode>
                <c:ptCount val="4"/>
                <c:pt idx="0">
                  <c:v>5.8999999999999997E-2</c:v>
                </c:pt>
                <c:pt idx="1">
                  <c:v>0.10199999999999999</c:v>
                </c:pt>
                <c:pt idx="2">
                  <c:v>0.39</c:v>
                </c:pt>
                <c:pt idx="3">
                  <c:v>0.44900000000000001</c:v>
                </c:pt>
              </c:numCache>
            </c:numRef>
          </c:val>
        </c:ser>
        <c:dLbls>
          <c:showLegendKey val="0"/>
          <c:showVal val="0"/>
          <c:showCatName val="0"/>
          <c:showSerName val="0"/>
          <c:showPercent val="0"/>
          <c:showBubbleSize val="0"/>
        </c:dLbls>
        <c:gapWidth val="110"/>
        <c:axId val="101403264"/>
        <c:axId val="101405056"/>
      </c:barChart>
      <c:catAx>
        <c:axId val="101403264"/>
        <c:scaling>
          <c:orientation val="minMax"/>
        </c:scaling>
        <c:delete val="0"/>
        <c:axPos val="l"/>
        <c:numFmt formatCode="General" sourceLinked="1"/>
        <c:majorTickMark val="out"/>
        <c:minorTickMark val="none"/>
        <c:tickLblPos val="nextTo"/>
        <c:txPr>
          <a:bodyPr rot="-60000000" vert="horz"/>
          <a:lstStyle/>
          <a:p>
            <a:pPr>
              <a:defRPr sz="1400" b="1" i="1">
                <a:solidFill>
                  <a:schemeClr val="tx1">
                    <a:lumMod val="65000"/>
                    <a:lumOff val="35000"/>
                  </a:schemeClr>
                </a:solidFill>
              </a:defRPr>
            </a:pPr>
            <a:endParaRPr lang="es-CO"/>
          </a:p>
        </c:txPr>
        <c:crossAx val="101405056"/>
        <c:crosses val="autoZero"/>
        <c:auto val="1"/>
        <c:lblAlgn val="ctr"/>
        <c:lblOffset val="100"/>
        <c:noMultiLvlLbl val="0"/>
      </c:catAx>
      <c:valAx>
        <c:axId val="101405056"/>
        <c:scaling>
          <c:orientation val="minMax"/>
        </c:scaling>
        <c:delete val="1"/>
        <c:axPos val="b"/>
        <c:numFmt formatCode="0%" sourceLinked="1"/>
        <c:majorTickMark val="out"/>
        <c:minorTickMark val="none"/>
        <c:tickLblPos val="nextTo"/>
        <c:crossAx val="10140326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93440288866788"/>
          <c:y val="6.7746767722665968E-2"/>
          <c:w val="0.64213102720902671"/>
          <c:h val="0.93225323227733403"/>
        </c:manualLayout>
      </c:layout>
      <c:doughnutChart>
        <c:varyColors val="1"/>
        <c:ser>
          <c:idx val="0"/>
          <c:order val="0"/>
          <c:tx>
            <c:strRef>
              <c:f>Hoja1!$B$1</c:f>
              <c:strCache>
                <c:ptCount val="1"/>
                <c:pt idx="0">
                  <c:v>Columna1</c:v>
                </c:pt>
              </c:strCache>
            </c:strRef>
          </c:tx>
          <c:spPr>
            <a:solidFill>
              <a:srgbClr val="F5B02B"/>
            </a:solidFill>
          </c:spPr>
          <c:dPt>
            <c:idx val="0"/>
            <c:bubble3D val="0"/>
            <c:spPr>
              <a:solidFill>
                <a:srgbClr val="DA0F2B"/>
              </a:solidFill>
              <a:ln w="19050">
                <a:solidFill>
                  <a:schemeClr val="lt1"/>
                </a:solidFill>
              </a:ln>
              <a:effectLst/>
            </c:spPr>
          </c:dPt>
          <c:dPt>
            <c:idx val="1"/>
            <c:bubble3D val="0"/>
            <c:spPr>
              <a:solidFill>
                <a:srgbClr val="F5B02B"/>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Hoja1!$A$2:$A$3</c:f>
              <c:strCache>
                <c:ptCount val="2"/>
                <c:pt idx="0">
                  <c:v>No</c:v>
                </c:pt>
                <c:pt idx="1">
                  <c:v>Si</c:v>
                </c:pt>
              </c:strCache>
            </c:strRef>
          </c:cat>
          <c:val>
            <c:numRef>
              <c:f>Hoja1!$B$2:$B$3</c:f>
              <c:numCache>
                <c:formatCode>0%</c:formatCode>
                <c:ptCount val="2"/>
                <c:pt idx="0">
                  <c:v>0.51</c:v>
                </c:pt>
                <c:pt idx="1">
                  <c:v>0.49</c:v>
                </c:pt>
              </c:numCache>
            </c:numRef>
          </c:val>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b="1"/>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93440288866788"/>
          <c:y val="6.7746767722665968E-2"/>
          <c:w val="0.64213102720902671"/>
          <c:h val="0.93225323227733403"/>
        </c:manualLayout>
      </c:layout>
      <c:doughnutChart>
        <c:varyColors val="1"/>
        <c:ser>
          <c:idx val="0"/>
          <c:order val="0"/>
          <c:tx>
            <c:strRef>
              <c:f>Hoja1!$B$1</c:f>
              <c:strCache>
                <c:ptCount val="1"/>
                <c:pt idx="0">
                  <c:v>Columna1</c:v>
                </c:pt>
              </c:strCache>
            </c:strRef>
          </c:tx>
          <c:spPr>
            <a:solidFill>
              <a:srgbClr val="F5B02B"/>
            </a:solidFill>
          </c:spPr>
          <c:dPt>
            <c:idx val="0"/>
            <c:bubble3D val="0"/>
            <c:spPr>
              <a:solidFill>
                <a:srgbClr val="DA0F2B"/>
              </a:solidFill>
              <a:ln w="19050">
                <a:solidFill>
                  <a:schemeClr val="lt1"/>
                </a:solidFill>
              </a:ln>
              <a:effectLst/>
            </c:spPr>
          </c:dPt>
          <c:dPt>
            <c:idx val="1"/>
            <c:bubble3D val="0"/>
            <c:spPr>
              <a:solidFill>
                <a:srgbClr val="F5B02B"/>
              </a:solidFill>
              <a:ln w="19050">
                <a:solidFill>
                  <a:schemeClr val="lt1"/>
                </a:solidFill>
              </a:ln>
              <a:effectLst/>
            </c:spPr>
          </c:dPt>
          <c:dPt>
            <c:idx val="2"/>
            <c:bubble3D val="0"/>
            <c:spPr>
              <a:solidFill>
                <a:schemeClr val="bg1">
                  <a:lumMod val="50000"/>
                </a:schemeClr>
              </a:solidFill>
              <a:ln w="19050">
                <a:solidFill>
                  <a:schemeClr val="lt1"/>
                </a:solidFill>
              </a:ln>
              <a:effectLst/>
            </c:spPr>
          </c:dPt>
          <c:cat>
            <c:strRef>
              <c:f>Hoja1!$A$2:$A$4</c:f>
              <c:strCache>
                <c:ptCount val="3"/>
                <c:pt idx="0">
                  <c:v>Femenino</c:v>
                </c:pt>
                <c:pt idx="1">
                  <c:v>Masculino</c:v>
                </c:pt>
                <c:pt idx="2">
                  <c:v>NS/NR</c:v>
                </c:pt>
              </c:strCache>
            </c:strRef>
          </c:cat>
          <c:val>
            <c:numRef>
              <c:f>Hoja1!$B$2:$B$4</c:f>
              <c:numCache>
                <c:formatCode>0%</c:formatCode>
                <c:ptCount val="3"/>
                <c:pt idx="0">
                  <c:v>0.53</c:v>
                </c:pt>
                <c:pt idx="1">
                  <c:v>0.47</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b="1"/>
      </a:pPr>
      <a:endParaRPr lang="es-CO"/>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93440288866788"/>
          <c:y val="6.7746767722665968E-2"/>
          <c:w val="0.64213102720902671"/>
          <c:h val="0.93225323227733403"/>
        </c:manualLayout>
      </c:layout>
      <c:doughnutChart>
        <c:varyColors val="1"/>
        <c:ser>
          <c:idx val="0"/>
          <c:order val="0"/>
          <c:tx>
            <c:strRef>
              <c:f>Hoja1!$B$1</c:f>
              <c:strCache>
                <c:ptCount val="1"/>
                <c:pt idx="0">
                  <c:v>Columna1</c:v>
                </c:pt>
              </c:strCache>
            </c:strRef>
          </c:tx>
          <c:spPr>
            <a:solidFill>
              <a:srgbClr val="F5B02B"/>
            </a:solidFill>
          </c:spPr>
          <c:dPt>
            <c:idx val="0"/>
            <c:bubble3D val="0"/>
            <c:spPr>
              <a:solidFill>
                <a:srgbClr val="DA0F2B"/>
              </a:solidFill>
              <a:ln w="19050">
                <a:solidFill>
                  <a:schemeClr val="lt1"/>
                </a:solidFill>
              </a:ln>
              <a:effectLst/>
            </c:spPr>
          </c:dPt>
          <c:dPt>
            <c:idx val="1"/>
            <c:bubble3D val="0"/>
            <c:spPr>
              <a:solidFill>
                <a:srgbClr val="F5B02B"/>
              </a:solidFill>
              <a:ln w="19050">
                <a:solidFill>
                  <a:schemeClr val="lt1"/>
                </a:solidFill>
              </a:ln>
              <a:effectLst/>
            </c:spPr>
          </c:dPt>
          <c:dPt>
            <c:idx val="2"/>
            <c:bubble3D val="0"/>
            <c:spPr>
              <a:solidFill>
                <a:schemeClr val="bg1">
                  <a:lumMod val="50000"/>
                </a:schemeClr>
              </a:solidFill>
              <a:ln w="19050">
                <a:solidFill>
                  <a:schemeClr val="bg1">
                    <a:lumMod val="50000"/>
                  </a:schemeClr>
                </a:solidFill>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es-CO"/>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Hoja1!$A$2:$A$4</c:f>
              <c:strCache>
                <c:ptCount val="3"/>
                <c:pt idx="0">
                  <c:v>No</c:v>
                </c:pt>
                <c:pt idx="1">
                  <c:v>Si</c:v>
                </c:pt>
                <c:pt idx="2">
                  <c:v>NX/NR</c:v>
                </c:pt>
              </c:strCache>
            </c:strRef>
          </c:cat>
          <c:val>
            <c:numRef>
              <c:f>Hoja1!$B$2:$B$4</c:f>
              <c:numCache>
                <c:formatCode>0%</c:formatCode>
                <c:ptCount val="3"/>
                <c:pt idx="0">
                  <c:v>0.19</c:v>
                </c:pt>
                <c:pt idx="1">
                  <c:v>0.79</c:v>
                </c:pt>
                <c:pt idx="2">
                  <c:v>0.03</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b="1"/>
      </a:pPr>
      <a:endParaRPr lang="es-CO"/>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4.8433010026944674E-2"/>
          <c:y val="0.16118806739218086"/>
          <c:w val="0.92386740585365013"/>
          <c:h val="0.668144824915199"/>
        </c:manualLayout>
      </c:layout>
      <c:barChart>
        <c:barDir val="col"/>
        <c:grouping val="clustered"/>
        <c:varyColors val="0"/>
        <c:ser>
          <c:idx val="0"/>
          <c:order val="0"/>
          <c:spPr>
            <a:solidFill>
              <a:srgbClr val="DA0F2B"/>
            </a:solidFill>
            <a:ln>
              <a:noFill/>
            </a:ln>
          </c:spPr>
          <c:invertIfNegative val="0"/>
          <c:dPt>
            <c:idx val="0"/>
            <c:invertIfNegative val="0"/>
            <c:bubble3D val="0"/>
            <c:spPr>
              <a:solidFill>
                <a:srgbClr val="F5B02B"/>
              </a:solidFill>
              <a:ln>
                <a:noFill/>
              </a:ln>
            </c:spPr>
          </c:dPt>
          <c:dPt>
            <c:idx val="1"/>
            <c:invertIfNegative val="0"/>
            <c:bubble3D val="0"/>
            <c:spPr>
              <a:solidFill>
                <a:srgbClr val="DA0F2B"/>
              </a:solidFill>
              <a:ln>
                <a:solidFill>
                  <a:schemeClr val="accent1">
                    <a:lumMod val="75000"/>
                  </a:schemeClr>
                </a:solidFill>
              </a:ln>
            </c:spPr>
          </c:dPt>
          <c:dPt>
            <c:idx val="2"/>
            <c:invertIfNegative val="0"/>
            <c:bubble3D val="0"/>
            <c:spPr>
              <a:solidFill>
                <a:schemeClr val="tx2">
                  <a:lumMod val="60000"/>
                  <a:lumOff val="40000"/>
                </a:schemeClr>
              </a:solidFill>
              <a:ln>
                <a:solidFill>
                  <a:schemeClr val="bg1">
                    <a:lumMod val="50000"/>
                  </a:schemeClr>
                </a:solidFill>
              </a:ln>
            </c:spPr>
          </c:dPt>
          <c:dPt>
            <c:idx val="3"/>
            <c:invertIfNegative val="0"/>
            <c:bubble3D val="0"/>
            <c:spPr>
              <a:solidFill>
                <a:schemeClr val="bg1">
                  <a:lumMod val="65000"/>
                </a:schemeClr>
              </a:solidFill>
              <a:ln>
                <a:noFill/>
              </a:ln>
            </c:spPr>
          </c:dPt>
          <c:dPt>
            <c:idx val="4"/>
            <c:invertIfNegative val="0"/>
            <c:bubble3D val="0"/>
            <c:spPr>
              <a:solidFill>
                <a:schemeClr val="tx1">
                  <a:lumMod val="65000"/>
                  <a:lumOff val="35000"/>
                </a:schemeClr>
              </a:solidFill>
              <a:ln>
                <a:solidFill>
                  <a:schemeClr val="tx2">
                    <a:lumMod val="60000"/>
                    <a:lumOff val="40000"/>
                  </a:schemeClr>
                </a:solidFill>
              </a:ln>
            </c:spPr>
          </c:dPt>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Excelente</c:v>
                </c:pt>
                <c:pt idx="1">
                  <c:v>Bueno</c:v>
                </c:pt>
                <c:pt idx="2">
                  <c:v>Regular</c:v>
                </c:pt>
                <c:pt idx="3">
                  <c:v>Malo</c:v>
                </c:pt>
                <c:pt idx="4">
                  <c:v>NS/NR</c:v>
                </c:pt>
              </c:strCache>
            </c:strRef>
          </c:cat>
          <c:val>
            <c:numRef>
              <c:f>Hoja1!$B$2:$B$6</c:f>
              <c:numCache>
                <c:formatCode>0%</c:formatCode>
                <c:ptCount val="5"/>
                <c:pt idx="0">
                  <c:v>1.4E-2</c:v>
                </c:pt>
                <c:pt idx="1">
                  <c:v>0.184</c:v>
                </c:pt>
                <c:pt idx="2">
                  <c:v>0.66300000000000003</c:v>
                </c:pt>
                <c:pt idx="3">
                  <c:v>0.14000000000000001</c:v>
                </c:pt>
                <c:pt idx="4">
                  <c:v>0.1</c:v>
                </c:pt>
              </c:numCache>
            </c:numRef>
          </c:val>
        </c:ser>
        <c:dLbls>
          <c:showLegendKey val="0"/>
          <c:showVal val="0"/>
          <c:showCatName val="0"/>
          <c:showSerName val="0"/>
          <c:showPercent val="0"/>
          <c:showBubbleSize val="0"/>
        </c:dLbls>
        <c:gapWidth val="110"/>
        <c:overlap val="-100"/>
        <c:axId val="101582720"/>
        <c:axId val="101584256"/>
      </c:barChart>
      <c:catAx>
        <c:axId val="101582720"/>
        <c:scaling>
          <c:orientation val="minMax"/>
        </c:scaling>
        <c:delete val="0"/>
        <c:axPos val="b"/>
        <c:numFmt formatCode="General" sourceLinked="1"/>
        <c:majorTickMark val="out"/>
        <c:minorTickMark val="none"/>
        <c:tickLblPos val="nextTo"/>
        <c:txPr>
          <a:bodyPr rot="-60000000" vert="horz"/>
          <a:lstStyle/>
          <a:p>
            <a:pPr>
              <a:defRPr sz="1400" b="1" i="1">
                <a:solidFill>
                  <a:schemeClr val="tx1">
                    <a:lumMod val="65000"/>
                    <a:lumOff val="35000"/>
                  </a:schemeClr>
                </a:solidFill>
              </a:defRPr>
            </a:pPr>
            <a:endParaRPr lang="es-CO"/>
          </a:p>
        </c:txPr>
        <c:crossAx val="101584256"/>
        <c:crosses val="autoZero"/>
        <c:auto val="1"/>
        <c:lblAlgn val="ctr"/>
        <c:lblOffset val="100"/>
        <c:noMultiLvlLbl val="0"/>
      </c:catAx>
      <c:valAx>
        <c:axId val="101584256"/>
        <c:scaling>
          <c:orientation val="minMax"/>
        </c:scaling>
        <c:delete val="1"/>
        <c:axPos val="l"/>
        <c:numFmt formatCode="0%" sourceLinked="1"/>
        <c:majorTickMark val="out"/>
        <c:minorTickMark val="none"/>
        <c:tickLblPos val="nextTo"/>
        <c:crossAx val="10158272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50036861663245447"/>
          <c:y val="7.5560847519740598E-2"/>
          <c:w val="0.49963138336754548"/>
          <c:h val="0.92443915248025943"/>
        </c:manualLayout>
      </c:layout>
      <c:barChart>
        <c:barDir val="bar"/>
        <c:grouping val="clustered"/>
        <c:varyColors val="0"/>
        <c:ser>
          <c:idx val="0"/>
          <c:order val="0"/>
          <c:spPr>
            <a:solidFill>
              <a:srgbClr val="F5B02B"/>
            </a:solidFill>
            <a:ln>
              <a:noFill/>
            </a:ln>
          </c:spPr>
          <c:invertIfNegative val="0"/>
          <c:dLbls>
            <c:spPr>
              <a:noFill/>
              <a:ln>
                <a:noFill/>
              </a:ln>
              <a:effectLst/>
            </c:spPr>
            <c:txPr>
              <a:bodyPr rot="0" vert="horz"/>
              <a:lstStyle/>
              <a:p>
                <a:pPr>
                  <a:defRPr sz="14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No hay andenes o senderos peatonales en buen estado</c:v>
                </c:pt>
                <c:pt idx="1">
                  <c:v>Hay ciclorutas en los andenes</c:v>
                </c:pt>
                <c:pt idx="2">
                  <c:v>Los vehículos a veces no ceden el paso a los peatones</c:v>
                </c:pt>
                <c:pt idx="3">
                  <c:v>Los andenes son muy estrechos</c:v>
                </c:pt>
                <c:pt idx="4">
                  <c:v>Debo esperar mucho tiempo en los semáforos para cruzar una calle</c:v>
                </c:pt>
                <c:pt idx="5">
                  <c:v>Los andenes no están adecuados para transitar con sillas de ruedas</c:v>
                </c:pt>
                <c:pt idx="6">
                  <c:v>El estado de los andenes dificulta caminar con adultos mayores</c:v>
                </c:pt>
                <c:pt idx="7">
                  <c:v>Es difícil caminar con niños pequeños cuando se usan carritos o coches</c:v>
                </c:pt>
                <c:pt idx="8">
                  <c:v>Hay obras o construcciones en el trayecto</c:v>
                </c:pt>
                <c:pt idx="9">
                  <c:v>En el trayecto debo cruzar grandes avenidas</c:v>
                </c:pt>
                <c:pt idx="10">
                  <c:v>NS/NR</c:v>
                </c:pt>
              </c:strCache>
            </c:strRef>
          </c:cat>
          <c:val>
            <c:numRef>
              <c:f>Hoja1!$B$2:$B$12</c:f>
              <c:numCache>
                <c:formatCode>0%</c:formatCode>
                <c:ptCount val="11"/>
                <c:pt idx="0">
                  <c:v>0.377</c:v>
                </c:pt>
                <c:pt idx="1">
                  <c:v>0.159</c:v>
                </c:pt>
                <c:pt idx="2">
                  <c:v>0.10199999999999999</c:v>
                </c:pt>
                <c:pt idx="3">
                  <c:v>9.1999999999999998E-2</c:v>
                </c:pt>
                <c:pt idx="4">
                  <c:v>6.9000000000000006E-2</c:v>
                </c:pt>
                <c:pt idx="5">
                  <c:v>6.5000000000000002E-2</c:v>
                </c:pt>
                <c:pt idx="6">
                  <c:v>5.8999999999999997E-2</c:v>
                </c:pt>
                <c:pt idx="7">
                  <c:v>3.1E-2</c:v>
                </c:pt>
                <c:pt idx="8">
                  <c:v>2.7E-2</c:v>
                </c:pt>
                <c:pt idx="9">
                  <c:v>1.0999999999999999E-2</c:v>
                </c:pt>
                <c:pt idx="10">
                  <c:v>5.0000000000000001E-3</c:v>
                </c:pt>
              </c:numCache>
            </c:numRef>
          </c:val>
        </c:ser>
        <c:dLbls>
          <c:showLegendKey val="0"/>
          <c:showVal val="0"/>
          <c:showCatName val="0"/>
          <c:showSerName val="0"/>
          <c:showPercent val="0"/>
          <c:showBubbleSize val="0"/>
        </c:dLbls>
        <c:gapWidth val="70"/>
        <c:axId val="102060416"/>
        <c:axId val="102061952"/>
      </c:barChart>
      <c:catAx>
        <c:axId val="102060416"/>
        <c:scaling>
          <c:orientation val="maxMin"/>
        </c:scaling>
        <c:delete val="0"/>
        <c:axPos val="l"/>
        <c:numFmt formatCode="General" sourceLinked="1"/>
        <c:majorTickMark val="out"/>
        <c:minorTickMark val="none"/>
        <c:tickLblPos val="nextTo"/>
        <c:txPr>
          <a:bodyPr rot="-60000000" vert="horz"/>
          <a:lstStyle/>
          <a:p>
            <a:pPr>
              <a:defRPr sz="1200" b="1" i="1">
                <a:solidFill>
                  <a:schemeClr val="tx1">
                    <a:lumMod val="65000"/>
                    <a:lumOff val="35000"/>
                  </a:schemeClr>
                </a:solidFill>
              </a:defRPr>
            </a:pPr>
            <a:endParaRPr lang="es-CO"/>
          </a:p>
        </c:txPr>
        <c:crossAx val="102061952"/>
        <c:crosses val="autoZero"/>
        <c:auto val="1"/>
        <c:lblAlgn val="ctr"/>
        <c:lblOffset val="100"/>
        <c:noMultiLvlLbl val="0"/>
      </c:catAx>
      <c:valAx>
        <c:axId val="102061952"/>
        <c:scaling>
          <c:orientation val="minMax"/>
          <c:max val="1"/>
        </c:scaling>
        <c:delete val="1"/>
        <c:axPos val="t"/>
        <c:numFmt formatCode="0%" sourceLinked="1"/>
        <c:majorTickMark val="out"/>
        <c:minorTickMark val="none"/>
        <c:tickLblPos val="nextTo"/>
        <c:crossAx val="102060416"/>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3866415859185382"/>
          <c:y val="4.8068509760423345E-2"/>
          <c:w val="0.22428925267187252"/>
          <c:h val="0.95193149023957668"/>
        </c:manualLayout>
      </c:layout>
      <c:barChart>
        <c:barDir val="bar"/>
        <c:grouping val="clustered"/>
        <c:varyColors val="0"/>
        <c:ser>
          <c:idx val="0"/>
          <c:order val="0"/>
          <c:spPr>
            <a:solidFill>
              <a:srgbClr val="F5B02B"/>
            </a:solidFill>
            <a:ln>
              <a:solidFill>
                <a:srgbClr val="F5B02B"/>
              </a:solidFill>
            </a:ln>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Me permite disfrutar de la ciudad</c:v>
                </c:pt>
                <c:pt idx="1">
                  <c:v>Contribuyo con el medio ambiente</c:v>
                </c:pt>
                <c:pt idx="2">
                  <c:v>El dinero no me alcanza para pagar varios pasajes en transporte público</c:v>
                </c:pt>
                <c:pt idx="3">
                  <c:v>Me estreso menos</c:v>
                </c:pt>
                <c:pt idx="4">
                  <c:v>Es la mejor opción porque ahorro dinero</c:v>
                </c:pt>
                <c:pt idx="5">
                  <c:v>Llego más rápido a mis destinos</c:v>
                </c:pt>
                <c:pt idx="6">
                  <c:v>Es la forma más fácil para desplazarse a los lugares que necesito</c:v>
                </c:pt>
                <c:pt idx="7">
                  <c:v>Contribuye con mi salud</c:v>
                </c:pt>
              </c:strCache>
            </c:strRef>
          </c:cat>
          <c:val>
            <c:numRef>
              <c:f>Hoja1!$B$2:$B$9</c:f>
              <c:numCache>
                <c:formatCode>0%</c:formatCode>
                <c:ptCount val="8"/>
                <c:pt idx="0">
                  <c:v>1.9E-2</c:v>
                </c:pt>
                <c:pt idx="1">
                  <c:v>0.05</c:v>
                </c:pt>
                <c:pt idx="2">
                  <c:v>0.06</c:v>
                </c:pt>
                <c:pt idx="3">
                  <c:v>8.1000000000000003E-2</c:v>
                </c:pt>
                <c:pt idx="4">
                  <c:v>9.6000000000000002E-2</c:v>
                </c:pt>
                <c:pt idx="5">
                  <c:v>0.121</c:v>
                </c:pt>
                <c:pt idx="6">
                  <c:v>0.17</c:v>
                </c:pt>
                <c:pt idx="7">
                  <c:v>0.40300000000000002</c:v>
                </c:pt>
              </c:numCache>
            </c:numRef>
          </c:val>
        </c:ser>
        <c:dLbls>
          <c:showLegendKey val="0"/>
          <c:showVal val="0"/>
          <c:showCatName val="0"/>
          <c:showSerName val="0"/>
          <c:showPercent val="0"/>
          <c:showBubbleSize val="0"/>
        </c:dLbls>
        <c:gapWidth val="110"/>
        <c:axId val="102091392"/>
        <c:axId val="102105472"/>
      </c:barChart>
      <c:catAx>
        <c:axId val="102091392"/>
        <c:scaling>
          <c:orientation val="minMax"/>
        </c:scaling>
        <c:delete val="0"/>
        <c:axPos val="l"/>
        <c:numFmt formatCode="General" sourceLinked="1"/>
        <c:majorTickMark val="out"/>
        <c:minorTickMark val="none"/>
        <c:tickLblPos val="nextTo"/>
        <c:txPr>
          <a:bodyPr rot="-60000000" vert="horz"/>
          <a:lstStyle/>
          <a:p>
            <a:pPr>
              <a:defRPr sz="1400" b="1" i="1">
                <a:solidFill>
                  <a:schemeClr val="tx1">
                    <a:lumMod val="75000"/>
                    <a:lumOff val="25000"/>
                  </a:schemeClr>
                </a:solidFill>
              </a:defRPr>
            </a:pPr>
            <a:endParaRPr lang="es-CO"/>
          </a:p>
        </c:txPr>
        <c:crossAx val="102105472"/>
        <c:crosses val="autoZero"/>
        <c:auto val="1"/>
        <c:lblAlgn val="ctr"/>
        <c:lblOffset val="100"/>
        <c:noMultiLvlLbl val="0"/>
      </c:catAx>
      <c:valAx>
        <c:axId val="102105472"/>
        <c:scaling>
          <c:orientation val="minMax"/>
        </c:scaling>
        <c:delete val="1"/>
        <c:axPos val="b"/>
        <c:numFmt formatCode="0%" sourceLinked="1"/>
        <c:majorTickMark val="out"/>
        <c:minorTickMark val="none"/>
        <c:tickLblPos val="nextTo"/>
        <c:crossAx val="102091392"/>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
          <c:y val="9.3098529768383773E-2"/>
          <c:w val="0.89853631602373762"/>
          <c:h val="0.8195744380818607"/>
        </c:manualLayout>
      </c:layout>
      <c:barChart>
        <c:barDir val="col"/>
        <c:grouping val="clustered"/>
        <c:varyColors val="0"/>
        <c:ser>
          <c:idx val="0"/>
          <c:order val="0"/>
          <c:spPr>
            <a:solidFill>
              <a:srgbClr val="DA0F2B"/>
            </a:solidFill>
            <a:ln>
              <a:solidFill>
                <a:srgbClr val="F5B02B"/>
              </a:solidFill>
            </a:ln>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Rutas más seguras</c:v>
                </c:pt>
                <c:pt idx="1">
                  <c:v>Que mejore la calidad del aire</c:v>
                </c:pt>
                <c:pt idx="2">
                  <c:v>Senderos peatonales o andenes más amplios</c:v>
                </c:pt>
                <c:pt idx="3">
                  <c:v>Senderos peatonales o andenes en buen estado</c:v>
                </c:pt>
                <c:pt idx="4">
                  <c:v>Vivir cerca de su trabajo o lugar de estudio</c:v>
                </c:pt>
                <c:pt idx="5">
                  <c:v>La presencia de entidades del distrito en diferentes puntos de la ciudad</c:v>
                </c:pt>
              </c:strCache>
            </c:strRef>
          </c:cat>
          <c:val>
            <c:numRef>
              <c:f>Hoja1!$B$2:$B$7</c:f>
              <c:numCache>
                <c:formatCode>0%</c:formatCode>
                <c:ptCount val="6"/>
                <c:pt idx="0">
                  <c:v>0.44800000000000001</c:v>
                </c:pt>
                <c:pt idx="1">
                  <c:v>0.17</c:v>
                </c:pt>
                <c:pt idx="2">
                  <c:v>0.158</c:v>
                </c:pt>
                <c:pt idx="3">
                  <c:v>0.104</c:v>
                </c:pt>
                <c:pt idx="4">
                  <c:v>8.2000000000000003E-2</c:v>
                </c:pt>
                <c:pt idx="5">
                  <c:v>3.6999999999999998E-2</c:v>
                </c:pt>
              </c:numCache>
            </c:numRef>
          </c:val>
        </c:ser>
        <c:dLbls>
          <c:showLegendKey val="0"/>
          <c:showVal val="0"/>
          <c:showCatName val="0"/>
          <c:showSerName val="0"/>
          <c:showPercent val="0"/>
          <c:showBubbleSize val="0"/>
        </c:dLbls>
        <c:gapWidth val="110"/>
        <c:axId val="102184064"/>
        <c:axId val="102185600"/>
      </c:barChart>
      <c:catAx>
        <c:axId val="102184064"/>
        <c:scaling>
          <c:orientation val="minMax"/>
        </c:scaling>
        <c:delete val="0"/>
        <c:axPos val="b"/>
        <c:numFmt formatCode="General" sourceLinked="1"/>
        <c:majorTickMark val="out"/>
        <c:minorTickMark val="none"/>
        <c:tickLblPos val="nextTo"/>
        <c:txPr>
          <a:bodyPr rot="-60000000" vert="horz"/>
          <a:lstStyle/>
          <a:p>
            <a:pPr>
              <a:defRPr sz="1200" b="1" i="1">
                <a:solidFill>
                  <a:schemeClr val="tx1">
                    <a:lumMod val="65000"/>
                    <a:lumOff val="35000"/>
                  </a:schemeClr>
                </a:solidFill>
              </a:defRPr>
            </a:pPr>
            <a:endParaRPr lang="es-CO"/>
          </a:p>
        </c:txPr>
        <c:crossAx val="102185600"/>
        <c:crosses val="autoZero"/>
        <c:auto val="1"/>
        <c:lblAlgn val="ctr"/>
        <c:lblOffset val="100"/>
        <c:noMultiLvlLbl val="0"/>
      </c:catAx>
      <c:valAx>
        <c:axId val="102185600"/>
        <c:scaling>
          <c:orientation val="minMax"/>
          <c:max val="1"/>
        </c:scaling>
        <c:delete val="1"/>
        <c:axPos val="l"/>
        <c:numFmt formatCode="0%" sourceLinked="1"/>
        <c:majorTickMark val="out"/>
        <c:minorTickMark val="none"/>
        <c:tickLblPos val="nextTo"/>
        <c:crossAx val="10218406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5.1992228898328337E-2"/>
          <c:y val="0.3027163924922493"/>
          <c:w val="0.77901320484238357"/>
          <c:h val="0.54956805337442194"/>
        </c:manualLayout>
      </c:layout>
      <c:barChart>
        <c:barDir val="col"/>
        <c:grouping val="clustered"/>
        <c:varyColors val="0"/>
        <c:ser>
          <c:idx val="0"/>
          <c:order val="0"/>
          <c:spPr>
            <a:solidFill>
              <a:srgbClr val="F5B02B"/>
            </a:solidFill>
            <a:ln>
              <a:noFill/>
            </a:ln>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Como peatón estoy más expuesto a un robo</c:v>
                </c:pt>
                <c:pt idx="1">
                  <c:v>Como peatón estoy más expuesto a un accidente en la vía.</c:v>
                </c:pt>
                <c:pt idx="2">
                  <c:v>Como peatón estoy más expuesto a sufrir acoso o agresiones de tipo sexual</c:v>
                </c:pt>
                <c:pt idx="3">
                  <c:v>Como peatón es más probable que tenga un conflicto o un problema de convivencia</c:v>
                </c:pt>
              </c:strCache>
            </c:strRef>
          </c:cat>
          <c:val>
            <c:numRef>
              <c:f>Hoja1!$B$2:$B$5</c:f>
              <c:numCache>
                <c:formatCode>0%</c:formatCode>
                <c:ptCount val="4"/>
                <c:pt idx="0">
                  <c:v>0.76500000000000001</c:v>
                </c:pt>
                <c:pt idx="1">
                  <c:v>0.19400000000000001</c:v>
                </c:pt>
                <c:pt idx="2">
                  <c:v>2.5000000000000001E-2</c:v>
                </c:pt>
                <c:pt idx="3">
                  <c:v>1.6E-2</c:v>
                </c:pt>
              </c:numCache>
            </c:numRef>
          </c:val>
        </c:ser>
        <c:dLbls>
          <c:showLegendKey val="0"/>
          <c:showVal val="0"/>
          <c:showCatName val="0"/>
          <c:showSerName val="0"/>
          <c:showPercent val="0"/>
          <c:showBubbleSize val="0"/>
        </c:dLbls>
        <c:gapWidth val="110"/>
        <c:axId val="102215040"/>
        <c:axId val="102220928"/>
      </c:barChart>
      <c:catAx>
        <c:axId val="102215040"/>
        <c:scaling>
          <c:orientation val="minMax"/>
        </c:scaling>
        <c:delete val="0"/>
        <c:axPos val="b"/>
        <c:numFmt formatCode="General" sourceLinked="1"/>
        <c:majorTickMark val="out"/>
        <c:minorTickMark val="none"/>
        <c:tickLblPos val="nextTo"/>
        <c:txPr>
          <a:bodyPr rot="-60000000" vert="horz"/>
          <a:lstStyle/>
          <a:p>
            <a:pPr>
              <a:defRPr sz="1200" b="1" i="1">
                <a:solidFill>
                  <a:schemeClr val="tx1">
                    <a:lumMod val="65000"/>
                    <a:lumOff val="35000"/>
                  </a:schemeClr>
                </a:solidFill>
              </a:defRPr>
            </a:pPr>
            <a:endParaRPr lang="es-CO"/>
          </a:p>
        </c:txPr>
        <c:crossAx val="102220928"/>
        <c:crosses val="autoZero"/>
        <c:auto val="1"/>
        <c:lblAlgn val="ctr"/>
        <c:lblOffset val="100"/>
        <c:noMultiLvlLbl val="0"/>
      </c:catAx>
      <c:valAx>
        <c:axId val="102220928"/>
        <c:scaling>
          <c:orientation val="minMax"/>
        </c:scaling>
        <c:delete val="1"/>
        <c:axPos val="l"/>
        <c:numFmt formatCode="0%" sourceLinked="1"/>
        <c:majorTickMark val="out"/>
        <c:minorTickMark val="none"/>
        <c:tickLblPos val="nextTo"/>
        <c:crossAx val="102215040"/>
        <c:crosses val="autoZero"/>
        <c:crossBetween val="between"/>
      </c:valAx>
      <c:spPr>
        <a:effectLst/>
      </c:spPr>
    </c:plotArea>
    <c:plotVisOnly val="1"/>
    <c:dispBlanksAs val="gap"/>
    <c:showDLblsOverMax val="0"/>
  </c:chart>
  <c:txPr>
    <a:bodyPr/>
    <a:lstStyle/>
    <a:p>
      <a:pPr>
        <a:defRPr sz="1800"/>
      </a:pPr>
      <a:endParaRPr lang="es-CO"/>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35851603599529613"/>
          <c:y val="9.0481900725502759E-2"/>
          <c:w val="0.54062459071392954"/>
          <c:h val="0.8195744380818607"/>
        </c:manualLayout>
      </c:layout>
      <c:barChart>
        <c:barDir val="bar"/>
        <c:grouping val="clustered"/>
        <c:varyColors val="0"/>
        <c:ser>
          <c:idx val="0"/>
          <c:order val="0"/>
          <c:spPr>
            <a:solidFill>
              <a:srgbClr val="F5B02B"/>
            </a:solidFill>
            <a:ln>
              <a:noFill/>
            </a:ln>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Ninguna</c:v>
                </c:pt>
                <c:pt idx="1">
                  <c:v>Acoso o agresiones de tipo sexual</c:v>
                </c:pt>
                <c:pt idx="2">
                  <c:v>Conflictos o problemas de convivencia</c:v>
                </c:pt>
                <c:pt idx="3">
                  <c:v>Robos o atracos</c:v>
                </c:pt>
              </c:strCache>
            </c:strRef>
          </c:cat>
          <c:val>
            <c:numRef>
              <c:f>Hoja1!$B$2:$B$5</c:f>
              <c:numCache>
                <c:formatCode>0%</c:formatCode>
                <c:ptCount val="4"/>
                <c:pt idx="0">
                  <c:v>0.49299999999999999</c:v>
                </c:pt>
                <c:pt idx="1">
                  <c:v>0.11799999999999999</c:v>
                </c:pt>
                <c:pt idx="2">
                  <c:v>0.17799999999999999</c:v>
                </c:pt>
                <c:pt idx="3">
                  <c:v>0.318</c:v>
                </c:pt>
              </c:numCache>
            </c:numRef>
          </c:val>
        </c:ser>
        <c:dLbls>
          <c:showLegendKey val="0"/>
          <c:showVal val="0"/>
          <c:showCatName val="0"/>
          <c:showSerName val="0"/>
          <c:showPercent val="0"/>
          <c:showBubbleSize val="0"/>
        </c:dLbls>
        <c:gapWidth val="110"/>
        <c:axId val="102274944"/>
        <c:axId val="102276480"/>
      </c:barChart>
      <c:catAx>
        <c:axId val="102274944"/>
        <c:scaling>
          <c:orientation val="minMax"/>
        </c:scaling>
        <c:delete val="0"/>
        <c:axPos val="l"/>
        <c:numFmt formatCode="General" sourceLinked="1"/>
        <c:majorTickMark val="out"/>
        <c:minorTickMark val="none"/>
        <c:tickLblPos val="nextTo"/>
        <c:txPr>
          <a:bodyPr rot="-60000000" vert="horz"/>
          <a:lstStyle/>
          <a:p>
            <a:pPr>
              <a:defRPr sz="1400" b="1" i="1">
                <a:solidFill>
                  <a:schemeClr val="tx1">
                    <a:lumMod val="65000"/>
                    <a:lumOff val="35000"/>
                  </a:schemeClr>
                </a:solidFill>
              </a:defRPr>
            </a:pPr>
            <a:endParaRPr lang="es-CO"/>
          </a:p>
        </c:txPr>
        <c:crossAx val="102276480"/>
        <c:crosses val="autoZero"/>
        <c:auto val="1"/>
        <c:lblAlgn val="ctr"/>
        <c:lblOffset val="100"/>
        <c:noMultiLvlLbl val="0"/>
      </c:catAx>
      <c:valAx>
        <c:axId val="102276480"/>
        <c:scaling>
          <c:orientation val="minMax"/>
          <c:max val="1"/>
        </c:scaling>
        <c:delete val="1"/>
        <c:axPos val="b"/>
        <c:numFmt formatCode="0%" sourceLinked="1"/>
        <c:majorTickMark val="out"/>
        <c:minorTickMark val="none"/>
        <c:tickLblPos val="nextTo"/>
        <c:crossAx val="10227494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35851603599529613"/>
          <c:y val="9.0481900725502759E-2"/>
          <c:w val="0.31303676732285501"/>
          <c:h val="0.8195744380818607"/>
        </c:manualLayout>
      </c:layout>
      <c:barChart>
        <c:barDir val="bar"/>
        <c:grouping val="clustered"/>
        <c:varyColors val="0"/>
        <c:ser>
          <c:idx val="0"/>
          <c:order val="0"/>
          <c:spPr>
            <a:solidFill>
              <a:srgbClr val="DA0F2B"/>
            </a:solidFill>
            <a:ln>
              <a:solidFill>
                <a:srgbClr val="C00000"/>
              </a:solidFill>
            </a:ln>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El cruce de grandes calles y avenidas</c:v>
                </c:pt>
                <c:pt idx="1">
                  <c:v>El exceso de velocidad de otros actores viales</c:v>
                </c:pt>
                <c:pt idx="2">
                  <c:v>El mal estado de andenes y senderos peatonales</c:v>
                </c:pt>
                <c:pt idx="3">
                  <c:v>El alto tráfico vehicular</c:v>
                </c:pt>
                <c:pt idx="4">
                  <c:v>Vehículos mal estacionados en calles y andenes</c:v>
                </c:pt>
              </c:strCache>
            </c:strRef>
          </c:cat>
          <c:val>
            <c:numRef>
              <c:f>Hoja1!$B$2:$B$6</c:f>
              <c:numCache>
                <c:formatCode>0%</c:formatCode>
                <c:ptCount val="5"/>
                <c:pt idx="0">
                  <c:v>7.4999999999999997E-2</c:v>
                </c:pt>
                <c:pt idx="1">
                  <c:v>0.154</c:v>
                </c:pt>
                <c:pt idx="2">
                  <c:v>0.23200000000000001</c:v>
                </c:pt>
                <c:pt idx="3">
                  <c:v>0.249</c:v>
                </c:pt>
                <c:pt idx="4">
                  <c:v>0.29099999999999998</c:v>
                </c:pt>
              </c:numCache>
            </c:numRef>
          </c:val>
        </c:ser>
        <c:dLbls>
          <c:showLegendKey val="0"/>
          <c:showVal val="0"/>
          <c:showCatName val="0"/>
          <c:showSerName val="0"/>
          <c:showPercent val="0"/>
          <c:showBubbleSize val="0"/>
        </c:dLbls>
        <c:gapWidth val="110"/>
        <c:axId val="101736832"/>
        <c:axId val="101738368"/>
      </c:barChart>
      <c:catAx>
        <c:axId val="101736832"/>
        <c:scaling>
          <c:orientation val="minMax"/>
        </c:scaling>
        <c:delete val="0"/>
        <c:axPos val="l"/>
        <c:numFmt formatCode="General" sourceLinked="1"/>
        <c:majorTickMark val="out"/>
        <c:minorTickMark val="none"/>
        <c:tickLblPos val="nextTo"/>
        <c:txPr>
          <a:bodyPr rot="-60000000" vert="horz"/>
          <a:lstStyle/>
          <a:p>
            <a:pPr>
              <a:defRPr sz="1400" b="1" i="1">
                <a:solidFill>
                  <a:schemeClr val="tx1">
                    <a:lumMod val="65000"/>
                    <a:lumOff val="35000"/>
                  </a:schemeClr>
                </a:solidFill>
              </a:defRPr>
            </a:pPr>
            <a:endParaRPr lang="es-CO"/>
          </a:p>
        </c:txPr>
        <c:crossAx val="101738368"/>
        <c:crosses val="autoZero"/>
        <c:auto val="1"/>
        <c:lblAlgn val="ctr"/>
        <c:lblOffset val="100"/>
        <c:noMultiLvlLbl val="0"/>
      </c:catAx>
      <c:valAx>
        <c:axId val="101738368"/>
        <c:scaling>
          <c:orientation val="minMax"/>
        </c:scaling>
        <c:delete val="1"/>
        <c:axPos val="b"/>
        <c:numFmt formatCode="0%" sourceLinked="1"/>
        <c:majorTickMark val="out"/>
        <c:minorTickMark val="none"/>
        <c:tickLblPos val="nextTo"/>
        <c:crossAx val="101736832"/>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93440288866788"/>
          <c:y val="6.7746767722665968E-2"/>
          <c:w val="0.64213102720902671"/>
          <c:h val="0.93225323227733403"/>
        </c:manualLayout>
      </c:layout>
      <c:doughnutChart>
        <c:varyColors val="1"/>
        <c:ser>
          <c:idx val="0"/>
          <c:order val="0"/>
          <c:tx>
            <c:strRef>
              <c:f>Hoja1!$B$1</c:f>
              <c:strCache>
                <c:ptCount val="1"/>
                <c:pt idx="0">
                  <c:v>Columna1</c:v>
                </c:pt>
              </c:strCache>
            </c:strRef>
          </c:tx>
          <c:spPr>
            <a:solidFill>
              <a:srgbClr val="F5B02B"/>
            </a:solidFill>
          </c:spPr>
          <c:dPt>
            <c:idx val="0"/>
            <c:bubble3D val="0"/>
            <c:spPr>
              <a:solidFill>
                <a:srgbClr val="F5B02B"/>
              </a:solidFill>
              <a:ln w="19050">
                <a:solidFill>
                  <a:schemeClr val="lt1"/>
                </a:solidFill>
              </a:ln>
              <a:effectLst/>
            </c:spPr>
          </c:dPt>
          <c:dPt>
            <c:idx val="1"/>
            <c:bubble3D val="0"/>
            <c:spPr>
              <a:solidFill>
                <a:srgbClr val="DA0F2B"/>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Hoja1!$A$2:$A$3</c:f>
              <c:strCache>
                <c:ptCount val="2"/>
                <c:pt idx="0">
                  <c:v>No</c:v>
                </c:pt>
                <c:pt idx="1">
                  <c:v>Sí</c:v>
                </c:pt>
              </c:strCache>
            </c:strRef>
          </c:cat>
          <c:val>
            <c:numRef>
              <c:f>Hoja1!$B$2:$B$3</c:f>
              <c:numCache>
                <c:formatCode>0%</c:formatCode>
                <c:ptCount val="2"/>
                <c:pt idx="0">
                  <c:v>7.0000000000000007E-2</c:v>
                </c:pt>
                <c:pt idx="1">
                  <c:v>0.76</c:v>
                </c:pt>
              </c:numCache>
            </c:numRef>
          </c:val>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b="1"/>
      </a:pPr>
      <a:endParaRPr lang="es-CO"/>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36590369687831575"/>
          <c:y val="7.0688984941799038E-2"/>
          <c:w val="0.33817466633160215"/>
          <c:h val="0.8195744380818607"/>
        </c:manualLayout>
      </c:layout>
      <c:barChart>
        <c:barDir val="bar"/>
        <c:grouping val="clustered"/>
        <c:varyColors val="0"/>
        <c:ser>
          <c:idx val="0"/>
          <c:order val="0"/>
          <c:spPr>
            <a:solidFill>
              <a:srgbClr val="F5B02B"/>
            </a:solidFill>
            <a:ln>
              <a:solidFill>
                <a:srgbClr val="F5B02B"/>
              </a:solidFill>
            </a:ln>
          </c:spPr>
          <c:invertIfNegative val="0"/>
          <c:dLbls>
            <c:spPr>
              <a:noFill/>
              <a:ln>
                <a:noFill/>
              </a:ln>
              <a:effectLst/>
            </c:spPr>
            <c:txPr>
              <a:bodyPr rot="0" vert="horz"/>
              <a:lstStyle/>
              <a:p>
                <a:pPr>
                  <a:defRPr sz="14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Hoja1!$B$2:$B$12</c:f>
              <c:numCache>
                <c:formatCode>0%</c:formatCode>
                <c:ptCount val="11"/>
                <c:pt idx="0">
                  <c:v>5.2999999999999999E-2</c:v>
                </c:pt>
                <c:pt idx="1">
                  <c:v>6.0999999999999999E-2</c:v>
                </c:pt>
                <c:pt idx="2">
                  <c:v>0.155</c:v>
                </c:pt>
                <c:pt idx="3">
                  <c:v>0.14399999999999999</c:v>
                </c:pt>
                <c:pt idx="4">
                  <c:v>8.7999999999999995E-2</c:v>
                </c:pt>
                <c:pt idx="5">
                  <c:v>0.218</c:v>
                </c:pt>
                <c:pt idx="6">
                  <c:v>6.6000000000000003E-2</c:v>
                </c:pt>
                <c:pt idx="7">
                  <c:v>7.6999999999999999E-2</c:v>
                </c:pt>
                <c:pt idx="8">
                  <c:v>4.4999999999999998E-2</c:v>
                </c:pt>
                <c:pt idx="9">
                  <c:v>1.4999999999999999E-2</c:v>
                </c:pt>
                <c:pt idx="10">
                  <c:v>7.8E-2</c:v>
                </c:pt>
              </c:numCache>
            </c:numRef>
          </c:val>
        </c:ser>
        <c:dLbls>
          <c:showLegendKey val="0"/>
          <c:showVal val="0"/>
          <c:showCatName val="0"/>
          <c:showSerName val="0"/>
          <c:showPercent val="0"/>
          <c:showBubbleSize val="0"/>
        </c:dLbls>
        <c:gapWidth val="110"/>
        <c:axId val="96024064"/>
        <c:axId val="96025600"/>
      </c:barChart>
      <c:catAx>
        <c:axId val="96024064"/>
        <c:scaling>
          <c:orientation val="minMax"/>
        </c:scaling>
        <c:delete val="0"/>
        <c:axPos val="l"/>
        <c:numFmt formatCode="General" sourceLinked="1"/>
        <c:majorTickMark val="out"/>
        <c:minorTickMark val="none"/>
        <c:tickLblPos val="nextTo"/>
        <c:txPr>
          <a:bodyPr rot="-60000000" vert="horz"/>
          <a:lstStyle/>
          <a:p>
            <a:pPr>
              <a:defRPr sz="1400" b="1" i="1">
                <a:solidFill>
                  <a:schemeClr val="tx1">
                    <a:lumMod val="65000"/>
                    <a:lumOff val="35000"/>
                  </a:schemeClr>
                </a:solidFill>
              </a:defRPr>
            </a:pPr>
            <a:endParaRPr lang="es-CO"/>
          </a:p>
        </c:txPr>
        <c:crossAx val="96025600"/>
        <c:crosses val="autoZero"/>
        <c:auto val="1"/>
        <c:lblAlgn val="ctr"/>
        <c:lblOffset val="100"/>
        <c:noMultiLvlLbl val="0"/>
      </c:catAx>
      <c:valAx>
        <c:axId val="96025600"/>
        <c:scaling>
          <c:orientation val="minMax"/>
        </c:scaling>
        <c:delete val="1"/>
        <c:axPos val="b"/>
        <c:numFmt formatCode="0%" sourceLinked="1"/>
        <c:majorTickMark val="out"/>
        <c:minorTickMark val="none"/>
        <c:tickLblPos val="nextTo"/>
        <c:crossAx val="96024064"/>
        <c:crosses val="autoZero"/>
        <c:crossBetween val="between"/>
      </c:valAx>
    </c:plotArea>
    <c:plotVisOnly val="1"/>
    <c:dispBlanksAs val="gap"/>
    <c:showDLblsOverMax val="0"/>
  </c:chart>
  <c:txPr>
    <a:bodyPr/>
    <a:lstStyle/>
    <a:p>
      <a:pPr>
        <a:defRPr sz="1800"/>
      </a:pPr>
      <a:endParaRPr lang="es-CO"/>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barChart>
        <c:barDir val="col"/>
        <c:grouping val="clustered"/>
        <c:varyColors val="0"/>
        <c:ser>
          <c:idx val="0"/>
          <c:order val="0"/>
          <c:spPr>
            <a:solidFill>
              <a:srgbClr val="F5B02B"/>
            </a:solidFill>
            <a:ln>
              <a:solidFill>
                <a:srgbClr val="F5B02B"/>
              </a:solidFill>
            </a:ln>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18 a 25</c:v>
                </c:pt>
                <c:pt idx="1">
                  <c:v>26 a 40</c:v>
                </c:pt>
                <c:pt idx="2">
                  <c:v>41 a 55</c:v>
                </c:pt>
                <c:pt idx="3">
                  <c:v>56 o más</c:v>
                </c:pt>
              </c:strCache>
            </c:strRef>
          </c:cat>
          <c:val>
            <c:numRef>
              <c:f>Hoja1!$B$2:$B$5</c:f>
              <c:numCache>
                <c:formatCode>0%</c:formatCode>
                <c:ptCount val="4"/>
                <c:pt idx="0">
                  <c:v>0.127</c:v>
                </c:pt>
                <c:pt idx="1">
                  <c:v>0.36299999999999999</c:v>
                </c:pt>
                <c:pt idx="2">
                  <c:v>0.26500000000000001</c:v>
                </c:pt>
                <c:pt idx="3">
                  <c:v>0.245</c:v>
                </c:pt>
              </c:numCache>
            </c:numRef>
          </c:val>
        </c:ser>
        <c:dLbls>
          <c:showLegendKey val="0"/>
          <c:showVal val="0"/>
          <c:showCatName val="0"/>
          <c:showSerName val="0"/>
          <c:showPercent val="0"/>
          <c:showBubbleSize val="0"/>
        </c:dLbls>
        <c:gapWidth val="110"/>
        <c:overlap val="-100"/>
        <c:axId val="93683712"/>
        <c:axId val="93685248"/>
      </c:barChart>
      <c:catAx>
        <c:axId val="93683712"/>
        <c:scaling>
          <c:orientation val="minMax"/>
        </c:scaling>
        <c:delete val="0"/>
        <c:axPos val="b"/>
        <c:numFmt formatCode="General" sourceLinked="1"/>
        <c:majorTickMark val="out"/>
        <c:minorTickMark val="none"/>
        <c:tickLblPos val="nextTo"/>
        <c:txPr>
          <a:bodyPr rot="-60000000" vert="horz"/>
          <a:lstStyle/>
          <a:p>
            <a:pPr>
              <a:defRPr sz="2000" b="1">
                <a:solidFill>
                  <a:schemeClr val="tx1">
                    <a:lumMod val="50000"/>
                    <a:lumOff val="50000"/>
                  </a:schemeClr>
                </a:solidFill>
              </a:defRPr>
            </a:pPr>
            <a:endParaRPr lang="es-CO"/>
          </a:p>
        </c:txPr>
        <c:crossAx val="93685248"/>
        <c:crosses val="autoZero"/>
        <c:auto val="1"/>
        <c:lblAlgn val="ctr"/>
        <c:lblOffset val="100"/>
        <c:noMultiLvlLbl val="0"/>
      </c:catAx>
      <c:valAx>
        <c:axId val="93685248"/>
        <c:scaling>
          <c:orientation val="minMax"/>
        </c:scaling>
        <c:delete val="1"/>
        <c:axPos val="l"/>
        <c:numFmt formatCode="0%" sourceLinked="1"/>
        <c:majorTickMark val="out"/>
        <c:minorTickMark val="none"/>
        <c:tickLblPos val="nextTo"/>
        <c:crossAx val="93683712"/>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7715042444504157"/>
          <c:y val="0.15503551304939844"/>
          <c:w val="0.56427831973686771"/>
          <c:h val="0.74530575744232852"/>
        </c:manualLayout>
      </c:layout>
      <c:barChart>
        <c:barDir val="bar"/>
        <c:grouping val="percentStacked"/>
        <c:varyColors val="0"/>
        <c:ser>
          <c:idx val="0"/>
          <c:order val="0"/>
          <c:tx>
            <c:strRef>
              <c:f>Hoja1!$B$1</c:f>
              <c:strCache>
                <c:ptCount val="1"/>
                <c:pt idx="0">
                  <c:v>Muy imprudentes</c:v>
                </c:pt>
              </c:strCache>
            </c:strRef>
          </c:tx>
          <c:spPr>
            <a:solidFill>
              <a:srgbClr val="F5B02B"/>
            </a:solidFill>
          </c:spPr>
          <c:invertIfNegative val="0"/>
          <c:dLbls>
            <c:spPr>
              <a:noFill/>
              <a:ln>
                <a:noFill/>
              </a:ln>
              <a:effectLst/>
            </c:spPr>
            <c:txPr>
              <a:bodyPr rot="0" vert="horz"/>
              <a:lstStyle/>
              <a:p>
                <a:pPr>
                  <a:defRPr sz="1400" b="1"/>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Conductores de vehículos de carga</c:v>
                </c:pt>
                <c:pt idx="1">
                  <c:v>Peatones</c:v>
                </c:pt>
                <c:pt idx="2">
                  <c:v>Ciclistas</c:v>
                </c:pt>
                <c:pt idx="3">
                  <c:v>Conductores de buses</c:v>
                </c:pt>
                <c:pt idx="4">
                  <c:v>Motociclistas</c:v>
                </c:pt>
                <c:pt idx="5">
                  <c:v>Conductores de taxi</c:v>
                </c:pt>
                <c:pt idx="6">
                  <c:v>Vehículos particulares</c:v>
                </c:pt>
              </c:strCache>
            </c:strRef>
          </c:cat>
          <c:val>
            <c:numRef>
              <c:f>Hoja1!$B$2:$B$8</c:f>
              <c:numCache>
                <c:formatCode>0%</c:formatCode>
                <c:ptCount val="7"/>
                <c:pt idx="0">
                  <c:v>0.23899999999999999</c:v>
                </c:pt>
                <c:pt idx="1">
                  <c:v>0.16500000000000001</c:v>
                </c:pt>
                <c:pt idx="2">
                  <c:v>0.45800000000000002</c:v>
                </c:pt>
                <c:pt idx="3">
                  <c:v>0.59499999999999997</c:v>
                </c:pt>
                <c:pt idx="4">
                  <c:v>0.68</c:v>
                </c:pt>
                <c:pt idx="5">
                  <c:v>0.495</c:v>
                </c:pt>
                <c:pt idx="6">
                  <c:v>0.35399999999999998</c:v>
                </c:pt>
              </c:numCache>
            </c:numRef>
          </c:val>
        </c:ser>
        <c:ser>
          <c:idx val="1"/>
          <c:order val="1"/>
          <c:tx>
            <c:strRef>
              <c:f>Hoja1!$C$1</c:f>
              <c:strCache>
                <c:ptCount val="1"/>
                <c:pt idx="0">
                  <c:v>Algo imprudentes</c:v>
                </c:pt>
              </c:strCache>
            </c:strRef>
          </c:tx>
          <c:invertIfNegative val="0"/>
          <c:dLbls>
            <c:spPr>
              <a:noFill/>
              <a:ln>
                <a:noFill/>
              </a:ln>
              <a:effectLst/>
            </c:spPr>
            <c:txPr>
              <a:bodyPr rot="0" vert="horz"/>
              <a:lstStyle/>
              <a:p>
                <a:pPr>
                  <a:defRPr sz="1400" b="1"/>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Conductores de vehículos de carga</c:v>
                </c:pt>
                <c:pt idx="1">
                  <c:v>Peatones</c:v>
                </c:pt>
                <c:pt idx="2">
                  <c:v>Ciclistas</c:v>
                </c:pt>
                <c:pt idx="3">
                  <c:v>Conductores de buses</c:v>
                </c:pt>
                <c:pt idx="4">
                  <c:v>Motociclistas</c:v>
                </c:pt>
                <c:pt idx="5">
                  <c:v>Conductores de taxi</c:v>
                </c:pt>
                <c:pt idx="6">
                  <c:v>Vehículos particulares</c:v>
                </c:pt>
              </c:strCache>
            </c:strRef>
          </c:cat>
          <c:val>
            <c:numRef>
              <c:f>Hoja1!$C$2:$C$8</c:f>
              <c:numCache>
                <c:formatCode>0%</c:formatCode>
                <c:ptCount val="7"/>
                <c:pt idx="0">
                  <c:v>0.376</c:v>
                </c:pt>
                <c:pt idx="1">
                  <c:v>0.53400000000000003</c:v>
                </c:pt>
                <c:pt idx="2">
                  <c:v>0.27600000000000002</c:v>
                </c:pt>
                <c:pt idx="3">
                  <c:v>0.254</c:v>
                </c:pt>
                <c:pt idx="4">
                  <c:v>0.2</c:v>
                </c:pt>
                <c:pt idx="5">
                  <c:v>0.312</c:v>
                </c:pt>
                <c:pt idx="6">
                  <c:v>0.374</c:v>
                </c:pt>
              </c:numCache>
            </c:numRef>
          </c:val>
        </c:ser>
        <c:ser>
          <c:idx val="2"/>
          <c:order val="2"/>
          <c:tx>
            <c:strRef>
              <c:f>Hoja1!$D$1</c:f>
              <c:strCache>
                <c:ptCount val="1"/>
                <c:pt idx="0">
                  <c:v>Poco imprudentes</c:v>
                </c:pt>
              </c:strCache>
            </c:strRef>
          </c:tx>
          <c:spPr>
            <a:solidFill>
              <a:schemeClr val="tx2">
                <a:lumMod val="60000"/>
                <a:lumOff val="40000"/>
              </a:schemeClr>
            </a:solidFill>
          </c:spPr>
          <c:invertIfNegative val="0"/>
          <c:dLbls>
            <c:spPr>
              <a:noFill/>
              <a:ln>
                <a:noFill/>
              </a:ln>
              <a:effectLst/>
            </c:spPr>
            <c:txPr>
              <a:bodyPr rot="0" vert="horz"/>
              <a:lstStyle/>
              <a:p>
                <a:pPr>
                  <a:defRPr sz="1400" b="1"/>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Conductores de vehículos de carga</c:v>
                </c:pt>
                <c:pt idx="1">
                  <c:v>Peatones</c:v>
                </c:pt>
                <c:pt idx="2">
                  <c:v>Ciclistas</c:v>
                </c:pt>
                <c:pt idx="3">
                  <c:v>Conductores de buses</c:v>
                </c:pt>
                <c:pt idx="4">
                  <c:v>Motociclistas</c:v>
                </c:pt>
                <c:pt idx="5">
                  <c:v>Conductores de taxi</c:v>
                </c:pt>
                <c:pt idx="6">
                  <c:v>Vehículos particulares</c:v>
                </c:pt>
              </c:strCache>
            </c:strRef>
          </c:cat>
          <c:val>
            <c:numRef>
              <c:f>Hoja1!$D$2:$D$8</c:f>
              <c:numCache>
                <c:formatCode>0%</c:formatCode>
                <c:ptCount val="7"/>
                <c:pt idx="0">
                  <c:v>0.29199999999999998</c:v>
                </c:pt>
                <c:pt idx="1">
                  <c:v>0.23899999999999999</c:v>
                </c:pt>
                <c:pt idx="2">
                  <c:v>0.19900000000000001</c:v>
                </c:pt>
                <c:pt idx="3">
                  <c:v>0.11700000000000001</c:v>
                </c:pt>
                <c:pt idx="4">
                  <c:v>7.0000000000000007E-2</c:v>
                </c:pt>
                <c:pt idx="5">
                  <c:v>0.13400000000000001</c:v>
                </c:pt>
                <c:pt idx="6">
                  <c:v>0.27200000000000002</c:v>
                </c:pt>
              </c:numCache>
            </c:numRef>
          </c:val>
        </c:ser>
        <c:ser>
          <c:idx val="3"/>
          <c:order val="3"/>
          <c:tx>
            <c:strRef>
              <c:f>Hoja1!$E$1</c:f>
              <c:strCache>
                <c:ptCount val="1"/>
                <c:pt idx="0">
                  <c:v>Nada imprudentes</c:v>
                </c:pt>
              </c:strCache>
            </c:strRef>
          </c:tx>
          <c:spPr>
            <a:solidFill>
              <a:schemeClr val="accent1">
                <a:lumMod val="75000"/>
              </a:schemeClr>
            </a:solidFill>
          </c:spPr>
          <c:invertIfNegative val="0"/>
          <c:dLbls>
            <c:spPr>
              <a:noFill/>
              <a:ln>
                <a:noFill/>
              </a:ln>
              <a:effectLst/>
            </c:spPr>
            <c:txPr>
              <a:bodyPr rot="0" vert="horz"/>
              <a:lstStyle/>
              <a:p>
                <a:pPr>
                  <a:defRPr sz="1400" b="1">
                    <a:solidFill>
                      <a:schemeClr val="bg1"/>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Conductores de vehículos de carga</c:v>
                </c:pt>
                <c:pt idx="1">
                  <c:v>Peatones</c:v>
                </c:pt>
                <c:pt idx="2">
                  <c:v>Ciclistas</c:v>
                </c:pt>
                <c:pt idx="3">
                  <c:v>Conductores de buses</c:v>
                </c:pt>
                <c:pt idx="4">
                  <c:v>Motociclistas</c:v>
                </c:pt>
                <c:pt idx="5">
                  <c:v>Conductores de taxi</c:v>
                </c:pt>
                <c:pt idx="6">
                  <c:v>Vehículos particulares</c:v>
                </c:pt>
              </c:strCache>
            </c:strRef>
          </c:cat>
          <c:val>
            <c:numRef>
              <c:f>Hoja1!$E$2:$E$8</c:f>
              <c:numCache>
                <c:formatCode>0%</c:formatCode>
                <c:ptCount val="7"/>
                <c:pt idx="0">
                  <c:v>6.6000000000000003E-2</c:v>
                </c:pt>
                <c:pt idx="1">
                  <c:v>6.2E-2</c:v>
                </c:pt>
                <c:pt idx="2">
                  <c:v>6.7000000000000004E-2</c:v>
                </c:pt>
                <c:pt idx="3">
                  <c:v>3.5000000000000003E-2</c:v>
                </c:pt>
                <c:pt idx="4">
                  <c:v>2.7E-2</c:v>
                </c:pt>
                <c:pt idx="5">
                  <c:v>3.5999999999999997E-2</c:v>
                </c:pt>
              </c:numCache>
            </c:numRef>
          </c:val>
        </c:ser>
        <c:ser>
          <c:idx val="4"/>
          <c:order val="4"/>
          <c:tx>
            <c:strRef>
              <c:f>Hoja1!$F$1</c:f>
              <c:strCache>
                <c:ptCount val="1"/>
                <c:pt idx="0">
                  <c:v>NS/NR</c:v>
                </c:pt>
              </c:strCache>
            </c:strRef>
          </c:tx>
          <c:spPr>
            <a:solidFill>
              <a:schemeClr val="bg1">
                <a:lumMod val="75000"/>
              </a:schemeClr>
            </a:solidFill>
          </c:spPr>
          <c:invertIfNegative val="0"/>
          <c:dLbls>
            <c:dLbl>
              <c:idx val="0"/>
              <c:layout>
                <c:manualLayout>
                  <c:x val="1.8607878620103702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6493791492081078E-2"/>
                  <c:y val="4.929537692817217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2962267206962971E-2"/>
                  <c:y val="2.464768846408608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400"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Conductores de vehículos de carga</c:v>
                </c:pt>
                <c:pt idx="1">
                  <c:v>Peatones</c:v>
                </c:pt>
                <c:pt idx="2">
                  <c:v>Ciclistas</c:v>
                </c:pt>
                <c:pt idx="3">
                  <c:v>Conductores de buses</c:v>
                </c:pt>
                <c:pt idx="4">
                  <c:v>Motociclistas</c:v>
                </c:pt>
                <c:pt idx="5">
                  <c:v>Conductores de taxi</c:v>
                </c:pt>
                <c:pt idx="6">
                  <c:v>Vehículos particulares</c:v>
                </c:pt>
              </c:strCache>
            </c:strRef>
          </c:cat>
          <c:val>
            <c:numRef>
              <c:f>Hoja1!$F$2:$F$8</c:f>
              <c:numCache>
                <c:formatCode>General</c:formatCode>
                <c:ptCount val="7"/>
                <c:pt idx="0" formatCode="0%">
                  <c:v>2.5999999999999999E-2</c:v>
                </c:pt>
                <c:pt idx="4" formatCode="0%">
                  <c:v>2.4E-2</c:v>
                </c:pt>
                <c:pt idx="5" formatCode="0%">
                  <c:v>2.4E-2</c:v>
                </c:pt>
              </c:numCache>
            </c:numRef>
          </c:val>
        </c:ser>
        <c:dLbls>
          <c:showLegendKey val="0"/>
          <c:showVal val="1"/>
          <c:showCatName val="0"/>
          <c:showSerName val="0"/>
          <c:showPercent val="0"/>
          <c:showBubbleSize val="0"/>
        </c:dLbls>
        <c:gapWidth val="54"/>
        <c:overlap val="100"/>
        <c:axId val="96212864"/>
        <c:axId val="96214400"/>
      </c:barChart>
      <c:catAx>
        <c:axId val="96212864"/>
        <c:scaling>
          <c:orientation val="minMax"/>
        </c:scaling>
        <c:delete val="0"/>
        <c:axPos val="l"/>
        <c:numFmt formatCode="General" sourceLinked="1"/>
        <c:majorTickMark val="none"/>
        <c:minorTickMark val="none"/>
        <c:tickLblPos val="nextTo"/>
        <c:txPr>
          <a:bodyPr rot="-60000000" vert="horz"/>
          <a:lstStyle/>
          <a:p>
            <a:pPr>
              <a:defRPr sz="1400" b="1" i="1">
                <a:solidFill>
                  <a:schemeClr val="tx1">
                    <a:lumMod val="75000"/>
                    <a:lumOff val="25000"/>
                  </a:schemeClr>
                </a:solidFill>
              </a:defRPr>
            </a:pPr>
            <a:endParaRPr lang="es-CO"/>
          </a:p>
        </c:txPr>
        <c:crossAx val="96214400"/>
        <c:crosses val="autoZero"/>
        <c:auto val="1"/>
        <c:lblAlgn val="ctr"/>
        <c:lblOffset val="100"/>
        <c:noMultiLvlLbl val="0"/>
      </c:catAx>
      <c:valAx>
        <c:axId val="96214400"/>
        <c:scaling>
          <c:orientation val="minMax"/>
        </c:scaling>
        <c:delete val="1"/>
        <c:axPos val="b"/>
        <c:numFmt formatCode="0%" sourceLinked="1"/>
        <c:majorTickMark val="none"/>
        <c:minorTickMark val="none"/>
        <c:tickLblPos val="nextTo"/>
        <c:crossAx val="96212864"/>
        <c:crosses val="autoZero"/>
        <c:crossBetween val="between"/>
      </c:valAx>
    </c:plotArea>
    <c:legend>
      <c:legendPos val="b"/>
      <c:layout>
        <c:manualLayout>
          <c:xMode val="edge"/>
          <c:yMode val="edge"/>
          <c:x val="0.10660743836354987"/>
          <c:y val="3.1601441831552265E-2"/>
          <c:w val="0.85163401647353754"/>
          <c:h val="5.6489978967952763E-2"/>
        </c:manualLayout>
      </c:layout>
      <c:overlay val="0"/>
      <c:txPr>
        <a:bodyPr rot="0" vert="horz"/>
        <a:lstStyle/>
        <a:p>
          <a:pPr>
            <a:defRPr sz="1400"/>
          </a:pPr>
          <a:endParaRPr lang="es-CO"/>
        </a:p>
      </c:txPr>
    </c:legend>
    <c:plotVisOnly val="1"/>
    <c:dispBlanksAs val="gap"/>
    <c:showDLblsOverMax val="0"/>
  </c:chart>
  <c:txPr>
    <a:bodyPr/>
    <a:lstStyle/>
    <a:p>
      <a:pPr>
        <a:defRPr sz="1800"/>
      </a:pPr>
      <a:endParaRPr lang="es-CO"/>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10649312011725962"/>
          <c:y val="9.7583616445204215E-3"/>
          <c:w val="0.85985241267714885"/>
          <c:h val="0.8195744380818607"/>
        </c:manualLayout>
      </c:layout>
      <c:barChart>
        <c:barDir val="col"/>
        <c:grouping val="clustered"/>
        <c:varyColors val="0"/>
        <c:ser>
          <c:idx val="0"/>
          <c:order val="0"/>
          <c:spPr>
            <a:solidFill>
              <a:srgbClr val="F5B02B"/>
            </a:solidFill>
            <a:ln>
              <a:noFill/>
            </a:ln>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Cruzar por los puentes peatonales</c:v>
                </c:pt>
                <c:pt idx="1">
                  <c:v>Respetar los tiempos de los semáforos</c:v>
                </c:pt>
                <c:pt idx="2">
                  <c:v>En el andén transitar por la derecha</c:v>
                </c:pt>
                <c:pt idx="3">
                  <c:v>Cruzar por las esquinas y usar las cebras</c:v>
                </c:pt>
                <c:pt idx="4">
                  <c:v>No caminar por ciclorutas y bicicarriles</c:v>
                </c:pt>
                <c:pt idx="5">
                  <c:v>NS/NR</c:v>
                </c:pt>
              </c:strCache>
            </c:strRef>
          </c:cat>
          <c:val>
            <c:numRef>
              <c:f>Hoja1!$B$2:$B$7</c:f>
              <c:numCache>
                <c:formatCode>0%</c:formatCode>
                <c:ptCount val="6"/>
                <c:pt idx="0">
                  <c:v>0.27900000000000003</c:v>
                </c:pt>
                <c:pt idx="1">
                  <c:v>0.245</c:v>
                </c:pt>
                <c:pt idx="2">
                  <c:v>0.17599999999999999</c:v>
                </c:pt>
                <c:pt idx="3">
                  <c:v>0.16600000000000001</c:v>
                </c:pt>
                <c:pt idx="4">
                  <c:v>7.5999999999999998E-2</c:v>
                </c:pt>
                <c:pt idx="5">
                  <c:v>5.8000000000000003E-2</c:v>
                </c:pt>
              </c:numCache>
            </c:numRef>
          </c:val>
        </c:ser>
        <c:dLbls>
          <c:showLegendKey val="0"/>
          <c:showVal val="0"/>
          <c:showCatName val="0"/>
          <c:showSerName val="0"/>
          <c:showPercent val="0"/>
          <c:showBubbleSize val="0"/>
        </c:dLbls>
        <c:gapWidth val="110"/>
        <c:overlap val="-100"/>
        <c:axId val="96252672"/>
        <c:axId val="96254208"/>
      </c:barChart>
      <c:catAx>
        <c:axId val="96252672"/>
        <c:scaling>
          <c:orientation val="minMax"/>
        </c:scaling>
        <c:delete val="0"/>
        <c:axPos val="b"/>
        <c:numFmt formatCode="General" sourceLinked="1"/>
        <c:majorTickMark val="out"/>
        <c:minorTickMark val="none"/>
        <c:tickLblPos val="nextTo"/>
        <c:txPr>
          <a:bodyPr rot="-60000000" vert="horz"/>
          <a:lstStyle/>
          <a:p>
            <a:pPr>
              <a:defRPr sz="1200" b="1" i="1">
                <a:solidFill>
                  <a:schemeClr val="tx1">
                    <a:lumMod val="65000"/>
                    <a:lumOff val="35000"/>
                  </a:schemeClr>
                </a:solidFill>
              </a:defRPr>
            </a:pPr>
            <a:endParaRPr lang="es-CO"/>
          </a:p>
        </c:txPr>
        <c:crossAx val="96254208"/>
        <c:crosses val="autoZero"/>
        <c:auto val="1"/>
        <c:lblAlgn val="ctr"/>
        <c:lblOffset val="100"/>
        <c:noMultiLvlLbl val="0"/>
      </c:catAx>
      <c:valAx>
        <c:axId val="96254208"/>
        <c:scaling>
          <c:orientation val="minMax"/>
        </c:scaling>
        <c:delete val="1"/>
        <c:axPos val="l"/>
        <c:numFmt formatCode="0%" sourceLinked="1"/>
        <c:majorTickMark val="out"/>
        <c:minorTickMark val="none"/>
        <c:tickLblPos val="nextTo"/>
        <c:crossAx val="96252672"/>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6.4845916237830092E-2"/>
          <c:y val="3.869500683712254E-3"/>
          <c:w val="0.89748141055895536"/>
          <c:h val="0.8195744380818607"/>
        </c:manualLayout>
      </c:layout>
      <c:barChart>
        <c:barDir val="col"/>
        <c:grouping val="clustered"/>
        <c:varyColors val="0"/>
        <c:ser>
          <c:idx val="0"/>
          <c:order val="0"/>
          <c:spPr>
            <a:solidFill>
              <a:srgbClr val="DA0F2B"/>
            </a:solidFill>
            <a:ln>
              <a:solidFill>
                <a:srgbClr val="C00000"/>
              </a:solidFill>
            </a:ln>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Usar los puentes peatonales</c:v>
                </c:pt>
                <c:pt idx="1">
                  <c:v>Respetar los semáforos</c:v>
                </c:pt>
                <c:pt idx="2">
                  <c:v>Cruzar por las esquinas</c:v>
                </c:pt>
                <c:pt idx="3">
                  <c:v>Usar la cebra</c:v>
                </c:pt>
                <c:pt idx="4">
                  <c:v>En el andén transitar por la derecha</c:v>
                </c:pt>
                <c:pt idx="5">
                  <c:v>Todas las anteriores</c:v>
                </c:pt>
                <c:pt idx="6">
                  <c:v>No caminar por ciclorutas y bicicarriles</c:v>
                </c:pt>
              </c:strCache>
            </c:strRef>
          </c:cat>
          <c:val>
            <c:numRef>
              <c:f>Hoja1!$B$2:$B$8</c:f>
              <c:numCache>
                <c:formatCode>0%</c:formatCode>
                <c:ptCount val="7"/>
                <c:pt idx="0">
                  <c:v>0.35299999999999998</c:v>
                </c:pt>
                <c:pt idx="1">
                  <c:v>0.27400000000000002</c:v>
                </c:pt>
                <c:pt idx="2">
                  <c:v>0.13600000000000001</c:v>
                </c:pt>
                <c:pt idx="3">
                  <c:v>9.5000000000000001E-2</c:v>
                </c:pt>
                <c:pt idx="4">
                  <c:v>0.09</c:v>
                </c:pt>
                <c:pt idx="5">
                  <c:v>3.2000000000000001E-2</c:v>
                </c:pt>
                <c:pt idx="6">
                  <c:v>1.7999999999999999E-2</c:v>
                </c:pt>
              </c:numCache>
            </c:numRef>
          </c:val>
        </c:ser>
        <c:dLbls>
          <c:showLegendKey val="0"/>
          <c:showVal val="0"/>
          <c:showCatName val="0"/>
          <c:showSerName val="0"/>
          <c:showPercent val="0"/>
          <c:showBubbleSize val="0"/>
        </c:dLbls>
        <c:gapWidth val="110"/>
        <c:overlap val="-100"/>
        <c:axId val="101960704"/>
        <c:axId val="101962496"/>
      </c:barChart>
      <c:catAx>
        <c:axId val="101960704"/>
        <c:scaling>
          <c:orientation val="minMax"/>
        </c:scaling>
        <c:delete val="0"/>
        <c:axPos val="b"/>
        <c:numFmt formatCode="General" sourceLinked="1"/>
        <c:majorTickMark val="out"/>
        <c:minorTickMark val="none"/>
        <c:tickLblPos val="nextTo"/>
        <c:txPr>
          <a:bodyPr rot="-60000000" vert="horz"/>
          <a:lstStyle/>
          <a:p>
            <a:pPr>
              <a:defRPr sz="1200" b="1" i="1">
                <a:solidFill>
                  <a:schemeClr val="tx1">
                    <a:lumMod val="65000"/>
                    <a:lumOff val="35000"/>
                  </a:schemeClr>
                </a:solidFill>
              </a:defRPr>
            </a:pPr>
            <a:endParaRPr lang="es-CO"/>
          </a:p>
        </c:txPr>
        <c:crossAx val="101962496"/>
        <c:crosses val="autoZero"/>
        <c:auto val="1"/>
        <c:lblAlgn val="ctr"/>
        <c:lblOffset val="100"/>
        <c:noMultiLvlLbl val="0"/>
      </c:catAx>
      <c:valAx>
        <c:axId val="101962496"/>
        <c:scaling>
          <c:orientation val="minMax"/>
        </c:scaling>
        <c:delete val="1"/>
        <c:axPos val="l"/>
        <c:numFmt formatCode="0%" sourceLinked="1"/>
        <c:majorTickMark val="out"/>
        <c:minorTickMark val="none"/>
        <c:tickLblPos val="nextTo"/>
        <c:crossAx val="10196070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3256358183635758"/>
          <c:y val="0.14146777713310951"/>
          <c:w val="0.35775553603344334"/>
          <c:h val="0.78460051383369955"/>
        </c:manualLayout>
      </c:layout>
      <c:barChart>
        <c:barDir val="bar"/>
        <c:grouping val="clustered"/>
        <c:varyColors val="0"/>
        <c:ser>
          <c:idx val="0"/>
          <c:order val="0"/>
          <c:spPr>
            <a:solidFill>
              <a:srgbClr val="F5B02B"/>
            </a:solidFill>
            <a:ln>
              <a:solidFill>
                <a:srgbClr val="F5B02B"/>
              </a:solidFill>
            </a:ln>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Todas las anteriores</c:v>
                </c:pt>
                <c:pt idx="1">
                  <c:v>Usar siempre el cinturón de seguridad</c:v>
                </c:pt>
                <c:pt idx="2">
                  <c:v>Respetar a los peatones</c:v>
                </c:pt>
                <c:pt idx="3">
                  <c:v>Mantener en buenas condiciones mecánicas sus vehículos</c:v>
                </c:pt>
                <c:pt idx="4">
                  <c:v>Respetar los semáforos</c:v>
                </c:pt>
                <c:pt idx="5">
                  <c:v>Respetar las señales de alto</c:v>
                </c:pt>
                <c:pt idx="6">
                  <c:v>Respetar los límites de velocidad</c:v>
                </c:pt>
              </c:strCache>
            </c:strRef>
          </c:cat>
          <c:val>
            <c:numRef>
              <c:f>Hoja1!$B$2:$B$8</c:f>
              <c:numCache>
                <c:formatCode>0%</c:formatCode>
                <c:ptCount val="7"/>
                <c:pt idx="0">
                  <c:v>8.9999999999999993E-3</c:v>
                </c:pt>
                <c:pt idx="1">
                  <c:v>1.9E-2</c:v>
                </c:pt>
                <c:pt idx="2">
                  <c:v>5.7000000000000002E-2</c:v>
                </c:pt>
                <c:pt idx="3">
                  <c:v>8.5999999999999993E-2</c:v>
                </c:pt>
                <c:pt idx="4">
                  <c:v>0.25</c:v>
                </c:pt>
                <c:pt idx="5">
                  <c:v>0.27600000000000002</c:v>
                </c:pt>
                <c:pt idx="6">
                  <c:v>0.30299999999999999</c:v>
                </c:pt>
              </c:numCache>
            </c:numRef>
          </c:val>
        </c:ser>
        <c:dLbls>
          <c:showLegendKey val="0"/>
          <c:showVal val="0"/>
          <c:showCatName val="0"/>
          <c:showSerName val="0"/>
          <c:showPercent val="0"/>
          <c:showBubbleSize val="0"/>
        </c:dLbls>
        <c:gapWidth val="110"/>
        <c:axId val="102589952"/>
        <c:axId val="102591488"/>
      </c:barChart>
      <c:catAx>
        <c:axId val="102589952"/>
        <c:scaling>
          <c:orientation val="minMax"/>
        </c:scaling>
        <c:delete val="0"/>
        <c:axPos val="l"/>
        <c:numFmt formatCode="General" sourceLinked="1"/>
        <c:majorTickMark val="out"/>
        <c:minorTickMark val="none"/>
        <c:tickLblPos val="nextTo"/>
        <c:txPr>
          <a:bodyPr rot="-60000000" vert="horz"/>
          <a:lstStyle/>
          <a:p>
            <a:pPr>
              <a:defRPr sz="1400" b="1" i="1">
                <a:solidFill>
                  <a:schemeClr val="tx1">
                    <a:lumMod val="65000"/>
                    <a:lumOff val="35000"/>
                  </a:schemeClr>
                </a:solidFill>
              </a:defRPr>
            </a:pPr>
            <a:endParaRPr lang="es-CO"/>
          </a:p>
        </c:txPr>
        <c:crossAx val="102591488"/>
        <c:crosses val="autoZero"/>
        <c:auto val="1"/>
        <c:lblAlgn val="ctr"/>
        <c:lblOffset val="100"/>
        <c:noMultiLvlLbl val="0"/>
      </c:catAx>
      <c:valAx>
        <c:axId val="102591488"/>
        <c:scaling>
          <c:orientation val="minMax"/>
        </c:scaling>
        <c:delete val="1"/>
        <c:axPos val="b"/>
        <c:numFmt formatCode="0%" sourceLinked="1"/>
        <c:majorTickMark val="out"/>
        <c:minorTickMark val="none"/>
        <c:tickLblPos val="nextTo"/>
        <c:crossAx val="102589952"/>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32563585198179196"/>
          <c:y val="4.1473672644230693E-2"/>
          <c:w val="0.35160001211717301"/>
          <c:h val="0.8195744380818607"/>
        </c:manualLayout>
      </c:layout>
      <c:barChart>
        <c:barDir val="bar"/>
        <c:grouping val="clustered"/>
        <c:varyColors val="0"/>
        <c:ser>
          <c:idx val="0"/>
          <c:order val="0"/>
          <c:spPr>
            <a:solidFill>
              <a:srgbClr val="DA0F2B"/>
            </a:solidFill>
            <a:ln>
              <a:solidFill>
                <a:srgbClr val="C00000"/>
              </a:solidFill>
            </a:ln>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El respeto a la ley</c:v>
                </c:pt>
                <c:pt idx="1">
                  <c:v>Contribuir a la movilidad de la ciudad</c:v>
                </c:pt>
                <c:pt idx="2">
                  <c:v>Dar ejemplo a otros peatones</c:v>
                </c:pt>
                <c:pt idx="3">
                  <c:v>Seguridad al movilizarse</c:v>
                </c:pt>
                <c:pt idx="4">
                  <c:v>No exponer la integridad física</c:v>
                </c:pt>
              </c:strCache>
            </c:strRef>
          </c:cat>
          <c:val>
            <c:numRef>
              <c:f>Hoja1!$B$2:$B$6</c:f>
              <c:numCache>
                <c:formatCode>0%</c:formatCode>
                <c:ptCount val="5"/>
                <c:pt idx="0">
                  <c:v>9.7000000000000003E-2</c:v>
                </c:pt>
                <c:pt idx="1">
                  <c:v>0.121</c:v>
                </c:pt>
                <c:pt idx="2">
                  <c:v>0.151</c:v>
                </c:pt>
                <c:pt idx="3">
                  <c:v>0.16800000000000001</c:v>
                </c:pt>
                <c:pt idx="4">
                  <c:v>0.46300000000000002</c:v>
                </c:pt>
              </c:numCache>
            </c:numRef>
          </c:val>
        </c:ser>
        <c:dLbls>
          <c:showLegendKey val="0"/>
          <c:showVal val="0"/>
          <c:showCatName val="0"/>
          <c:showSerName val="0"/>
          <c:showPercent val="0"/>
          <c:showBubbleSize val="0"/>
        </c:dLbls>
        <c:gapWidth val="110"/>
        <c:axId val="102928384"/>
        <c:axId val="102929920"/>
      </c:barChart>
      <c:catAx>
        <c:axId val="102928384"/>
        <c:scaling>
          <c:orientation val="minMax"/>
        </c:scaling>
        <c:delete val="0"/>
        <c:axPos val="l"/>
        <c:numFmt formatCode="General" sourceLinked="1"/>
        <c:majorTickMark val="out"/>
        <c:minorTickMark val="none"/>
        <c:tickLblPos val="nextTo"/>
        <c:txPr>
          <a:bodyPr rot="-60000000" vert="horz"/>
          <a:lstStyle/>
          <a:p>
            <a:pPr>
              <a:defRPr sz="1400" b="1" i="1">
                <a:solidFill>
                  <a:schemeClr val="tx1">
                    <a:lumMod val="65000"/>
                    <a:lumOff val="35000"/>
                  </a:schemeClr>
                </a:solidFill>
              </a:defRPr>
            </a:pPr>
            <a:endParaRPr lang="es-CO"/>
          </a:p>
        </c:txPr>
        <c:crossAx val="102929920"/>
        <c:crosses val="autoZero"/>
        <c:auto val="1"/>
        <c:lblAlgn val="ctr"/>
        <c:lblOffset val="100"/>
        <c:noMultiLvlLbl val="0"/>
      </c:catAx>
      <c:valAx>
        <c:axId val="102929920"/>
        <c:scaling>
          <c:orientation val="minMax"/>
        </c:scaling>
        <c:delete val="1"/>
        <c:axPos val="b"/>
        <c:numFmt formatCode="0%" sourceLinked="1"/>
        <c:majorTickMark val="out"/>
        <c:minorTickMark val="none"/>
        <c:tickLblPos val="nextTo"/>
        <c:crossAx val="10292838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67552910847638"/>
          <c:y val="0.27491414034230155"/>
          <c:w val="0.85408829354911509"/>
          <c:h val="0.39582549262587602"/>
        </c:manualLayout>
      </c:layout>
      <c:barChart>
        <c:barDir val="bar"/>
        <c:grouping val="stacked"/>
        <c:varyColors val="0"/>
        <c:ser>
          <c:idx val="0"/>
          <c:order val="0"/>
          <c:tx>
            <c:strRef>
              <c:f>Hoja1!$B$1</c:f>
              <c:strCache>
                <c:ptCount val="1"/>
                <c:pt idx="0">
                  <c:v>10</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Hoja1!$B$2</c:f>
              <c:numCache>
                <c:formatCode>0%</c:formatCode>
                <c:ptCount val="1"/>
                <c:pt idx="0">
                  <c:v>0.15</c:v>
                </c:pt>
              </c:numCache>
            </c:numRef>
          </c:val>
          <c:extLst xmlns:c16r2="http://schemas.microsoft.com/office/drawing/2015/06/chart">
            <c:ext xmlns:c16="http://schemas.microsoft.com/office/drawing/2014/chart" uri="{C3380CC4-5D6E-409C-BE32-E72D297353CC}">
              <c16:uniqueId val="{00000000-AC6B-45A5-B5A6-D5DA5B3CC473}"/>
            </c:ext>
          </c:extLst>
        </c:ser>
        <c:ser>
          <c:idx val="1"/>
          <c:order val="1"/>
          <c:tx>
            <c:strRef>
              <c:f>Hoja1!$C$1</c:f>
              <c:strCache>
                <c:ptCount val="1"/>
                <c:pt idx="0">
                  <c:v>9</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Hoja1!$C$2</c:f>
              <c:numCache>
                <c:formatCode>0%</c:formatCode>
                <c:ptCount val="1"/>
                <c:pt idx="0">
                  <c:v>0.05</c:v>
                </c:pt>
              </c:numCache>
            </c:numRef>
          </c:val>
          <c:extLst xmlns:c16r2="http://schemas.microsoft.com/office/drawing/2015/06/chart">
            <c:ext xmlns:c16="http://schemas.microsoft.com/office/drawing/2014/chart" uri="{C3380CC4-5D6E-409C-BE32-E72D297353CC}">
              <c16:uniqueId val="{00000001-AC6B-45A5-B5A6-D5DA5B3CC473}"/>
            </c:ext>
          </c:extLst>
        </c:ser>
        <c:ser>
          <c:idx val="2"/>
          <c:order val="2"/>
          <c:tx>
            <c:strRef>
              <c:f>Hoja1!$D$1</c:f>
              <c:strCache>
                <c:ptCount val="1"/>
                <c:pt idx="0">
                  <c:v>8</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Hoja1!$D$2</c:f>
              <c:numCache>
                <c:formatCode>0%</c:formatCode>
                <c:ptCount val="1"/>
                <c:pt idx="0">
                  <c:v>0.14000000000000001</c:v>
                </c:pt>
              </c:numCache>
            </c:numRef>
          </c:val>
          <c:extLst xmlns:c16r2="http://schemas.microsoft.com/office/drawing/2015/06/chart">
            <c:ext xmlns:c16="http://schemas.microsoft.com/office/drawing/2014/chart" uri="{C3380CC4-5D6E-409C-BE32-E72D297353CC}">
              <c16:uniqueId val="{00000002-AC6B-45A5-B5A6-D5DA5B3CC473}"/>
            </c:ext>
          </c:extLst>
        </c:ser>
        <c:ser>
          <c:idx val="3"/>
          <c:order val="3"/>
          <c:tx>
            <c:strRef>
              <c:f>Hoja1!$E$1</c:f>
              <c:strCache>
                <c:ptCount val="1"/>
                <c:pt idx="0">
                  <c:v>7</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Hoja1!$E$2</c:f>
              <c:numCache>
                <c:formatCode>0%</c:formatCode>
                <c:ptCount val="1"/>
                <c:pt idx="0">
                  <c:v>0.11</c:v>
                </c:pt>
              </c:numCache>
            </c:numRef>
          </c:val>
          <c:extLst xmlns:c16r2="http://schemas.microsoft.com/office/drawing/2015/06/chart">
            <c:ext xmlns:c16="http://schemas.microsoft.com/office/drawing/2014/chart" uri="{C3380CC4-5D6E-409C-BE32-E72D297353CC}">
              <c16:uniqueId val="{00000003-AC6B-45A5-B5A6-D5DA5B3CC473}"/>
            </c:ext>
          </c:extLst>
        </c:ser>
        <c:ser>
          <c:idx val="4"/>
          <c:order val="4"/>
          <c:tx>
            <c:strRef>
              <c:f>Hoja1!$F$1</c:f>
              <c:strCache>
                <c:ptCount val="1"/>
                <c:pt idx="0">
                  <c:v>6</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Hoja1!$F$2</c:f>
              <c:numCache>
                <c:formatCode>0%</c:formatCode>
                <c:ptCount val="1"/>
                <c:pt idx="0">
                  <c:v>0.25</c:v>
                </c:pt>
              </c:numCache>
            </c:numRef>
          </c:val>
          <c:extLst xmlns:c16r2="http://schemas.microsoft.com/office/drawing/2015/06/chart">
            <c:ext xmlns:c16="http://schemas.microsoft.com/office/drawing/2014/chart" uri="{C3380CC4-5D6E-409C-BE32-E72D297353CC}">
              <c16:uniqueId val="{00000005-AC6B-45A5-B5A6-D5DA5B3CC473}"/>
            </c:ext>
          </c:extLst>
        </c:ser>
        <c:ser>
          <c:idx val="5"/>
          <c:order val="5"/>
          <c:tx>
            <c:strRef>
              <c:f>Hoja1!$G$1</c:f>
              <c:strCache>
                <c:ptCount val="1"/>
                <c:pt idx="0">
                  <c:v>5</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Hoja1!$G$2</c:f>
              <c:numCache>
                <c:formatCode>0%</c:formatCode>
                <c:ptCount val="1"/>
                <c:pt idx="0">
                  <c:v>0.22</c:v>
                </c:pt>
              </c:numCache>
            </c:numRef>
          </c:val>
          <c:extLst xmlns:c16r2="http://schemas.microsoft.com/office/drawing/2015/06/chart">
            <c:ext xmlns:c16="http://schemas.microsoft.com/office/drawing/2014/chart" uri="{C3380CC4-5D6E-409C-BE32-E72D297353CC}">
              <c16:uniqueId val="{00000006-AC6B-45A5-B5A6-D5DA5B3CC473}"/>
            </c:ext>
          </c:extLst>
        </c:ser>
        <c:ser>
          <c:idx val="6"/>
          <c:order val="6"/>
          <c:tx>
            <c:strRef>
              <c:f>Hoja1!$H$1</c:f>
              <c:strCache>
                <c:ptCount val="1"/>
                <c:pt idx="0">
                  <c:v>4</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Hoja1!$H$2</c:f>
              <c:numCache>
                <c:formatCode>0%</c:formatCode>
                <c:ptCount val="1"/>
                <c:pt idx="0">
                  <c:v>0.03</c:v>
                </c:pt>
              </c:numCache>
            </c:numRef>
          </c:val>
          <c:extLst xmlns:c16r2="http://schemas.microsoft.com/office/drawing/2015/06/chart">
            <c:ext xmlns:c16="http://schemas.microsoft.com/office/drawing/2014/chart" uri="{C3380CC4-5D6E-409C-BE32-E72D297353CC}">
              <c16:uniqueId val="{00000007-AC6B-45A5-B5A6-D5DA5B3CC473}"/>
            </c:ext>
          </c:extLst>
        </c:ser>
        <c:ser>
          <c:idx val="7"/>
          <c:order val="7"/>
          <c:tx>
            <c:strRef>
              <c:f>Hoja1!$I$1</c:f>
              <c:strCache>
                <c:ptCount val="1"/>
                <c:pt idx="0">
                  <c:v>3</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Hoja1!$I$2</c:f>
              <c:numCache>
                <c:formatCode>0%</c:formatCode>
                <c:ptCount val="1"/>
                <c:pt idx="0">
                  <c:v>0.02</c:v>
                </c:pt>
              </c:numCache>
            </c:numRef>
          </c:val>
          <c:extLst xmlns:c16r2="http://schemas.microsoft.com/office/drawing/2015/06/chart">
            <c:ext xmlns:c16="http://schemas.microsoft.com/office/drawing/2014/chart" uri="{C3380CC4-5D6E-409C-BE32-E72D297353CC}">
              <c16:uniqueId val="{00000008-AC6B-45A5-B5A6-D5DA5B3CC473}"/>
            </c:ext>
          </c:extLst>
        </c:ser>
        <c:ser>
          <c:idx val="8"/>
          <c:order val="8"/>
          <c:tx>
            <c:strRef>
              <c:f>Hoja1!$J$1</c:f>
              <c:strCache>
                <c:ptCount val="1"/>
                <c:pt idx="0">
                  <c:v>2</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Hoja1!$J$2</c:f>
              <c:numCache>
                <c:formatCode>0%</c:formatCode>
                <c:ptCount val="1"/>
                <c:pt idx="0">
                  <c:v>0.02</c:v>
                </c:pt>
              </c:numCache>
            </c:numRef>
          </c:val>
          <c:extLst xmlns:c16r2="http://schemas.microsoft.com/office/drawing/2015/06/chart">
            <c:ext xmlns:c16="http://schemas.microsoft.com/office/drawing/2014/chart" uri="{C3380CC4-5D6E-409C-BE32-E72D297353CC}">
              <c16:uniqueId val="{00000009-AC6B-45A5-B5A6-D5DA5B3CC473}"/>
            </c:ext>
          </c:extLst>
        </c:ser>
        <c:ser>
          <c:idx val="9"/>
          <c:order val="9"/>
          <c:tx>
            <c:strRef>
              <c:f>Hoja1!$K$1</c:f>
              <c:strCache>
                <c:ptCount val="1"/>
                <c:pt idx="0">
                  <c:v>1</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Hoja1!$K$2</c:f>
              <c:numCache>
                <c:formatCode>0%</c:formatCode>
                <c:ptCount val="1"/>
                <c:pt idx="0">
                  <c:v>0.03</c:v>
                </c:pt>
              </c:numCache>
            </c:numRef>
          </c:val>
          <c:extLst xmlns:c16r2="http://schemas.microsoft.com/office/drawing/2015/06/chart">
            <c:ext xmlns:c16="http://schemas.microsoft.com/office/drawing/2014/chart" uri="{C3380CC4-5D6E-409C-BE32-E72D297353CC}">
              <c16:uniqueId val="{0000000A-AC6B-45A5-B5A6-D5DA5B3CC473}"/>
            </c:ext>
          </c:extLst>
        </c:ser>
        <c:dLbls>
          <c:dLblPos val="ctr"/>
          <c:showLegendKey val="0"/>
          <c:showVal val="1"/>
          <c:showCatName val="0"/>
          <c:showSerName val="0"/>
          <c:showPercent val="0"/>
          <c:showBubbleSize val="0"/>
        </c:dLbls>
        <c:gapWidth val="150"/>
        <c:overlap val="100"/>
        <c:axId val="241586944"/>
        <c:axId val="241588480"/>
      </c:barChart>
      <c:catAx>
        <c:axId val="241586944"/>
        <c:scaling>
          <c:orientation val="minMax"/>
        </c:scaling>
        <c:delete val="1"/>
        <c:axPos val="l"/>
        <c:numFmt formatCode="General" sourceLinked="1"/>
        <c:majorTickMark val="out"/>
        <c:minorTickMark val="none"/>
        <c:tickLblPos val="nextTo"/>
        <c:crossAx val="241588480"/>
        <c:crosses val="autoZero"/>
        <c:auto val="1"/>
        <c:lblAlgn val="ctr"/>
        <c:lblOffset val="100"/>
        <c:noMultiLvlLbl val="0"/>
      </c:catAx>
      <c:valAx>
        <c:axId val="241588480"/>
        <c:scaling>
          <c:orientation val="minMax"/>
          <c:max val="1"/>
          <c:min val="0"/>
        </c:scaling>
        <c:delete val="1"/>
        <c:axPos val="b"/>
        <c:numFmt formatCode="0%" sourceLinked="1"/>
        <c:majorTickMark val="out"/>
        <c:minorTickMark val="none"/>
        <c:tickLblPos val="nextTo"/>
        <c:crossAx val="241586944"/>
        <c:crosses val="autoZero"/>
        <c:crossBetween val="between"/>
      </c:valAx>
      <c:spPr>
        <a:noFill/>
        <a:ln>
          <a:noFill/>
        </a:ln>
        <a:effectLst/>
      </c:spPr>
    </c:plotArea>
    <c:legend>
      <c:legendPos val="b"/>
      <c:layout>
        <c:manualLayout>
          <c:xMode val="edge"/>
          <c:yMode val="edge"/>
          <c:x val="0.1329269710968197"/>
          <c:y val="0.58912428244676196"/>
          <c:w val="0.79634704487381114"/>
          <c:h val="5.752583656512023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Hoja1!$A$2</c:f>
              <c:strCache>
                <c:ptCount val="1"/>
                <c:pt idx="0">
                  <c:v>Extremadamente improbable (1-6)</c:v>
                </c:pt>
              </c:strCache>
            </c:strRef>
          </c:tx>
          <c:spPr>
            <a:solidFill>
              <a:schemeClr val="bg1">
                <a:lumMod val="65000"/>
              </a:schemeClr>
            </a:solidFill>
          </c:spPr>
          <c:invertIfNegative val="0"/>
          <c:dLbls>
            <c:txPr>
              <a:bodyPr/>
              <a:lstStyle/>
              <a:p>
                <a:pPr>
                  <a:defRPr sz="1600">
                    <a:solidFill>
                      <a:schemeClr val="bg1"/>
                    </a:solidFill>
                  </a:defRPr>
                </a:pPr>
                <a:endParaRPr lang="es-CO"/>
              </a:p>
            </c:txPr>
            <c:showLegendKey val="0"/>
            <c:showVal val="1"/>
            <c:showCatName val="0"/>
            <c:showSerName val="0"/>
            <c:showPercent val="0"/>
            <c:showBubbleSize val="0"/>
            <c:showLeaderLines val="0"/>
          </c:dLbls>
          <c:cat>
            <c:strRef>
              <c:f>Hoja1!$B$1</c:f>
              <c:strCache>
                <c:ptCount val="1"/>
                <c:pt idx="0">
                  <c:v>Serie 1</c:v>
                </c:pt>
              </c:strCache>
            </c:strRef>
          </c:cat>
          <c:val>
            <c:numRef>
              <c:f>Hoja1!$B$2</c:f>
              <c:numCache>
                <c:formatCode>0%</c:formatCode>
                <c:ptCount val="1"/>
                <c:pt idx="0">
                  <c:v>0.56000000000000005</c:v>
                </c:pt>
              </c:numCache>
            </c:numRef>
          </c:val>
        </c:ser>
        <c:ser>
          <c:idx val="1"/>
          <c:order val="1"/>
          <c:tx>
            <c:strRef>
              <c:f>Hoja1!$A$3</c:f>
              <c:strCache>
                <c:ptCount val="1"/>
                <c:pt idx="0">
                  <c:v>Indecisos (7 y 8)</c:v>
                </c:pt>
              </c:strCache>
            </c:strRef>
          </c:tx>
          <c:spPr>
            <a:solidFill>
              <a:srgbClr val="F5B02B"/>
            </a:solidFill>
          </c:spPr>
          <c:invertIfNegative val="0"/>
          <c:dLbls>
            <c:txPr>
              <a:bodyPr/>
              <a:lstStyle/>
              <a:p>
                <a:pPr>
                  <a:defRPr sz="1600">
                    <a:solidFill>
                      <a:schemeClr val="bg1"/>
                    </a:solidFill>
                  </a:defRPr>
                </a:pPr>
                <a:endParaRPr lang="es-CO"/>
              </a:p>
            </c:txPr>
            <c:showLegendKey val="0"/>
            <c:showVal val="1"/>
            <c:showCatName val="0"/>
            <c:showSerName val="0"/>
            <c:showPercent val="0"/>
            <c:showBubbleSize val="0"/>
            <c:showLeaderLines val="0"/>
          </c:dLbls>
          <c:cat>
            <c:strRef>
              <c:f>Hoja1!$B$1</c:f>
              <c:strCache>
                <c:ptCount val="1"/>
                <c:pt idx="0">
                  <c:v>Serie 1</c:v>
                </c:pt>
              </c:strCache>
            </c:strRef>
          </c:cat>
          <c:val>
            <c:numRef>
              <c:f>Hoja1!$B$3</c:f>
              <c:numCache>
                <c:formatCode>0%</c:formatCode>
                <c:ptCount val="1"/>
                <c:pt idx="0">
                  <c:v>0.24</c:v>
                </c:pt>
              </c:numCache>
            </c:numRef>
          </c:val>
        </c:ser>
        <c:ser>
          <c:idx val="2"/>
          <c:order val="2"/>
          <c:tx>
            <c:strRef>
              <c:f>Hoja1!$A$4</c:f>
              <c:strCache>
                <c:ptCount val="1"/>
                <c:pt idx="0">
                  <c:v>Extremadamente probable(9 y 10)</c:v>
                </c:pt>
              </c:strCache>
            </c:strRef>
          </c:tx>
          <c:spPr>
            <a:solidFill>
              <a:srgbClr val="DA0F2B"/>
            </a:solidFill>
          </c:spPr>
          <c:invertIfNegative val="0"/>
          <c:dLbls>
            <c:txPr>
              <a:bodyPr/>
              <a:lstStyle/>
              <a:p>
                <a:pPr>
                  <a:defRPr sz="1600">
                    <a:solidFill>
                      <a:schemeClr val="bg1"/>
                    </a:solidFill>
                  </a:defRPr>
                </a:pPr>
                <a:endParaRPr lang="es-CO"/>
              </a:p>
            </c:txPr>
            <c:showLegendKey val="0"/>
            <c:showVal val="1"/>
            <c:showCatName val="0"/>
            <c:showSerName val="0"/>
            <c:showPercent val="0"/>
            <c:showBubbleSize val="0"/>
            <c:showLeaderLines val="0"/>
          </c:dLbls>
          <c:cat>
            <c:strRef>
              <c:f>Hoja1!$B$1</c:f>
              <c:strCache>
                <c:ptCount val="1"/>
                <c:pt idx="0">
                  <c:v>Serie 1</c:v>
                </c:pt>
              </c:strCache>
            </c:strRef>
          </c:cat>
          <c:val>
            <c:numRef>
              <c:f>Hoja1!$B$4</c:f>
              <c:numCache>
                <c:formatCode>0%</c:formatCode>
                <c:ptCount val="1"/>
                <c:pt idx="0">
                  <c:v>0.2</c:v>
                </c:pt>
              </c:numCache>
            </c:numRef>
          </c:val>
        </c:ser>
        <c:dLbls>
          <c:showLegendKey val="0"/>
          <c:showVal val="0"/>
          <c:showCatName val="0"/>
          <c:showSerName val="0"/>
          <c:showPercent val="0"/>
          <c:showBubbleSize val="0"/>
        </c:dLbls>
        <c:gapWidth val="150"/>
        <c:overlap val="100"/>
        <c:axId val="241571328"/>
        <c:axId val="241589632"/>
      </c:barChart>
      <c:catAx>
        <c:axId val="241571328"/>
        <c:scaling>
          <c:orientation val="minMax"/>
        </c:scaling>
        <c:delete val="1"/>
        <c:axPos val="b"/>
        <c:majorTickMark val="out"/>
        <c:minorTickMark val="none"/>
        <c:tickLblPos val="nextTo"/>
        <c:crossAx val="241589632"/>
        <c:crosses val="autoZero"/>
        <c:auto val="1"/>
        <c:lblAlgn val="ctr"/>
        <c:lblOffset val="100"/>
        <c:noMultiLvlLbl val="0"/>
      </c:catAx>
      <c:valAx>
        <c:axId val="241589632"/>
        <c:scaling>
          <c:orientation val="minMax"/>
        </c:scaling>
        <c:delete val="1"/>
        <c:axPos val="l"/>
        <c:numFmt formatCode="0%" sourceLinked="1"/>
        <c:majorTickMark val="out"/>
        <c:minorTickMark val="none"/>
        <c:tickLblPos val="nextTo"/>
        <c:crossAx val="241571328"/>
        <c:crosses val="autoZero"/>
        <c:crossBetween val="between"/>
      </c:valAx>
    </c:plotArea>
    <c:legend>
      <c:legendPos val="r"/>
      <c:layout>
        <c:manualLayout>
          <c:xMode val="edge"/>
          <c:yMode val="edge"/>
          <c:x val="0.52485685552892847"/>
          <c:y val="0.28362805509594963"/>
          <c:w val="0.31555802807257788"/>
          <c:h val="0.52585912851793226"/>
        </c:manualLayout>
      </c:layout>
      <c:overlay val="0"/>
      <c:txPr>
        <a:bodyPr/>
        <a:lstStyle/>
        <a:p>
          <a:pPr>
            <a:defRPr sz="1200"/>
          </a:pPr>
          <a:endParaRPr lang="es-CO"/>
        </a:p>
      </c:txPr>
    </c:legend>
    <c:plotVisOnly val="1"/>
    <c:dispBlanksAs val="gap"/>
    <c:showDLblsOverMax val="0"/>
  </c:chart>
  <c:txPr>
    <a:bodyPr/>
    <a:lstStyle/>
    <a:p>
      <a:pPr>
        <a:defRPr sz="1800"/>
      </a:pPr>
      <a:endParaRPr lang="es-CO"/>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67552910847638"/>
          <c:y val="0.27491414034230155"/>
          <c:w val="0.85408829354911509"/>
          <c:h val="0.39582549262587602"/>
        </c:manualLayout>
      </c:layout>
      <c:barChart>
        <c:barDir val="bar"/>
        <c:grouping val="stacked"/>
        <c:varyColors val="0"/>
        <c:ser>
          <c:idx val="0"/>
          <c:order val="0"/>
          <c:tx>
            <c:strRef>
              <c:f>Hoja1!$B$1</c:f>
              <c:strCache>
                <c:ptCount val="1"/>
                <c:pt idx="0">
                  <c:v>10</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Hoja1!$B$2</c:f>
              <c:numCache>
                <c:formatCode>0%</c:formatCode>
                <c:ptCount val="1"/>
                <c:pt idx="0">
                  <c:v>0.05</c:v>
                </c:pt>
              </c:numCache>
            </c:numRef>
          </c:val>
          <c:extLst xmlns:c16r2="http://schemas.microsoft.com/office/drawing/2015/06/chart">
            <c:ext xmlns:c16="http://schemas.microsoft.com/office/drawing/2014/chart" uri="{C3380CC4-5D6E-409C-BE32-E72D297353CC}">
              <c16:uniqueId val="{00000000-AC6B-45A5-B5A6-D5DA5B3CC473}"/>
            </c:ext>
          </c:extLst>
        </c:ser>
        <c:ser>
          <c:idx val="1"/>
          <c:order val="1"/>
          <c:tx>
            <c:strRef>
              <c:f>Hoja1!$C$1</c:f>
              <c:strCache>
                <c:ptCount val="1"/>
                <c:pt idx="0">
                  <c:v>9</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Hoja1!$C$2</c:f>
              <c:numCache>
                <c:formatCode>0%</c:formatCode>
                <c:ptCount val="1"/>
              </c:numCache>
            </c:numRef>
          </c:val>
          <c:extLst xmlns:c16r2="http://schemas.microsoft.com/office/drawing/2015/06/chart">
            <c:ext xmlns:c16="http://schemas.microsoft.com/office/drawing/2014/chart" uri="{C3380CC4-5D6E-409C-BE32-E72D297353CC}">
              <c16:uniqueId val="{00000001-AC6B-45A5-B5A6-D5DA5B3CC473}"/>
            </c:ext>
          </c:extLst>
        </c:ser>
        <c:ser>
          <c:idx val="2"/>
          <c:order val="2"/>
          <c:tx>
            <c:strRef>
              <c:f>Hoja1!$D$1</c:f>
              <c:strCache>
                <c:ptCount val="1"/>
                <c:pt idx="0">
                  <c:v>8</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Hoja1!$D$2</c:f>
              <c:numCache>
                <c:formatCode>0%</c:formatCode>
                <c:ptCount val="1"/>
                <c:pt idx="0">
                  <c:v>0.14000000000000001</c:v>
                </c:pt>
              </c:numCache>
            </c:numRef>
          </c:val>
          <c:extLst xmlns:c16r2="http://schemas.microsoft.com/office/drawing/2015/06/chart">
            <c:ext xmlns:c16="http://schemas.microsoft.com/office/drawing/2014/chart" uri="{C3380CC4-5D6E-409C-BE32-E72D297353CC}">
              <c16:uniqueId val="{00000002-AC6B-45A5-B5A6-D5DA5B3CC473}"/>
            </c:ext>
          </c:extLst>
        </c:ser>
        <c:ser>
          <c:idx val="3"/>
          <c:order val="3"/>
          <c:tx>
            <c:strRef>
              <c:f>Hoja1!$E$1</c:f>
              <c:strCache>
                <c:ptCount val="1"/>
                <c:pt idx="0">
                  <c:v>7</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Hoja1!$E$2</c:f>
              <c:numCache>
                <c:formatCode>0%</c:formatCode>
                <c:ptCount val="1"/>
                <c:pt idx="0">
                  <c:v>0.13</c:v>
                </c:pt>
              </c:numCache>
            </c:numRef>
          </c:val>
          <c:extLst xmlns:c16r2="http://schemas.microsoft.com/office/drawing/2015/06/chart">
            <c:ext xmlns:c16="http://schemas.microsoft.com/office/drawing/2014/chart" uri="{C3380CC4-5D6E-409C-BE32-E72D297353CC}">
              <c16:uniqueId val="{00000003-AC6B-45A5-B5A6-D5DA5B3CC473}"/>
            </c:ext>
          </c:extLst>
        </c:ser>
        <c:ser>
          <c:idx val="4"/>
          <c:order val="4"/>
          <c:tx>
            <c:strRef>
              <c:f>Hoja1!$F$1</c:f>
              <c:strCache>
                <c:ptCount val="1"/>
                <c:pt idx="0">
                  <c:v>6</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Hoja1!$F$2</c:f>
              <c:numCache>
                <c:formatCode>0%</c:formatCode>
                <c:ptCount val="1"/>
                <c:pt idx="0">
                  <c:v>0.16</c:v>
                </c:pt>
              </c:numCache>
            </c:numRef>
          </c:val>
          <c:extLst xmlns:c16r2="http://schemas.microsoft.com/office/drawing/2015/06/chart">
            <c:ext xmlns:c16="http://schemas.microsoft.com/office/drawing/2014/chart" uri="{C3380CC4-5D6E-409C-BE32-E72D297353CC}">
              <c16:uniqueId val="{00000005-AC6B-45A5-B5A6-D5DA5B3CC473}"/>
            </c:ext>
          </c:extLst>
        </c:ser>
        <c:ser>
          <c:idx val="5"/>
          <c:order val="5"/>
          <c:tx>
            <c:strRef>
              <c:f>Hoja1!$G$1</c:f>
              <c:strCache>
                <c:ptCount val="1"/>
                <c:pt idx="0">
                  <c:v>5</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Hoja1!$G$2</c:f>
              <c:numCache>
                <c:formatCode>0%</c:formatCode>
                <c:ptCount val="1"/>
                <c:pt idx="0">
                  <c:v>0.32</c:v>
                </c:pt>
              </c:numCache>
            </c:numRef>
          </c:val>
          <c:extLst xmlns:c16r2="http://schemas.microsoft.com/office/drawing/2015/06/chart">
            <c:ext xmlns:c16="http://schemas.microsoft.com/office/drawing/2014/chart" uri="{C3380CC4-5D6E-409C-BE32-E72D297353CC}">
              <c16:uniqueId val="{00000006-AC6B-45A5-B5A6-D5DA5B3CC473}"/>
            </c:ext>
          </c:extLst>
        </c:ser>
        <c:ser>
          <c:idx val="6"/>
          <c:order val="6"/>
          <c:tx>
            <c:strRef>
              <c:f>Hoja1!$H$1</c:f>
              <c:strCache>
                <c:ptCount val="1"/>
                <c:pt idx="0">
                  <c:v>4</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Hoja1!$H$2</c:f>
              <c:numCache>
                <c:formatCode>0%</c:formatCode>
                <c:ptCount val="1"/>
                <c:pt idx="0">
                  <c:v>0.08</c:v>
                </c:pt>
              </c:numCache>
            </c:numRef>
          </c:val>
          <c:extLst xmlns:c16r2="http://schemas.microsoft.com/office/drawing/2015/06/chart">
            <c:ext xmlns:c16="http://schemas.microsoft.com/office/drawing/2014/chart" uri="{C3380CC4-5D6E-409C-BE32-E72D297353CC}">
              <c16:uniqueId val="{00000007-AC6B-45A5-B5A6-D5DA5B3CC473}"/>
            </c:ext>
          </c:extLst>
        </c:ser>
        <c:ser>
          <c:idx val="7"/>
          <c:order val="7"/>
          <c:tx>
            <c:strRef>
              <c:f>Hoja1!$I$1</c:f>
              <c:strCache>
                <c:ptCount val="1"/>
                <c:pt idx="0">
                  <c:v>3</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Hoja1!$I$2</c:f>
              <c:numCache>
                <c:formatCode>0%</c:formatCode>
                <c:ptCount val="1"/>
                <c:pt idx="0">
                  <c:v>0.05</c:v>
                </c:pt>
              </c:numCache>
            </c:numRef>
          </c:val>
          <c:extLst xmlns:c16r2="http://schemas.microsoft.com/office/drawing/2015/06/chart">
            <c:ext xmlns:c16="http://schemas.microsoft.com/office/drawing/2014/chart" uri="{C3380CC4-5D6E-409C-BE32-E72D297353CC}">
              <c16:uniqueId val="{00000008-AC6B-45A5-B5A6-D5DA5B3CC473}"/>
            </c:ext>
          </c:extLst>
        </c:ser>
        <c:ser>
          <c:idx val="8"/>
          <c:order val="8"/>
          <c:tx>
            <c:strRef>
              <c:f>Hoja1!$J$1</c:f>
              <c:strCache>
                <c:ptCount val="1"/>
                <c:pt idx="0">
                  <c:v>2</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Hoja1!$J$2</c:f>
              <c:numCache>
                <c:formatCode>0%</c:formatCode>
                <c:ptCount val="1"/>
                <c:pt idx="0">
                  <c:v>0.04</c:v>
                </c:pt>
              </c:numCache>
            </c:numRef>
          </c:val>
          <c:extLst xmlns:c16r2="http://schemas.microsoft.com/office/drawing/2015/06/chart">
            <c:ext xmlns:c16="http://schemas.microsoft.com/office/drawing/2014/chart" uri="{C3380CC4-5D6E-409C-BE32-E72D297353CC}">
              <c16:uniqueId val="{00000009-AC6B-45A5-B5A6-D5DA5B3CC473}"/>
            </c:ext>
          </c:extLst>
        </c:ser>
        <c:ser>
          <c:idx val="9"/>
          <c:order val="9"/>
          <c:tx>
            <c:strRef>
              <c:f>Hoja1!$K$1</c:f>
              <c:strCache>
                <c:ptCount val="1"/>
                <c:pt idx="0">
                  <c:v>1</c:v>
                </c:pt>
              </c:strCache>
            </c:strRef>
          </c:tx>
          <c:spPr>
            <a:solidFill>
              <a:schemeClr val="bg1">
                <a:lumMod val="50000"/>
              </a:schemeClr>
            </a:solidFill>
            <a:ln>
              <a:noFill/>
            </a:ln>
            <a:effectLst/>
          </c:spPr>
          <c:invertIfNegative val="0"/>
          <c:dLbls>
            <c:dLbl>
              <c:idx val="0"/>
              <c:layout>
                <c:manualLayout>
                  <c:x val="1.7779159045777134E-3"/>
                  <c:y val="0"/>
                </c:manualLayout>
              </c:layout>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Hoja1!$K$2</c:f>
              <c:numCache>
                <c:formatCode>0%</c:formatCode>
                <c:ptCount val="1"/>
                <c:pt idx="0">
                  <c:v>0.03</c:v>
                </c:pt>
              </c:numCache>
            </c:numRef>
          </c:val>
          <c:extLst xmlns:c16r2="http://schemas.microsoft.com/office/drawing/2015/06/chart">
            <c:ext xmlns:c16="http://schemas.microsoft.com/office/drawing/2014/chart" uri="{C3380CC4-5D6E-409C-BE32-E72D297353CC}">
              <c16:uniqueId val="{0000000A-AC6B-45A5-B5A6-D5DA5B3CC473}"/>
            </c:ext>
          </c:extLst>
        </c:ser>
        <c:dLbls>
          <c:dLblPos val="ctr"/>
          <c:showLegendKey val="0"/>
          <c:showVal val="1"/>
          <c:showCatName val="0"/>
          <c:showSerName val="0"/>
          <c:showPercent val="0"/>
          <c:showBubbleSize val="0"/>
        </c:dLbls>
        <c:gapWidth val="150"/>
        <c:overlap val="100"/>
        <c:axId val="119252096"/>
        <c:axId val="119542912"/>
      </c:barChart>
      <c:catAx>
        <c:axId val="119252096"/>
        <c:scaling>
          <c:orientation val="minMax"/>
        </c:scaling>
        <c:delete val="1"/>
        <c:axPos val="l"/>
        <c:numFmt formatCode="General" sourceLinked="1"/>
        <c:majorTickMark val="out"/>
        <c:minorTickMark val="none"/>
        <c:tickLblPos val="nextTo"/>
        <c:crossAx val="119542912"/>
        <c:crosses val="autoZero"/>
        <c:auto val="1"/>
        <c:lblAlgn val="ctr"/>
        <c:lblOffset val="100"/>
        <c:noMultiLvlLbl val="0"/>
      </c:catAx>
      <c:valAx>
        <c:axId val="119542912"/>
        <c:scaling>
          <c:orientation val="minMax"/>
          <c:max val="1"/>
          <c:min val="0"/>
        </c:scaling>
        <c:delete val="1"/>
        <c:axPos val="b"/>
        <c:numFmt formatCode="0%" sourceLinked="1"/>
        <c:majorTickMark val="out"/>
        <c:minorTickMark val="none"/>
        <c:tickLblPos val="nextTo"/>
        <c:crossAx val="119252096"/>
        <c:crosses val="autoZero"/>
        <c:crossBetween val="between"/>
      </c:valAx>
      <c:spPr>
        <a:noFill/>
        <a:ln>
          <a:noFill/>
        </a:ln>
        <a:effectLst/>
      </c:spPr>
    </c:plotArea>
    <c:legend>
      <c:legendPos val="b"/>
      <c:layout>
        <c:manualLayout>
          <c:xMode val="edge"/>
          <c:yMode val="edge"/>
          <c:x val="0.1329269710968197"/>
          <c:y val="0.58912428244676196"/>
          <c:w val="0.79634704487381114"/>
          <c:h val="5.752583656512023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Hoja1!$A$2</c:f>
              <c:strCache>
                <c:ptCount val="1"/>
                <c:pt idx="0">
                  <c:v>Extremadamente improbable (1-6)</c:v>
                </c:pt>
              </c:strCache>
            </c:strRef>
          </c:tx>
          <c:spPr>
            <a:solidFill>
              <a:schemeClr val="bg1">
                <a:lumMod val="65000"/>
              </a:schemeClr>
            </a:solidFill>
          </c:spPr>
          <c:invertIfNegative val="0"/>
          <c:dLbls>
            <c:txPr>
              <a:bodyPr/>
              <a:lstStyle/>
              <a:p>
                <a:pPr>
                  <a:defRPr sz="1600">
                    <a:solidFill>
                      <a:schemeClr val="bg1"/>
                    </a:solidFill>
                  </a:defRPr>
                </a:pPr>
                <a:endParaRPr lang="es-CO"/>
              </a:p>
            </c:txPr>
            <c:showLegendKey val="0"/>
            <c:showVal val="1"/>
            <c:showCatName val="0"/>
            <c:showSerName val="0"/>
            <c:showPercent val="0"/>
            <c:showBubbleSize val="0"/>
            <c:showLeaderLines val="0"/>
          </c:dLbls>
          <c:cat>
            <c:strRef>
              <c:f>Hoja1!$B$1</c:f>
              <c:strCache>
                <c:ptCount val="1"/>
                <c:pt idx="0">
                  <c:v>Serie 1</c:v>
                </c:pt>
              </c:strCache>
            </c:strRef>
          </c:cat>
          <c:val>
            <c:numRef>
              <c:f>Hoja1!$B$2</c:f>
              <c:numCache>
                <c:formatCode>0%</c:formatCode>
                <c:ptCount val="1"/>
                <c:pt idx="0">
                  <c:v>0.68</c:v>
                </c:pt>
              </c:numCache>
            </c:numRef>
          </c:val>
        </c:ser>
        <c:ser>
          <c:idx val="1"/>
          <c:order val="1"/>
          <c:tx>
            <c:strRef>
              <c:f>Hoja1!$A$3</c:f>
              <c:strCache>
                <c:ptCount val="1"/>
                <c:pt idx="0">
                  <c:v>Indecisos (7 y 8)</c:v>
                </c:pt>
              </c:strCache>
            </c:strRef>
          </c:tx>
          <c:spPr>
            <a:solidFill>
              <a:srgbClr val="F5B02B"/>
            </a:solidFill>
          </c:spPr>
          <c:invertIfNegative val="0"/>
          <c:dLbls>
            <c:txPr>
              <a:bodyPr/>
              <a:lstStyle/>
              <a:p>
                <a:pPr>
                  <a:defRPr sz="1600">
                    <a:solidFill>
                      <a:schemeClr val="bg1"/>
                    </a:solidFill>
                  </a:defRPr>
                </a:pPr>
                <a:endParaRPr lang="es-CO"/>
              </a:p>
            </c:txPr>
            <c:showLegendKey val="0"/>
            <c:showVal val="1"/>
            <c:showCatName val="0"/>
            <c:showSerName val="0"/>
            <c:showPercent val="0"/>
            <c:showBubbleSize val="0"/>
            <c:showLeaderLines val="0"/>
          </c:dLbls>
          <c:cat>
            <c:strRef>
              <c:f>Hoja1!$B$1</c:f>
              <c:strCache>
                <c:ptCount val="1"/>
                <c:pt idx="0">
                  <c:v>Serie 1</c:v>
                </c:pt>
              </c:strCache>
            </c:strRef>
          </c:cat>
          <c:val>
            <c:numRef>
              <c:f>Hoja1!$B$3</c:f>
              <c:numCache>
                <c:formatCode>0%</c:formatCode>
                <c:ptCount val="1"/>
                <c:pt idx="0">
                  <c:v>0.27</c:v>
                </c:pt>
              </c:numCache>
            </c:numRef>
          </c:val>
        </c:ser>
        <c:ser>
          <c:idx val="2"/>
          <c:order val="2"/>
          <c:tx>
            <c:strRef>
              <c:f>Hoja1!$A$4</c:f>
              <c:strCache>
                <c:ptCount val="1"/>
                <c:pt idx="0">
                  <c:v>Extremadamente probable(9 y 10)</c:v>
                </c:pt>
              </c:strCache>
            </c:strRef>
          </c:tx>
          <c:spPr>
            <a:solidFill>
              <a:srgbClr val="DA0F2B"/>
            </a:solidFill>
          </c:spPr>
          <c:invertIfNegative val="0"/>
          <c:dLbls>
            <c:txPr>
              <a:bodyPr/>
              <a:lstStyle/>
              <a:p>
                <a:pPr>
                  <a:defRPr sz="1600">
                    <a:solidFill>
                      <a:schemeClr val="bg1"/>
                    </a:solidFill>
                  </a:defRPr>
                </a:pPr>
                <a:endParaRPr lang="es-CO"/>
              </a:p>
            </c:txPr>
            <c:showLegendKey val="0"/>
            <c:showVal val="1"/>
            <c:showCatName val="0"/>
            <c:showSerName val="0"/>
            <c:showPercent val="0"/>
            <c:showBubbleSize val="0"/>
            <c:showLeaderLines val="0"/>
          </c:dLbls>
          <c:cat>
            <c:strRef>
              <c:f>Hoja1!$B$1</c:f>
              <c:strCache>
                <c:ptCount val="1"/>
                <c:pt idx="0">
                  <c:v>Serie 1</c:v>
                </c:pt>
              </c:strCache>
            </c:strRef>
          </c:cat>
          <c:val>
            <c:numRef>
              <c:f>Hoja1!$B$4</c:f>
              <c:numCache>
                <c:formatCode>0%</c:formatCode>
                <c:ptCount val="1"/>
                <c:pt idx="0">
                  <c:v>0.05</c:v>
                </c:pt>
              </c:numCache>
            </c:numRef>
          </c:val>
        </c:ser>
        <c:dLbls>
          <c:showLegendKey val="0"/>
          <c:showVal val="0"/>
          <c:showCatName val="0"/>
          <c:showSerName val="0"/>
          <c:showPercent val="0"/>
          <c:showBubbleSize val="0"/>
        </c:dLbls>
        <c:gapWidth val="150"/>
        <c:overlap val="100"/>
        <c:axId val="120312960"/>
        <c:axId val="120337152"/>
      </c:barChart>
      <c:catAx>
        <c:axId val="120312960"/>
        <c:scaling>
          <c:orientation val="minMax"/>
        </c:scaling>
        <c:delete val="1"/>
        <c:axPos val="b"/>
        <c:majorTickMark val="out"/>
        <c:minorTickMark val="none"/>
        <c:tickLblPos val="nextTo"/>
        <c:crossAx val="120337152"/>
        <c:crosses val="autoZero"/>
        <c:auto val="1"/>
        <c:lblAlgn val="ctr"/>
        <c:lblOffset val="100"/>
        <c:noMultiLvlLbl val="0"/>
      </c:catAx>
      <c:valAx>
        <c:axId val="120337152"/>
        <c:scaling>
          <c:orientation val="minMax"/>
        </c:scaling>
        <c:delete val="1"/>
        <c:axPos val="l"/>
        <c:numFmt formatCode="0%" sourceLinked="1"/>
        <c:majorTickMark val="out"/>
        <c:minorTickMark val="none"/>
        <c:tickLblPos val="nextTo"/>
        <c:crossAx val="120312960"/>
        <c:crosses val="autoZero"/>
        <c:crossBetween val="between"/>
      </c:valAx>
    </c:plotArea>
    <c:legend>
      <c:legendPos val="r"/>
      <c:layout>
        <c:manualLayout>
          <c:xMode val="edge"/>
          <c:yMode val="edge"/>
          <c:x val="0.52485685552892847"/>
          <c:y val="0.28362805509594963"/>
          <c:w val="0.31555802807257788"/>
          <c:h val="0.52585912851793226"/>
        </c:manualLayout>
      </c:layout>
      <c:overlay val="0"/>
      <c:txPr>
        <a:bodyPr/>
        <a:lstStyle/>
        <a:p>
          <a:pPr>
            <a:defRPr sz="1200"/>
          </a:pPr>
          <a:endParaRPr lang="es-CO"/>
        </a:p>
      </c:txPr>
    </c:legend>
    <c:plotVisOnly val="1"/>
    <c:dispBlanksAs val="gap"/>
    <c:showDLblsOverMax val="0"/>
  </c:chart>
  <c:txPr>
    <a:bodyPr/>
    <a:lstStyle/>
    <a:p>
      <a:pPr>
        <a:defRPr sz="1800"/>
      </a:pPr>
      <a:endParaRPr lang="es-CO"/>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3.6773861773282172E-2"/>
          <c:y val="0.1058015867303721"/>
          <c:w val="0.95875795638327976"/>
          <c:h val="0.66583480509126747"/>
        </c:manualLayout>
      </c:layout>
      <c:barChart>
        <c:barDir val="col"/>
        <c:grouping val="stacked"/>
        <c:varyColors val="0"/>
        <c:ser>
          <c:idx val="0"/>
          <c:order val="0"/>
          <c:tx>
            <c:strRef>
              <c:f>Hoja1!$B$1</c:f>
              <c:strCache>
                <c:ptCount val="1"/>
                <c:pt idx="0">
                  <c:v>De acuerdo</c:v>
                </c:pt>
              </c:strCache>
            </c:strRef>
          </c:tx>
          <c:spPr>
            <a:solidFill>
              <a:srgbClr val="F5B02B"/>
            </a:solidFill>
            <a:ln>
              <a:solidFill>
                <a:srgbClr val="F5B02B"/>
              </a:solidFill>
            </a:ln>
          </c:spPr>
          <c:invertIfNegative val="0"/>
          <c:dLbls>
            <c:spPr>
              <a:noFill/>
              <a:ln>
                <a:noFill/>
              </a:ln>
              <a:effectLst/>
            </c:spPr>
            <c:txPr>
              <a:bodyPr rot="0" vert="horz"/>
              <a:lstStyle/>
              <a:p>
                <a:pPr>
                  <a:defRPr b="1">
                    <a:solidFill>
                      <a:schemeClr val="bg1"/>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La vida de los peatones está por encima de otros actores de la vía.</c:v>
                </c:pt>
                <c:pt idx="1">
                  <c:v>Los ciclistas están dispuestos a ceder el paso a los peatones.</c:v>
                </c:pt>
                <c:pt idx="2">
                  <c:v>Los conductores de vehículos con motor respetan las cebras y los cruces peatonales para garantizar la seguridad de los peatones.</c:v>
                </c:pt>
                <c:pt idx="3">
                  <c:v>Los conductores de servicio público pueden mejorar su comportamiento con los peatones en las vías</c:v>
                </c:pt>
                <c:pt idx="4">
                  <c:v>Los conductores de bus valoran la vida de los peatones.</c:v>
                </c:pt>
              </c:strCache>
            </c:strRef>
          </c:cat>
          <c:val>
            <c:numRef>
              <c:f>Hoja1!$B$2:$B$6</c:f>
              <c:numCache>
                <c:formatCode>0%</c:formatCode>
                <c:ptCount val="5"/>
                <c:pt idx="0">
                  <c:v>0.83199999999999996</c:v>
                </c:pt>
                <c:pt idx="1">
                  <c:v>0.192</c:v>
                </c:pt>
                <c:pt idx="2">
                  <c:v>0.36499999999999999</c:v>
                </c:pt>
                <c:pt idx="3">
                  <c:v>0.91100000000000003</c:v>
                </c:pt>
                <c:pt idx="4">
                  <c:v>0.29699999999999999</c:v>
                </c:pt>
              </c:numCache>
            </c:numRef>
          </c:val>
        </c:ser>
        <c:ser>
          <c:idx val="1"/>
          <c:order val="1"/>
          <c:tx>
            <c:strRef>
              <c:f>Hoja1!$C$1</c:f>
              <c:strCache>
                <c:ptCount val="1"/>
                <c:pt idx="0">
                  <c:v>En desacuerdo</c:v>
                </c:pt>
              </c:strCache>
            </c:strRef>
          </c:tx>
          <c:spPr>
            <a:solidFill>
              <a:srgbClr val="DA0F2B"/>
            </a:solidFill>
            <a:ln>
              <a:solidFill>
                <a:srgbClr val="DA0F2B"/>
              </a:solidFill>
            </a:ln>
          </c:spPr>
          <c:invertIfNegative val="0"/>
          <c:dLbls>
            <c:spPr>
              <a:noFill/>
              <a:ln>
                <a:noFill/>
              </a:ln>
              <a:effectLst/>
            </c:spPr>
            <c:txPr>
              <a:bodyPr rot="0" vert="horz"/>
              <a:lstStyle/>
              <a:p>
                <a:pPr>
                  <a:defRPr b="1">
                    <a:solidFill>
                      <a:srgbClr val="FFFFFF"/>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La vida de los peatones está por encima de otros actores de la vía.</c:v>
                </c:pt>
                <c:pt idx="1">
                  <c:v>Los ciclistas están dispuestos a ceder el paso a los peatones.</c:v>
                </c:pt>
                <c:pt idx="2">
                  <c:v>Los conductores de vehículos con motor respetan las cebras y los cruces peatonales para garantizar la seguridad de los peatones.</c:v>
                </c:pt>
                <c:pt idx="3">
                  <c:v>Los conductores de servicio público pueden mejorar su comportamiento con los peatones en las vías</c:v>
                </c:pt>
                <c:pt idx="4">
                  <c:v>Los conductores de bus valoran la vida de los peatones.</c:v>
                </c:pt>
              </c:strCache>
            </c:strRef>
          </c:cat>
          <c:val>
            <c:numRef>
              <c:f>Hoja1!$C$2:$C$6</c:f>
              <c:numCache>
                <c:formatCode>0%</c:formatCode>
                <c:ptCount val="5"/>
                <c:pt idx="0">
                  <c:v>0.16800000000000001</c:v>
                </c:pt>
                <c:pt idx="1">
                  <c:v>0.80800000000000005</c:v>
                </c:pt>
                <c:pt idx="2">
                  <c:v>0.63500000000000001</c:v>
                </c:pt>
                <c:pt idx="3">
                  <c:v>8.8999999999999996E-2</c:v>
                </c:pt>
                <c:pt idx="4">
                  <c:v>0.68200000000000005</c:v>
                </c:pt>
              </c:numCache>
            </c:numRef>
          </c:val>
        </c:ser>
        <c:ser>
          <c:idx val="2"/>
          <c:order val="2"/>
          <c:tx>
            <c:strRef>
              <c:f>Hoja1!$D$1</c:f>
              <c:strCache>
                <c:ptCount val="1"/>
                <c:pt idx="0">
                  <c:v>NS/NR</c:v>
                </c:pt>
              </c:strCache>
            </c:strRef>
          </c:tx>
          <c:spPr>
            <a:solidFill>
              <a:schemeClr val="bg1">
                <a:lumMod val="75000"/>
              </a:schemeClr>
            </a:solidFill>
            <a:ln>
              <a:solidFill>
                <a:schemeClr val="bg1">
                  <a:lumMod val="85000"/>
                </a:schemeClr>
              </a:solidFill>
            </a:ln>
          </c:spPr>
          <c:invertIfNegative val="0"/>
          <c:dLbls>
            <c:dLbl>
              <c:idx val="0"/>
              <c:layout>
                <c:manualLayout>
                  <c:x val="2.8457409652839088E-2"/>
                  <c:y val="4.9295376928172171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084622847256876E-2"/>
                  <c:y val="3.6971532696129126E-3"/>
                </c:manualLayout>
              </c:layout>
              <c:showLegendKey val="0"/>
              <c:showVal val="1"/>
              <c:showCatName val="0"/>
              <c:showSerName val="0"/>
              <c:showPercent val="0"/>
              <c:showBubbleSize val="0"/>
              <c:extLst>
                <c:ext xmlns:c15="http://schemas.microsoft.com/office/drawing/2012/chart" uri="{CE6537A1-D6FC-4f65-9D91-7224C49458BB}">
                  <c15:layout>
                    <c:manualLayout>
                      <c:w val="3.4631430268824613E-2"/>
                      <c:h val="5.4163392437972732E-2"/>
                    </c:manualLayout>
                  </c15:layout>
                </c:ext>
              </c:extLst>
            </c:dLbl>
            <c:dLbl>
              <c:idx val="2"/>
              <c:layout>
                <c:manualLayout>
                  <c:x val="2.8457409652839088E-2"/>
                  <c:y val="4.9295376928172171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227101625004798E-2"/>
                  <c:y val="-4.9295376928172171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5760974257348344E-3"/>
                  <c:y val="-4.007020146935882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La vida de los peatones está por encima de otros actores de la vía.</c:v>
                </c:pt>
                <c:pt idx="1">
                  <c:v>Los ciclistas están dispuestos a ceder el paso a los peatones.</c:v>
                </c:pt>
                <c:pt idx="2">
                  <c:v>Los conductores de vehículos con motor respetan las cebras y los cruces peatonales para garantizar la seguridad de los peatones.</c:v>
                </c:pt>
                <c:pt idx="3">
                  <c:v>Los conductores de servicio público pueden mejorar su comportamiento con los peatones en las vías</c:v>
                </c:pt>
                <c:pt idx="4">
                  <c:v>Los conductores de bus valoran la vida de los peatones.</c:v>
                </c:pt>
              </c:strCache>
            </c:strRef>
          </c:cat>
          <c:val>
            <c:numRef>
              <c:f>Hoja1!$D$2:$D$6</c:f>
              <c:numCache>
                <c:formatCode>General</c:formatCode>
                <c:ptCount val="5"/>
                <c:pt idx="4" formatCode="0%">
                  <c:v>0.02</c:v>
                </c:pt>
              </c:numCache>
            </c:numRef>
          </c:val>
        </c:ser>
        <c:dLbls>
          <c:showLegendKey val="0"/>
          <c:showVal val="1"/>
          <c:showCatName val="0"/>
          <c:showSerName val="0"/>
          <c:showPercent val="0"/>
          <c:showBubbleSize val="0"/>
        </c:dLbls>
        <c:gapWidth val="81"/>
        <c:overlap val="100"/>
        <c:axId val="102677504"/>
        <c:axId val="102761216"/>
      </c:barChart>
      <c:catAx>
        <c:axId val="102677504"/>
        <c:scaling>
          <c:orientation val="minMax"/>
        </c:scaling>
        <c:delete val="0"/>
        <c:axPos val="b"/>
        <c:numFmt formatCode="General" sourceLinked="1"/>
        <c:majorTickMark val="none"/>
        <c:minorTickMark val="none"/>
        <c:tickLblPos val="nextTo"/>
        <c:txPr>
          <a:bodyPr rot="-60000000" vert="horz"/>
          <a:lstStyle/>
          <a:p>
            <a:pPr>
              <a:defRPr sz="1050" b="1">
                <a:solidFill>
                  <a:schemeClr val="tx1">
                    <a:lumMod val="65000"/>
                    <a:lumOff val="35000"/>
                  </a:schemeClr>
                </a:solidFill>
              </a:defRPr>
            </a:pPr>
            <a:endParaRPr lang="es-CO"/>
          </a:p>
        </c:txPr>
        <c:crossAx val="102761216"/>
        <c:crosses val="autoZero"/>
        <c:auto val="1"/>
        <c:lblAlgn val="ctr"/>
        <c:lblOffset val="100"/>
        <c:noMultiLvlLbl val="0"/>
      </c:catAx>
      <c:valAx>
        <c:axId val="102761216"/>
        <c:scaling>
          <c:orientation val="minMax"/>
        </c:scaling>
        <c:delete val="1"/>
        <c:axPos val="l"/>
        <c:numFmt formatCode="0%" sourceLinked="1"/>
        <c:majorTickMark val="none"/>
        <c:minorTickMark val="none"/>
        <c:tickLblPos val="nextTo"/>
        <c:crossAx val="102677504"/>
        <c:crosses val="autoZero"/>
        <c:crossBetween val="between"/>
      </c:valAx>
    </c:plotArea>
    <c:legend>
      <c:legendPos val="b"/>
      <c:layout>
        <c:manualLayout>
          <c:xMode val="edge"/>
          <c:yMode val="edge"/>
          <c:x val="0.33493775047961993"/>
          <c:y val="3.6183210333124799E-2"/>
          <c:w val="0.33970712577336498"/>
          <c:h val="6.4459343494460836E-2"/>
        </c:manualLayout>
      </c:layout>
      <c:overlay val="0"/>
      <c:txPr>
        <a:bodyPr rot="0" vert="horz"/>
        <a:lstStyle/>
        <a:p>
          <a:pPr>
            <a:defRPr sz="1400"/>
          </a:pPr>
          <a:endParaRPr lang="es-CO"/>
        </a:p>
      </c:txPr>
    </c:legend>
    <c:plotVisOnly val="1"/>
    <c:dispBlanksAs val="gap"/>
    <c:showDLblsOverMax val="0"/>
  </c:chart>
  <c:txPr>
    <a:bodyPr/>
    <a:lstStyle/>
    <a:p>
      <a:pPr>
        <a:defRPr sz="1800"/>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F5B02B"/>
            </a:solidFill>
          </c:spPr>
          <c:invertIfNegative val="0"/>
          <c:dLbls>
            <c:txPr>
              <a:bodyPr/>
              <a:lstStyle/>
              <a:p>
                <a:pPr>
                  <a:defRPr sz="1400"/>
                </a:pPr>
                <a:endParaRPr lang="es-CO"/>
              </a:p>
            </c:txPr>
            <c:showLegendKey val="0"/>
            <c:showVal val="1"/>
            <c:showCatName val="0"/>
            <c:showSerName val="0"/>
            <c:showPercent val="0"/>
            <c:showBubbleSize val="0"/>
            <c:showLeaderLines val="0"/>
          </c:dLbls>
          <c:cat>
            <c:strRef>
              <c:f>Hoja1!$A$2:$A$10</c:f>
              <c:strCache>
                <c:ptCount val="9"/>
                <c:pt idx="0">
                  <c:v>1 Persona</c:v>
                </c:pt>
                <c:pt idx="1">
                  <c:v>2</c:v>
                </c:pt>
                <c:pt idx="2">
                  <c:v>3</c:v>
                </c:pt>
                <c:pt idx="3">
                  <c:v>4</c:v>
                </c:pt>
                <c:pt idx="4">
                  <c:v>5</c:v>
                </c:pt>
                <c:pt idx="5">
                  <c:v>6</c:v>
                </c:pt>
                <c:pt idx="6">
                  <c:v>7</c:v>
                </c:pt>
                <c:pt idx="7">
                  <c:v>8</c:v>
                </c:pt>
                <c:pt idx="8">
                  <c:v>9</c:v>
                </c:pt>
              </c:strCache>
            </c:strRef>
          </c:cat>
          <c:val>
            <c:numRef>
              <c:f>Hoja1!$B$2:$B$10</c:f>
              <c:numCache>
                <c:formatCode>0%</c:formatCode>
                <c:ptCount val="9"/>
                <c:pt idx="0">
                  <c:v>6.8000000000000005E-2</c:v>
                </c:pt>
                <c:pt idx="1">
                  <c:v>0.154</c:v>
                </c:pt>
                <c:pt idx="2">
                  <c:v>0.3</c:v>
                </c:pt>
                <c:pt idx="3">
                  <c:v>0.25600000000000001</c:v>
                </c:pt>
                <c:pt idx="4">
                  <c:v>0.13600000000000001</c:v>
                </c:pt>
                <c:pt idx="5">
                  <c:v>4.4999999999999998E-2</c:v>
                </c:pt>
                <c:pt idx="6">
                  <c:v>2.3E-2</c:v>
                </c:pt>
                <c:pt idx="7">
                  <c:v>8.9999999999999993E-3</c:v>
                </c:pt>
                <c:pt idx="8">
                  <c:v>7.0000000000000001E-3</c:v>
                </c:pt>
              </c:numCache>
            </c:numRef>
          </c:val>
        </c:ser>
        <c:dLbls>
          <c:showLegendKey val="0"/>
          <c:showVal val="0"/>
          <c:showCatName val="0"/>
          <c:showSerName val="0"/>
          <c:showPercent val="0"/>
          <c:showBubbleSize val="0"/>
        </c:dLbls>
        <c:gapWidth val="73"/>
        <c:axId val="57944704"/>
        <c:axId val="58188928"/>
      </c:barChart>
      <c:catAx>
        <c:axId val="57944704"/>
        <c:scaling>
          <c:orientation val="maxMin"/>
        </c:scaling>
        <c:delete val="0"/>
        <c:axPos val="l"/>
        <c:numFmt formatCode="General" sourceLinked="1"/>
        <c:majorTickMark val="out"/>
        <c:minorTickMark val="none"/>
        <c:tickLblPos val="nextTo"/>
        <c:txPr>
          <a:bodyPr/>
          <a:lstStyle/>
          <a:p>
            <a:pPr>
              <a:defRPr sz="1400"/>
            </a:pPr>
            <a:endParaRPr lang="es-CO"/>
          </a:p>
        </c:txPr>
        <c:crossAx val="58188928"/>
        <c:crosses val="autoZero"/>
        <c:auto val="1"/>
        <c:lblAlgn val="ctr"/>
        <c:lblOffset val="100"/>
        <c:noMultiLvlLbl val="0"/>
      </c:catAx>
      <c:valAx>
        <c:axId val="58188928"/>
        <c:scaling>
          <c:orientation val="minMax"/>
          <c:max val="1"/>
        </c:scaling>
        <c:delete val="1"/>
        <c:axPos val="t"/>
        <c:numFmt formatCode="0%" sourceLinked="1"/>
        <c:majorTickMark val="out"/>
        <c:minorTickMark val="none"/>
        <c:tickLblPos val="nextTo"/>
        <c:crossAx val="57944704"/>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32660815341062827"/>
          <c:y val="0.10709105387953967"/>
          <c:w val="0.42361097171070472"/>
          <c:h val="0.88438651077702135"/>
        </c:manualLayout>
      </c:layout>
      <c:barChart>
        <c:barDir val="bar"/>
        <c:grouping val="percentStacked"/>
        <c:varyColors val="0"/>
        <c:ser>
          <c:idx val="0"/>
          <c:order val="0"/>
          <c:tx>
            <c:strRef>
              <c:f>Hoja1!$B$1</c:f>
              <c:strCache>
                <c:ptCount val="1"/>
                <c:pt idx="0">
                  <c:v>Confío completamente</c:v>
                </c:pt>
              </c:strCache>
            </c:strRef>
          </c:tx>
          <c:spPr>
            <a:solidFill>
              <a:srgbClr val="DA0F2B"/>
            </a:solidFill>
          </c:spPr>
          <c:invertIfNegative val="0"/>
          <c:dLbls>
            <c:dLbl>
              <c:idx val="1"/>
              <c:layout>
                <c:manualLayout>
                  <c:x val="6.9420036590372046E-3"/>
                  <c:y val="-6.9540356495625981E-3"/>
                </c:manualLayout>
              </c:layout>
              <c:showLegendKey val="0"/>
              <c:showVal val="1"/>
              <c:showCatName val="0"/>
              <c:showSerName val="0"/>
              <c:showPercent val="0"/>
              <c:showBubbleSize val="0"/>
            </c:dLbl>
            <c:dLbl>
              <c:idx val="3"/>
              <c:layout>
                <c:manualLayout>
                  <c:x val="9.25600487871623E-3"/>
                  <c:y val="0"/>
                </c:manualLayout>
              </c:layout>
              <c:showLegendKey val="0"/>
              <c:showVal val="1"/>
              <c:showCatName val="0"/>
              <c:showSerName val="0"/>
              <c:showPercent val="0"/>
              <c:showBubbleSize val="0"/>
            </c:dLbl>
            <c:dLbl>
              <c:idx val="4"/>
              <c:layout>
                <c:manualLayout>
                  <c:x val="1.0413005488555806E-2"/>
                  <c:y val="4.6360237663750654E-3"/>
                </c:manualLayout>
              </c:layout>
              <c:showLegendKey val="0"/>
              <c:showVal val="1"/>
              <c:showCatName val="0"/>
              <c:showSerName val="0"/>
              <c:showPercent val="0"/>
              <c:showBubbleSize val="0"/>
            </c:dLbl>
            <c:dLbl>
              <c:idx val="6"/>
              <c:layout>
                <c:manualLayout>
                  <c:x val="1.1569095074293104E-3"/>
                  <c:y val="-9.2720475327501307E-3"/>
                </c:manualLayout>
              </c:layout>
              <c:showLegendKey val="0"/>
              <c:showVal val="1"/>
              <c:showCatName val="0"/>
              <c:showSerName val="0"/>
              <c:showPercent val="0"/>
              <c:showBubbleSize val="0"/>
            </c:dLbl>
            <c:spPr>
              <a:noFill/>
              <a:ln>
                <a:noFill/>
              </a:ln>
              <a:effectLst/>
            </c:spPr>
            <c:txPr>
              <a:bodyPr rot="0" vert="horz"/>
              <a:lstStyle/>
              <a:p>
                <a:pPr>
                  <a:defRPr sz="1600" b="1">
                    <a:solidFill>
                      <a:schemeClr val="bg1"/>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Patinetas</c:v>
                </c:pt>
                <c:pt idx="1">
                  <c:v>SITP</c:v>
                </c:pt>
                <c:pt idx="2">
                  <c:v>Transmilenio</c:v>
                </c:pt>
                <c:pt idx="3">
                  <c:v>Conductores de buses y busetas</c:v>
                </c:pt>
                <c:pt idx="4">
                  <c:v>Ciclistas</c:v>
                </c:pt>
                <c:pt idx="5">
                  <c:v>Motociclistas</c:v>
                </c:pt>
                <c:pt idx="6">
                  <c:v>Conductores de taxi</c:v>
                </c:pt>
                <c:pt idx="7">
                  <c:v>Conductores de vehículos particulares</c:v>
                </c:pt>
              </c:strCache>
            </c:strRef>
          </c:cat>
          <c:val>
            <c:numRef>
              <c:f>Hoja1!$B$2:$B$9</c:f>
              <c:numCache>
                <c:formatCode>0%</c:formatCode>
                <c:ptCount val="8"/>
                <c:pt idx="0">
                  <c:v>0.11700000000000001</c:v>
                </c:pt>
                <c:pt idx="1">
                  <c:v>8.9999999999999993E-3</c:v>
                </c:pt>
                <c:pt idx="2">
                  <c:v>7.2999999999999995E-2</c:v>
                </c:pt>
                <c:pt idx="3">
                  <c:v>1.4E-2</c:v>
                </c:pt>
                <c:pt idx="4">
                  <c:v>3.2000000000000001E-2</c:v>
                </c:pt>
                <c:pt idx="6">
                  <c:v>0.02</c:v>
                </c:pt>
                <c:pt idx="7">
                  <c:v>3.5000000000000003E-2</c:v>
                </c:pt>
              </c:numCache>
            </c:numRef>
          </c:val>
        </c:ser>
        <c:ser>
          <c:idx val="1"/>
          <c:order val="1"/>
          <c:tx>
            <c:strRef>
              <c:f>Hoja1!$C$1</c:f>
              <c:strCache>
                <c:ptCount val="1"/>
                <c:pt idx="0">
                  <c:v>Confío algo</c:v>
                </c:pt>
              </c:strCache>
            </c:strRef>
          </c:tx>
          <c:spPr>
            <a:solidFill>
              <a:srgbClr val="F5B02B"/>
            </a:solidFill>
          </c:spPr>
          <c:invertIfNegative val="0"/>
          <c:dLbls>
            <c:spPr>
              <a:noFill/>
              <a:ln>
                <a:noFill/>
              </a:ln>
              <a:effectLst/>
            </c:spPr>
            <c:txPr>
              <a:bodyPr rot="0" vert="horz"/>
              <a:lstStyle/>
              <a:p>
                <a:pPr>
                  <a:defRPr sz="1600" b="1">
                    <a:solidFill>
                      <a:srgbClr val="FFFFFF"/>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Patinetas</c:v>
                </c:pt>
                <c:pt idx="1">
                  <c:v>SITP</c:v>
                </c:pt>
                <c:pt idx="2">
                  <c:v>Transmilenio</c:v>
                </c:pt>
                <c:pt idx="3">
                  <c:v>Conductores de buses y busetas</c:v>
                </c:pt>
                <c:pt idx="4">
                  <c:v>Ciclistas</c:v>
                </c:pt>
                <c:pt idx="5">
                  <c:v>Motociclistas</c:v>
                </c:pt>
                <c:pt idx="6">
                  <c:v>Conductores de taxi</c:v>
                </c:pt>
                <c:pt idx="7">
                  <c:v>Conductores de vehículos particulares</c:v>
                </c:pt>
              </c:strCache>
            </c:strRef>
          </c:cat>
          <c:val>
            <c:numRef>
              <c:f>Hoja1!$C$2:$C$9</c:f>
              <c:numCache>
                <c:formatCode>0%</c:formatCode>
                <c:ptCount val="8"/>
                <c:pt idx="0">
                  <c:v>0.20899999999999999</c:v>
                </c:pt>
                <c:pt idx="1">
                  <c:v>0.24299999999999999</c:v>
                </c:pt>
                <c:pt idx="2">
                  <c:v>0.17899999999999999</c:v>
                </c:pt>
                <c:pt idx="3">
                  <c:v>0.248</c:v>
                </c:pt>
                <c:pt idx="4">
                  <c:v>0.222</c:v>
                </c:pt>
                <c:pt idx="5">
                  <c:v>0.06</c:v>
                </c:pt>
                <c:pt idx="6">
                  <c:v>0.14699999999999999</c:v>
                </c:pt>
                <c:pt idx="7">
                  <c:v>0.20300000000000001</c:v>
                </c:pt>
              </c:numCache>
            </c:numRef>
          </c:val>
        </c:ser>
        <c:ser>
          <c:idx val="2"/>
          <c:order val="2"/>
          <c:tx>
            <c:strRef>
              <c:f>Hoja1!$D$1</c:f>
              <c:strCache>
                <c:ptCount val="1"/>
                <c:pt idx="0">
                  <c:v>Confío poco</c:v>
                </c:pt>
              </c:strCache>
            </c:strRef>
          </c:tx>
          <c:spPr>
            <a:solidFill>
              <a:schemeClr val="accent1"/>
            </a:solidFill>
          </c:spPr>
          <c:invertIfNegative val="0"/>
          <c:dLbls>
            <c:dLbl>
              <c:idx val="0"/>
              <c:layout>
                <c:manualLayout>
                  <c:x val="2.2140064542716157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3538941283708414E-3"/>
                  <c:y val="0"/>
                </c:manualLayout>
              </c:layout>
              <c:spPr>
                <a:noFill/>
                <a:ln>
                  <a:noFill/>
                </a:ln>
                <a:effectLst/>
              </c:spPr>
              <c:txPr>
                <a:bodyPr rot="0" vert="horz" wrap="square" lIns="38100" tIns="19050" rIns="38100" bIns="19050" anchor="ctr">
                  <a:noAutofit/>
                </a:bodyPr>
                <a:lstStyle/>
                <a:p>
                  <a:pPr>
                    <a:defRPr sz="1600" b="1"/>
                  </a:pPr>
                  <a:endParaRPr lang="es-CO"/>
                </a:p>
              </c:txPr>
              <c:dLblPos val="ctr"/>
              <c:showLegendKey val="0"/>
              <c:showVal val="1"/>
              <c:showCatName val="0"/>
              <c:showSerName val="0"/>
              <c:showPercent val="0"/>
              <c:showBubbleSize val="0"/>
              <c:extLst>
                <c:ext xmlns:c15="http://schemas.microsoft.com/office/drawing/2012/chart" uri="{CE6537A1-D6FC-4f65-9D91-7224C49458BB}">
                  <c15:layout>
                    <c:manualLayout>
                      <c:w val="8.6239682771054232E-2"/>
                      <c:h val="5.4163392437972732E-2"/>
                    </c:manualLayout>
                  </c15:layout>
                </c:ext>
              </c:extLst>
            </c:dLbl>
            <c:dLbl>
              <c:idx val="2"/>
              <c:layout>
                <c:manualLayout>
                  <c:x val="5.9630573835047929E-3"/>
                  <c:y val="2.464768846408518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5245152506668587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7364344283783548E-3"/>
                  <c:y val="2.4647688464086086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sz="1600" b="1"/>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Patinetas</c:v>
                </c:pt>
                <c:pt idx="1">
                  <c:v>SITP</c:v>
                </c:pt>
                <c:pt idx="2">
                  <c:v>Transmilenio</c:v>
                </c:pt>
                <c:pt idx="3">
                  <c:v>Conductores de buses y busetas</c:v>
                </c:pt>
                <c:pt idx="4">
                  <c:v>Ciclistas</c:v>
                </c:pt>
                <c:pt idx="5">
                  <c:v>Motociclistas</c:v>
                </c:pt>
                <c:pt idx="6">
                  <c:v>Conductores de taxi</c:v>
                </c:pt>
                <c:pt idx="7">
                  <c:v>Conductores de vehículos particulares</c:v>
                </c:pt>
              </c:strCache>
            </c:strRef>
          </c:cat>
          <c:val>
            <c:numRef>
              <c:f>Hoja1!$D$2:$D$9</c:f>
              <c:numCache>
                <c:formatCode>0%</c:formatCode>
                <c:ptCount val="8"/>
                <c:pt idx="0">
                  <c:v>0.33500000000000002</c:v>
                </c:pt>
                <c:pt idx="1">
                  <c:v>0.39600000000000002</c:v>
                </c:pt>
                <c:pt idx="2">
                  <c:v>0.36599999999999999</c:v>
                </c:pt>
                <c:pt idx="3">
                  <c:v>0.39600000000000002</c:v>
                </c:pt>
                <c:pt idx="4">
                  <c:v>0.41299999999999998</c:v>
                </c:pt>
                <c:pt idx="5">
                  <c:v>0.36</c:v>
                </c:pt>
                <c:pt idx="6">
                  <c:v>0.39600000000000002</c:v>
                </c:pt>
                <c:pt idx="7">
                  <c:v>0.48799999999999999</c:v>
                </c:pt>
              </c:numCache>
            </c:numRef>
          </c:val>
        </c:ser>
        <c:ser>
          <c:idx val="3"/>
          <c:order val="3"/>
          <c:tx>
            <c:strRef>
              <c:f>Hoja1!$E$1</c:f>
              <c:strCache>
                <c:ptCount val="1"/>
                <c:pt idx="0">
                  <c:v>No confío para nada</c:v>
                </c:pt>
              </c:strCache>
            </c:strRef>
          </c:tx>
          <c:invertIfNegative val="0"/>
          <c:dLbls>
            <c:dLbl>
              <c:idx val="1"/>
              <c:layout>
                <c:manualLayout>
                  <c:x val="1.9450236673074238E-2"/>
                  <c:y val="0"/>
                </c:manualLayout>
              </c:layout>
              <c:showLegendKey val="0"/>
              <c:showVal val="1"/>
              <c:showCatName val="0"/>
              <c:showSerName val="0"/>
              <c:showPercent val="0"/>
              <c:showBubbleSize val="0"/>
            </c:dLbl>
            <c:dLbl>
              <c:idx val="3"/>
              <c:layout>
                <c:manualLayout>
                  <c:x val="1.7161973535065482E-2"/>
                  <c:y val="-9.0373813695641277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8029214356500854E-3"/>
                  <c:y val="4.489277187313429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0155550077264038E-2"/>
                  <c:y val="4.3425306082517934E-3"/>
                </c:manualLayout>
              </c:layout>
              <c:showLegendKey val="0"/>
              <c:showVal val="1"/>
              <c:showCatName val="0"/>
              <c:showSerName val="0"/>
              <c:showPercent val="0"/>
              <c:showBubbleSize val="0"/>
              <c:extLst>
                <c:ext xmlns:c15="http://schemas.microsoft.com/office/drawing/2012/chart" uri="{CE6537A1-D6FC-4f65-9D91-7224C49458BB}">
                  <c15:layout>
                    <c:manualLayout>
                      <c:w val="3.2024242616432504E-2"/>
                      <c:h val="6.1557698977198559E-2"/>
                    </c:manualLayout>
                  </c15:layout>
                </c:ext>
              </c:extLst>
            </c:dLbl>
            <c:dLbl>
              <c:idx val="7"/>
              <c:layout>
                <c:manualLayout>
                  <c:x val="1.1299796349672186E-2"/>
                  <c:y val="-2.0245187250642611E-3"/>
                </c:manualLayout>
              </c:layout>
              <c:spPr>
                <a:noFill/>
                <a:ln>
                  <a:noFill/>
                </a:ln>
                <a:effectLst/>
              </c:spPr>
              <c:txPr>
                <a:bodyPr wrap="square" lIns="38100" tIns="19050" rIns="38100" bIns="19050" anchor="ctr">
                  <a:noAutofit/>
                </a:bodyPr>
                <a:lstStyle/>
                <a:p>
                  <a:pPr>
                    <a:defRPr sz="1400" b="1"/>
                  </a:pPr>
                  <a:endParaRPr lang="es-CO"/>
                </a:p>
              </c:txPr>
              <c:showLegendKey val="0"/>
              <c:showVal val="1"/>
              <c:showCatName val="0"/>
              <c:showSerName val="0"/>
              <c:showPercent val="0"/>
              <c:showBubbleSize val="0"/>
              <c:extLst>
                <c:ext xmlns:c15="http://schemas.microsoft.com/office/drawing/2012/chart" uri="{CE6537A1-D6FC-4f65-9D91-7224C49458BB}">
                  <c15:layout>
                    <c:manualLayout>
                      <c:w val="3.6600768892450009E-2"/>
                      <c:h val="5.6628161284381341E-2"/>
                    </c:manualLayout>
                  </c15:layout>
                </c:ext>
              </c:extLst>
            </c:dLbl>
            <c:spPr>
              <a:noFill/>
              <a:ln>
                <a:noFill/>
              </a:ln>
              <a:effectLst/>
            </c:spPr>
            <c:txPr>
              <a:bodyPr wrap="square" lIns="38100" tIns="19050" rIns="38100" bIns="19050" anchor="ctr">
                <a:spAutoFit/>
              </a:bodyPr>
              <a:lstStyle/>
              <a:p>
                <a:pPr>
                  <a:defRPr sz="1400" b="1"/>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Hoja1!$A$2:$A$9</c:f>
              <c:strCache>
                <c:ptCount val="8"/>
                <c:pt idx="0">
                  <c:v>Patinetas</c:v>
                </c:pt>
                <c:pt idx="1">
                  <c:v>SITP</c:v>
                </c:pt>
                <c:pt idx="2">
                  <c:v>Transmilenio</c:v>
                </c:pt>
                <c:pt idx="3">
                  <c:v>Conductores de buses y busetas</c:v>
                </c:pt>
                <c:pt idx="4">
                  <c:v>Ciclistas</c:v>
                </c:pt>
                <c:pt idx="5">
                  <c:v>Motociclistas</c:v>
                </c:pt>
                <c:pt idx="6">
                  <c:v>Conductores de taxi</c:v>
                </c:pt>
                <c:pt idx="7">
                  <c:v>Conductores de vehículos particulares</c:v>
                </c:pt>
              </c:strCache>
            </c:strRef>
          </c:cat>
          <c:val>
            <c:numRef>
              <c:f>Hoja1!$E$2:$E$9</c:f>
              <c:numCache>
                <c:formatCode>0%</c:formatCode>
                <c:ptCount val="8"/>
                <c:pt idx="0">
                  <c:v>0.33900000000000002</c:v>
                </c:pt>
                <c:pt idx="1">
                  <c:v>0.35199999999999998</c:v>
                </c:pt>
                <c:pt idx="2">
                  <c:v>0.38100000000000001</c:v>
                </c:pt>
                <c:pt idx="3">
                  <c:v>0.34200000000000003</c:v>
                </c:pt>
                <c:pt idx="4">
                  <c:v>0.33400000000000002</c:v>
                </c:pt>
                <c:pt idx="5">
                  <c:v>0.57999999999999996</c:v>
                </c:pt>
                <c:pt idx="6">
                  <c:v>0.437</c:v>
                </c:pt>
                <c:pt idx="7">
                  <c:v>0.27400000000000002</c:v>
                </c:pt>
              </c:numCache>
            </c:numRef>
          </c:val>
        </c:ser>
        <c:dLbls>
          <c:showLegendKey val="0"/>
          <c:showVal val="1"/>
          <c:showCatName val="0"/>
          <c:showSerName val="0"/>
          <c:showPercent val="0"/>
          <c:showBubbleSize val="0"/>
        </c:dLbls>
        <c:gapWidth val="81"/>
        <c:overlap val="100"/>
        <c:axId val="103303808"/>
        <c:axId val="103334272"/>
      </c:barChart>
      <c:catAx>
        <c:axId val="103303808"/>
        <c:scaling>
          <c:orientation val="minMax"/>
        </c:scaling>
        <c:delete val="0"/>
        <c:axPos val="l"/>
        <c:numFmt formatCode="General" sourceLinked="1"/>
        <c:majorTickMark val="none"/>
        <c:minorTickMark val="none"/>
        <c:tickLblPos val="nextTo"/>
        <c:txPr>
          <a:bodyPr rot="-60000000" vert="horz"/>
          <a:lstStyle/>
          <a:p>
            <a:pPr>
              <a:defRPr sz="1400" b="1" i="1"/>
            </a:pPr>
            <a:endParaRPr lang="es-CO"/>
          </a:p>
        </c:txPr>
        <c:crossAx val="103334272"/>
        <c:crosses val="autoZero"/>
        <c:auto val="1"/>
        <c:lblAlgn val="ctr"/>
        <c:lblOffset val="100"/>
        <c:noMultiLvlLbl val="0"/>
      </c:catAx>
      <c:valAx>
        <c:axId val="103334272"/>
        <c:scaling>
          <c:orientation val="minMax"/>
        </c:scaling>
        <c:delete val="1"/>
        <c:axPos val="b"/>
        <c:numFmt formatCode="0%" sourceLinked="1"/>
        <c:majorTickMark val="none"/>
        <c:minorTickMark val="none"/>
        <c:tickLblPos val="nextTo"/>
        <c:crossAx val="103303808"/>
        <c:crosses val="autoZero"/>
        <c:crossBetween val="between"/>
      </c:valAx>
    </c:plotArea>
    <c:legend>
      <c:legendPos val="b"/>
      <c:layout>
        <c:manualLayout>
          <c:xMode val="edge"/>
          <c:yMode val="edge"/>
          <c:x val="0.17473478721847763"/>
          <c:y val="2.0451618072680811E-2"/>
          <c:w val="0.65979655543891835"/>
          <c:h val="5.6489978967952763E-2"/>
        </c:manualLayout>
      </c:layout>
      <c:overlay val="0"/>
      <c:txPr>
        <a:bodyPr rot="0" vert="horz"/>
        <a:lstStyle/>
        <a:p>
          <a:pPr>
            <a:defRPr sz="1100"/>
          </a:pPr>
          <a:endParaRPr lang="es-CO"/>
        </a:p>
      </c:txPr>
    </c:legend>
    <c:plotVisOnly val="1"/>
    <c:dispBlanksAs val="gap"/>
    <c:showDLblsOverMax val="0"/>
  </c:chart>
  <c:txPr>
    <a:bodyPr/>
    <a:lstStyle/>
    <a:p>
      <a:pPr>
        <a:defRPr sz="1800"/>
      </a:pPr>
      <a:endParaRPr lang="es-CO"/>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37340888398097538"/>
          <c:y val="0"/>
          <c:w val="0.38580592188973045"/>
          <c:h val="0.91672199074903504"/>
        </c:manualLayout>
      </c:layout>
      <c:barChart>
        <c:barDir val="bar"/>
        <c:grouping val="clustered"/>
        <c:varyColors val="0"/>
        <c:ser>
          <c:idx val="0"/>
          <c:order val="0"/>
          <c:spPr>
            <a:solidFill>
              <a:srgbClr val="F5B02B"/>
            </a:solidFill>
            <a:ln>
              <a:solidFill>
                <a:srgbClr val="F5B02B"/>
              </a:solidFill>
            </a:ln>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Presencia de entidades de la Alcaldía en puntos críticos</c:v>
                </c:pt>
                <c:pt idx="1">
                  <c:v>Cruces viales con mejor señalización</c:v>
                </c:pt>
                <c:pt idx="2">
                  <c:v>Rampas para coches y sillas de ruedas</c:v>
                </c:pt>
                <c:pt idx="3">
                  <c:v>Presencia de Cámaras</c:v>
                </c:pt>
                <c:pt idx="4">
                  <c:v>Respeto de los vehículos hacia los peatones en los cruces</c:v>
                </c:pt>
                <c:pt idx="5">
                  <c:v>Iluminación</c:v>
                </c:pt>
                <c:pt idx="6">
                  <c:v>Limpieza y aseo de andenes y senderos peatonales</c:v>
                </c:pt>
                <c:pt idx="7">
                  <c:v>Andenes y senderos peatonales más amplios</c:v>
                </c:pt>
                <c:pt idx="8">
                  <c:v>Presencia de Policía</c:v>
                </c:pt>
              </c:strCache>
            </c:strRef>
          </c:cat>
          <c:val>
            <c:numRef>
              <c:f>Hoja1!$B$2:$B$10</c:f>
              <c:numCache>
                <c:formatCode>0%</c:formatCode>
                <c:ptCount val="9"/>
                <c:pt idx="0">
                  <c:v>3.9E-2</c:v>
                </c:pt>
                <c:pt idx="1">
                  <c:v>5.2999999999999999E-2</c:v>
                </c:pt>
                <c:pt idx="2">
                  <c:v>5.6000000000000001E-2</c:v>
                </c:pt>
                <c:pt idx="3">
                  <c:v>7.9000000000000001E-2</c:v>
                </c:pt>
                <c:pt idx="4">
                  <c:v>8.6999999999999994E-2</c:v>
                </c:pt>
                <c:pt idx="5">
                  <c:v>9.4E-2</c:v>
                </c:pt>
                <c:pt idx="6">
                  <c:v>9.7000000000000003E-2</c:v>
                </c:pt>
                <c:pt idx="7">
                  <c:v>0.128</c:v>
                </c:pt>
                <c:pt idx="8">
                  <c:v>0.36599999999999999</c:v>
                </c:pt>
              </c:numCache>
            </c:numRef>
          </c:val>
        </c:ser>
        <c:dLbls>
          <c:showLegendKey val="0"/>
          <c:showVal val="0"/>
          <c:showCatName val="0"/>
          <c:showSerName val="0"/>
          <c:showPercent val="0"/>
          <c:showBubbleSize val="0"/>
        </c:dLbls>
        <c:gapWidth val="55"/>
        <c:axId val="102312192"/>
        <c:axId val="102318080"/>
      </c:barChart>
      <c:catAx>
        <c:axId val="102312192"/>
        <c:scaling>
          <c:orientation val="minMax"/>
        </c:scaling>
        <c:delete val="0"/>
        <c:axPos val="l"/>
        <c:numFmt formatCode="General" sourceLinked="1"/>
        <c:majorTickMark val="out"/>
        <c:minorTickMark val="none"/>
        <c:tickLblPos val="nextTo"/>
        <c:txPr>
          <a:bodyPr rot="-60000000" vert="horz"/>
          <a:lstStyle/>
          <a:p>
            <a:pPr>
              <a:defRPr sz="1400" b="1" i="1">
                <a:solidFill>
                  <a:schemeClr val="tx1">
                    <a:lumMod val="65000"/>
                    <a:lumOff val="35000"/>
                  </a:schemeClr>
                </a:solidFill>
              </a:defRPr>
            </a:pPr>
            <a:endParaRPr lang="es-CO"/>
          </a:p>
        </c:txPr>
        <c:crossAx val="102318080"/>
        <c:crosses val="autoZero"/>
        <c:auto val="1"/>
        <c:lblAlgn val="ctr"/>
        <c:lblOffset val="100"/>
        <c:noMultiLvlLbl val="0"/>
      </c:catAx>
      <c:valAx>
        <c:axId val="102318080"/>
        <c:scaling>
          <c:orientation val="minMax"/>
        </c:scaling>
        <c:delete val="1"/>
        <c:axPos val="b"/>
        <c:numFmt formatCode="0%" sourceLinked="1"/>
        <c:majorTickMark val="out"/>
        <c:minorTickMark val="none"/>
        <c:tickLblPos val="nextTo"/>
        <c:crossAx val="102312192"/>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32801632573690592"/>
          <c:y val="0.14517643766376401"/>
          <c:w val="0.50433643282721441"/>
          <c:h val="0.74530575744232852"/>
        </c:manualLayout>
      </c:layout>
      <c:barChart>
        <c:barDir val="bar"/>
        <c:grouping val="percentStacked"/>
        <c:varyColors val="0"/>
        <c:ser>
          <c:idx val="0"/>
          <c:order val="0"/>
          <c:tx>
            <c:strRef>
              <c:f>Hoja1!$B$1</c:f>
              <c:strCache>
                <c:ptCount val="1"/>
                <c:pt idx="0">
                  <c:v>Muy frecuente</c:v>
                </c:pt>
              </c:strCache>
            </c:strRef>
          </c:tx>
          <c:spPr>
            <a:solidFill>
              <a:srgbClr val="DA0F2B"/>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Peatones que transitan por las ciclorutas.</c:v>
                </c:pt>
                <c:pt idx="1">
                  <c:v>Peatones que cruzan las calles por debajo del puente peatonal.</c:v>
                </c:pt>
                <c:pt idx="2">
                  <c:v>Peatones que cruzan la calle sin hacerlo por la cebra.</c:v>
                </c:pt>
                <c:pt idx="3">
                  <c:v>Peatones que se cruzan sin fijarse en el semáforo porque los demás están cruzando.</c:v>
                </c:pt>
                <c:pt idx="4">
                  <c:v>Peatones que se cruzan aun cuando el semáforo peatonal está en rojo.</c:v>
                </c:pt>
                <c:pt idx="5">
                  <c:v>Peatones que cruzan los semáforos viendo el celular.</c:v>
                </c:pt>
              </c:strCache>
            </c:strRef>
          </c:cat>
          <c:val>
            <c:numRef>
              <c:f>Hoja1!$B$2:$B$7</c:f>
              <c:numCache>
                <c:formatCode>0%</c:formatCode>
                <c:ptCount val="6"/>
                <c:pt idx="0">
                  <c:v>0.53700000000000003</c:v>
                </c:pt>
                <c:pt idx="1">
                  <c:v>0.61</c:v>
                </c:pt>
                <c:pt idx="2">
                  <c:v>0.73399999999999999</c:v>
                </c:pt>
                <c:pt idx="3">
                  <c:v>0.61899999999999999</c:v>
                </c:pt>
                <c:pt idx="4">
                  <c:v>0.55200000000000005</c:v>
                </c:pt>
                <c:pt idx="5">
                  <c:v>0.55200000000000005</c:v>
                </c:pt>
              </c:numCache>
            </c:numRef>
          </c:val>
        </c:ser>
        <c:ser>
          <c:idx val="1"/>
          <c:order val="1"/>
          <c:tx>
            <c:strRef>
              <c:f>Hoja1!$C$1</c:f>
              <c:strCache>
                <c:ptCount val="1"/>
                <c:pt idx="0">
                  <c:v>Algo frecuente</c:v>
                </c:pt>
              </c:strCache>
            </c:strRef>
          </c:tx>
          <c:spPr>
            <a:solidFill>
              <a:srgbClr val="F5B02B"/>
            </a:solidFill>
            <a:ln>
              <a:solidFill>
                <a:srgbClr val="F5B02B"/>
              </a:solidFill>
            </a:ln>
          </c:spPr>
          <c:invertIfNegative val="0"/>
          <c:dLbls>
            <c:spPr>
              <a:noFill/>
              <a:ln>
                <a:noFill/>
              </a:ln>
              <a:effectLst/>
            </c:spPr>
            <c:txPr>
              <a:bodyPr wrap="square" lIns="38100" tIns="19050" rIns="38100" bIns="19050" anchor="ctr">
                <a:spAutoFit/>
              </a:bodyPr>
              <a:lstStyle/>
              <a:p>
                <a:pPr>
                  <a:defRPr b="1"/>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Peatones que transitan por las ciclorutas.</c:v>
                </c:pt>
                <c:pt idx="1">
                  <c:v>Peatones que cruzan las calles por debajo del puente peatonal.</c:v>
                </c:pt>
                <c:pt idx="2">
                  <c:v>Peatones que cruzan la calle sin hacerlo por la cebra.</c:v>
                </c:pt>
                <c:pt idx="3">
                  <c:v>Peatones que se cruzan sin fijarse en el semáforo porque los demás están cruzando.</c:v>
                </c:pt>
                <c:pt idx="4">
                  <c:v>Peatones que se cruzan aun cuando el semáforo peatonal está en rojo.</c:v>
                </c:pt>
                <c:pt idx="5">
                  <c:v>Peatones que cruzan los semáforos viendo el celular.</c:v>
                </c:pt>
              </c:strCache>
            </c:strRef>
          </c:cat>
          <c:val>
            <c:numRef>
              <c:f>Hoja1!$C$2:$C$7</c:f>
              <c:numCache>
                <c:formatCode>0%</c:formatCode>
                <c:ptCount val="6"/>
                <c:pt idx="0">
                  <c:v>0.245</c:v>
                </c:pt>
                <c:pt idx="1">
                  <c:v>0.16900000000000001</c:v>
                </c:pt>
                <c:pt idx="2">
                  <c:v>0.156</c:v>
                </c:pt>
                <c:pt idx="3">
                  <c:v>0.27200000000000002</c:v>
                </c:pt>
                <c:pt idx="4">
                  <c:v>0.28499999999999998</c:v>
                </c:pt>
                <c:pt idx="5">
                  <c:v>0.28199999999999997</c:v>
                </c:pt>
              </c:numCache>
            </c:numRef>
          </c:val>
        </c:ser>
        <c:ser>
          <c:idx val="2"/>
          <c:order val="2"/>
          <c:tx>
            <c:strRef>
              <c:f>Hoja1!$D$1</c:f>
              <c:strCache>
                <c:ptCount val="1"/>
                <c:pt idx="0">
                  <c:v>Poco frecuente</c:v>
                </c:pt>
              </c:strCache>
            </c:strRef>
          </c:tx>
          <c:spPr>
            <a:solidFill>
              <a:schemeClr val="accent1"/>
            </a:solidFill>
            <a:ln>
              <a:solidFill>
                <a:schemeClr val="tx2">
                  <a:lumMod val="75000"/>
                </a:schemeClr>
              </a:solidFill>
            </a:ln>
            <a:effectLst/>
          </c:spPr>
          <c:invertIfNegative val="0"/>
          <c:dLbls>
            <c:spPr>
              <a:noFill/>
              <a:ln>
                <a:noFill/>
              </a:ln>
              <a:effectLst/>
            </c:spPr>
            <c:txPr>
              <a:bodyPr wrap="square" lIns="38100" tIns="19050" rIns="38100" bIns="19050" anchor="ctr">
                <a:spAutoFit/>
              </a:bodyPr>
              <a:lstStyle/>
              <a:p>
                <a:pPr>
                  <a:defRPr b="1"/>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Peatones que transitan por las ciclorutas.</c:v>
                </c:pt>
                <c:pt idx="1">
                  <c:v>Peatones que cruzan las calles por debajo del puente peatonal.</c:v>
                </c:pt>
                <c:pt idx="2">
                  <c:v>Peatones que cruzan la calle sin hacerlo por la cebra.</c:v>
                </c:pt>
                <c:pt idx="3">
                  <c:v>Peatones que se cruzan sin fijarse en el semáforo porque los demás están cruzando.</c:v>
                </c:pt>
                <c:pt idx="4">
                  <c:v>Peatones que se cruzan aun cuando el semáforo peatonal está en rojo.</c:v>
                </c:pt>
                <c:pt idx="5">
                  <c:v>Peatones que cruzan los semáforos viendo el celular.</c:v>
                </c:pt>
              </c:strCache>
            </c:strRef>
          </c:cat>
          <c:val>
            <c:numRef>
              <c:f>Hoja1!$D$2:$D$7</c:f>
              <c:numCache>
                <c:formatCode>0%</c:formatCode>
                <c:ptCount val="6"/>
                <c:pt idx="0">
                  <c:v>0.186</c:v>
                </c:pt>
                <c:pt idx="1">
                  <c:v>0.20599999999999999</c:v>
                </c:pt>
                <c:pt idx="2">
                  <c:v>7.4999999999999997E-2</c:v>
                </c:pt>
                <c:pt idx="3">
                  <c:v>0.107</c:v>
                </c:pt>
                <c:pt idx="4">
                  <c:v>0.14199999999999999</c:v>
                </c:pt>
                <c:pt idx="5">
                  <c:v>0.129</c:v>
                </c:pt>
              </c:numCache>
            </c:numRef>
          </c:val>
        </c:ser>
        <c:ser>
          <c:idx val="3"/>
          <c:order val="3"/>
          <c:tx>
            <c:strRef>
              <c:f>Hoja1!$E$1</c:f>
              <c:strCache>
                <c:ptCount val="1"/>
                <c:pt idx="0">
                  <c:v>Nada frecuente</c:v>
                </c:pt>
              </c:strCache>
            </c:strRef>
          </c:tx>
          <c:spPr>
            <a:solidFill>
              <a:schemeClr val="bg1">
                <a:lumMod val="65000"/>
              </a:schemeClr>
            </a:solidFill>
          </c:spPr>
          <c:invertIfNegative val="0"/>
          <c:dLbls>
            <c:dLbl>
              <c:idx val="0"/>
              <c:layout>
                <c:manualLayout>
                  <c:x val="2.5436133183374857E-2"/>
                  <c:y val="-2.4647688464086988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1967569567459933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279945311403272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3123757439431687E-2"/>
                  <c:y val="9.8590753856343891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5436133183374857E-2"/>
                  <c:y val="7.3943065392258261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Hoja1!$A$2:$A$7</c:f>
              <c:strCache>
                <c:ptCount val="6"/>
                <c:pt idx="0">
                  <c:v>Peatones que transitan por las ciclorutas.</c:v>
                </c:pt>
                <c:pt idx="1">
                  <c:v>Peatones que cruzan las calles por debajo del puente peatonal.</c:v>
                </c:pt>
                <c:pt idx="2">
                  <c:v>Peatones que cruzan la calle sin hacerlo por la cebra.</c:v>
                </c:pt>
                <c:pt idx="3">
                  <c:v>Peatones que se cruzan sin fijarse en el semáforo porque los demás están cruzando.</c:v>
                </c:pt>
                <c:pt idx="4">
                  <c:v>Peatones que se cruzan aun cuando el semáforo peatonal está en rojo.</c:v>
                </c:pt>
                <c:pt idx="5">
                  <c:v>Peatones que cruzan los semáforos viendo el celular.</c:v>
                </c:pt>
              </c:strCache>
            </c:strRef>
          </c:cat>
          <c:val>
            <c:numRef>
              <c:f>Hoja1!$E$2:$E$7</c:f>
              <c:numCache>
                <c:formatCode>0%</c:formatCode>
                <c:ptCount val="6"/>
                <c:pt idx="0">
                  <c:v>3.3000000000000002E-2</c:v>
                </c:pt>
                <c:pt idx="1">
                  <c:v>1.4999999999999999E-2</c:v>
                </c:pt>
                <c:pt idx="2">
                  <c:v>3.5000000000000003E-2</c:v>
                </c:pt>
                <c:pt idx="4">
                  <c:v>2.1000000000000001E-2</c:v>
                </c:pt>
                <c:pt idx="5">
                  <c:v>3.6999999999999998E-2</c:v>
                </c:pt>
              </c:numCache>
            </c:numRef>
          </c:val>
        </c:ser>
        <c:dLbls>
          <c:dLblPos val="ctr"/>
          <c:showLegendKey val="0"/>
          <c:showVal val="1"/>
          <c:showCatName val="0"/>
          <c:showSerName val="0"/>
          <c:showPercent val="0"/>
          <c:showBubbleSize val="0"/>
        </c:dLbls>
        <c:gapWidth val="81"/>
        <c:overlap val="100"/>
        <c:axId val="102367616"/>
        <c:axId val="102369152"/>
      </c:barChart>
      <c:catAx>
        <c:axId val="102367616"/>
        <c:scaling>
          <c:orientation val="minMax"/>
        </c:scaling>
        <c:delete val="0"/>
        <c:axPos val="l"/>
        <c:numFmt formatCode="General" sourceLinked="1"/>
        <c:majorTickMark val="out"/>
        <c:minorTickMark val="none"/>
        <c:tickLblPos val="nextTo"/>
        <c:txPr>
          <a:bodyPr rot="-60000000" vert="horz"/>
          <a:lstStyle/>
          <a:p>
            <a:pPr>
              <a:defRPr sz="1200" b="1" i="1"/>
            </a:pPr>
            <a:endParaRPr lang="es-CO"/>
          </a:p>
        </c:txPr>
        <c:crossAx val="102369152"/>
        <c:crosses val="autoZero"/>
        <c:auto val="1"/>
        <c:lblAlgn val="ctr"/>
        <c:lblOffset val="100"/>
        <c:noMultiLvlLbl val="0"/>
      </c:catAx>
      <c:valAx>
        <c:axId val="102369152"/>
        <c:scaling>
          <c:orientation val="minMax"/>
        </c:scaling>
        <c:delete val="1"/>
        <c:axPos val="b"/>
        <c:numFmt formatCode="0%" sourceLinked="1"/>
        <c:majorTickMark val="out"/>
        <c:minorTickMark val="none"/>
        <c:tickLblPos val="nextTo"/>
        <c:crossAx val="102367616"/>
        <c:crosses val="autoZero"/>
        <c:crossBetween val="between"/>
      </c:valAx>
    </c:plotArea>
    <c:legend>
      <c:legendPos val="r"/>
      <c:layout>
        <c:manualLayout>
          <c:xMode val="edge"/>
          <c:yMode val="edge"/>
          <c:x val="0.2275061828739626"/>
          <c:y val="2.334330173836071E-2"/>
          <c:w val="0.64225573376580902"/>
          <c:h val="0.12515106412998611"/>
        </c:manualLayout>
      </c:layout>
      <c:overlay val="0"/>
      <c:txPr>
        <a:bodyPr/>
        <a:lstStyle/>
        <a:p>
          <a:pPr>
            <a:defRPr sz="1400"/>
          </a:pPr>
          <a:endParaRPr lang="es-CO"/>
        </a:p>
      </c:txPr>
    </c:legend>
    <c:plotVisOnly val="1"/>
    <c:dispBlanksAs val="gap"/>
    <c:showDLblsOverMax val="0"/>
  </c:chart>
  <c:txPr>
    <a:bodyPr/>
    <a:lstStyle/>
    <a:p>
      <a:pPr>
        <a:defRPr sz="1800"/>
      </a:pPr>
      <a:endParaRPr lang="es-CO"/>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49860712310030952"/>
          <c:y val="6.1320795332845145E-2"/>
          <c:w val="0.43726097441383732"/>
          <c:h val="0.8195744380818607"/>
        </c:manualLayout>
      </c:layout>
      <c:barChart>
        <c:barDir val="bar"/>
        <c:grouping val="clustered"/>
        <c:varyColors val="0"/>
        <c:ser>
          <c:idx val="0"/>
          <c:order val="0"/>
          <c:spPr>
            <a:solidFill>
              <a:srgbClr val="DA0F2B"/>
            </a:solidFill>
            <a:ln>
              <a:solidFill>
                <a:srgbClr val="C00000"/>
              </a:solidFill>
            </a:ln>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NS/NR</c:v>
                </c:pt>
                <c:pt idx="1">
                  <c:v>El clima no es favorable para esta actividad.</c:v>
                </c:pt>
                <c:pt idx="2">
                  <c:v>Miedo a un accidente</c:v>
                </c:pt>
                <c:pt idx="3">
                  <c:v>No tengo las habilidades físicas necesarias.</c:v>
                </c:pt>
                <c:pt idx="4">
                  <c:v>Los andenes y senderos peatonales están en mal estado</c:v>
                </c:pt>
                <c:pt idx="5">
                  <c:v>Me toma más de 30 minutos llegar a mis destinos caminando</c:v>
                </c:pt>
                <c:pt idx="6">
                  <c:v>Seguridad personal</c:v>
                </c:pt>
                <c:pt idx="7">
                  <c:v>El trayecto que debo recorrer es muy largo</c:v>
                </c:pt>
              </c:strCache>
            </c:strRef>
          </c:cat>
          <c:val>
            <c:numRef>
              <c:f>Hoja1!$B$2:$B$9</c:f>
              <c:numCache>
                <c:formatCode>0%</c:formatCode>
                <c:ptCount val="8"/>
                <c:pt idx="0">
                  <c:v>0.01</c:v>
                </c:pt>
                <c:pt idx="1">
                  <c:v>8.0000000000000002E-3</c:v>
                </c:pt>
                <c:pt idx="2">
                  <c:v>0.01</c:v>
                </c:pt>
                <c:pt idx="3">
                  <c:v>4.1000000000000002E-2</c:v>
                </c:pt>
                <c:pt idx="4">
                  <c:v>4.2999999999999997E-2</c:v>
                </c:pt>
                <c:pt idx="5">
                  <c:v>0.15</c:v>
                </c:pt>
                <c:pt idx="6">
                  <c:v>0.17899999999999999</c:v>
                </c:pt>
                <c:pt idx="7">
                  <c:v>0.55900000000000005</c:v>
                </c:pt>
              </c:numCache>
            </c:numRef>
          </c:val>
        </c:ser>
        <c:dLbls>
          <c:showLegendKey val="0"/>
          <c:showVal val="0"/>
          <c:showCatName val="0"/>
          <c:showSerName val="0"/>
          <c:showPercent val="0"/>
          <c:showBubbleSize val="0"/>
        </c:dLbls>
        <c:gapWidth val="110"/>
        <c:axId val="102405248"/>
        <c:axId val="102406784"/>
      </c:barChart>
      <c:catAx>
        <c:axId val="102405248"/>
        <c:scaling>
          <c:orientation val="minMax"/>
        </c:scaling>
        <c:delete val="0"/>
        <c:axPos val="l"/>
        <c:numFmt formatCode="General" sourceLinked="1"/>
        <c:majorTickMark val="out"/>
        <c:minorTickMark val="none"/>
        <c:tickLblPos val="nextTo"/>
        <c:txPr>
          <a:bodyPr rot="-60000000" vert="horz"/>
          <a:lstStyle/>
          <a:p>
            <a:pPr>
              <a:defRPr sz="1400" b="1" i="1">
                <a:solidFill>
                  <a:schemeClr val="tx1">
                    <a:lumMod val="65000"/>
                    <a:lumOff val="35000"/>
                  </a:schemeClr>
                </a:solidFill>
              </a:defRPr>
            </a:pPr>
            <a:endParaRPr lang="es-CO"/>
          </a:p>
        </c:txPr>
        <c:crossAx val="102406784"/>
        <c:crosses val="autoZero"/>
        <c:auto val="1"/>
        <c:lblAlgn val="ctr"/>
        <c:lblOffset val="100"/>
        <c:noMultiLvlLbl val="0"/>
      </c:catAx>
      <c:valAx>
        <c:axId val="102406784"/>
        <c:scaling>
          <c:orientation val="minMax"/>
        </c:scaling>
        <c:delete val="1"/>
        <c:axPos val="b"/>
        <c:numFmt formatCode="0%" sourceLinked="1"/>
        <c:majorTickMark val="out"/>
        <c:minorTickMark val="none"/>
        <c:tickLblPos val="nextTo"/>
        <c:crossAx val="102405248"/>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93440288866788"/>
          <c:y val="6.7746767722665968E-2"/>
          <c:w val="0.64213102720902671"/>
          <c:h val="0.93225323227733403"/>
        </c:manualLayout>
      </c:layout>
      <c:doughnutChart>
        <c:varyColors val="1"/>
        <c:ser>
          <c:idx val="0"/>
          <c:order val="0"/>
          <c:tx>
            <c:strRef>
              <c:f>Hoja1!$B$1</c:f>
              <c:strCache>
                <c:ptCount val="1"/>
                <c:pt idx="0">
                  <c:v>Columna1</c:v>
                </c:pt>
              </c:strCache>
            </c:strRef>
          </c:tx>
          <c:spPr>
            <a:solidFill>
              <a:srgbClr val="F5B02B"/>
            </a:solidFill>
          </c:spPr>
          <c:dPt>
            <c:idx val="0"/>
            <c:bubble3D val="0"/>
            <c:spPr>
              <a:solidFill>
                <a:srgbClr val="DA0F2B"/>
              </a:solidFill>
              <a:ln w="19050">
                <a:solidFill>
                  <a:schemeClr val="lt1"/>
                </a:solidFill>
              </a:ln>
              <a:effectLst/>
            </c:spPr>
          </c:dPt>
          <c:dPt>
            <c:idx val="1"/>
            <c:bubble3D val="0"/>
            <c:spPr>
              <a:solidFill>
                <a:srgbClr val="F5B02B"/>
              </a:solidFill>
              <a:ln w="19050">
                <a:solidFill>
                  <a:schemeClr val="lt1"/>
                </a:solidFill>
              </a:ln>
              <a:effectLst/>
            </c:spPr>
          </c:dPt>
          <c:dPt>
            <c:idx val="2"/>
            <c:bubble3D val="0"/>
            <c:spPr>
              <a:solidFill>
                <a:schemeClr val="bg1">
                  <a:lumMod val="50000"/>
                </a:schemeClr>
              </a:solidFill>
              <a:ln w="19050">
                <a:solidFill>
                  <a:schemeClr val="bg1">
                    <a:lumMod val="50000"/>
                  </a:schemeClr>
                </a:solidFill>
              </a:ln>
              <a:effectLst/>
            </c:spPr>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FFFF"/>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Hoja1!$A$2:$A$4</c:f>
              <c:strCache>
                <c:ptCount val="3"/>
                <c:pt idx="0">
                  <c:v>No</c:v>
                </c:pt>
                <c:pt idx="1">
                  <c:v>Si</c:v>
                </c:pt>
                <c:pt idx="2">
                  <c:v>NX/NR</c:v>
                </c:pt>
              </c:strCache>
            </c:strRef>
          </c:cat>
          <c:val>
            <c:numRef>
              <c:f>Hoja1!$B$2:$B$4</c:f>
              <c:numCache>
                <c:formatCode>0%</c:formatCode>
                <c:ptCount val="3"/>
                <c:pt idx="0">
                  <c:v>0.31</c:v>
                </c:pt>
                <c:pt idx="1">
                  <c:v>0.69</c:v>
                </c:pt>
                <c:pt idx="2">
                  <c:v>0.01</c:v>
                </c:pt>
              </c:numCache>
            </c:numRef>
          </c:val>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b="1"/>
      </a:pPr>
      <a:endParaRPr lang="es-CO"/>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10457740917183363"/>
          <c:y val="2.3779630695229721E-2"/>
          <c:w val="0.78690509487136862"/>
          <c:h val="0.8195744380818607"/>
        </c:manualLayout>
      </c:layout>
      <c:barChart>
        <c:barDir val="col"/>
        <c:grouping val="clustered"/>
        <c:varyColors val="0"/>
        <c:ser>
          <c:idx val="0"/>
          <c:order val="0"/>
          <c:spPr>
            <a:solidFill>
              <a:srgbClr val="F5B02B"/>
            </a:solidFill>
            <a:ln>
              <a:noFill/>
            </a:ln>
          </c:spPr>
          <c:invertIfNegative val="0"/>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11 a 30 minutos</c:v>
                </c:pt>
                <c:pt idx="1">
                  <c:v>31 minutos a 1 hora</c:v>
                </c:pt>
                <c:pt idx="2">
                  <c:v>Más de 1 hora</c:v>
                </c:pt>
                <c:pt idx="3">
                  <c:v>Entre 5 a 10 minutos</c:v>
                </c:pt>
                <c:pt idx="4">
                  <c:v>Menos de 5 minutos</c:v>
                </c:pt>
              </c:strCache>
            </c:strRef>
          </c:cat>
          <c:val>
            <c:numRef>
              <c:f>Hoja1!$B$2:$B$6</c:f>
              <c:numCache>
                <c:formatCode>0%</c:formatCode>
                <c:ptCount val="5"/>
                <c:pt idx="0">
                  <c:v>0.377</c:v>
                </c:pt>
                <c:pt idx="1">
                  <c:v>0.25800000000000001</c:v>
                </c:pt>
                <c:pt idx="2">
                  <c:v>0.24399999999999999</c:v>
                </c:pt>
                <c:pt idx="3">
                  <c:v>0.10199999999999999</c:v>
                </c:pt>
                <c:pt idx="4">
                  <c:v>1.9E-2</c:v>
                </c:pt>
              </c:numCache>
            </c:numRef>
          </c:val>
        </c:ser>
        <c:dLbls>
          <c:showLegendKey val="0"/>
          <c:showVal val="0"/>
          <c:showCatName val="0"/>
          <c:showSerName val="0"/>
          <c:showPercent val="0"/>
          <c:showBubbleSize val="0"/>
        </c:dLbls>
        <c:gapWidth val="110"/>
        <c:overlap val="-100"/>
        <c:axId val="103055360"/>
        <c:axId val="103056896"/>
      </c:barChart>
      <c:catAx>
        <c:axId val="103055360"/>
        <c:scaling>
          <c:orientation val="minMax"/>
        </c:scaling>
        <c:delete val="0"/>
        <c:axPos val="b"/>
        <c:numFmt formatCode="General" sourceLinked="1"/>
        <c:majorTickMark val="out"/>
        <c:minorTickMark val="none"/>
        <c:tickLblPos val="nextTo"/>
        <c:txPr>
          <a:bodyPr rot="-60000000" vert="horz"/>
          <a:lstStyle/>
          <a:p>
            <a:pPr>
              <a:defRPr sz="1200" b="1" i="1">
                <a:solidFill>
                  <a:schemeClr val="tx1">
                    <a:lumMod val="65000"/>
                    <a:lumOff val="35000"/>
                  </a:schemeClr>
                </a:solidFill>
              </a:defRPr>
            </a:pPr>
            <a:endParaRPr lang="es-CO"/>
          </a:p>
        </c:txPr>
        <c:crossAx val="103056896"/>
        <c:crosses val="autoZero"/>
        <c:auto val="1"/>
        <c:lblAlgn val="ctr"/>
        <c:lblOffset val="100"/>
        <c:noMultiLvlLbl val="0"/>
      </c:catAx>
      <c:valAx>
        <c:axId val="103056896"/>
        <c:scaling>
          <c:orientation val="minMax"/>
          <c:max val="1"/>
        </c:scaling>
        <c:delete val="1"/>
        <c:axPos val="l"/>
        <c:numFmt formatCode="0%" sourceLinked="1"/>
        <c:majorTickMark val="out"/>
        <c:minorTickMark val="none"/>
        <c:tickLblPos val="nextTo"/>
        <c:crossAx val="10305536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93440288866788"/>
          <c:y val="6.7746767722665968E-2"/>
          <c:w val="0.64213102720902671"/>
          <c:h val="0.93225323227733403"/>
        </c:manualLayout>
      </c:layout>
      <c:doughnutChart>
        <c:varyColors val="1"/>
        <c:ser>
          <c:idx val="0"/>
          <c:order val="0"/>
          <c:tx>
            <c:strRef>
              <c:f>Hoja1!$B$1</c:f>
              <c:strCache>
                <c:ptCount val="1"/>
                <c:pt idx="0">
                  <c:v>Columna1</c:v>
                </c:pt>
              </c:strCache>
            </c:strRef>
          </c:tx>
          <c:spPr>
            <a:solidFill>
              <a:srgbClr val="F5B02B"/>
            </a:solidFill>
          </c:spPr>
          <c:dPt>
            <c:idx val="0"/>
            <c:bubble3D val="0"/>
            <c:spPr>
              <a:solidFill>
                <a:srgbClr val="DA0F2B"/>
              </a:solidFill>
              <a:ln w="19050">
                <a:solidFill>
                  <a:schemeClr val="lt1"/>
                </a:solidFill>
              </a:ln>
              <a:effectLst/>
            </c:spPr>
          </c:dPt>
          <c:dPt>
            <c:idx val="1"/>
            <c:bubble3D val="0"/>
            <c:spPr>
              <a:solidFill>
                <a:srgbClr val="F5B02B"/>
              </a:solidFill>
              <a:ln w="19050">
                <a:solidFill>
                  <a:schemeClr val="lt1"/>
                </a:solidFill>
              </a:ln>
              <a:effectLst/>
            </c:spPr>
          </c:dPt>
          <c:dPt>
            <c:idx val="2"/>
            <c:bubble3D val="0"/>
            <c:spPr>
              <a:solidFill>
                <a:schemeClr val="bg1">
                  <a:lumMod val="50000"/>
                </a:schemeClr>
              </a:solidFill>
              <a:ln w="19050">
                <a:solidFill>
                  <a:schemeClr val="bg1">
                    <a:lumMod val="50000"/>
                  </a:schemeClr>
                </a:solidFill>
              </a:ln>
              <a:effectLst/>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Hoja1!$A$2:$A$4</c:f>
              <c:strCache>
                <c:ptCount val="3"/>
                <c:pt idx="0">
                  <c:v>No</c:v>
                </c:pt>
                <c:pt idx="1">
                  <c:v>Si</c:v>
                </c:pt>
                <c:pt idx="2">
                  <c:v>NX/NR</c:v>
                </c:pt>
              </c:strCache>
            </c:strRef>
          </c:cat>
          <c:val>
            <c:numRef>
              <c:f>Hoja1!$B$2:$B$4</c:f>
              <c:numCache>
                <c:formatCode>0%</c:formatCode>
                <c:ptCount val="3"/>
                <c:pt idx="0">
                  <c:v>0.55000000000000004</c:v>
                </c:pt>
                <c:pt idx="1">
                  <c:v>0.44</c:v>
                </c:pt>
                <c:pt idx="2">
                  <c:v>0.01</c:v>
                </c:pt>
              </c:numCache>
            </c:numRef>
          </c:val>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b="1"/>
      </a:pPr>
      <a:endParaRPr lang="es-CO"/>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93440288866788"/>
          <c:y val="6.7746767722665968E-2"/>
          <c:w val="0.64213102720902671"/>
          <c:h val="0.93225323227733403"/>
        </c:manualLayout>
      </c:layout>
      <c:doughnutChart>
        <c:varyColors val="1"/>
        <c:ser>
          <c:idx val="0"/>
          <c:order val="0"/>
          <c:tx>
            <c:strRef>
              <c:f>Hoja1!$B$1</c:f>
              <c:strCache>
                <c:ptCount val="1"/>
                <c:pt idx="0">
                  <c:v>Columna1</c:v>
                </c:pt>
              </c:strCache>
            </c:strRef>
          </c:tx>
          <c:spPr>
            <a:solidFill>
              <a:srgbClr val="F5B02B"/>
            </a:solidFill>
          </c:spPr>
          <c:dPt>
            <c:idx val="0"/>
            <c:bubble3D val="0"/>
            <c:spPr>
              <a:solidFill>
                <a:srgbClr val="DA0F2B"/>
              </a:solidFill>
              <a:ln w="19050">
                <a:solidFill>
                  <a:schemeClr val="lt1"/>
                </a:solidFill>
              </a:ln>
              <a:effectLst/>
            </c:spPr>
          </c:dPt>
          <c:dPt>
            <c:idx val="1"/>
            <c:bubble3D val="0"/>
            <c:spPr>
              <a:solidFill>
                <a:srgbClr val="F5B02B"/>
              </a:solidFill>
              <a:ln w="19050">
                <a:solidFill>
                  <a:schemeClr val="lt1"/>
                </a:solidFill>
              </a:ln>
              <a:effectLst/>
            </c:spPr>
          </c:dPt>
          <c:dPt>
            <c:idx val="2"/>
            <c:bubble3D val="0"/>
            <c:spPr>
              <a:solidFill>
                <a:schemeClr val="bg1">
                  <a:lumMod val="50000"/>
                </a:schemeClr>
              </a:solidFill>
              <a:ln w="19050">
                <a:solidFill>
                  <a:schemeClr val="bg1">
                    <a:lumMod val="50000"/>
                  </a:schemeClr>
                </a:solidFill>
              </a:ln>
              <a:effectLst/>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FFFF"/>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Hoja1!$A$2:$A$4</c:f>
              <c:strCache>
                <c:ptCount val="3"/>
                <c:pt idx="0">
                  <c:v>No</c:v>
                </c:pt>
                <c:pt idx="1">
                  <c:v>Si</c:v>
                </c:pt>
                <c:pt idx="2">
                  <c:v>NS/NR</c:v>
                </c:pt>
              </c:strCache>
            </c:strRef>
          </c:cat>
          <c:val>
            <c:numRef>
              <c:f>Hoja1!$B$2:$B$4</c:f>
              <c:numCache>
                <c:formatCode>0%</c:formatCode>
                <c:ptCount val="3"/>
                <c:pt idx="0">
                  <c:v>0.35</c:v>
                </c:pt>
                <c:pt idx="1">
                  <c:v>0.64</c:v>
                </c:pt>
                <c:pt idx="2">
                  <c:v>0.01</c:v>
                </c:pt>
              </c:numCache>
            </c:numRef>
          </c:val>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b="1"/>
      </a:pPr>
      <a:endParaRPr lang="es-CO"/>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10649312011725962"/>
          <c:y val="9.7583616445204215E-3"/>
          <c:w val="0.78690509487136862"/>
          <c:h val="0.8195744380818607"/>
        </c:manualLayout>
      </c:layout>
      <c:barChart>
        <c:barDir val="col"/>
        <c:grouping val="clustered"/>
        <c:varyColors val="0"/>
        <c:ser>
          <c:idx val="0"/>
          <c:order val="0"/>
          <c:spPr>
            <a:solidFill>
              <a:srgbClr val="DA0F2B"/>
            </a:solidFill>
            <a:ln>
              <a:noFill/>
            </a:ln>
          </c:spPr>
          <c:invertIfNegative val="0"/>
          <c:dPt>
            <c:idx val="2"/>
            <c:invertIfNegative val="0"/>
            <c:bubble3D val="0"/>
            <c:spPr>
              <a:solidFill>
                <a:schemeClr val="tx2">
                  <a:lumMod val="60000"/>
                  <a:lumOff val="40000"/>
                </a:schemeClr>
              </a:solidFill>
              <a:ln>
                <a:noFill/>
              </a:ln>
            </c:spPr>
          </c:dPt>
          <c:dPt>
            <c:idx val="3"/>
            <c:invertIfNegative val="0"/>
            <c:bubble3D val="0"/>
            <c:spPr>
              <a:solidFill>
                <a:schemeClr val="bg1">
                  <a:lumMod val="65000"/>
                </a:schemeClr>
              </a:solidFill>
              <a:ln>
                <a:noFill/>
              </a:ln>
            </c:spPr>
          </c:dPt>
          <c:dLbls>
            <c:spPr>
              <a:noFill/>
              <a:ln>
                <a:noFill/>
              </a:ln>
              <a:effectLst/>
            </c:spPr>
            <c:txPr>
              <a:bodyPr rot="0" vert="horz"/>
              <a:lstStyle/>
              <a:p>
                <a:pPr>
                  <a:defRPr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Excelente</c:v>
                </c:pt>
                <c:pt idx="1">
                  <c:v>Bueno</c:v>
                </c:pt>
                <c:pt idx="2">
                  <c:v>Regular</c:v>
                </c:pt>
                <c:pt idx="3">
                  <c:v>Malo</c:v>
                </c:pt>
              </c:strCache>
            </c:strRef>
          </c:cat>
          <c:val>
            <c:numRef>
              <c:f>Hoja1!$B$2:$B$5</c:f>
              <c:numCache>
                <c:formatCode>0%</c:formatCode>
                <c:ptCount val="4"/>
                <c:pt idx="0">
                  <c:v>6.0000000000000001E-3</c:v>
                </c:pt>
                <c:pt idx="1">
                  <c:v>0.18</c:v>
                </c:pt>
                <c:pt idx="2">
                  <c:v>0.58899999999999997</c:v>
                </c:pt>
                <c:pt idx="3">
                  <c:v>0.224</c:v>
                </c:pt>
              </c:numCache>
            </c:numRef>
          </c:val>
        </c:ser>
        <c:dLbls>
          <c:showLegendKey val="0"/>
          <c:showVal val="0"/>
          <c:showCatName val="0"/>
          <c:showSerName val="0"/>
          <c:showPercent val="0"/>
          <c:showBubbleSize val="0"/>
        </c:dLbls>
        <c:gapWidth val="110"/>
        <c:overlap val="-100"/>
        <c:axId val="103877248"/>
        <c:axId val="103936384"/>
      </c:barChart>
      <c:catAx>
        <c:axId val="103877248"/>
        <c:scaling>
          <c:orientation val="minMax"/>
        </c:scaling>
        <c:delete val="0"/>
        <c:axPos val="b"/>
        <c:numFmt formatCode="General" sourceLinked="1"/>
        <c:majorTickMark val="out"/>
        <c:minorTickMark val="none"/>
        <c:tickLblPos val="nextTo"/>
        <c:txPr>
          <a:bodyPr rot="-60000000" vert="horz"/>
          <a:lstStyle/>
          <a:p>
            <a:pPr>
              <a:defRPr sz="1400" b="1" i="1">
                <a:solidFill>
                  <a:schemeClr val="tx1">
                    <a:lumMod val="65000"/>
                    <a:lumOff val="35000"/>
                  </a:schemeClr>
                </a:solidFill>
              </a:defRPr>
            </a:pPr>
            <a:endParaRPr lang="es-CO"/>
          </a:p>
        </c:txPr>
        <c:crossAx val="103936384"/>
        <c:crosses val="autoZero"/>
        <c:auto val="1"/>
        <c:lblAlgn val="ctr"/>
        <c:lblOffset val="100"/>
        <c:noMultiLvlLbl val="0"/>
      </c:catAx>
      <c:valAx>
        <c:axId val="103936384"/>
        <c:scaling>
          <c:orientation val="minMax"/>
          <c:max val="1"/>
        </c:scaling>
        <c:delete val="1"/>
        <c:axPos val="l"/>
        <c:numFmt formatCode="0%" sourceLinked="1"/>
        <c:majorTickMark val="out"/>
        <c:minorTickMark val="none"/>
        <c:tickLblPos val="nextTo"/>
        <c:crossAx val="103877248"/>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2.447940779969317E-3"/>
          <c:y val="7.6344381370933273E-2"/>
          <c:w val="0.42794754581121558"/>
          <c:h val="0.72536302874931335"/>
        </c:manualLayout>
      </c:layout>
      <c:barChart>
        <c:barDir val="bar"/>
        <c:grouping val="clustered"/>
        <c:varyColors val="0"/>
        <c:ser>
          <c:idx val="0"/>
          <c:order val="0"/>
          <c:spPr>
            <a:solidFill>
              <a:srgbClr val="F5B02B"/>
            </a:solidFill>
            <a:ln>
              <a:noFill/>
            </a:ln>
          </c:spPr>
          <c:invertIfNegative val="0"/>
          <c:dPt>
            <c:idx val="9"/>
            <c:invertIfNegative val="0"/>
            <c:bubble3D val="0"/>
            <c:spPr>
              <a:solidFill>
                <a:srgbClr val="F5B02B"/>
              </a:solidFill>
              <a:ln>
                <a:noFill/>
              </a:ln>
            </c:spPr>
          </c:dPt>
          <c:dLbls>
            <c:spPr>
              <a:noFill/>
              <a:ln>
                <a:noFill/>
              </a:ln>
              <a:effectLst/>
            </c:spPr>
            <c:txPr>
              <a:bodyPr rot="0" vert="horz"/>
              <a:lstStyle/>
              <a:p>
                <a:pPr>
                  <a:defRPr sz="14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Hoja1!$A$2:$A$13</c:f>
              <c:strCache>
                <c:ptCount val="12"/>
                <c:pt idx="0">
                  <c:v>NS/NR</c:v>
                </c:pt>
                <c:pt idx="1">
                  <c:v>El clima no es ideal para esta actividad</c:v>
                </c:pt>
                <c:pt idx="2">
                  <c:v>Hay obras o construcciones en el trayecto</c:v>
                </c:pt>
                <c:pt idx="3">
                  <c:v>Los andenes no están adecuados para transitar con sillas de ruedas</c:v>
                </c:pt>
                <c:pt idx="4">
                  <c:v>Debo esperar mucho tiempo en los semáforos para cruzar una calle</c:v>
                </c:pt>
                <c:pt idx="5">
                  <c:v>El estado de los andenes dificulta caminar con adultos mayores</c:v>
                </c:pt>
                <c:pt idx="6">
                  <c:v>Es difícil caminar con niños pequeños cuando se usan carritos o coches</c:v>
                </c:pt>
                <c:pt idx="7">
                  <c:v>En el trayecto debo cruzar grandes avenidas</c:v>
                </c:pt>
                <c:pt idx="8">
                  <c:v>Los vehículos a veces no ceden el paso a los peatones</c:v>
                </c:pt>
                <c:pt idx="9">
                  <c:v>Los andenes son muy estrechos</c:v>
                </c:pt>
                <c:pt idx="10">
                  <c:v>Hay ciclorutas en los andenes</c:v>
                </c:pt>
                <c:pt idx="11">
                  <c:v>No hay andenes o senderos peatonales en buen estado</c:v>
                </c:pt>
              </c:strCache>
            </c:strRef>
          </c:cat>
          <c:val>
            <c:numRef>
              <c:f>Hoja1!$B$2:$B$13</c:f>
              <c:numCache>
                <c:formatCode>0%</c:formatCode>
                <c:ptCount val="12"/>
                <c:pt idx="0">
                  <c:v>1.4999999999999999E-2</c:v>
                </c:pt>
                <c:pt idx="1">
                  <c:v>3.2000000000000001E-2</c:v>
                </c:pt>
                <c:pt idx="2">
                  <c:v>3.6999999999999998E-2</c:v>
                </c:pt>
                <c:pt idx="3">
                  <c:v>0.04</c:v>
                </c:pt>
                <c:pt idx="4">
                  <c:v>4.7E-2</c:v>
                </c:pt>
                <c:pt idx="5">
                  <c:v>4.9000000000000002E-2</c:v>
                </c:pt>
                <c:pt idx="6">
                  <c:v>5.7000000000000002E-2</c:v>
                </c:pt>
                <c:pt idx="7">
                  <c:v>7.9000000000000001E-2</c:v>
                </c:pt>
                <c:pt idx="8">
                  <c:v>0.112</c:v>
                </c:pt>
                <c:pt idx="9">
                  <c:v>0.112</c:v>
                </c:pt>
                <c:pt idx="10">
                  <c:v>0.18</c:v>
                </c:pt>
                <c:pt idx="11">
                  <c:v>0.23899999999999999</c:v>
                </c:pt>
              </c:numCache>
            </c:numRef>
          </c:val>
        </c:ser>
        <c:dLbls>
          <c:showLegendKey val="0"/>
          <c:showVal val="0"/>
          <c:showCatName val="0"/>
          <c:showSerName val="0"/>
          <c:showPercent val="0"/>
          <c:showBubbleSize val="0"/>
        </c:dLbls>
        <c:gapWidth val="110"/>
        <c:axId val="106055168"/>
        <c:axId val="106056704"/>
      </c:barChart>
      <c:catAx>
        <c:axId val="106055168"/>
        <c:scaling>
          <c:orientation val="minMax"/>
        </c:scaling>
        <c:delete val="0"/>
        <c:axPos val="l"/>
        <c:numFmt formatCode="General" sourceLinked="1"/>
        <c:majorTickMark val="out"/>
        <c:minorTickMark val="none"/>
        <c:tickLblPos val="nextTo"/>
        <c:txPr>
          <a:bodyPr rot="-60000000" vert="horz"/>
          <a:lstStyle/>
          <a:p>
            <a:pPr>
              <a:defRPr sz="1200" b="1" i="1">
                <a:solidFill>
                  <a:schemeClr val="tx1">
                    <a:lumMod val="65000"/>
                    <a:lumOff val="35000"/>
                  </a:schemeClr>
                </a:solidFill>
              </a:defRPr>
            </a:pPr>
            <a:endParaRPr lang="es-CO"/>
          </a:p>
        </c:txPr>
        <c:crossAx val="106056704"/>
        <c:crosses val="autoZero"/>
        <c:auto val="1"/>
        <c:lblAlgn val="ctr"/>
        <c:lblOffset val="100"/>
        <c:noMultiLvlLbl val="0"/>
      </c:catAx>
      <c:valAx>
        <c:axId val="106056704"/>
        <c:scaling>
          <c:orientation val="minMax"/>
        </c:scaling>
        <c:delete val="1"/>
        <c:axPos val="b"/>
        <c:numFmt formatCode="0%" sourceLinked="1"/>
        <c:majorTickMark val="out"/>
        <c:minorTickMark val="none"/>
        <c:tickLblPos val="nextTo"/>
        <c:crossAx val="106055168"/>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1606542822333957"/>
          <c:y val="6.3695751731772318E-2"/>
          <c:w val="0.29572202791471447"/>
          <c:h val="0.77256168143818249"/>
        </c:manualLayout>
      </c:layout>
      <c:barChart>
        <c:barDir val="bar"/>
        <c:grouping val="clustered"/>
        <c:varyColors val="0"/>
        <c:ser>
          <c:idx val="0"/>
          <c:order val="0"/>
          <c:tx>
            <c:strRef>
              <c:f>Hoja1!$B$1</c:f>
              <c:strCache>
                <c:ptCount val="1"/>
                <c:pt idx="0">
                  <c:v>Columna2</c:v>
                </c:pt>
              </c:strCache>
            </c:strRef>
          </c:tx>
          <c:spPr>
            <a:solidFill>
              <a:srgbClr val="F5B02B"/>
            </a:solidFill>
            <a:ln>
              <a:solidFill>
                <a:srgbClr val="F5B02B"/>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Taxi.</c:v>
                </c:pt>
                <c:pt idx="1">
                  <c:v>A pie.</c:v>
                </c:pt>
                <c:pt idx="2">
                  <c:v>Motocicleta.</c:v>
                </c:pt>
                <c:pt idx="3">
                  <c:v>Bus, buseta o colectivo.</c:v>
                </c:pt>
                <c:pt idx="4">
                  <c:v>Bus del SITP.</c:v>
                </c:pt>
                <c:pt idx="5">
                  <c:v>Carro particular.</c:v>
                </c:pt>
                <c:pt idx="6">
                  <c:v>Bus de Transmilenio.</c:v>
                </c:pt>
              </c:strCache>
            </c:strRef>
          </c:cat>
          <c:val>
            <c:numRef>
              <c:f>Hoja1!$B$2:$B$8</c:f>
              <c:numCache>
                <c:formatCode>0%</c:formatCode>
                <c:ptCount val="7"/>
                <c:pt idx="0">
                  <c:v>4.5999999999999999E-2</c:v>
                </c:pt>
                <c:pt idx="1">
                  <c:v>7.2999999999999995E-2</c:v>
                </c:pt>
                <c:pt idx="2">
                  <c:v>8.2000000000000003E-2</c:v>
                </c:pt>
                <c:pt idx="3">
                  <c:v>9.4E-2</c:v>
                </c:pt>
                <c:pt idx="4">
                  <c:v>0.13400000000000001</c:v>
                </c:pt>
                <c:pt idx="5">
                  <c:v>0.251</c:v>
                </c:pt>
                <c:pt idx="6">
                  <c:v>0.314</c:v>
                </c:pt>
              </c:numCache>
            </c:numRef>
          </c:val>
        </c:ser>
        <c:dLbls>
          <c:showLegendKey val="0"/>
          <c:showVal val="1"/>
          <c:showCatName val="0"/>
          <c:showSerName val="0"/>
          <c:showPercent val="0"/>
          <c:showBubbleSize val="0"/>
        </c:dLbls>
        <c:gapWidth val="150"/>
        <c:axId val="91522176"/>
        <c:axId val="91533312"/>
      </c:barChart>
      <c:catAx>
        <c:axId val="91522176"/>
        <c:scaling>
          <c:orientation val="minMax"/>
        </c:scaling>
        <c:delete val="0"/>
        <c:axPos val="l"/>
        <c:numFmt formatCode="General" sourceLinked="1"/>
        <c:majorTickMark val="none"/>
        <c:minorTickMark val="none"/>
        <c:tickLblPos val="nextTo"/>
        <c:txPr>
          <a:bodyPr rot="-60000000" vert="horz"/>
          <a:lstStyle/>
          <a:p>
            <a:pPr>
              <a:defRPr sz="1400" b="1" i="1">
                <a:solidFill>
                  <a:schemeClr val="tx1">
                    <a:lumMod val="75000"/>
                    <a:lumOff val="25000"/>
                  </a:schemeClr>
                </a:solidFill>
              </a:defRPr>
            </a:pPr>
            <a:endParaRPr lang="es-CO"/>
          </a:p>
        </c:txPr>
        <c:crossAx val="91533312"/>
        <c:crosses val="autoZero"/>
        <c:auto val="1"/>
        <c:lblAlgn val="ctr"/>
        <c:lblOffset val="100"/>
        <c:noMultiLvlLbl val="0"/>
      </c:catAx>
      <c:valAx>
        <c:axId val="91533312"/>
        <c:scaling>
          <c:orientation val="minMax"/>
        </c:scaling>
        <c:delete val="1"/>
        <c:axPos val="b"/>
        <c:numFmt formatCode="0%" sourceLinked="1"/>
        <c:majorTickMark val="none"/>
        <c:minorTickMark val="none"/>
        <c:tickLblPos val="nextTo"/>
        <c:crossAx val="91522176"/>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Hoja1!$A$2</c:f>
              <c:strCache>
                <c:ptCount val="1"/>
                <c:pt idx="0">
                  <c:v>Extremadamente improbable (1-6)</c:v>
                </c:pt>
              </c:strCache>
            </c:strRef>
          </c:tx>
          <c:spPr>
            <a:solidFill>
              <a:schemeClr val="bg1">
                <a:lumMod val="65000"/>
              </a:schemeClr>
            </a:solidFill>
          </c:spPr>
          <c:invertIfNegative val="0"/>
          <c:dLbls>
            <c:txPr>
              <a:bodyPr/>
              <a:lstStyle/>
              <a:p>
                <a:pPr>
                  <a:defRPr sz="1600">
                    <a:solidFill>
                      <a:schemeClr val="bg1"/>
                    </a:solidFill>
                  </a:defRPr>
                </a:pPr>
                <a:endParaRPr lang="es-CO"/>
              </a:p>
            </c:txPr>
            <c:showLegendKey val="0"/>
            <c:showVal val="1"/>
            <c:showCatName val="0"/>
            <c:showSerName val="0"/>
            <c:showPercent val="0"/>
            <c:showBubbleSize val="0"/>
            <c:showLeaderLines val="0"/>
          </c:dLbls>
          <c:cat>
            <c:strRef>
              <c:f>Hoja1!$B$1</c:f>
              <c:strCache>
                <c:ptCount val="1"/>
                <c:pt idx="0">
                  <c:v>Serie 1</c:v>
                </c:pt>
              </c:strCache>
            </c:strRef>
          </c:cat>
          <c:val>
            <c:numRef>
              <c:f>Hoja1!$B$2</c:f>
              <c:numCache>
                <c:formatCode>0%</c:formatCode>
                <c:ptCount val="1"/>
                <c:pt idx="0">
                  <c:v>0.42</c:v>
                </c:pt>
              </c:numCache>
            </c:numRef>
          </c:val>
        </c:ser>
        <c:ser>
          <c:idx val="1"/>
          <c:order val="1"/>
          <c:tx>
            <c:strRef>
              <c:f>Hoja1!$A$3</c:f>
              <c:strCache>
                <c:ptCount val="1"/>
                <c:pt idx="0">
                  <c:v>Indecisos (7 y 8)</c:v>
                </c:pt>
              </c:strCache>
            </c:strRef>
          </c:tx>
          <c:spPr>
            <a:solidFill>
              <a:srgbClr val="F5B02B"/>
            </a:solidFill>
          </c:spPr>
          <c:invertIfNegative val="0"/>
          <c:dLbls>
            <c:txPr>
              <a:bodyPr/>
              <a:lstStyle/>
              <a:p>
                <a:pPr>
                  <a:defRPr sz="1600">
                    <a:solidFill>
                      <a:schemeClr val="bg1"/>
                    </a:solidFill>
                  </a:defRPr>
                </a:pPr>
                <a:endParaRPr lang="es-CO"/>
              </a:p>
            </c:txPr>
            <c:showLegendKey val="0"/>
            <c:showVal val="1"/>
            <c:showCatName val="0"/>
            <c:showSerName val="0"/>
            <c:showPercent val="0"/>
            <c:showBubbleSize val="0"/>
            <c:showLeaderLines val="0"/>
          </c:dLbls>
          <c:cat>
            <c:strRef>
              <c:f>Hoja1!$B$1</c:f>
              <c:strCache>
                <c:ptCount val="1"/>
                <c:pt idx="0">
                  <c:v>Serie 1</c:v>
                </c:pt>
              </c:strCache>
            </c:strRef>
          </c:cat>
          <c:val>
            <c:numRef>
              <c:f>Hoja1!$B$3</c:f>
              <c:numCache>
                <c:formatCode>0%</c:formatCode>
                <c:ptCount val="1"/>
                <c:pt idx="0">
                  <c:v>0.36</c:v>
                </c:pt>
              </c:numCache>
            </c:numRef>
          </c:val>
        </c:ser>
        <c:ser>
          <c:idx val="2"/>
          <c:order val="2"/>
          <c:tx>
            <c:strRef>
              <c:f>Hoja1!$A$4</c:f>
              <c:strCache>
                <c:ptCount val="1"/>
                <c:pt idx="0">
                  <c:v>Extremadamente probable(9 y 10)</c:v>
                </c:pt>
              </c:strCache>
            </c:strRef>
          </c:tx>
          <c:spPr>
            <a:solidFill>
              <a:srgbClr val="DA0F2B"/>
            </a:solidFill>
          </c:spPr>
          <c:invertIfNegative val="0"/>
          <c:dLbls>
            <c:txPr>
              <a:bodyPr/>
              <a:lstStyle/>
              <a:p>
                <a:pPr>
                  <a:defRPr sz="1600">
                    <a:solidFill>
                      <a:schemeClr val="bg1"/>
                    </a:solidFill>
                  </a:defRPr>
                </a:pPr>
                <a:endParaRPr lang="es-CO"/>
              </a:p>
            </c:txPr>
            <c:showLegendKey val="0"/>
            <c:showVal val="1"/>
            <c:showCatName val="0"/>
            <c:showSerName val="0"/>
            <c:showPercent val="0"/>
            <c:showBubbleSize val="0"/>
            <c:showLeaderLines val="0"/>
          </c:dLbls>
          <c:cat>
            <c:strRef>
              <c:f>Hoja1!$B$1</c:f>
              <c:strCache>
                <c:ptCount val="1"/>
                <c:pt idx="0">
                  <c:v>Serie 1</c:v>
                </c:pt>
              </c:strCache>
            </c:strRef>
          </c:cat>
          <c:val>
            <c:numRef>
              <c:f>Hoja1!$B$4</c:f>
              <c:numCache>
                <c:formatCode>0%</c:formatCode>
                <c:ptCount val="1"/>
                <c:pt idx="0">
                  <c:v>0.22</c:v>
                </c:pt>
              </c:numCache>
            </c:numRef>
          </c:val>
        </c:ser>
        <c:dLbls>
          <c:showLegendKey val="0"/>
          <c:showVal val="0"/>
          <c:showCatName val="0"/>
          <c:showSerName val="0"/>
          <c:showPercent val="0"/>
          <c:showBubbleSize val="0"/>
        </c:dLbls>
        <c:gapWidth val="150"/>
        <c:overlap val="100"/>
        <c:axId val="93669248"/>
        <c:axId val="102748160"/>
      </c:barChart>
      <c:catAx>
        <c:axId val="93669248"/>
        <c:scaling>
          <c:orientation val="minMax"/>
        </c:scaling>
        <c:delete val="1"/>
        <c:axPos val="b"/>
        <c:majorTickMark val="out"/>
        <c:minorTickMark val="none"/>
        <c:tickLblPos val="nextTo"/>
        <c:crossAx val="102748160"/>
        <c:crosses val="autoZero"/>
        <c:auto val="1"/>
        <c:lblAlgn val="ctr"/>
        <c:lblOffset val="100"/>
        <c:noMultiLvlLbl val="0"/>
      </c:catAx>
      <c:valAx>
        <c:axId val="102748160"/>
        <c:scaling>
          <c:orientation val="minMax"/>
        </c:scaling>
        <c:delete val="1"/>
        <c:axPos val="l"/>
        <c:numFmt formatCode="0%" sourceLinked="1"/>
        <c:majorTickMark val="out"/>
        <c:minorTickMark val="none"/>
        <c:tickLblPos val="nextTo"/>
        <c:crossAx val="93669248"/>
        <c:crosses val="autoZero"/>
        <c:crossBetween val="between"/>
      </c:valAx>
    </c:plotArea>
    <c:legend>
      <c:legendPos val="r"/>
      <c:layout>
        <c:manualLayout>
          <c:xMode val="edge"/>
          <c:yMode val="edge"/>
          <c:x val="0.52485685552892847"/>
          <c:y val="0.28362805509594963"/>
          <c:w val="0.31555802807257788"/>
          <c:h val="0.52585912851793226"/>
        </c:manualLayout>
      </c:layout>
      <c:overlay val="0"/>
      <c:txPr>
        <a:bodyPr/>
        <a:lstStyle/>
        <a:p>
          <a:pPr>
            <a:defRPr sz="1200"/>
          </a:pPr>
          <a:endParaRPr lang="es-CO"/>
        </a:p>
      </c:txPr>
    </c:legend>
    <c:plotVisOnly val="1"/>
    <c:dispBlanksAs val="gap"/>
    <c:showDLblsOverMax val="0"/>
  </c:chart>
  <c:txPr>
    <a:bodyPr/>
    <a:lstStyle/>
    <a:p>
      <a:pPr>
        <a:defRPr sz="1800"/>
      </a:pPr>
      <a:endParaRPr lang="es-CO"/>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67552910847638"/>
          <c:y val="0.27491414034230155"/>
          <c:w val="0.85408829354911509"/>
          <c:h val="0.39582549262587602"/>
        </c:manualLayout>
      </c:layout>
      <c:barChart>
        <c:barDir val="bar"/>
        <c:grouping val="stacked"/>
        <c:varyColors val="0"/>
        <c:ser>
          <c:idx val="0"/>
          <c:order val="0"/>
          <c:tx>
            <c:strRef>
              <c:f>Hoja1!$B$1</c:f>
              <c:strCache>
                <c:ptCount val="1"/>
                <c:pt idx="0">
                  <c:v>10</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Hoja1!$B$2</c:f>
              <c:numCache>
                <c:formatCode>0%</c:formatCode>
                <c:ptCount val="1"/>
                <c:pt idx="0">
                  <c:v>0.17</c:v>
                </c:pt>
              </c:numCache>
            </c:numRef>
          </c:val>
          <c:extLst xmlns:c16r2="http://schemas.microsoft.com/office/drawing/2015/06/chart">
            <c:ext xmlns:c16="http://schemas.microsoft.com/office/drawing/2014/chart" uri="{C3380CC4-5D6E-409C-BE32-E72D297353CC}">
              <c16:uniqueId val="{00000000-AC6B-45A5-B5A6-D5DA5B3CC473}"/>
            </c:ext>
          </c:extLst>
        </c:ser>
        <c:ser>
          <c:idx val="1"/>
          <c:order val="1"/>
          <c:tx>
            <c:strRef>
              <c:f>Hoja1!$C$1</c:f>
              <c:strCache>
                <c:ptCount val="1"/>
                <c:pt idx="0">
                  <c:v>9</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Hoja1!$C$2</c:f>
              <c:numCache>
                <c:formatCode>0%</c:formatCode>
                <c:ptCount val="1"/>
                <c:pt idx="0">
                  <c:v>0.05</c:v>
                </c:pt>
              </c:numCache>
            </c:numRef>
          </c:val>
          <c:extLst xmlns:c16r2="http://schemas.microsoft.com/office/drawing/2015/06/chart">
            <c:ext xmlns:c16="http://schemas.microsoft.com/office/drawing/2014/chart" uri="{C3380CC4-5D6E-409C-BE32-E72D297353CC}">
              <c16:uniqueId val="{00000001-AC6B-45A5-B5A6-D5DA5B3CC473}"/>
            </c:ext>
          </c:extLst>
        </c:ser>
        <c:ser>
          <c:idx val="2"/>
          <c:order val="2"/>
          <c:tx>
            <c:strRef>
              <c:f>Hoja1!$D$1</c:f>
              <c:strCache>
                <c:ptCount val="1"/>
                <c:pt idx="0">
                  <c:v>8</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Hoja1!$D$2</c:f>
              <c:numCache>
                <c:formatCode>0%</c:formatCode>
                <c:ptCount val="1"/>
                <c:pt idx="0">
                  <c:v>0.2</c:v>
                </c:pt>
              </c:numCache>
            </c:numRef>
          </c:val>
          <c:extLst xmlns:c16r2="http://schemas.microsoft.com/office/drawing/2015/06/chart">
            <c:ext xmlns:c16="http://schemas.microsoft.com/office/drawing/2014/chart" uri="{C3380CC4-5D6E-409C-BE32-E72D297353CC}">
              <c16:uniqueId val="{00000002-AC6B-45A5-B5A6-D5DA5B3CC473}"/>
            </c:ext>
          </c:extLst>
        </c:ser>
        <c:ser>
          <c:idx val="3"/>
          <c:order val="3"/>
          <c:tx>
            <c:strRef>
              <c:f>Hoja1!$E$1</c:f>
              <c:strCache>
                <c:ptCount val="1"/>
                <c:pt idx="0">
                  <c:v>7</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Hoja1!$E$2</c:f>
              <c:numCache>
                <c:formatCode>0%</c:formatCode>
                <c:ptCount val="1"/>
                <c:pt idx="0">
                  <c:v>0.16</c:v>
                </c:pt>
              </c:numCache>
            </c:numRef>
          </c:val>
          <c:extLst xmlns:c16r2="http://schemas.microsoft.com/office/drawing/2015/06/chart">
            <c:ext xmlns:c16="http://schemas.microsoft.com/office/drawing/2014/chart" uri="{C3380CC4-5D6E-409C-BE32-E72D297353CC}">
              <c16:uniqueId val="{00000003-AC6B-45A5-B5A6-D5DA5B3CC473}"/>
            </c:ext>
          </c:extLst>
        </c:ser>
        <c:ser>
          <c:idx val="4"/>
          <c:order val="4"/>
          <c:tx>
            <c:strRef>
              <c:f>Hoja1!$F$1</c:f>
              <c:strCache>
                <c:ptCount val="1"/>
                <c:pt idx="0">
                  <c:v>6</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Hoja1!$F$2</c:f>
              <c:numCache>
                <c:formatCode>0%</c:formatCode>
                <c:ptCount val="1"/>
                <c:pt idx="0">
                  <c:v>0.13</c:v>
                </c:pt>
              </c:numCache>
            </c:numRef>
          </c:val>
          <c:extLst xmlns:c16r2="http://schemas.microsoft.com/office/drawing/2015/06/chart">
            <c:ext xmlns:c16="http://schemas.microsoft.com/office/drawing/2014/chart" uri="{C3380CC4-5D6E-409C-BE32-E72D297353CC}">
              <c16:uniqueId val="{00000005-AC6B-45A5-B5A6-D5DA5B3CC473}"/>
            </c:ext>
          </c:extLst>
        </c:ser>
        <c:ser>
          <c:idx val="5"/>
          <c:order val="5"/>
          <c:tx>
            <c:strRef>
              <c:f>Hoja1!$G$1</c:f>
              <c:strCache>
                <c:ptCount val="1"/>
                <c:pt idx="0">
                  <c:v>5</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Hoja1!$G$2</c:f>
              <c:numCache>
                <c:formatCode>0%</c:formatCode>
                <c:ptCount val="1"/>
                <c:pt idx="0">
                  <c:v>0.14000000000000001</c:v>
                </c:pt>
              </c:numCache>
            </c:numRef>
          </c:val>
          <c:extLst xmlns:c16r2="http://schemas.microsoft.com/office/drawing/2015/06/chart">
            <c:ext xmlns:c16="http://schemas.microsoft.com/office/drawing/2014/chart" uri="{C3380CC4-5D6E-409C-BE32-E72D297353CC}">
              <c16:uniqueId val="{00000006-AC6B-45A5-B5A6-D5DA5B3CC473}"/>
            </c:ext>
          </c:extLst>
        </c:ser>
        <c:ser>
          <c:idx val="6"/>
          <c:order val="6"/>
          <c:tx>
            <c:strRef>
              <c:f>Hoja1!$H$1</c:f>
              <c:strCache>
                <c:ptCount val="1"/>
                <c:pt idx="0">
                  <c:v>4</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Hoja1!$H$2</c:f>
              <c:numCache>
                <c:formatCode>0%</c:formatCode>
                <c:ptCount val="1"/>
                <c:pt idx="0">
                  <c:v>0.05</c:v>
                </c:pt>
              </c:numCache>
            </c:numRef>
          </c:val>
          <c:extLst xmlns:c16r2="http://schemas.microsoft.com/office/drawing/2015/06/chart">
            <c:ext xmlns:c16="http://schemas.microsoft.com/office/drawing/2014/chart" uri="{C3380CC4-5D6E-409C-BE32-E72D297353CC}">
              <c16:uniqueId val="{00000007-AC6B-45A5-B5A6-D5DA5B3CC473}"/>
            </c:ext>
          </c:extLst>
        </c:ser>
        <c:ser>
          <c:idx val="7"/>
          <c:order val="7"/>
          <c:tx>
            <c:strRef>
              <c:f>Hoja1!$I$1</c:f>
              <c:strCache>
                <c:ptCount val="1"/>
                <c:pt idx="0">
                  <c:v>3</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Hoja1!$I$2</c:f>
              <c:numCache>
                <c:formatCode>0%</c:formatCode>
                <c:ptCount val="1"/>
                <c:pt idx="0">
                  <c:v>0.02</c:v>
                </c:pt>
              </c:numCache>
            </c:numRef>
          </c:val>
          <c:extLst xmlns:c16r2="http://schemas.microsoft.com/office/drawing/2015/06/chart">
            <c:ext xmlns:c16="http://schemas.microsoft.com/office/drawing/2014/chart" uri="{C3380CC4-5D6E-409C-BE32-E72D297353CC}">
              <c16:uniqueId val="{00000008-AC6B-45A5-B5A6-D5DA5B3CC473}"/>
            </c:ext>
          </c:extLst>
        </c:ser>
        <c:ser>
          <c:idx val="8"/>
          <c:order val="8"/>
          <c:tx>
            <c:strRef>
              <c:f>Hoja1!$J$1</c:f>
              <c:strCache>
                <c:ptCount val="1"/>
                <c:pt idx="0">
                  <c:v>2</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Hoja1!$J$2</c:f>
              <c:numCache>
                <c:formatCode>0%</c:formatCode>
                <c:ptCount val="1"/>
                <c:pt idx="0">
                  <c:v>0.04</c:v>
                </c:pt>
              </c:numCache>
            </c:numRef>
          </c:val>
          <c:extLst xmlns:c16r2="http://schemas.microsoft.com/office/drawing/2015/06/chart">
            <c:ext xmlns:c16="http://schemas.microsoft.com/office/drawing/2014/chart" uri="{C3380CC4-5D6E-409C-BE32-E72D297353CC}">
              <c16:uniqueId val="{00000009-AC6B-45A5-B5A6-D5DA5B3CC473}"/>
            </c:ext>
          </c:extLst>
        </c:ser>
        <c:ser>
          <c:idx val="9"/>
          <c:order val="9"/>
          <c:tx>
            <c:strRef>
              <c:f>Hoja1!$K$1</c:f>
              <c:strCache>
                <c:ptCount val="1"/>
                <c:pt idx="0">
                  <c:v>1</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Hoja1!$K$2</c:f>
              <c:numCache>
                <c:formatCode>0%</c:formatCode>
                <c:ptCount val="1"/>
                <c:pt idx="0">
                  <c:v>0.05</c:v>
                </c:pt>
              </c:numCache>
            </c:numRef>
          </c:val>
          <c:extLst xmlns:c16r2="http://schemas.microsoft.com/office/drawing/2015/06/chart">
            <c:ext xmlns:c16="http://schemas.microsoft.com/office/drawing/2014/chart" uri="{C3380CC4-5D6E-409C-BE32-E72D297353CC}">
              <c16:uniqueId val="{0000000A-AC6B-45A5-B5A6-D5DA5B3CC473}"/>
            </c:ext>
          </c:extLst>
        </c:ser>
        <c:dLbls>
          <c:dLblPos val="ctr"/>
          <c:showLegendKey val="0"/>
          <c:showVal val="1"/>
          <c:showCatName val="0"/>
          <c:showSerName val="0"/>
          <c:showPercent val="0"/>
          <c:showBubbleSize val="0"/>
        </c:dLbls>
        <c:gapWidth val="150"/>
        <c:overlap val="100"/>
        <c:axId val="134453888"/>
        <c:axId val="134575616"/>
      </c:barChart>
      <c:catAx>
        <c:axId val="134453888"/>
        <c:scaling>
          <c:orientation val="minMax"/>
        </c:scaling>
        <c:delete val="1"/>
        <c:axPos val="l"/>
        <c:numFmt formatCode="General" sourceLinked="1"/>
        <c:majorTickMark val="out"/>
        <c:minorTickMark val="none"/>
        <c:tickLblPos val="nextTo"/>
        <c:crossAx val="134575616"/>
        <c:crosses val="autoZero"/>
        <c:auto val="1"/>
        <c:lblAlgn val="ctr"/>
        <c:lblOffset val="100"/>
        <c:noMultiLvlLbl val="0"/>
      </c:catAx>
      <c:valAx>
        <c:axId val="134575616"/>
        <c:scaling>
          <c:orientation val="minMax"/>
          <c:max val="1"/>
          <c:min val="0"/>
        </c:scaling>
        <c:delete val="1"/>
        <c:axPos val="b"/>
        <c:numFmt formatCode="0%" sourceLinked="1"/>
        <c:majorTickMark val="out"/>
        <c:minorTickMark val="none"/>
        <c:tickLblPos val="nextTo"/>
        <c:crossAx val="134453888"/>
        <c:crosses val="autoZero"/>
        <c:crossBetween val="between"/>
      </c:valAx>
      <c:spPr>
        <a:noFill/>
        <a:ln>
          <a:noFill/>
        </a:ln>
        <a:effectLst/>
      </c:spPr>
    </c:plotArea>
    <c:legend>
      <c:legendPos val="b"/>
      <c:layout>
        <c:manualLayout>
          <c:xMode val="edge"/>
          <c:yMode val="edge"/>
          <c:x val="0.1329269710968197"/>
          <c:y val="0.58912428244676196"/>
          <c:w val="0.79634704487381114"/>
          <c:h val="5.752583656512023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Hoja1!$A$2</c:f>
              <c:strCache>
                <c:ptCount val="1"/>
                <c:pt idx="0">
                  <c:v>Extremadamente improbable (1-6)</c:v>
                </c:pt>
              </c:strCache>
            </c:strRef>
          </c:tx>
          <c:spPr>
            <a:solidFill>
              <a:schemeClr val="bg1">
                <a:lumMod val="65000"/>
              </a:schemeClr>
            </a:solidFill>
          </c:spPr>
          <c:invertIfNegative val="0"/>
          <c:dLbls>
            <c:txPr>
              <a:bodyPr/>
              <a:lstStyle/>
              <a:p>
                <a:pPr>
                  <a:defRPr sz="1600">
                    <a:solidFill>
                      <a:schemeClr val="bg1"/>
                    </a:solidFill>
                  </a:defRPr>
                </a:pPr>
                <a:endParaRPr lang="es-CO"/>
              </a:p>
            </c:txPr>
            <c:showLegendKey val="0"/>
            <c:showVal val="1"/>
            <c:showCatName val="0"/>
            <c:showSerName val="0"/>
            <c:showPercent val="0"/>
            <c:showBubbleSize val="0"/>
            <c:showLeaderLines val="0"/>
          </c:dLbls>
          <c:cat>
            <c:strRef>
              <c:f>Hoja1!$B$1</c:f>
              <c:strCache>
                <c:ptCount val="1"/>
                <c:pt idx="0">
                  <c:v>Serie 1</c:v>
                </c:pt>
              </c:strCache>
            </c:strRef>
          </c:cat>
          <c:val>
            <c:numRef>
              <c:f>Hoja1!$B$2</c:f>
              <c:numCache>
                <c:formatCode>0%</c:formatCode>
                <c:ptCount val="1"/>
                <c:pt idx="0">
                  <c:v>0.47</c:v>
                </c:pt>
              </c:numCache>
            </c:numRef>
          </c:val>
        </c:ser>
        <c:ser>
          <c:idx val="1"/>
          <c:order val="1"/>
          <c:tx>
            <c:strRef>
              <c:f>Hoja1!$A$3</c:f>
              <c:strCache>
                <c:ptCount val="1"/>
                <c:pt idx="0">
                  <c:v>Indecisos (7 y 8)</c:v>
                </c:pt>
              </c:strCache>
            </c:strRef>
          </c:tx>
          <c:spPr>
            <a:solidFill>
              <a:srgbClr val="F5B02B"/>
            </a:solidFill>
          </c:spPr>
          <c:invertIfNegative val="0"/>
          <c:dLbls>
            <c:txPr>
              <a:bodyPr/>
              <a:lstStyle/>
              <a:p>
                <a:pPr>
                  <a:defRPr sz="1600">
                    <a:solidFill>
                      <a:schemeClr val="bg1"/>
                    </a:solidFill>
                  </a:defRPr>
                </a:pPr>
                <a:endParaRPr lang="es-CO"/>
              </a:p>
            </c:txPr>
            <c:showLegendKey val="0"/>
            <c:showVal val="1"/>
            <c:showCatName val="0"/>
            <c:showSerName val="0"/>
            <c:showPercent val="0"/>
            <c:showBubbleSize val="0"/>
            <c:showLeaderLines val="0"/>
          </c:dLbls>
          <c:cat>
            <c:strRef>
              <c:f>Hoja1!$B$1</c:f>
              <c:strCache>
                <c:ptCount val="1"/>
                <c:pt idx="0">
                  <c:v>Serie 1</c:v>
                </c:pt>
              </c:strCache>
            </c:strRef>
          </c:cat>
          <c:val>
            <c:numRef>
              <c:f>Hoja1!$B$3</c:f>
              <c:numCache>
                <c:formatCode>0%</c:formatCode>
                <c:ptCount val="1"/>
                <c:pt idx="0">
                  <c:v>0.28000000000000003</c:v>
                </c:pt>
              </c:numCache>
            </c:numRef>
          </c:val>
        </c:ser>
        <c:ser>
          <c:idx val="2"/>
          <c:order val="2"/>
          <c:tx>
            <c:strRef>
              <c:f>Hoja1!$A$4</c:f>
              <c:strCache>
                <c:ptCount val="1"/>
                <c:pt idx="0">
                  <c:v>Extremadamente probable(9 y 10)</c:v>
                </c:pt>
              </c:strCache>
            </c:strRef>
          </c:tx>
          <c:spPr>
            <a:solidFill>
              <a:srgbClr val="DA0F2B"/>
            </a:solidFill>
          </c:spPr>
          <c:invertIfNegative val="0"/>
          <c:dLbls>
            <c:txPr>
              <a:bodyPr/>
              <a:lstStyle/>
              <a:p>
                <a:pPr>
                  <a:defRPr sz="1600">
                    <a:solidFill>
                      <a:schemeClr val="bg1"/>
                    </a:solidFill>
                  </a:defRPr>
                </a:pPr>
                <a:endParaRPr lang="es-CO"/>
              </a:p>
            </c:txPr>
            <c:showLegendKey val="0"/>
            <c:showVal val="1"/>
            <c:showCatName val="0"/>
            <c:showSerName val="0"/>
            <c:showPercent val="0"/>
            <c:showBubbleSize val="0"/>
            <c:showLeaderLines val="0"/>
          </c:dLbls>
          <c:cat>
            <c:strRef>
              <c:f>Hoja1!$B$1</c:f>
              <c:strCache>
                <c:ptCount val="1"/>
                <c:pt idx="0">
                  <c:v>Serie 1</c:v>
                </c:pt>
              </c:strCache>
            </c:strRef>
          </c:cat>
          <c:val>
            <c:numRef>
              <c:f>Hoja1!$B$4</c:f>
              <c:numCache>
                <c:formatCode>0%</c:formatCode>
                <c:ptCount val="1"/>
                <c:pt idx="0">
                  <c:v>0.25</c:v>
                </c:pt>
              </c:numCache>
            </c:numRef>
          </c:val>
        </c:ser>
        <c:dLbls>
          <c:showLegendKey val="0"/>
          <c:showVal val="0"/>
          <c:showCatName val="0"/>
          <c:showSerName val="0"/>
          <c:showPercent val="0"/>
          <c:showBubbleSize val="0"/>
        </c:dLbls>
        <c:gapWidth val="150"/>
        <c:overlap val="100"/>
        <c:axId val="110033920"/>
        <c:axId val="111073920"/>
      </c:barChart>
      <c:catAx>
        <c:axId val="110033920"/>
        <c:scaling>
          <c:orientation val="minMax"/>
        </c:scaling>
        <c:delete val="1"/>
        <c:axPos val="b"/>
        <c:majorTickMark val="out"/>
        <c:minorTickMark val="none"/>
        <c:tickLblPos val="nextTo"/>
        <c:crossAx val="111073920"/>
        <c:crosses val="autoZero"/>
        <c:auto val="1"/>
        <c:lblAlgn val="ctr"/>
        <c:lblOffset val="100"/>
        <c:noMultiLvlLbl val="0"/>
      </c:catAx>
      <c:valAx>
        <c:axId val="111073920"/>
        <c:scaling>
          <c:orientation val="minMax"/>
        </c:scaling>
        <c:delete val="1"/>
        <c:axPos val="l"/>
        <c:numFmt formatCode="0%" sourceLinked="1"/>
        <c:majorTickMark val="out"/>
        <c:minorTickMark val="none"/>
        <c:tickLblPos val="nextTo"/>
        <c:crossAx val="110033920"/>
        <c:crosses val="autoZero"/>
        <c:crossBetween val="between"/>
      </c:valAx>
    </c:plotArea>
    <c:legend>
      <c:legendPos val="r"/>
      <c:layout>
        <c:manualLayout>
          <c:xMode val="edge"/>
          <c:yMode val="edge"/>
          <c:x val="0.52485685552892847"/>
          <c:y val="0.28362805509594963"/>
          <c:w val="0.31555802807257788"/>
          <c:h val="0.52585912851793226"/>
        </c:manualLayout>
      </c:layout>
      <c:overlay val="0"/>
      <c:txPr>
        <a:bodyPr/>
        <a:lstStyle/>
        <a:p>
          <a:pPr>
            <a:defRPr sz="1200"/>
          </a:pPr>
          <a:endParaRPr lang="es-CO"/>
        </a:p>
      </c:txPr>
    </c:legend>
    <c:plotVisOnly val="1"/>
    <c:dispBlanksAs val="gap"/>
    <c:showDLblsOverMax val="0"/>
  </c:chart>
  <c:txPr>
    <a:bodyPr/>
    <a:lstStyle/>
    <a:p>
      <a:pPr>
        <a:defRPr sz="1800"/>
      </a:pPr>
      <a:endParaRPr lang="es-CO"/>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67552910847638"/>
          <c:y val="0.27491414034230155"/>
          <c:w val="0.85408829354911509"/>
          <c:h val="0.39582549262587602"/>
        </c:manualLayout>
      </c:layout>
      <c:barChart>
        <c:barDir val="bar"/>
        <c:grouping val="stacked"/>
        <c:varyColors val="0"/>
        <c:ser>
          <c:idx val="0"/>
          <c:order val="0"/>
          <c:tx>
            <c:strRef>
              <c:f>Hoja1!$B$1</c:f>
              <c:strCache>
                <c:ptCount val="1"/>
                <c:pt idx="0">
                  <c:v>10</c:v>
                </c:pt>
              </c:strCache>
            </c:strRef>
          </c:tx>
          <c:spPr>
            <a:solidFill>
              <a:srgbClr val="DA0F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Hoja1!$B$2</c:f>
              <c:numCache>
                <c:formatCode>0%</c:formatCode>
                <c:ptCount val="1"/>
                <c:pt idx="0">
                  <c:v>0.19</c:v>
                </c:pt>
              </c:numCache>
            </c:numRef>
          </c:val>
          <c:extLst xmlns:c16r2="http://schemas.microsoft.com/office/drawing/2015/06/chart">
            <c:ext xmlns:c16="http://schemas.microsoft.com/office/drawing/2014/chart" uri="{C3380CC4-5D6E-409C-BE32-E72D297353CC}">
              <c16:uniqueId val="{00000000-AC6B-45A5-B5A6-D5DA5B3CC473}"/>
            </c:ext>
          </c:extLst>
        </c:ser>
        <c:ser>
          <c:idx val="1"/>
          <c:order val="1"/>
          <c:tx>
            <c:strRef>
              <c:f>Hoja1!$C$1</c:f>
              <c:strCache>
                <c:ptCount val="1"/>
                <c:pt idx="0">
                  <c:v>9</c:v>
                </c:pt>
              </c:strCache>
            </c:strRef>
          </c:tx>
          <c:spPr>
            <a:solidFill>
              <a:srgbClr val="F5B02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Hoja1!$C$2</c:f>
              <c:numCache>
                <c:formatCode>0%</c:formatCode>
                <c:ptCount val="1"/>
                <c:pt idx="0">
                  <c:v>0.06</c:v>
                </c:pt>
              </c:numCache>
            </c:numRef>
          </c:val>
          <c:extLst xmlns:c16r2="http://schemas.microsoft.com/office/drawing/2015/06/chart">
            <c:ext xmlns:c16="http://schemas.microsoft.com/office/drawing/2014/chart" uri="{C3380CC4-5D6E-409C-BE32-E72D297353CC}">
              <c16:uniqueId val="{00000001-AC6B-45A5-B5A6-D5DA5B3CC473}"/>
            </c:ext>
          </c:extLst>
        </c:ser>
        <c:ser>
          <c:idx val="2"/>
          <c:order val="2"/>
          <c:tx>
            <c:strRef>
              <c:f>Hoja1!$D$1</c:f>
              <c:strCache>
                <c:ptCount val="1"/>
                <c:pt idx="0">
                  <c:v>8</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Hoja1!$D$2</c:f>
              <c:numCache>
                <c:formatCode>0%</c:formatCode>
                <c:ptCount val="1"/>
                <c:pt idx="0">
                  <c:v>0.16</c:v>
                </c:pt>
              </c:numCache>
            </c:numRef>
          </c:val>
          <c:extLst xmlns:c16r2="http://schemas.microsoft.com/office/drawing/2015/06/chart">
            <c:ext xmlns:c16="http://schemas.microsoft.com/office/drawing/2014/chart" uri="{C3380CC4-5D6E-409C-BE32-E72D297353CC}">
              <c16:uniqueId val="{00000002-AC6B-45A5-B5A6-D5DA5B3CC473}"/>
            </c:ext>
          </c:extLst>
        </c:ser>
        <c:ser>
          <c:idx val="3"/>
          <c:order val="3"/>
          <c:tx>
            <c:strRef>
              <c:f>Hoja1!$E$1</c:f>
              <c:strCache>
                <c:ptCount val="1"/>
                <c:pt idx="0">
                  <c:v>7</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Hoja1!$E$2</c:f>
              <c:numCache>
                <c:formatCode>0%</c:formatCode>
                <c:ptCount val="1"/>
                <c:pt idx="0">
                  <c:v>0.12</c:v>
                </c:pt>
              </c:numCache>
            </c:numRef>
          </c:val>
          <c:extLst xmlns:c16r2="http://schemas.microsoft.com/office/drawing/2015/06/chart">
            <c:ext xmlns:c16="http://schemas.microsoft.com/office/drawing/2014/chart" uri="{C3380CC4-5D6E-409C-BE32-E72D297353CC}">
              <c16:uniqueId val="{00000003-AC6B-45A5-B5A6-D5DA5B3CC473}"/>
            </c:ext>
          </c:extLst>
        </c:ser>
        <c:ser>
          <c:idx val="4"/>
          <c:order val="4"/>
          <c:tx>
            <c:strRef>
              <c:f>Hoja1!$F$1</c:f>
              <c:strCache>
                <c:ptCount val="1"/>
                <c:pt idx="0">
                  <c:v>6</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Hoja1!$F$2</c:f>
              <c:numCache>
                <c:formatCode>0%</c:formatCode>
                <c:ptCount val="1"/>
                <c:pt idx="0">
                  <c:v>0.11</c:v>
                </c:pt>
              </c:numCache>
            </c:numRef>
          </c:val>
          <c:extLst xmlns:c16r2="http://schemas.microsoft.com/office/drawing/2015/06/chart">
            <c:ext xmlns:c16="http://schemas.microsoft.com/office/drawing/2014/chart" uri="{C3380CC4-5D6E-409C-BE32-E72D297353CC}">
              <c16:uniqueId val="{00000005-AC6B-45A5-B5A6-D5DA5B3CC473}"/>
            </c:ext>
          </c:extLst>
        </c:ser>
        <c:ser>
          <c:idx val="5"/>
          <c:order val="5"/>
          <c:tx>
            <c:strRef>
              <c:f>Hoja1!$G$1</c:f>
              <c:strCache>
                <c:ptCount val="1"/>
                <c:pt idx="0">
                  <c:v>5</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Hoja1!$G$2</c:f>
              <c:numCache>
                <c:formatCode>0%</c:formatCode>
                <c:ptCount val="1"/>
                <c:pt idx="0">
                  <c:v>0.16</c:v>
                </c:pt>
              </c:numCache>
            </c:numRef>
          </c:val>
          <c:extLst xmlns:c16r2="http://schemas.microsoft.com/office/drawing/2015/06/chart">
            <c:ext xmlns:c16="http://schemas.microsoft.com/office/drawing/2014/chart" uri="{C3380CC4-5D6E-409C-BE32-E72D297353CC}">
              <c16:uniqueId val="{00000006-AC6B-45A5-B5A6-D5DA5B3CC473}"/>
            </c:ext>
          </c:extLst>
        </c:ser>
        <c:ser>
          <c:idx val="6"/>
          <c:order val="6"/>
          <c:tx>
            <c:strRef>
              <c:f>Hoja1!$H$1</c:f>
              <c:strCache>
                <c:ptCount val="1"/>
                <c:pt idx="0">
                  <c:v>4</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Hoja1!$H$2</c:f>
              <c:numCache>
                <c:formatCode>0%</c:formatCode>
                <c:ptCount val="1"/>
                <c:pt idx="0">
                  <c:v>7.0000000000000007E-2</c:v>
                </c:pt>
              </c:numCache>
            </c:numRef>
          </c:val>
          <c:extLst xmlns:c16r2="http://schemas.microsoft.com/office/drawing/2015/06/chart">
            <c:ext xmlns:c16="http://schemas.microsoft.com/office/drawing/2014/chart" uri="{C3380CC4-5D6E-409C-BE32-E72D297353CC}">
              <c16:uniqueId val="{00000007-AC6B-45A5-B5A6-D5DA5B3CC473}"/>
            </c:ext>
          </c:extLst>
        </c:ser>
        <c:ser>
          <c:idx val="7"/>
          <c:order val="7"/>
          <c:tx>
            <c:strRef>
              <c:f>Hoja1!$I$1</c:f>
              <c:strCache>
                <c:ptCount val="1"/>
                <c:pt idx="0">
                  <c:v>3</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Hoja1!$I$2</c:f>
              <c:numCache>
                <c:formatCode>0%</c:formatCode>
                <c:ptCount val="1"/>
                <c:pt idx="0">
                  <c:v>0.06</c:v>
                </c:pt>
              </c:numCache>
            </c:numRef>
          </c:val>
          <c:extLst xmlns:c16r2="http://schemas.microsoft.com/office/drawing/2015/06/chart">
            <c:ext xmlns:c16="http://schemas.microsoft.com/office/drawing/2014/chart" uri="{C3380CC4-5D6E-409C-BE32-E72D297353CC}">
              <c16:uniqueId val="{00000008-AC6B-45A5-B5A6-D5DA5B3CC473}"/>
            </c:ext>
          </c:extLst>
        </c:ser>
        <c:ser>
          <c:idx val="8"/>
          <c:order val="8"/>
          <c:tx>
            <c:strRef>
              <c:f>Hoja1!$J$1</c:f>
              <c:strCache>
                <c:ptCount val="1"/>
                <c:pt idx="0">
                  <c:v>2</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Hoja1!$J$2</c:f>
              <c:numCache>
                <c:formatCode>0%</c:formatCode>
                <c:ptCount val="1"/>
                <c:pt idx="0">
                  <c:v>0.03</c:v>
                </c:pt>
              </c:numCache>
            </c:numRef>
          </c:val>
          <c:extLst xmlns:c16r2="http://schemas.microsoft.com/office/drawing/2015/06/chart">
            <c:ext xmlns:c16="http://schemas.microsoft.com/office/drawing/2014/chart" uri="{C3380CC4-5D6E-409C-BE32-E72D297353CC}">
              <c16:uniqueId val="{00000009-AC6B-45A5-B5A6-D5DA5B3CC473}"/>
            </c:ext>
          </c:extLst>
        </c:ser>
        <c:ser>
          <c:idx val="9"/>
          <c:order val="9"/>
          <c:tx>
            <c:strRef>
              <c:f>Hoja1!$K$1</c:f>
              <c:strCache>
                <c:ptCount val="1"/>
                <c:pt idx="0">
                  <c:v>1</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s-CO"/>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¿qué tan seguro o inseguro considera que es salir en la noche en Bogotá? </c:v>
                </c:pt>
              </c:strCache>
            </c:strRef>
          </c:cat>
          <c:val>
            <c:numRef>
              <c:f>Hoja1!$K$2</c:f>
              <c:numCache>
                <c:formatCode>0%</c:formatCode>
                <c:ptCount val="1"/>
                <c:pt idx="0">
                  <c:v>0.04</c:v>
                </c:pt>
              </c:numCache>
            </c:numRef>
          </c:val>
          <c:extLst xmlns:c16r2="http://schemas.microsoft.com/office/drawing/2015/06/chart">
            <c:ext xmlns:c16="http://schemas.microsoft.com/office/drawing/2014/chart" uri="{C3380CC4-5D6E-409C-BE32-E72D297353CC}">
              <c16:uniqueId val="{0000000A-AC6B-45A5-B5A6-D5DA5B3CC473}"/>
            </c:ext>
          </c:extLst>
        </c:ser>
        <c:dLbls>
          <c:dLblPos val="ctr"/>
          <c:showLegendKey val="0"/>
          <c:showVal val="1"/>
          <c:showCatName val="0"/>
          <c:showSerName val="0"/>
          <c:showPercent val="0"/>
          <c:showBubbleSize val="0"/>
        </c:dLbls>
        <c:gapWidth val="150"/>
        <c:overlap val="100"/>
        <c:axId val="135176576"/>
        <c:axId val="135178880"/>
      </c:barChart>
      <c:catAx>
        <c:axId val="135176576"/>
        <c:scaling>
          <c:orientation val="minMax"/>
        </c:scaling>
        <c:delete val="1"/>
        <c:axPos val="l"/>
        <c:numFmt formatCode="General" sourceLinked="1"/>
        <c:majorTickMark val="out"/>
        <c:minorTickMark val="none"/>
        <c:tickLblPos val="nextTo"/>
        <c:crossAx val="135178880"/>
        <c:crosses val="autoZero"/>
        <c:auto val="1"/>
        <c:lblAlgn val="ctr"/>
        <c:lblOffset val="100"/>
        <c:noMultiLvlLbl val="0"/>
      </c:catAx>
      <c:valAx>
        <c:axId val="135178880"/>
        <c:scaling>
          <c:orientation val="minMax"/>
          <c:max val="1"/>
          <c:min val="0"/>
        </c:scaling>
        <c:delete val="1"/>
        <c:axPos val="b"/>
        <c:numFmt formatCode="0%" sourceLinked="1"/>
        <c:majorTickMark val="out"/>
        <c:minorTickMark val="none"/>
        <c:tickLblPos val="nextTo"/>
        <c:crossAx val="135176576"/>
        <c:crosses val="autoZero"/>
        <c:crossBetween val="between"/>
      </c:valAx>
      <c:spPr>
        <a:noFill/>
        <a:ln>
          <a:noFill/>
        </a:ln>
        <a:effectLst/>
      </c:spPr>
    </c:plotArea>
    <c:legend>
      <c:legendPos val="b"/>
      <c:layout>
        <c:manualLayout>
          <c:xMode val="edge"/>
          <c:yMode val="edge"/>
          <c:x val="0.1329269710968197"/>
          <c:y val="0.58912428244676196"/>
          <c:w val="0.79634704487381114"/>
          <c:h val="5.752583656512023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48294974103009747"/>
          <c:y val="3.2406702849508549E-2"/>
          <c:w val="0.43389712908283201"/>
          <c:h val="0.85674261502734195"/>
        </c:manualLayout>
      </c:layout>
      <c:barChart>
        <c:barDir val="bar"/>
        <c:grouping val="clustered"/>
        <c:varyColors val="0"/>
        <c:ser>
          <c:idx val="0"/>
          <c:order val="0"/>
          <c:spPr>
            <a:solidFill>
              <a:srgbClr val="F5B02B"/>
            </a:solidFill>
            <a:ln>
              <a:solidFill>
                <a:srgbClr val="F5B02B"/>
              </a:solidFill>
            </a:ln>
          </c:spPr>
          <c:invertIfNegative val="0"/>
          <c:dLbls>
            <c:spPr>
              <a:noFill/>
              <a:ln>
                <a:noFill/>
              </a:ln>
              <a:effectLst/>
            </c:spPr>
            <c:txPr>
              <a:bodyPr rot="0" vert="horz"/>
              <a:lstStyle/>
              <a:p>
                <a:pPr>
                  <a:defRPr sz="16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Todas las anteriores</c:v>
                </c:pt>
                <c:pt idx="1">
                  <c:v>Cultura ciudadana</c:v>
                </c:pt>
                <c:pt idx="2">
                  <c:v>Rampas para coches y sillas de ruedas</c:v>
                </c:pt>
                <c:pt idx="3">
                  <c:v>Cruces viales con mejor señalización</c:v>
                </c:pt>
                <c:pt idx="4">
                  <c:v>Limpieza y aseo de andenes y senderos peatonales</c:v>
                </c:pt>
                <c:pt idx="5">
                  <c:v>Presencia de entidades de la Alcaldía en puntos críticos</c:v>
                </c:pt>
                <c:pt idx="6">
                  <c:v>Respeto de los vehículos hacia los peatones en los cruces</c:v>
                </c:pt>
                <c:pt idx="7">
                  <c:v>Iluminación</c:v>
                </c:pt>
                <c:pt idx="8">
                  <c:v>Presencia de Cámaras</c:v>
                </c:pt>
                <c:pt idx="9">
                  <c:v>Andenes y senderos peatonales mas amplios</c:v>
                </c:pt>
                <c:pt idx="10">
                  <c:v>Presencia de Policía</c:v>
                </c:pt>
              </c:strCache>
            </c:strRef>
          </c:cat>
          <c:val>
            <c:numRef>
              <c:f>Hoja1!$B$2:$B$12</c:f>
              <c:numCache>
                <c:formatCode>0%</c:formatCode>
                <c:ptCount val="11"/>
                <c:pt idx="0">
                  <c:v>1.0999999999999999E-2</c:v>
                </c:pt>
                <c:pt idx="1">
                  <c:v>1.4E-2</c:v>
                </c:pt>
                <c:pt idx="2">
                  <c:v>0.03</c:v>
                </c:pt>
                <c:pt idx="3">
                  <c:v>0.03</c:v>
                </c:pt>
                <c:pt idx="4">
                  <c:v>0.04</c:v>
                </c:pt>
                <c:pt idx="5">
                  <c:v>4.1000000000000002E-2</c:v>
                </c:pt>
                <c:pt idx="6">
                  <c:v>4.7E-2</c:v>
                </c:pt>
                <c:pt idx="7">
                  <c:v>9.6000000000000002E-2</c:v>
                </c:pt>
                <c:pt idx="8">
                  <c:v>9.6000000000000002E-2</c:v>
                </c:pt>
                <c:pt idx="9">
                  <c:v>0.126</c:v>
                </c:pt>
                <c:pt idx="10">
                  <c:v>0.46600000000000003</c:v>
                </c:pt>
              </c:numCache>
            </c:numRef>
          </c:val>
        </c:ser>
        <c:dLbls>
          <c:showLegendKey val="0"/>
          <c:showVal val="0"/>
          <c:showCatName val="0"/>
          <c:showSerName val="0"/>
          <c:showPercent val="0"/>
          <c:showBubbleSize val="0"/>
        </c:dLbls>
        <c:gapWidth val="72"/>
        <c:axId val="103627008"/>
        <c:axId val="103636992"/>
      </c:barChart>
      <c:catAx>
        <c:axId val="103627008"/>
        <c:scaling>
          <c:orientation val="minMax"/>
        </c:scaling>
        <c:delete val="0"/>
        <c:axPos val="l"/>
        <c:numFmt formatCode="General" sourceLinked="1"/>
        <c:majorTickMark val="out"/>
        <c:minorTickMark val="none"/>
        <c:tickLblPos val="nextTo"/>
        <c:txPr>
          <a:bodyPr rot="-60000000" vert="horz"/>
          <a:lstStyle/>
          <a:p>
            <a:pPr>
              <a:defRPr sz="1400" b="1" i="1">
                <a:solidFill>
                  <a:schemeClr val="tx1">
                    <a:lumMod val="65000"/>
                    <a:lumOff val="35000"/>
                  </a:schemeClr>
                </a:solidFill>
              </a:defRPr>
            </a:pPr>
            <a:endParaRPr lang="es-CO"/>
          </a:p>
        </c:txPr>
        <c:crossAx val="103636992"/>
        <c:crosses val="autoZero"/>
        <c:auto val="1"/>
        <c:lblAlgn val="ctr"/>
        <c:lblOffset val="100"/>
        <c:noMultiLvlLbl val="0"/>
      </c:catAx>
      <c:valAx>
        <c:axId val="103636992"/>
        <c:scaling>
          <c:orientation val="minMax"/>
        </c:scaling>
        <c:delete val="1"/>
        <c:axPos val="b"/>
        <c:numFmt formatCode="0%" sourceLinked="1"/>
        <c:majorTickMark val="out"/>
        <c:minorTickMark val="none"/>
        <c:tickLblPos val="nextTo"/>
        <c:crossAx val="103627008"/>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32531707173257918"/>
          <c:y val="0.14748684436560217"/>
          <c:w val="0.56046310012685863"/>
          <c:h val="0.74530575744232852"/>
        </c:manualLayout>
      </c:layout>
      <c:barChart>
        <c:barDir val="bar"/>
        <c:grouping val="percentStacked"/>
        <c:varyColors val="0"/>
        <c:ser>
          <c:idx val="0"/>
          <c:order val="0"/>
          <c:tx>
            <c:strRef>
              <c:f>Hoja1!$B$1</c:f>
              <c:strCache>
                <c:ptCount val="1"/>
                <c:pt idx="0">
                  <c:v>Muy frecuente</c:v>
                </c:pt>
              </c:strCache>
            </c:strRef>
          </c:tx>
          <c:spPr>
            <a:solidFill>
              <a:srgbClr val="DA0F2B"/>
            </a:solidFill>
          </c:spPr>
          <c:invertIfNegative val="0"/>
          <c:dLbls>
            <c:spPr>
              <a:noFill/>
              <a:ln>
                <a:noFill/>
              </a:ln>
              <a:effectLst/>
            </c:spPr>
            <c:txPr>
              <a:bodyPr wrap="square" lIns="38100" tIns="19050" rIns="38100" bIns="19050" anchor="ctr">
                <a:spAutoFit/>
              </a:bodyPr>
              <a:lstStyle/>
              <a:p>
                <a:pPr>
                  <a:defRPr b="1">
                    <a:solidFill>
                      <a:srgbClr val="FFFFFF"/>
                    </a:solidFill>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Peatones que transitan por las ciclorutas.</c:v>
                </c:pt>
                <c:pt idx="1">
                  <c:v>Peatones que cruzan las calles por debajo del puente peatonal.</c:v>
                </c:pt>
                <c:pt idx="2">
                  <c:v>Peatones que cruzan la calle sin hacerlo por la cebra.</c:v>
                </c:pt>
                <c:pt idx="3">
                  <c:v>Peatones que se cruzan sin fijarse en el semáforo porque los demás están cruzando.</c:v>
                </c:pt>
                <c:pt idx="4">
                  <c:v>Peatones que se cruzan aun cuando el semáforo peatonal está en rojo.</c:v>
                </c:pt>
                <c:pt idx="5">
                  <c:v>Peatones que cruzan los semáforos viendo el celular.</c:v>
                </c:pt>
              </c:strCache>
            </c:strRef>
          </c:cat>
          <c:val>
            <c:numRef>
              <c:f>Hoja1!$B$2:$B$7</c:f>
              <c:numCache>
                <c:formatCode>0%</c:formatCode>
                <c:ptCount val="6"/>
                <c:pt idx="0">
                  <c:v>0.50900000000000001</c:v>
                </c:pt>
                <c:pt idx="1">
                  <c:v>0.505</c:v>
                </c:pt>
                <c:pt idx="2">
                  <c:v>0.60099999999999998</c:v>
                </c:pt>
                <c:pt idx="3">
                  <c:v>0.45200000000000001</c:v>
                </c:pt>
                <c:pt idx="4">
                  <c:v>0.55300000000000005</c:v>
                </c:pt>
                <c:pt idx="5">
                  <c:v>0.623</c:v>
                </c:pt>
              </c:numCache>
            </c:numRef>
          </c:val>
        </c:ser>
        <c:ser>
          <c:idx val="1"/>
          <c:order val="1"/>
          <c:tx>
            <c:strRef>
              <c:f>Hoja1!$C$1</c:f>
              <c:strCache>
                <c:ptCount val="1"/>
                <c:pt idx="0">
                  <c:v>Algo frecuente</c:v>
                </c:pt>
              </c:strCache>
            </c:strRef>
          </c:tx>
          <c:spPr>
            <a:solidFill>
              <a:srgbClr val="F5B02B"/>
            </a:solidFill>
            <a:ln>
              <a:solidFill>
                <a:srgbClr val="F5B02B"/>
              </a:solidFill>
            </a:ln>
          </c:spPr>
          <c:invertIfNegative val="0"/>
          <c:dLbls>
            <c:spPr>
              <a:noFill/>
              <a:ln>
                <a:noFill/>
              </a:ln>
              <a:effectLst/>
            </c:spPr>
            <c:txPr>
              <a:bodyPr wrap="square" lIns="38100" tIns="19050" rIns="38100" bIns="19050" anchor="ctr">
                <a:spAutoFit/>
              </a:bodyPr>
              <a:lstStyle/>
              <a:p>
                <a:pPr>
                  <a:defRPr b="1">
                    <a:solidFill>
                      <a:srgbClr val="FFFFFF"/>
                    </a:solidFill>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Peatones que transitan por las ciclorutas.</c:v>
                </c:pt>
                <c:pt idx="1">
                  <c:v>Peatones que cruzan las calles por debajo del puente peatonal.</c:v>
                </c:pt>
                <c:pt idx="2">
                  <c:v>Peatones que cruzan la calle sin hacerlo por la cebra.</c:v>
                </c:pt>
                <c:pt idx="3">
                  <c:v>Peatones que se cruzan sin fijarse en el semáforo porque los demás están cruzando.</c:v>
                </c:pt>
                <c:pt idx="4">
                  <c:v>Peatones que se cruzan aun cuando el semáforo peatonal está en rojo.</c:v>
                </c:pt>
                <c:pt idx="5">
                  <c:v>Peatones que cruzan los semáforos viendo el celular.</c:v>
                </c:pt>
              </c:strCache>
            </c:strRef>
          </c:cat>
          <c:val>
            <c:numRef>
              <c:f>Hoja1!$C$2:$C$7</c:f>
              <c:numCache>
                <c:formatCode>0%</c:formatCode>
                <c:ptCount val="6"/>
                <c:pt idx="0">
                  <c:v>0.27900000000000003</c:v>
                </c:pt>
                <c:pt idx="1">
                  <c:v>0.29099999999999998</c:v>
                </c:pt>
                <c:pt idx="2">
                  <c:v>0.251</c:v>
                </c:pt>
                <c:pt idx="3">
                  <c:v>0.36</c:v>
                </c:pt>
                <c:pt idx="4">
                  <c:v>0.27500000000000002</c:v>
                </c:pt>
                <c:pt idx="5">
                  <c:v>0.216</c:v>
                </c:pt>
              </c:numCache>
            </c:numRef>
          </c:val>
        </c:ser>
        <c:ser>
          <c:idx val="2"/>
          <c:order val="2"/>
          <c:tx>
            <c:strRef>
              <c:f>Hoja1!$D$1</c:f>
              <c:strCache>
                <c:ptCount val="1"/>
                <c:pt idx="0">
                  <c:v>Poco frecuente</c:v>
                </c:pt>
              </c:strCache>
            </c:strRef>
          </c:tx>
          <c:spPr>
            <a:solidFill>
              <a:schemeClr val="accent1"/>
            </a:solidFill>
            <a:ln>
              <a:solidFill>
                <a:schemeClr val="tx2">
                  <a:lumMod val="75000"/>
                </a:schemeClr>
              </a:solidFill>
            </a:ln>
            <a:effectLst/>
          </c:spPr>
          <c:invertIfNegative val="0"/>
          <c:dLbls>
            <c:dLbl>
              <c:idx val="5"/>
              <c:layout>
                <c:manualLayout>
                  <c:x val="-3.43239470701313E-3"/>
                  <c:y val="-7.3943065392258261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solidFill>
                      <a:srgbClr val="FFFFFF"/>
                    </a:solidFill>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Peatones que transitan por las ciclorutas.</c:v>
                </c:pt>
                <c:pt idx="1">
                  <c:v>Peatones que cruzan las calles por debajo del puente peatonal.</c:v>
                </c:pt>
                <c:pt idx="2">
                  <c:v>Peatones que cruzan la calle sin hacerlo por la cebra.</c:v>
                </c:pt>
                <c:pt idx="3">
                  <c:v>Peatones que se cruzan sin fijarse en el semáforo porque los demás están cruzando.</c:v>
                </c:pt>
                <c:pt idx="4">
                  <c:v>Peatones que se cruzan aun cuando el semáforo peatonal está en rojo.</c:v>
                </c:pt>
                <c:pt idx="5">
                  <c:v>Peatones que cruzan los semáforos viendo el celular.</c:v>
                </c:pt>
              </c:strCache>
            </c:strRef>
          </c:cat>
          <c:val>
            <c:numRef>
              <c:f>Hoja1!$D$2:$D$7</c:f>
              <c:numCache>
                <c:formatCode>0%</c:formatCode>
                <c:ptCount val="6"/>
                <c:pt idx="0">
                  <c:v>0.17399999999999999</c:v>
                </c:pt>
                <c:pt idx="1">
                  <c:v>0.18</c:v>
                </c:pt>
                <c:pt idx="2">
                  <c:v>0.126</c:v>
                </c:pt>
                <c:pt idx="3">
                  <c:v>0.16300000000000001</c:v>
                </c:pt>
                <c:pt idx="4">
                  <c:v>0.14299999999999999</c:v>
                </c:pt>
                <c:pt idx="5">
                  <c:v>0.13600000000000001</c:v>
                </c:pt>
              </c:numCache>
            </c:numRef>
          </c:val>
        </c:ser>
        <c:ser>
          <c:idx val="3"/>
          <c:order val="3"/>
          <c:tx>
            <c:strRef>
              <c:f>Hoja1!$E$1</c:f>
              <c:strCache>
                <c:ptCount val="1"/>
                <c:pt idx="0">
                  <c:v>Nada frecuente</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sz="1600" b="1">
                    <a:solidFill>
                      <a:schemeClr val="tx1"/>
                    </a:solidFill>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Hoja1!$A$2:$A$7</c:f>
              <c:strCache>
                <c:ptCount val="6"/>
                <c:pt idx="0">
                  <c:v>Peatones que transitan por las ciclorutas.</c:v>
                </c:pt>
                <c:pt idx="1">
                  <c:v>Peatones que cruzan las calles por debajo del puente peatonal.</c:v>
                </c:pt>
                <c:pt idx="2">
                  <c:v>Peatones que cruzan la calle sin hacerlo por la cebra.</c:v>
                </c:pt>
                <c:pt idx="3">
                  <c:v>Peatones que se cruzan sin fijarse en el semáforo porque los demás están cruzando.</c:v>
                </c:pt>
                <c:pt idx="4">
                  <c:v>Peatones que se cruzan aun cuando el semáforo peatonal está en rojo.</c:v>
                </c:pt>
                <c:pt idx="5">
                  <c:v>Peatones que cruzan los semáforos viendo el celular.</c:v>
                </c:pt>
              </c:strCache>
            </c:strRef>
          </c:cat>
          <c:val>
            <c:numRef>
              <c:f>Hoja1!$E$2:$E$7</c:f>
              <c:numCache>
                <c:formatCode>0%</c:formatCode>
                <c:ptCount val="6"/>
                <c:pt idx="0">
                  <c:v>3.2000000000000001E-2</c:v>
                </c:pt>
                <c:pt idx="1">
                  <c:v>2.3E-2</c:v>
                </c:pt>
                <c:pt idx="2">
                  <c:v>2.1999999999999999E-2</c:v>
                </c:pt>
                <c:pt idx="3">
                  <c:v>2.5000000000000001E-2</c:v>
                </c:pt>
                <c:pt idx="4">
                  <c:v>2.7E-2</c:v>
                </c:pt>
                <c:pt idx="5">
                  <c:v>2.5000000000000001E-2</c:v>
                </c:pt>
              </c:numCache>
            </c:numRef>
          </c:val>
        </c:ser>
        <c:ser>
          <c:idx val="4"/>
          <c:order val="4"/>
          <c:tx>
            <c:strRef>
              <c:f>Hoja1!$F$1</c:f>
              <c:strCache>
                <c:ptCount val="1"/>
                <c:pt idx="0">
                  <c:v>NS/NR</c:v>
                </c:pt>
              </c:strCache>
            </c:strRef>
          </c:tx>
          <c:spPr>
            <a:solidFill>
              <a:schemeClr val="bg1">
                <a:lumMod val="50000"/>
              </a:schemeClr>
            </a:solidFill>
            <a:ln>
              <a:solidFill>
                <a:schemeClr val="bg1">
                  <a:lumMod val="50000"/>
                </a:schemeClr>
              </a:solidFill>
            </a:ln>
          </c:spPr>
          <c:invertIfNegative val="0"/>
          <c:dLbls>
            <c:dLbl>
              <c:idx val="0"/>
              <c:layout>
                <c:manualLayout>
                  <c:x val="2.0712091645833184E-2"/>
                  <c:y val="2.4647688464085184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Peatones que transitan por las ciclorutas.</c:v>
                </c:pt>
                <c:pt idx="1">
                  <c:v>Peatones que cruzan las calles por debajo del puente peatonal.</c:v>
                </c:pt>
                <c:pt idx="2">
                  <c:v>Peatones que cruzan la calle sin hacerlo por la cebra.</c:v>
                </c:pt>
                <c:pt idx="3">
                  <c:v>Peatones que se cruzan sin fijarse en el semáforo porque los demás están cruzando.</c:v>
                </c:pt>
                <c:pt idx="4">
                  <c:v>Peatones que se cruzan aun cuando el semáforo peatonal está en rojo.</c:v>
                </c:pt>
                <c:pt idx="5">
                  <c:v>Peatones que cruzan los semáforos viendo el celular.</c:v>
                </c:pt>
              </c:strCache>
            </c:strRef>
          </c:cat>
          <c:val>
            <c:numRef>
              <c:f>Hoja1!$F$2:$F$7</c:f>
              <c:numCache>
                <c:formatCode>General</c:formatCode>
                <c:ptCount val="6"/>
                <c:pt idx="0" formatCode="0%">
                  <c:v>6.0000000000000001E-3</c:v>
                </c:pt>
              </c:numCache>
            </c:numRef>
          </c:val>
        </c:ser>
        <c:dLbls>
          <c:dLblPos val="ctr"/>
          <c:showLegendKey val="0"/>
          <c:showVal val="1"/>
          <c:showCatName val="0"/>
          <c:showSerName val="0"/>
          <c:showPercent val="0"/>
          <c:showBubbleSize val="0"/>
        </c:dLbls>
        <c:gapWidth val="81"/>
        <c:overlap val="100"/>
        <c:axId val="103704448"/>
        <c:axId val="103705984"/>
      </c:barChart>
      <c:catAx>
        <c:axId val="103704448"/>
        <c:scaling>
          <c:orientation val="minMax"/>
        </c:scaling>
        <c:delete val="0"/>
        <c:axPos val="l"/>
        <c:numFmt formatCode="General" sourceLinked="1"/>
        <c:majorTickMark val="out"/>
        <c:minorTickMark val="none"/>
        <c:tickLblPos val="nextTo"/>
        <c:txPr>
          <a:bodyPr rot="-60000000" vert="horz"/>
          <a:lstStyle/>
          <a:p>
            <a:pPr>
              <a:defRPr sz="1400" b="1" i="1"/>
            </a:pPr>
            <a:endParaRPr lang="es-CO"/>
          </a:p>
        </c:txPr>
        <c:crossAx val="103705984"/>
        <c:crosses val="autoZero"/>
        <c:auto val="1"/>
        <c:lblAlgn val="ctr"/>
        <c:lblOffset val="100"/>
        <c:noMultiLvlLbl val="0"/>
      </c:catAx>
      <c:valAx>
        <c:axId val="103705984"/>
        <c:scaling>
          <c:orientation val="minMax"/>
        </c:scaling>
        <c:delete val="1"/>
        <c:axPos val="b"/>
        <c:numFmt formatCode="0%" sourceLinked="1"/>
        <c:majorTickMark val="out"/>
        <c:minorTickMark val="none"/>
        <c:tickLblPos val="nextTo"/>
        <c:crossAx val="103704448"/>
        <c:crosses val="autoZero"/>
        <c:crossBetween val="between"/>
      </c:valAx>
    </c:plotArea>
    <c:legend>
      <c:legendPos val="r"/>
      <c:layout>
        <c:manualLayout>
          <c:xMode val="edge"/>
          <c:yMode val="edge"/>
          <c:x val="0.18066527915515332"/>
          <c:y val="3.2589182693646176E-2"/>
          <c:w val="0.63156023262680194"/>
          <c:h val="8.0785224894631136E-2"/>
        </c:manualLayout>
      </c:layout>
      <c:overlay val="0"/>
      <c:txPr>
        <a:bodyPr/>
        <a:lstStyle/>
        <a:p>
          <a:pPr>
            <a:defRPr sz="1600"/>
          </a:pPr>
          <a:endParaRPr lang="es-CO"/>
        </a:p>
      </c:txPr>
    </c:legend>
    <c:plotVisOnly val="1"/>
    <c:dispBlanksAs val="gap"/>
    <c:showDLblsOverMax val="0"/>
  </c:chart>
  <c:txPr>
    <a:bodyPr/>
    <a:lstStyle/>
    <a:p>
      <a:pPr>
        <a:defRPr sz="1800"/>
      </a:pPr>
      <a:endParaRPr lang="es-CO"/>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05973892668704"/>
          <c:y val="3.1033906709010808E-2"/>
          <c:w val="0.33451020875300552"/>
          <c:h val="0.93793218658197841"/>
        </c:manualLayout>
      </c:layout>
      <c:barChart>
        <c:barDir val="bar"/>
        <c:grouping val="clustered"/>
        <c:varyColors val="0"/>
        <c:ser>
          <c:idx val="0"/>
          <c:order val="0"/>
          <c:tx>
            <c:strRef>
              <c:f>Hoja1!$B$1</c:f>
              <c:strCache>
                <c:ptCount val="1"/>
                <c:pt idx="0">
                  <c:v>Serie 1</c:v>
                </c:pt>
              </c:strCache>
            </c:strRef>
          </c:tx>
          <c:spPr>
            <a:gradFill flip="none" rotWithShape="1">
              <a:gsLst>
                <a:gs pos="0">
                  <a:srgbClr val="F5B02B">
                    <a:shade val="30000"/>
                    <a:satMod val="115000"/>
                  </a:srgbClr>
                </a:gs>
                <a:gs pos="50000">
                  <a:srgbClr val="F5B02B">
                    <a:shade val="67500"/>
                    <a:satMod val="115000"/>
                  </a:srgbClr>
                </a:gs>
                <a:gs pos="100000">
                  <a:srgbClr val="F5B02B">
                    <a:shade val="100000"/>
                    <a:satMod val="115000"/>
                  </a:srgbClr>
                </a:gs>
              </a:gsLst>
              <a:lin ang="5400000" scaled="1"/>
              <a:tileRect/>
            </a:gradFill>
          </c:spPr>
          <c:invertIfNegative val="0"/>
          <c:dLbls>
            <c:spPr>
              <a:noFill/>
              <a:ln>
                <a:noFill/>
              </a:ln>
              <a:effectLst/>
            </c:spPr>
            <c:txPr>
              <a:bodyPr/>
              <a:lstStyle/>
              <a:p>
                <a:pPr>
                  <a:defRPr sz="1400"/>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Hoja1!$A$2:$A$9</c:f>
              <c:strCache>
                <c:ptCount val="8"/>
                <c:pt idx="0">
                  <c:v>Básica secundaria</c:v>
                </c:pt>
                <c:pt idx="1">
                  <c:v>Universitario con título</c:v>
                </c:pt>
                <c:pt idx="2">
                  <c:v>Técnico</c:v>
                </c:pt>
                <c:pt idx="3">
                  <c:v>Básica Primaria</c:v>
                </c:pt>
                <c:pt idx="4">
                  <c:v>Tecnólogo</c:v>
                </c:pt>
                <c:pt idx="5">
                  <c:v>Posgrado</c:v>
                </c:pt>
                <c:pt idx="6">
                  <c:v>Universitaria sin título</c:v>
                </c:pt>
                <c:pt idx="7">
                  <c:v>Ninguno</c:v>
                </c:pt>
              </c:strCache>
            </c:strRef>
          </c:cat>
          <c:val>
            <c:numRef>
              <c:f>Hoja1!$B$2:$B$9</c:f>
              <c:numCache>
                <c:formatCode>0%</c:formatCode>
                <c:ptCount val="8"/>
                <c:pt idx="0">
                  <c:v>0.314</c:v>
                </c:pt>
                <c:pt idx="1">
                  <c:v>0.245</c:v>
                </c:pt>
                <c:pt idx="2">
                  <c:v>0.11799999999999999</c:v>
                </c:pt>
                <c:pt idx="3">
                  <c:v>0.112</c:v>
                </c:pt>
                <c:pt idx="4">
                  <c:v>8.5000000000000006E-2</c:v>
                </c:pt>
                <c:pt idx="5">
                  <c:v>8.1000000000000003E-2</c:v>
                </c:pt>
                <c:pt idx="6">
                  <c:v>3.3000000000000002E-2</c:v>
                </c:pt>
                <c:pt idx="7">
                  <c:v>1.2E-2</c:v>
                </c:pt>
              </c:numCache>
            </c:numRef>
          </c:val>
        </c:ser>
        <c:dLbls>
          <c:showLegendKey val="0"/>
          <c:showVal val="0"/>
          <c:showCatName val="0"/>
          <c:showSerName val="0"/>
          <c:showPercent val="0"/>
          <c:showBubbleSize val="0"/>
        </c:dLbls>
        <c:gapWidth val="75"/>
        <c:axId val="103782272"/>
        <c:axId val="103783808"/>
      </c:barChart>
      <c:catAx>
        <c:axId val="103782272"/>
        <c:scaling>
          <c:orientation val="maxMin"/>
        </c:scaling>
        <c:delete val="0"/>
        <c:axPos val="l"/>
        <c:numFmt formatCode="General" sourceLinked="0"/>
        <c:majorTickMark val="out"/>
        <c:minorTickMark val="none"/>
        <c:tickLblPos val="nextTo"/>
        <c:txPr>
          <a:bodyPr/>
          <a:lstStyle/>
          <a:p>
            <a:pPr>
              <a:defRPr sz="1400" b="1" i="1">
                <a:solidFill>
                  <a:schemeClr val="tx1">
                    <a:lumMod val="75000"/>
                    <a:lumOff val="25000"/>
                  </a:schemeClr>
                </a:solidFill>
              </a:defRPr>
            </a:pPr>
            <a:endParaRPr lang="es-CO"/>
          </a:p>
        </c:txPr>
        <c:crossAx val="103783808"/>
        <c:crosses val="autoZero"/>
        <c:auto val="1"/>
        <c:lblAlgn val="ctr"/>
        <c:lblOffset val="100"/>
        <c:noMultiLvlLbl val="0"/>
      </c:catAx>
      <c:valAx>
        <c:axId val="103783808"/>
        <c:scaling>
          <c:orientation val="minMax"/>
          <c:max val="1"/>
        </c:scaling>
        <c:delete val="1"/>
        <c:axPos val="t"/>
        <c:numFmt formatCode="0%" sourceLinked="1"/>
        <c:majorTickMark val="out"/>
        <c:minorTickMark val="none"/>
        <c:tickLblPos val="nextTo"/>
        <c:crossAx val="103782272"/>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05973892668704"/>
          <c:y val="3.1033906709010808E-2"/>
          <c:w val="0.33451020875300552"/>
          <c:h val="0.93793218658197841"/>
        </c:manualLayout>
      </c:layout>
      <c:barChart>
        <c:barDir val="bar"/>
        <c:grouping val="clustered"/>
        <c:varyColors val="0"/>
        <c:ser>
          <c:idx val="0"/>
          <c:order val="0"/>
          <c:tx>
            <c:strRef>
              <c:f>Hoja1!$B$1</c:f>
              <c:strCache>
                <c:ptCount val="1"/>
                <c:pt idx="0">
                  <c:v>Serie 1</c:v>
                </c:pt>
              </c:strCache>
            </c:strRef>
          </c:tx>
          <c:spPr>
            <a:gradFill flip="none" rotWithShape="1">
              <a:gsLst>
                <a:gs pos="0">
                  <a:srgbClr val="F5B02B">
                    <a:shade val="30000"/>
                    <a:satMod val="115000"/>
                  </a:srgbClr>
                </a:gs>
                <a:gs pos="50000">
                  <a:srgbClr val="F5B02B">
                    <a:shade val="67500"/>
                    <a:satMod val="115000"/>
                  </a:srgbClr>
                </a:gs>
                <a:gs pos="100000">
                  <a:srgbClr val="F5B02B">
                    <a:shade val="100000"/>
                    <a:satMod val="115000"/>
                  </a:srgbClr>
                </a:gs>
              </a:gsLst>
              <a:lin ang="5400000" scaled="1"/>
              <a:tileRect/>
            </a:gradFill>
          </c:spPr>
          <c:invertIfNegative val="0"/>
          <c:dLbls>
            <c:spPr>
              <a:noFill/>
              <a:ln>
                <a:noFill/>
              </a:ln>
              <a:effectLst/>
            </c:spPr>
            <c:txPr>
              <a:bodyPr/>
              <a:lstStyle/>
              <a:p>
                <a:pPr>
                  <a:defRPr sz="1400"/>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Hoja1!$A$2:$A$10</c:f>
              <c:strCache>
                <c:ptCount val="9"/>
                <c:pt idx="0">
                  <c:v>Empleado</c:v>
                </c:pt>
                <c:pt idx="1">
                  <c:v>Oficios del hogar (AMA DE CASA)</c:v>
                </c:pt>
                <c:pt idx="2">
                  <c:v>Independiente formal</c:v>
                </c:pt>
                <c:pt idx="3">
                  <c:v>Independiente informal</c:v>
                </c:pt>
                <c:pt idx="4">
                  <c:v>Desempleado</c:v>
                </c:pt>
                <c:pt idx="5">
                  <c:v>Pensionado</c:v>
                </c:pt>
                <c:pt idx="6">
                  <c:v>Estudiante</c:v>
                </c:pt>
                <c:pt idx="7">
                  <c:v>Servidor Público</c:v>
                </c:pt>
                <c:pt idx="8">
                  <c:v>Estudia y trabaja</c:v>
                </c:pt>
              </c:strCache>
            </c:strRef>
          </c:cat>
          <c:val>
            <c:numRef>
              <c:f>Hoja1!$B$2:$B$10</c:f>
              <c:numCache>
                <c:formatCode>0%</c:formatCode>
                <c:ptCount val="9"/>
                <c:pt idx="0">
                  <c:v>0.39400000000000002</c:v>
                </c:pt>
                <c:pt idx="1">
                  <c:v>0.14799999999999999</c:v>
                </c:pt>
                <c:pt idx="2">
                  <c:v>0.107</c:v>
                </c:pt>
                <c:pt idx="3">
                  <c:v>9.7000000000000003E-2</c:v>
                </c:pt>
                <c:pt idx="4">
                  <c:v>9.4E-2</c:v>
                </c:pt>
                <c:pt idx="5">
                  <c:v>6.3E-2</c:v>
                </c:pt>
                <c:pt idx="6">
                  <c:v>5.0999999999999997E-2</c:v>
                </c:pt>
                <c:pt idx="7">
                  <c:v>2.5999999999999999E-2</c:v>
                </c:pt>
                <c:pt idx="8">
                  <c:v>0.02</c:v>
                </c:pt>
              </c:numCache>
            </c:numRef>
          </c:val>
        </c:ser>
        <c:dLbls>
          <c:showLegendKey val="0"/>
          <c:showVal val="0"/>
          <c:showCatName val="0"/>
          <c:showSerName val="0"/>
          <c:showPercent val="0"/>
          <c:showBubbleSize val="0"/>
        </c:dLbls>
        <c:gapWidth val="75"/>
        <c:axId val="106451712"/>
        <c:axId val="106453248"/>
      </c:barChart>
      <c:catAx>
        <c:axId val="106451712"/>
        <c:scaling>
          <c:orientation val="maxMin"/>
        </c:scaling>
        <c:delete val="0"/>
        <c:axPos val="l"/>
        <c:numFmt formatCode="General" sourceLinked="0"/>
        <c:majorTickMark val="out"/>
        <c:minorTickMark val="none"/>
        <c:tickLblPos val="nextTo"/>
        <c:txPr>
          <a:bodyPr/>
          <a:lstStyle/>
          <a:p>
            <a:pPr>
              <a:defRPr sz="1400" b="1" i="1">
                <a:solidFill>
                  <a:schemeClr val="tx1">
                    <a:lumMod val="75000"/>
                    <a:lumOff val="25000"/>
                  </a:schemeClr>
                </a:solidFill>
              </a:defRPr>
            </a:pPr>
            <a:endParaRPr lang="es-CO"/>
          </a:p>
        </c:txPr>
        <c:crossAx val="106453248"/>
        <c:crosses val="autoZero"/>
        <c:auto val="1"/>
        <c:lblAlgn val="ctr"/>
        <c:lblOffset val="100"/>
        <c:noMultiLvlLbl val="0"/>
      </c:catAx>
      <c:valAx>
        <c:axId val="106453248"/>
        <c:scaling>
          <c:orientation val="minMax"/>
          <c:max val="1"/>
        </c:scaling>
        <c:delete val="1"/>
        <c:axPos val="t"/>
        <c:numFmt formatCode="0%" sourceLinked="1"/>
        <c:majorTickMark val="out"/>
        <c:minorTickMark val="none"/>
        <c:tickLblPos val="nextTo"/>
        <c:crossAx val="106451712"/>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74692374460278"/>
          <c:y val="3.1033906709010808E-2"/>
          <c:w val="0.47199203880949941"/>
          <c:h val="0.93793218658197841"/>
        </c:manualLayout>
      </c:layout>
      <c:barChart>
        <c:barDir val="bar"/>
        <c:grouping val="clustered"/>
        <c:varyColors val="0"/>
        <c:ser>
          <c:idx val="0"/>
          <c:order val="0"/>
          <c:tx>
            <c:strRef>
              <c:f>Hoja1!$B$1</c:f>
              <c:strCache>
                <c:ptCount val="1"/>
                <c:pt idx="0">
                  <c:v>Serie 1</c:v>
                </c:pt>
              </c:strCache>
            </c:strRef>
          </c:tx>
          <c:spPr>
            <a:gradFill flip="none" rotWithShape="1">
              <a:gsLst>
                <a:gs pos="0">
                  <a:srgbClr val="F5B02B">
                    <a:shade val="30000"/>
                    <a:satMod val="115000"/>
                  </a:srgbClr>
                </a:gs>
                <a:gs pos="50000">
                  <a:srgbClr val="F5B02B">
                    <a:shade val="67500"/>
                    <a:satMod val="115000"/>
                  </a:srgbClr>
                </a:gs>
                <a:gs pos="100000">
                  <a:srgbClr val="F5B02B">
                    <a:shade val="100000"/>
                    <a:satMod val="115000"/>
                  </a:srgbClr>
                </a:gs>
              </a:gsLst>
              <a:lin ang="5400000" scaled="1"/>
              <a:tileRect/>
            </a:gradFill>
          </c:spPr>
          <c:invertIfNegative val="0"/>
          <c:dLbls>
            <c:spPr>
              <a:noFill/>
              <a:ln>
                <a:noFill/>
              </a:ln>
              <a:effectLst/>
            </c:spPr>
            <c:txPr>
              <a:bodyPr/>
              <a:lstStyle/>
              <a:p>
                <a:pPr>
                  <a:defRPr sz="1400" b="1"/>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Hoja1!$A$2:$A$17</c:f>
              <c:strCache>
                <c:ptCount val="16"/>
                <c:pt idx="0">
                  <c:v>Comercial (comercio al por mayor, distribución, ventas)</c:v>
                </c:pt>
                <c:pt idx="1">
                  <c:v>Administrativo</c:v>
                </c:pt>
                <c:pt idx="2">
                  <c:v>Educativo</c:v>
                </c:pt>
                <c:pt idx="3">
                  <c:v>Operador (Maquinaria, calzado, talleres, maquilas)</c:v>
                </c:pt>
                <c:pt idx="4">
                  <c:v>Logístico (Vigilancia, servicios generales, servicios domésticos)</c:v>
                </c:pt>
                <c:pt idx="5">
                  <c:v>Salud (médicos, enfermería, odontología)</c:v>
                </c:pt>
                <c:pt idx="6">
                  <c:v>Obras y construcción (obrero, maestros de obra, ingenieros)</c:v>
                </c:pt>
                <c:pt idx="7">
                  <c:v>Financiero (Banca, cajeros, asesores financieros)</c:v>
                </c:pt>
                <c:pt idx="8">
                  <c:v>Domiciliarios y mensajería</c:v>
                </c:pt>
                <c:pt idx="9">
                  <c:v>Transporte</c:v>
                </c:pt>
                <c:pt idx="10">
                  <c:v>Cultura y entretenimiento</c:v>
                </c:pt>
                <c:pt idx="11">
                  <c:v>Alimentos</c:v>
                </c:pt>
                <c:pt idx="12">
                  <c:v>Cuidado personal (Estética, peluquería, masajes, manicurista)</c:v>
                </c:pt>
                <c:pt idx="13">
                  <c:v>Atencion al cliente</c:v>
                </c:pt>
                <c:pt idx="14">
                  <c:v>NS/NR</c:v>
                </c:pt>
                <c:pt idx="15">
                  <c:v>Otros</c:v>
                </c:pt>
              </c:strCache>
            </c:strRef>
          </c:cat>
          <c:val>
            <c:numRef>
              <c:f>Hoja1!$B$2:$B$17</c:f>
              <c:numCache>
                <c:formatCode>0%</c:formatCode>
                <c:ptCount val="16"/>
                <c:pt idx="0">
                  <c:v>0.221</c:v>
                </c:pt>
                <c:pt idx="1">
                  <c:v>0.14599999999999999</c:v>
                </c:pt>
                <c:pt idx="2">
                  <c:v>9.5000000000000001E-2</c:v>
                </c:pt>
                <c:pt idx="3">
                  <c:v>7.8E-2</c:v>
                </c:pt>
                <c:pt idx="4">
                  <c:v>7.3999999999999996E-2</c:v>
                </c:pt>
                <c:pt idx="5">
                  <c:v>7.0999999999999994E-2</c:v>
                </c:pt>
                <c:pt idx="6">
                  <c:v>6.5000000000000002E-2</c:v>
                </c:pt>
                <c:pt idx="7">
                  <c:v>4.5999999999999999E-2</c:v>
                </c:pt>
                <c:pt idx="8">
                  <c:v>0.03</c:v>
                </c:pt>
                <c:pt idx="9">
                  <c:v>2.5000000000000001E-2</c:v>
                </c:pt>
                <c:pt idx="10">
                  <c:v>2.4E-2</c:v>
                </c:pt>
                <c:pt idx="11">
                  <c:v>2.1999999999999999E-2</c:v>
                </c:pt>
                <c:pt idx="12">
                  <c:v>1.9E-2</c:v>
                </c:pt>
                <c:pt idx="13">
                  <c:v>1.4999999999999999E-2</c:v>
                </c:pt>
                <c:pt idx="14">
                  <c:v>8.9999999999999993E-3</c:v>
                </c:pt>
                <c:pt idx="15">
                  <c:v>0.06</c:v>
                </c:pt>
              </c:numCache>
            </c:numRef>
          </c:val>
        </c:ser>
        <c:dLbls>
          <c:showLegendKey val="0"/>
          <c:showVal val="0"/>
          <c:showCatName val="0"/>
          <c:showSerName val="0"/>
          <c:showPercent val="0"/>
          <c:showBubbleSize val="0"/>
        </c:dLbls>
        <c:gapWidth val="75"/>
        <c:axId val="106516480"/>
        <c:axId val="106518016"/>
      </c:barChart>
      <c:catAx>
        <c:axId val="106516480"/>
        <c:scaling>
          <c:orientation val="maxMin"/>
        </c:scaling>
        <c:delete val="0"/>
        <c:axPos val="l"/>
        <c:numFmt formatCode="General" sourceLinked="0"/>
        <c:majorTickMark val="out"/>
        <c:minorTickMark val="none"/>
        <c:tickLblPos val="nextTo"/>
        <c:txPr>
          <a:bodyPr/>
          <a:lstStyle/>
          <a:p>
            <a:pPr>
              <a:defRPr sz="1050" b="1" i="1">
                <a:solidFill>
                  <a:schemeClr val="tx1">
                    <a:lumMod val="75000"/>
                    <a:lumOff val="25000"/>
                  </a:schemeClr>
                </a:solidFill>
              </a:defRPr>
            </a:pPr>
            <a:endParaRPr lang="es-CO"/>
          </a:p>
        </c:txPr>
        <c:crossAx val="106518016"/>
        <c:crosses val="autoZero"/>
        <c:auto val="1"/>
        <c:lblAlgn val="ctr"/>
        <c:lblOffset val="100"/>
        <c:noMultiLvlLbl val="0"/>
      </c:catAx>
      <c:valAx>
        <c:axId val="106518016"/>
        <c:scaling>
          <c:orientation val="minMax"/>
          <c:max val="1"/>
        </c:scaling>
        <c:delete val="1"/>
        <c:axPos val="t"/>
        <c:numFmt formatCode="0%" sourceLinked="1"/>
        <c:majorTickMark val="out"/>
        <c:minorTickMark val="none"/>
        <c:tickLblPos val="nextTo"/>
        <c:crossAx val="10651648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5728782573451758"/>
          <c:y val="0.20896518838721781"/>
          <c:w val="0.61388994925999418"/>
          <c:h val="0.73750386666375489"/>
        </c:manualLayout>
      </c:layout>
      <c:pieChart>
        <c:varyColors val="1"/>
        <c:ser>
          <c:idx val="0"/>
          <c:order val="0"/>
          <c:tx>
            <c:strRef>
              <c:f>Hoja1!$B$1</c:f>
              <c:strCache>
                <c:ptCount val="1"/>
                <c:pt idx="0">
                  <c:v>Ventas</c:v>
                </c:pt>
              </c:strCache>
            </c:strRef>
          </c:tx>
          <c:dPt>
            <c:idx val="0"/>
            <c:bubble3D val="0"/>
            <c:spPr>
              <a:solidFill>
                <a:srgbClr val="F5B02B"/>
              </a:solidFill>
            </c:spPr>
          </c:dPt>
          <c:dPt>
            <c:idx val="2"/>
            <c:bubble3D val="0"/>
            <c:spPr>
              <a:solidFill>
                <a:schemeClr val="tx2">
                  <a:lumMod val="60000"/>
                  <a:lumOff val="40000"/>
                </a:schemeClr>
              </a:solidFill>
            </c:spPr>
          </c:dPt>
          <c:dLbls>
            <c:dLbl>
              <c:idx val="2"/>
              <c:layout>
                <c:manualLayout>
                  <c:x val="0.21940006750685861"/>
                  <c:y val="-0.16122140905036292"/>
                </c:manualLayout>
              </c:layout>
              <c:showLegendKey val="0"/>
              <c:showVal val="1"/>
              <c:showCatName val="1"/>
              <c:showSerName val="0"/>
              <c:showPercent val="0"/>
              <c:showBubbleSize val="0"/>
            </c:dLbl>
            <c:txPr>
              <a:bodyPr/>
              <a:lstStyle/>
              <a:p>
                <a:pPr>
                  <a:defRPr sz="1400"/>
                </a:pPr>
                <a:endParaRPr lang="es-CO"/>
              </a:p>
            </c:txPr>
            <c:showLegendKey val="0"/>
            <c:showVal val="1"/>
            <c:showCatName val="1"/>
            <c:showSerName val="0"/>
            <c:showPercent val="0"/>
            <c:showBubbleSize val="0"/>
            <c:showLeaderLines val="1"/>
          </c:dLbls>
          <c:cat>
            <c:strRef>
              <c:f>Hoja1!$A$2:$A$4</c:f>
              <c:strCache>
                <c:ptCount val="3"/>
                <c:pt idx="0">
                  <c:v>Peatones</c:v>
                </c:pt>
                <c:pt idx="1">
                  <c:v>Usuario vehiculo particular con motor</c:v>
                </c:pt>
                <c:pt idx="2">
                  <c:v>Usuarios transporte público</c:v>
                </c:pt>
              </c:strCache>
            </c:strRef>
          </c:cat>
          <c:val>
            <c:numRef>
              <c:f>Hoja1!$B$2:$B$4</c:f>
              <c:numCache>
                <c:formatCode>0%</c:formatCode>
                <c:ptCount val="3"/>
                <c:pt idx="0">
                  <c:v>7.0000000000000007E-2</c:v>
                </c:pt>
                <c:pt idx="1">
                  <c:v>0.34</c:v>
                </c:pt>
                <c:pt idx="2">
                  <c:v>0.59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s-C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93440288866788"/>
          <c:y val="6.7746767722665968E-2"/>
          <c:w val="0.64213102720902671"/>
          <c:h val="0.93225323227733403"/>
        </c:manualLayout>
      </c:layout>
      <c:doughnutChart>
        <c:varyColors val="1"/>
        <c:ser>
          <c:idx val="0"/>
          <c:order val="0"/>
          <c:tx>
            <c:strRef>
              <c:f>Hoja1!$B$1</c:f>
              <c:strCache>
                <c:ptCount val="1"/>
                <c:pt idx="0">
                  <c:v>Columna1</c:v>
                </c:pt>
              </c:strCache>
            </c:strRef>
          </c:tx>
          <c:spPr>
            <a:solidFill>
              <a:srgbClr val="F5B02B"/>
            </a:solidFill>
          </c:spPr>
          <c:dPt>
            <c:idx val="0"/>
            <c:bubble3D val="0"/>
            <c:spPr>
              <a:solidFill>
                <a:srgbClr val="DA0F2B"/>
              </a:solidFill>
              <a:ln w="19050">
                <a:solidFill>
                  <a:schemeClr val="lt1"/>
                </a:solidFill>
              </a:ln>
              <a:effectLst/>
            </c:spPr>
          </c:dPt>
          <c:dPt>
            <c:idx val="1"/>
            <c:bubble3D val="0"/>
            <c:spPr>
              <a:solidFill>
                <a:srgbClr val="F5B02B"/>
              </a:solidFill>
              <a:ln w="19050">
                <a:solidFill>
                  <a:schemeClr val="lt1"/>
                </a:solidFill>
              </a:ln>
              <a:effectLst/>
            </c:spPr>
          </c:dPt>
          <c:cat>
            <c:strRef>
              <c:f>Hoja1!$A$2:$A$3</c:f>
              <c:strCache>
                <c:ptCount val="2"/>
                <c:pt idx="0">
                  <c:v>No</c:v>
                </c:pt>
                <c:pt idx="1">
                  <c:v>Si</c:v>
                </c:pt>
              </c:strCache>
            </c:strRef>
          </c:cat>
          <c:val>
            <c:numRef>
              <c:f>Hoja1!$B$2:$B$3</c:f>
              <c:numCache>
                <c:formatCode>0%</c:formatCode>
                <c:ptCount val="2"/>
                <c:pt idx="0">
                  <c:v>0.19</c:v>
                </c:pt>
                <c:pt idx="1">
                  <c:v>0.85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b="1"/>
      </a:pPr>
      <a:endParaRPr lang="es-C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8148648832618611"/>
          <c:y val="0.19855132033995587"/>
          <c:w val="0.78393457177666026"/>
          <c:h val="0.63280229623332862"/>
        </c:manualLayout>
      </c:layout>
      <c:barChart>
        <c:barDir val="col"/>
        <c:grouping val="clustered"/>
        <c:varyColors val="0"/>
        <c:ser>
          <c:idx val="0"/>
          <c:order val="0"/>
          <c:tx>
            <c:strRef>
              <c:f>Hoja1!$B$1</c:f>
              <c:strCache>
                <c:ptCount val="1"/>
                <c:pt idx="0">
                  <c:v>Columna2</c:v>
                </c:pt>
              </c:strCache>
            </c:strRef>
          </c:tx>
          <c:spPr>
            <a:solidFill>
              <a:srgbClr val="DA0F2B"/>
            </a:solidFill>
            <a:ln>
              <a:solidFill>
                <a:srgbClr val="C00000"/>
              </a:solidFill>
            </a:ln>
          </c:spPr>
          <c:invertIfNegative val="0"/>
          <c:dLbls>
            <c:spPr>
              <a:noFill/>
              <a:ln>
                <a:noFill/>
              </a:ln>
              <a:effectLst/>
            </c:spPr>
            <c:txPr>
              <a:bodyPr wrap="square" lIns="38100" tIns="19050" rIns="38100" bIns="19050" anchor="ctr">
                <a:spAutoFit/>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Todos los días de la semana</c:v>
                </c:pt>
                <c:pt idx="1">
                  <c:v>2 a 4 veces por semana</c:v>
                </c:pt>
                <c:pt idx="2">
                  <c:v>Una vez a la semana</c:v>
                </c:pt>
                <c:pt idx="3">
                  <c:v>Una vez cada quince días</c:v>
                </c:pt>
                <c:pt idx="4">
                  <c:v>Una vez al mes</c:v>
                </c:pt>
              </c:strCache>
            </c:strRef>
          </c:cat>
          <c:val>
            <c:numRef>
              <c:f>Hoja1!$B$2:$B$6</c:f>
              <c:numCache>
                <c:formatCode>0%</c:formatCode>
                <c:ptCount val="5"/>
                <c:pt idx="0">
                  <c:v>0.42299999999999999</c:v>
                </c:pt>
                <c:pt idx="1">
                  <c:v>0.36799999999999999</c:v>
                </c:pt>
                <c:pt idx="2">
                  <c:v>0.151</c:v>
                </c:pt>
                <c:pt idx="3">
                  <c:v>4.4999999999999998E-2</c:v>
                </c:pt>
                <c:pt idx="4">
                  <c:v>1.2999999999999999E-2</c:v>
                </c:pt>
              </c:numCache>
            </c:numRef>
          </c:val>
        </c:ser>
        <c:dLbls>
          <c:showLegendKey val="0"/>
          <c:showVal val="1"/>
          <c:showCatName val="0"/>
          <c:showSerName val="0"/>
          <c:showPercent val="0"/>
          <c:showBubbleSize val="0"/>
        </c:dLbls>
        <c:gapWidth val="150"/>
        <c:axId val="91453696"/>
        <c:axId val="91575424"/>
      </c:barChart>
      <c:catAx>
        <c:axId val="91453696"/>
        <c:scaling>
          <c:orientation val="minMax"/>
        </c:scaling>
        <c:delete val="0"/>
        <c:axPos val="b"/>
        <c:numFmt formatCode="General" sourceLinked="1"/>
        <c:majorTickMark val="none"/>
        <c:minorTickMark val="none"/>
        <c:tickLblPos val="nextTo"/>
        <c:txPr>
          <a:bodyPr rot="-60000000" vert="horz"/>
          <a:lstStyle/>
          <a:p>
            <a:pPr>
              <a:defRPr sz="1200" b="1">
                <a:solidFill>
                  <a:schemeClr val="tx1">
                    <a:lumMod val="75000"/>
                    <a:lumOff val="25000"/>
                  </a:schemeClr>
                </a:solidFill>
              </a:defRPr>
            </a:pPr>
            <a:endParaRPr lang="es-CO"/>
          </a:p>
        </c:txPr>
        <c:crossAx val="91575424"/>
        <c:crosses val="autoZero"/>
        <c:auto val="1"/>
        <c:lblAlgn val="ctr"/>
        <c:lblOffset val="100"/>
        <c:noMultiLvlLbl val="0"/>
      </c:catAx>
      <c:valAx>
        <c:axId val="91575424"/>
        <c:scaling>
          <c:orientation val="minMax"/>
        </c:scaling>
        <c:delete val="1"/>
        <c:axPos val="l"/>
        <c:numFmt formatCode="0%" sourceLinked="1"/>
        <c:majorTickMark val="none"/>
        <c:minorTickMark val="none"/>
        <c:tickLblPos val="nextTo"/>
        <c:crossAx val="91453696"/>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0.13656</cdr:x>
      <cdr:y>0.48745</cdr:y>
    </cdr:from>
    <cdr:to>
      <cdr:x>0.25747</cdr:x>
      <cdr:y>0.69103</cdr:y>
    </cdr:to>
    <cdr:sp macro="" textlink="">
      <cdr:nvSpPr>
        <cdr:cNvPr id="2" name="CuadroTexto 1"/>
        <cdr:cNvSpPr txBox="1"/>
      </cdr:nvSpPr>
      <cdr:spPr>
        <a:xfrm xmlns:a="http://schemas.openxmlformats.org/drawingml/2006/main">
          <a:off x="1032734" y="218937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0.26463</cdr:x>
      <cdr:y>0.09722</cdr:y>
    </cdr:from>
    <cdr:to>
      <cdr:x>0.29489</cdr:x>
      <cdr:y>0.85869</cdr:y>
    </cdr:to>
    <cdr:sp macro="" textlink="">
      <cdr:nvSpPr>
        <cdr:cNvPr id="2" name="Abrir llave 1"/>
        <cdr:cNvSpPr/>
      </cdr:nvSpPr>
      <cdr:spPr>
        <a:xfrm xmlns:a="http://schemas.openxmlformats.org/drawingml/2006/main">
          <a:off x="2274603" y="470759"/>
          <a:ext cx="260095" cy="3687189"/>
        </a:xfrm>
        <a:prstGeom xmlns:a="http://schemas.openxmlformats.org/drawingml/2006/main" prst="leftBrace">
          <a:avLst/>
        </a:prstGeom>
        <a:ln xmlns:a="http://schemas.openxmlformats.org/drawingml/2006/main">
          <a:solidFill>
            <a:srgbClr val="0070C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dr:relSizeAnchor xmlns:cdr="http://schemas.openxmlformats.org/drawingml/2006/chartDrawing">
    <cdr:from>
      <cdr:x>0.11124</cdr:x>
      <cdr:y>0.4497</cdr:y>
    </cdr:from>
    <cdr:to>
      <cdr:x>0.22519</cdr:x>
      <cdr:y>0.5503</cdr:y>
    </cdr:to>
    <cdr:sp macro="" textlink="">
      <cdr:nvSpPr>
        <cdr:cNvPr id="3" name="CuadroTexto 2"/>
        <cdr:cNvSpPr txBox="1"/>
      </cdr:nvSpPr>
      <cdr:spPr>
        <a:xfrm xmlns:a="http://schemas.openxmlformats.org/drawingml/2006/main">
          <a:off x="956136" y="2177536"/>
          <a:ext cx="979442" cy="4871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800" b="1" dirty="0" smtClean="0">
              <a:solidFill>
                <a:schemeClr val="tx1">
                  <a:lumMod val="50000"/>
                  <a:lumOff val="50000"/>
                </a:schemeClr>
              </a:solidFill>
            </a:rPr>
            <a:t>PEATONES</a:t>
          </a:r>
          <a:endParaRPr lang="es-CO" sz="1800" b="1" dirty="0">
            <a:solidFill>
              <a:schemeClr val="tx1">
                <a:lumMod val="50000"/>
                <a:lumOff val="50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CO"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0" name="Google Shape;53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9" name="Google Shape;53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5" name="Google Shape;54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4" name="Google Shape;55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0" name="Google Shape;56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4" name="Google Shape;57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4" name="Google Shape;58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2" name="Google Shape;59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6" name="Google Shape;60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3" name="Google Shape;61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6" name="Google Shape;3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0" name="Google Shape;62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4" name="Google Shape;63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7" name="Google Shape;64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0" name="Google Shape;66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6" name="Google Shape;67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3" name="Google Shape;68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6" name="Google Shape;69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2" name="Google Shape;70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0" name="Google Shape;71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7" name="Google Shape;71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3" name="Google Shape;73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0" name="Google Shape;74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9" name="Google Shape;74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9" name="Google Shape;75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6" name="Google Shape;76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9" name="Google Shape;77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6" name="Google Shape;78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0" name="Google Shape;80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6" name="Google Shape;81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3" name="Google Shape;82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8" name="Google Shape;4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0" name="Google Shape;83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7" name="Google Shape;83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4" name="Google Shape;84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1" name="Google Shape;85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8" name="Google Shape;858;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5" name="Google Shape;86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9" name="Google Shape;87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7" name="Google Shape;88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4" name="Google Shape;894;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1" name="Google Shape;901;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8" name="Google Shape;908;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5" name="Google Shape;915;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2" name="Google Shape;922;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8" name="Google Shape;928;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1" name="Google Shape;941;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4" name="Google Shape;954;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1" name="Google Shape;961;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0" name="Google Shape;970;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7" name="Google Shape;977;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6" name="Google Shape;986;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7" name="Google Shape;4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2" name="Google Shape;992;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9" name="Google Shape;999;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5" name="Google Shape;1015;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2" name="Google Shape;1022;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8" name="Google Shape;1038;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4" name="Google Shape;1054;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1" name="Google Shape;1061;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8" name="Google Shape;1068;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4" name="Google Shape;1074;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7" name="Google Shape;1087;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0" name="Google Shape;1100;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7" name="Google Shape;1107;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4" name="Google Shape;1114;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7" name="Shape 1117"/>
        <p:cNvGrpSpPr/>
        <p:nvPr/>
      </p:nvGrpSpPr>
      <p:grpSpPr>
        <a:xfrm>
          <a:off x="0" y="0"/>
          <a:ext cx="0" cy="0"/>
          <a:chOff x="0" y="0"/>
          <a:chExt cx="0" cy="0"/>
        </a:xfrm>
      </p:grpSpPr>
      <p:sp>
        <p:nvSpPr>
          <p:cNvPr id="1118" name="Google Shape;1118;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9" name="Google Shape;1119;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6" name="Google Shape;1126;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3" name="Google Shape;1133;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6" name="Google Shape;50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3" name="Google Shape;52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sp>
        <p:nvSpPr>
          <p:cNvPr id="16" name="Google Shape;16;p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7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9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9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9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9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9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9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9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9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9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91" name="Shape 91"/>
        <p:cNvGrpSpPr/>
        <p:nvPr/>
      </p:nvGrpSpPr>
      <p:grpSpPr>
        <a:xfrm>
          <a:off x="0" y="0"/>
          <a:ext cx="0" cy="0"/>
          <a:chOff x="0" y="0"/>
          <a:chExt cx="0" cy="0"/>
        </a:xfrm>
      </p:grpSpPr>
      <p:sp>
        <p:nvSpPr>
          <p:cNvPr id="92" name="Google Shape;92;p79"/>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79"/>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94" name="Google Shape;94;p7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7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7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97" name="Shape 97"/>
        <p:cNvGrpSpPr/>
        <p:nvPr/>
      </p:nvGrpSpPr>
      <p:grpSpPr>
        <a:xfrm>
          <a:off x="0" y="0"/>
          <a:ext cx="0" cy="0"/>
          <a:chOff x="0" y="0"/>
          <a:chExt cx="0" cy="0"/>
        </a:xfrm>
      </p:grpSpPr>
      <p:sp>
        <p:nvSpPr>
          <p:cNvPr id="98" name="Google Shape;98;p8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8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8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01" name="Shape 101"/>
        <p:cNvGrpSpPr/>
        <p:nvPr/>
      </p:nvGrpSpPr>
      <p:grpSpPr>
        <a:xfrm>
          <a:off x="0" y="0"/>
          <a:ext cx="0" cy="0"/>
          <a:chOff x="0" y="0"/>
          <a:chExt cx="0" cy="0"/>
        </a:xfrm>
      </p:grpSpPr>
      <p:sp>
        <p:nvSpPr>
          <p:cNvPr id="102" name="Google Shape;102;p10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0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4" name="Google Shape;104;p10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0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0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07" name="Shape 107"/>
        <p:cNvGrpSpPr/>
        <p:nvPr/>
      </p:nvGrpSpPr>
      <p:grpSpPr>
        <a:xfrm>
          <a:off x="0" y="0"/>
          <a:ext cx="0" cy="0"/>
          <a:chOff x="0" y="0"/>
          <a:chExt cx="0" cy="0"/>
        </a:xfrm>
      </p:grpSpPr>
      <p:sp>
        <p:nvSpPr>
          <p:cNvPr id="108" name="Google Shape;108;p104"/>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Arial"/>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04"/>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10" name="Google Shape;110;p10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0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0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13" name="Shape 113"/>
        <p:cNvGrpSpPr/>
        <p:nvPr/>
      </p:nvGrpSpPr>
      <p:grpSpPr>
        <a:xfrm>
          <a:off x="0" y="0"/>
          <a:ext cx="0" cy="0"/>
          <a:chOff x="0" y="0"/>
          <a:chExt cx="0" cy="0"/>
        </a:xfrm>
      </p:grpSpPr>
      <p:sp>
        <p:nvSpPr>
          <p:cNvPr id="114" name="Google Shape;114;p10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05"/>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16" name="Google Shape;116;p105"/>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17" name="Google Shape;117;p10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0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0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20" name="Shape 120"/>
        <p:cNvGrpSpPr/>
        <p:nvPr/>
      </p:nvGrpSpPr>
      <p:grpSpPr>
        <a:xfrm>
          <a:off x="0" y="0"/>
          <a:ext cx="0" cy="0"/>
          <a:chOff x="0" y="0"/>
          <a:chExt cx="0" cy="0"/>
        </a:xfrm>
      </p:grpSpPr>
      <p:sp>
        <p:nvSpPr>
          <p:cNvPr id="121" name="Google Shape;121;p10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06"/>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23" name="Google Shape;123;p106"/>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24" name="Google Shape;124;p106"/>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25" name="Google Shape;125;p106"/>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26" name="Google Shape;126;p10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0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10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129" name="Shape 129"/>
        <p:cNvGrpSpPr/>
        <p:nvPr/>
      </p:nvGrpSpPr>
      <p:grpSpPr>
        <a:xfrm>
          <a:off x="0" y="0"/>
          <a:ext cx="0" cy="0"/>
          <a:chOff x="0" y="0"/>
          <a:chExt cx="0" cy="0"/>
        </a:xfrm>
      </p:grpSpPr>
      <p:sp>
        <p:nvSpPr>
          <p:cNvPr id="130" name="Google Shape;130;p10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0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0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0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34" name="Shape 134"/>
        <p:cNvGrpSpPr/>
        <p:nvPr/>
      </p:nvGrpSpPr>
      <p:grpSpPr>
        <a:xfrm>
          <a:off x="0" y="0"/>
          <a:ext cx="0" cy="0"/>
          <a:chOff x="0" y="0"/>
          <a:chExt cx="0" cy="0"/>
        </a:xfrm>
      </p:grpSpPr>
      <p:sp>
        <p:nvSpPr>
          <p:cNvPr id="135" name="Google Shape;135;p108"/>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108"/>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37" name="Google Shape;137;p108"/>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38" name="Google Shape;138;p10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0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10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 name="Shape 21"/>
        <p:cNvGrpSpPr/>
        <p:nvPr/>
      </p:nvGrpSpPr>
      <p:grpSpPr>
        <a:xfrm>
          <a:off x="0" y="0"/>
          <a:ext cx="0" cy="0"/>
          <a:chOff x="0" y="0"/>
          <a:chExt cx="0" cy="0"/>
        </a:xfrm>
      </p:grpSpPr>
      <p:sp>
        <p:nvSpPr>
          <p:cNvPr id="22" name="Google Shape;22;p8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8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41" name="Shape 141"/>
        <p:cNvGrpSpPr/>
        <p:nvPr/>
      </p:nvGrpSpPr>
      <p:grpSpPr>
        <a:xfrm>
          <a:off x="0" y="0"/>
          <a:ext cx="0" cy="0"/>
          <a:chOff x="0" y="0"/>
          <a:chExt cx="0" cy="0"/>
        </a:xfrm>
      </p:grpSpPr>
      <p:sp>
        <p:nvSpPr>
          <p:cNvPr id="142" name="Google Shape;142;p109"/>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09"/>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44" name="Google Shape;144;p109"/>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45" name="Google Shape;145;p10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10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10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48" name="Shape 148"/>
        <p:cNvGrpSpPr/>
        <p:nvPr/>
      </p:nvGrpSpPr>
      <p:grpSpPr>
        <a:xfrm>
          <a:off x="0" y="0"/>
          <a:ext cx="0" cy="0"/>
          <a:chOff x="0" y="0"/>
          <a:chExt cx="0" cy="0"/>
        </a:xfrm>
      </p:grpSpPr>
      <p:sp>
        <p:nvSpPr>
          <p:cNvPr id="149" name="Google Shape;149;p11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10"/>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1" name="Google Shape;151;p11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11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11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54" name="Shape 154"/>
        <p:cNvGrpSpPr/>
        <p:nvPr/>
      </p:nvGrpSpPr>
      <p:grpSpPr>
        <a:xfrm>
          <a:off x="0" y="0"/>
          <a:ext cx="0" cy="0"/>
          <a:chOff x="0" y="0"/>
          <a:chExt cx="0" cy="0"/>
        </a:xfrm>
      </p:grpSpPr>
      <p:sp>
        <p:nvSpPr>
          <p:cNvPr id="155" name="Google Shape;155;p111"/>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111"/>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7" name="Google Shape;157;p11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11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11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67" name="Shape 167"/>
        <p:cNvGrpSpPr/>
        <p:nvPr/>
      </p:nvGrpSpPr>
      <p:grpSpPr>
        <a:xfrm>
          <a:off x="0" y="0"/>
          <a:ext cx="0" cy="0"/>
          <a:chOff x="0" y="0"/>
          <a:chExt cx="0" cy="0"/>
        </a:xfrm>
      </p:grpSpPr>
      <p:sp>
        <p:nvSpPr>
          <p:cNvPr id="168" name="Google Shape;168;p81"/>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81"/>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70" name="Google Shape;170;p8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8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8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73" name="Shape 173"/>
        <p:cNvGrpSpPr/>
        <p:nvPr/>
      </p:nvGrpSpPr>
      <p:grpSpPr>
        <a:xfrm>
          <a:off x="0" y="0"/>
          <a:ext cx="0" cy="0"/>
          <a:chOff x="0" y="0"/>
          <a:chExt cx="0" cy="0"/>
        </a:xfrm>
      </p:grpSpPr>
      <p:sp>
        <p:nvSpPr>
          <p:cNvPr id="174" name="Google Shape;174;p8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8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8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7" name="Shape 177"/>
        <p:cNvGrpSpPr/>
        <p:nvPr/>
      </p:nvGrpSpPr>
      <p:grpSpPr>
        <a:xfrm>
          <a:off x="0" y="0"/>
          <a:ext cx="0" cy="0"/>
          <a:chOff x="0" y="0"/>
          <a:chExt cx="0" cy="0"/>
        </a:xfrm>
      </p:grpSpPr>
      <p:sp>
        <p:nvSpPr>
          <p:cNvPr id="178" name="Google Shape;178;p9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9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0" name="Google Shape;180;p9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9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9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83" name="Shape 183"/>
        <p:cNvGrpSpPr/>
        <p:nvPr/>
      </p:nvGrpSpPr>
      <p:grpSpPr>
        <a:xfrm>
          <a:off x="0" y="0"/>
          <a:ext cx="0" cy="0"/>
          <a:chOff x="0" y="0"/>
          <a:chExt cx="0" cy="0"/>
        </a:xfrm>
      </p:grpSpPr>
      <p:sp>
        <p:nvSpPr>
          <p:cNvPr id="184" name="Google Shape;184;p95"/>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Arial"/>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95"/>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86" name="Google Shape;186;p9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9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9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89" name="Shape 189"/>
        <p:cNvGrpSpPr/>
        <p:nvPr/>
      </p:nvGrpSpPr>
      <p:grpSpPr>
        <a:xfrm>
          <a:off x="0" y="0"/>
          <a:ext cx="0" cy="0"/>
          <a:chOff x="0" y="0"/>
          <a:chExt cx="0" cy="0"/>
        </a:xfrm>
      </p:grpSpPr>
      <p:sp>
        <p:nvSpPr>
          <p:cNvPr id="190" name="Google Shape;190;p9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96"/>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92" name="Google Shape;192;p96"/>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93" name="Google Shape;193;p9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9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9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96" name="Shape 196"/>
        <p:cNvGrpSpPr/>
        <p:nvPr/>
      </p:nvGrpSpPr>
      <p:grpSpPr>
        <a:xfrm>
          <a:off x="0" y="0"/>
          <a:ext cx="0" cy="0"/>
          <a:chOff x="0" y="0"/>
          <a:chExt cx="0" cy="0"/>
        </a:xfrm>
      </p:grpSpPr>
      <p:sp>
        <p:nvSpPr>
          <p:cNvPr id="197" name="Google Shape;197;p9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97"/>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99" name="Google Shape;199;p97"/>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00" name="Google Shape;200;p97"/>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01" name="Google Shape;201;p97"/>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02" name="Google Shape;202;p9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9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9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205" name="Shape 205"/>
        <p:cNvGrpSpPr/>
        <p:nvPr/>
      </p:nvGrpSpPr>
      <p:grpSpPr>
        <a:xfrm>
          <a:off x="0" y="0"/>
          <a:ext cx="0" cy="0"/>
          <a:chOff x="0" y="0"/>
          <a:chExt cx="0" cy="0"/>
        </a:xfrm>
      </p:grpSpPr>
      <p:sp>
        <p:nvSpPr>
          <p:cNvPr id="206" name="Google Shape;206;p9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9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9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9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8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8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10" name="Shape 210"/>
        <p:cNvGrpSpPr/>
        <p:nvPr/>
      </p:nvGrpSpPr>
      <p:grpSpPr>
        <a:xfrm>
          <a:off x="0" y="0"/>
          <a:ext cx="0" cy="0"/>
          <a:chOff x="0" y="0"/>
          <a:chExt cx="0" cy="0"/>
        </a:xfrm>
      </p:grpSpPr>
      <p:sp>
        <p:nvSpPr>
          <p:cNvPr id="211" name="Google Shape;211;p99"/>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99"/>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213" name="Google Shape;213;p99"/>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14" name="Google Shape;214;p9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9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9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17" name="Shape 217"/>
        <p:cNvGrpSpPr/>
        <p:nvPr/>
      </p:nvGrpSpPr>
      <p:grpSpPr>
        <a:xfrm>
          <a:off x="0" y="0"/>
          <a:ext cx="0" cy="0"/>
          <a:chOff x="0" y="0"/>
          <a:chExt cx="0" cy="0"/>
        </a:xfrm>
      </p:grpSpPr>
      <p:sp>
        <p:nvSpPr>
          <p:cNvPr id="218" name="Google Shape;218;p100"/>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100"/>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20" name="Google Shape;220;p100"/>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21" name="Google Shape;221;p10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10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10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224" name="Shape 224"/>
        <p:cNvGrpSpPr/>
        <p:nvPr/>
      </p:nvGrpSpPr>
      <p:grpSpPr>
        <a:xfrm>
          <a:off x="0" y="0"/>
          <a:ext cx="0" cy="0"/>
          <a:chOff x="0" y="0"/>
          <a:chExt cx="0" cy="0"/>
        </a:xfrm>
      </p:grpSpPr>
      <p:sp>
        <p:nvSpPr>
          <p:cNvPr id="225" name="Google Shape;225;p10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101"/>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7" name="Google Shape;227;p10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10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10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230" name="Shape 230"/>
        <p:cNvGrpSpPr/>
        <p:nvPr/>
      </p:nvGrpSpPr>
      <p:grpSpPr>
        <a:xfrm>
          <a:off x="0" y="0"/>
          <a:ext cx="0" cy="0"/>
          <a:chOff x="0" y="0"/>
          <a:chExt cx="0" cy="0"/>
        </a:xfrm>
      </p:grpSpPr>
      <p:sp>
        <p:nvSpPr>
          <p:cNvPr id="231" name="Google Shape;231;p102"/>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102"/>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3" name="Google Shape;233;p10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10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10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43" name="Shape 243"/>
        <p:cNvGrpSpPr/>
        <p:nvPr/>
      </p:nvGrpSpPr>
      <p:grpSpPr>
        <a:xfrm>
          <a:off x="0" y="0"/>
          <a:ext cx="0" cy="0"/>
          <a:chOff x="0" y="0"/>
          <a:chExt cx="0" cy="0"/>
        </a:xfrm>
      </p:grpSpPr>
      <p:sp>
        <p:nvSpPr>
          <p:cNvPr id="244" name="Google Shape;244;p113"/>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113"/>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46" name="Google Shape;246;p11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11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11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49" name="Shape 249"/>
        <p:cNvGrpSpPr/>
        <p:nvPr/>
      </p:nvGrpSpPr>
      <p:grpSpPr>
        <a:xfrm>
          <a:off x="0" y="0"/>
          <a:ext cx="0" cy="0"/>
          <a:chOff x="0" y="0"/>
          <a:chExt cx="0" cy="0"/>
        </a:xfrm>
      </p:grpSpPr>
      <p:sp>
        <p:nvSpPr>
          <p:cNvPr id="250" name="Google Shape;250;p1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11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52" name="Google Shape;252;p11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11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11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55" name="Shape 255"/>
        <p:cNvGrpSpPr/>
        <p:nvPr/>
      </p:nvGrpSpPr>
      <p:grpSpPr>
        <a:xfrm>
          <a:off x="0" y="0"/>
          <a:ext cx="0" cy="0"/>
          <a:chOff x="0" y="0"/>
          <a:chExt cx="0" cy="0"/>
        </a:xfrm>
      </p:grpSpPr>
      <p:sp>
        <p:nvSpPr>
          <p:cNvPr id="256" name="Google Shape;256;p115"/>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Arial"/>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115"/>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58" name="Google Shape;258;p11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11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11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61" name="Shape 261"/>
        <p:cNvGrpSpPr/>
        <p:nvPr/>
      </p:nvGrpSpPr>
      <p:grpSpPr>
        <a:xfrm>
          <a:off x="0" y="0"/>
          <a:ext cx="0" cy="0"/>
          <a:chOff x="0" y="0"/>
          <a:chExt cx="0" cy="0"/>
        </a:xfrm>
      </p:grpSpPr>
      <p:sp>
        <p:nvSpPr>
          <p:cNvPr id="262" name="Google Shape;262;p11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116"/>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64" name="Google Shape;264;p116"/>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65" name="Google Shape;265;p11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6" name="Google Shape;266;p11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p11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68" name="Shape 268"/>
        <p:cNvGrpSpPr/>
        <p:nvPr/>
      </p:nvGrpSpPr>
      <p:grpSpPr>
        <a:xfrm>
          <a:off x="0" y="0"/>
          <a:ext cx="0" cy="0"/>
          <a:chOff x="0" y="0"/>
          <a:chExt cx="0" cy="0"/>
        </a:xfrm>
      </p:grpSpPr>
      <p:sp>
        <p:nvSpPr>
          <p:cNvPr id="269" name="Google Shape;269;p11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117"/>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71" name="Google Shape;271;p117"/>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72" name="Google Shape;272;p117"/>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273" name="Google Shape;273;p117"/>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274" name="Google Shape;274;p11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11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11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277" name="Shape 277"/>
        <p:cNvGrpSpPr/>
        <p:nvPr/>
      </p:nvGrpSpPr>
      <p:grpSpPr>
        <a:xfrm>
          <a:off x="0" y="0"/>
          <a:ext cx="0" cy="0"/>
          <a:chOff x="0" y="0"/>
          <a:chExt cx="0" cy="0"/>
        </a:xfrm>
      </p:grpSpPr>
      <p:sp>
        <p:nvSpPr>
          <p:cNvPr id="278" name="Google Shape;278;p1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p11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p11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11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8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8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82" name="Shape 282"/>
        <p:cNvGrpSpPr/>
        <p:nvPr/>
      </p:nvGrpSpPr>
      <p:grpSpPr>
        <a:xfrm>
          <a:off x="0" y="0"/>
          <a:ext cx="0" cy="0"/>
          <a:chOff x="0" y="0"/>
          <a:chExt cx="0" cy="0"/>
        </a:xfrm>
      </p:grpSpPr>
      <p:sp>
        <p:nvSpPr>
          <p:cNvPr id="283" name="Google Shape;283;p11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11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5" name="Google Shape;285;p11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286" name="Shape 286"/>
        <p:cNvGrpSpPr/>
        <p:nvPr/>
      </p:nvGrpSpPr>
      <p:grpSpPr>
        <a:xfrm>
          <a:off x="0" y="0"/>
          <a:ext cx="0" cy="0"/>
          <a:chOff x="0" y="0"/>
          <a:chExt cx="0" cy="0"/>
        </a:xfrm>
      </p:grpSpPr>
      <p:sp>
        <p:nvSpPr>
          <p:cNvPr id="287" name="Google Shape;287;p120"/>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p120"/>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289" name="Google Shape;289;p120"/>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90" name="Google Shape;290;p12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1" name="Google Shape;291;p12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p12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293" name="Shape 293"/>
        <p:cNvGrpSpPr/>
        <p:nvPr/>
      </p:nvGrpSpPr>
      <p:grpSpPr>
        <a:xfrm>
          <a:off x="0" y="0"/>
          <a:ext cx="0" cy="0"/>
          <a:chOff x="0" y="0"/>
          <a:chExt cx="0" cy="0"/>
        </a:xfrm>
      </p:grpSpPr>
      <p:sp>
        <p:nvSpPr>
          <p:cNvPr id="294" name="Google Shape;294;p121"/>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5" name="Google Shape;295;p121"/>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296" name="Google Shape;296;p121"/>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97" name="Google Shape;297;p12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8" name="Google Shape;298;p12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9" name="Google Shape;299;p12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300" name="Shape 300"/>
        <p:cNvGrpSpPr/>
        <p:nvPr/>
      </p:nvGrpSpPr>
      <p:grpSpPr>
        <a:xfrm>
          <a:off x="0" y="0"/>
          <a:ext cx="0" cy="0"/>
          <a:chOff x="0" y="0"/>
          <a:chExt cx="0" cy="0"/>
        </a:xfrm>
      </p:grpSpPr>
      <p:sp>
        <p:nvSpPr>
          <p:cNvPr id="301" name="Google Shape;301;p12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2" name="Google Shape;302;p122"/>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03" name="Google Shape;303;p12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4" name="Google Shape;304;p12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12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306" name="Shape 306"/>
        <p:cNvGrpSpPr/>
        <p:nvPr/>
      </p:nvGrpSpPr>
      <p:grpSpPr>
        <a:xfrm>
          <a:off x="0" y="0"/>
          <a:ext cx="0" cy="0"/>
          <a:chOff x="0" y="0"/>
          <a:chExt cx="0" cy="0"/>
        </a:xfrm>
      </p:grpSpPr>
      <p:sp>
        <p:nvSpPr>
          <p:cNvPr id="307" name="Google Shape;307;p123"/>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8" name="Google Shape;308;p123"/>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09" name="Google Shape;309;p12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0" name="Google Shape;310;p12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12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319" name="Shape 319"/>
        <p:cNvGrpSpPr/>
        <p:nvPr/>
      </p:nvGrpSpPr>
      <p:grpSpPr>
        <a:xfrm>
          <a:off x="0" y="0"/>
          <a:ext cx="0" cy="0"/>
          <a:chOff x="0" y="0"/>
          <a:chExt cx="0" cy="0"/>
        </a:xfrm>
      </p:grpSpPr>
      <p:sp>
        <p:nvSpPr>
          <p:cNvPr id="320" name="Google Shape;320;p125"/>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125"/>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22" name="Google Shape;322;p12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3" name="Google Shape;323;p12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4" name="Google Shape;324;p12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25" name="Shape 325"/>
        <p:cNvGrpSpPr/>
        <p:nvPr/>
      </p:nvGrpSpPr>
      <p:grpSpPr>
        <a:xfrm>
          <a:off x="0" y="0"/>
          <a:ext cx="0" cy="0"/>
          <a:chOff x="0" y="0"/>
          <a:chExt cx="0" cy="0"/>
        </a:xfrm>
      </p:grpSpPr>
      <p:sp>
        <p:nvSpPr>
          <p:cNvPr id="326" name="Google Shape;326;p12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12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28" name="Google Shape;328;p1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9" name="Google Shape;329;p1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0" name="Google Shape;330;p1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31" name="Shape 331"/>
        <p:cNvGrpSpPr/>
        <p:nvPr/>
      </p:nvGrpSpPr>
      <p:grpSpPr>
        <a:xfrm>
          <a:off x="0" y="0"/>
          <a:ext cx="0" cy="0"/>
          <a:chOff x="0" y="0"/>
          <a:chExt cx="0" cy="0"/>
        </a:xfrm>
      </p:grpSpPr>
      <p:sp>
        <p:nvSpPr>
          <p:cNvPr id="332" name="Google Shape;332;p127"/>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Arial"/>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p127"/>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34" name="Google Shape;334;p12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5" name="Google Shape;335;p12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p12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7" name="Shape 337"/>
        <p:cNvGrpSpPr/>
        <p:nvPr/>
      </p:nvGrpSpPr>
      <p:grpSpPr>
        <a:xfrm>
          <a:off x="0" y="0"/>
          <a:ext cx="0" cy="0"/>
          <a:chOff x="0" y="0"/>
          <a:chExt cx="0" cy="0"/>
        </a:xfrm>
      </p:grpSpPr>
      <p:sp>
        <p:nvSpPr>
          <p:cNvPr id="338" name="Google Shape;338;p12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9" name="Google Shape;339;p128"/>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40" name="Google Shape;340;p128"/>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41" name="Google Shape;341;p12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2" name="Google Shape;342;p12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p12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44" name="Shape 344"/>
        <p:cNvGrpSpPr/>
        <p:nvPr/>
      </p:nvGrpSpPr>
      <p:grpSpPr>
        <a:xfrm>
          <a:off x="0" y="0"/>
          <a:ext cx="0" cy="0"/>
          <a:chOff x="0" y="0"/>
          <a:chExt cx="0" cy="0"/>
        </a:xfrm>
      </p:grpSpPr>
      <p:sp>
        <p:nvSpPr>
          <p:cNvPr id="345" name="Google Shape;345;p12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6" name="Google Shape;346;p129"/>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47" name="Google Shape;347;p129"/>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48" name="Google Shape;348;p129"/>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49" name="Google Shape;349;p129"/>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50" name="Google Shape;350;p12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p12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12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8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8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8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8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353" name="Shape 353"/>
        <p:cNvGrpSpPr/>
        <p:nvPr/>
      </p:nvGrpSpPr>
      <p:grpSpPr>
        <a:xfrm>
          <a:off x="0" y="0"/>
          <a:ext cx="0" cy="0"/>
          <a:chOff x="0" y="0"/>
          <a:chExt cx="0" cy="0"/>
        </a:xfrm>
      </p:grpSpPr>
      <p:sp>
        <p:nvSpPr>
          <p:cNvPr id="354" name="Google Shape;354;p13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5" name="Google Shape;355;p13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6" name="Google Shape;356;p13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7" name="Google Shape;357;p13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358" name="Shape 358"/>
        <p:cNvGrpSpPr/>
        <p:nvPr/>
      </p:nvGrpSpPr>
      <p:grpSpPr>
        <a:xfrm>
          <a:off x="0" y="0"/>
          <a:ext cx="0" cy="0"/>
          <a:chOff x="0" y="0"/>
          <a:chExt cx="0" cy="0"/>
        </a:xfrm>
      </p:grpSpPr>
      <p:sp>
        <p:nvSpPr>
          <p:cNvPr id="359" name="Google Shape;359;p13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0" name="Google Shape;360;p13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1" name="Google Shape;361;p13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362" name="Shape 362"/>
        <p:cNvGrpSpPr/>
        <p:nvPr/>
      </p:nvGrpSpPr>
      <p:grpSpPr>
        <a:xfrm>
          <a:off x="0" y="0"/>
          <a:ext cx="0" cy="0"/>
          <a:chOff x="0" y="0"/>
          <a:chExt cx="0" cy="0"/>
        </a:xfrm>
      </p:grpSpPr>
      <p:sp>
        <p:nvSpPr>
          <p:cNvPr id="363" name="Google Shape;363;p132"/>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4" name="Google Shape;364;p132"/>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365" name="Google Shape;365;p132"/>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66" name="Google Shape;366;p13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7" name="Google Shape;367;p13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8" name="Google Shape;368;p13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369" name="Shape 369"/>
        <p:cNvGrpSpPr/>
        <p:nvPr/>
      </p:nvGrpSpPr>
      <p:grpSpPr>
        <a:xfrm>
          <a:off x="0" y="0"/>
          <a:ext cx="0" cy="0"/>
          <a:chOff x="0" y="0"/>
          <a:chExt cx="0" cy="0"/>
        </a:xfrm>
      </p:grpSpPr>
      <p:sp>
        <p:nvSpPr>
          <p:cNvPr id="370" name="Google Shape;370;p133"/>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1" name="Google Shape;371;p133"/>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72" name="Google Shape;372;p133"/>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73" name="Google Shape;373;p13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13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p13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376" name="Shape 376"/>
        <p:cNvGrpSpPr/>
        <p:nvPr/>
      </p:nvGrpSpPr>
      <p:grpSpPr>
        <a:xfrm>
          <a:off x="0" y="0"/>
          <a:ext cx="0" cy="0"/>
          <a:chOff x="0" y="0"/>
          <a:chExt cx="0" cy="0"/>
        </a:xfrm>
      </p:grpSpPr>
      <p:sp>
        <p:nvSpPr>
          <p:cNvPr id="377" name="Google Shape;377;p13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8" name="Google Shape;378;p134"/>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79" name="Google Shape;379;p13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p13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1" name="Google Shape;381;p13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382" name="Shape 382"/>
        <p:cNvGrpSpPr/>
        <p:nvPr/>
      </p:nvGrpSpPr>
      <p:grpSpPr>
        <a:xfrm>
          <a:off x="0" y="0"/>
          <a:ext cx="0" cy="0"/>
          <a:chOff x="0" y="0"/>
          <a:chExt cx="0" cy="0"/>
        </a:xfrm>
      </p:grpSpPr>
      <p:sp>
        <p:nvSpPr>
          <p:cNvPr id="383" name="Google Shape;383;p135"/>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p135"/>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85" name="Google Shape;385;p13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6" name="Google Shape;386;p13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p13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8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9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9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8" name="Google Shape;68;p9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4.xml"/><Relationship Id="rId12" Type="http://schemas.openxmlformats.org/officeDocument/2006/relationships/slideLayout" Target="../slideLayouts/slideLayout33.xml"/><Relationship Id="rId1" Type="http://schemas.openxmlformats.org/officeDocument/2006/relationships/image" Target="../media/image1.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theme" Target="../theme/theme6.xml"/><Relationship Id="rId12" Type="http://schemas.openxmlformats.org/officeDocument/2006/relationships/slideLayout" Target="../slideLayouts/slideLayout44.xml"/><Relationship Id="rId1" Type="http://schemas.openxmlformats.org/officeDocument/2006/relationships/image" Target="../media/image1.pn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theme" Target="../theme/theme3.xml"/><Relationship Id="rId12" Type="http://schemas.openxmlformats.org/officeDocument/2006/relationships/slideLayout" Target="../slideLayouts/slideLayout55.xml"/><Relationship Id="rId1" Type="http://schemas.openxmlformats.org/officeDocument/2006/relationships/image" Target="../media/image4.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7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7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7" name="Google Shape;87;p7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8" name="Google Shape;88;p7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9" name="Google Shape;89;p7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pic>
        <p:nvPicPr>
          <p:cNvPr descr="Formato PPT 4.3_2.png" id="90" name="Google Shape;90;p78"/>
          <p:cNvPicPr preferRelativeResize="0"/>
          <p:nvPr/>
        </p:nvPicPr>
        <p:blipFill rotWithShape="1">
          <a:blip r:embed="rId1">
            <a:alphaModFix/>
          </a:blip>
          <a:srcRect b="0" l="0" r="0" t="0"/>
          <a:stretch/>
        </p:blipFill>
        <p:spPr>
          <a:xfrm>
            <a:off x="5416" y="0"/>
            <a:ext cx="1218658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8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2" name="Google Shape;162;p8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3" name="Google Shape;163;p8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4" name="Google Shape;164;p8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5" name="Google Shape;165;p8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pic>
        <p:nvPicPr>
          <p:cNvPr descr="Formato PPT 4.3_3.png" id="166" name="Google Shape;166;p80"/>
          <p:cNvPicPr preferRelativeResize="0"/>
          <p:nvPr/>
        </p:nvPicPr>
        <p:blipFill rotWithShape="1">
          <a:blip r:embed="rId1">
            <a:alphaModFix/>
          </a:blip>
          <a:srcRect b="0" l="0" r="0" t="0"/>
          <a:stretch/>
        </p:blipFill>
        <p:spPr>
          <a:xfrm>
            <a:off x="5416" y="0"/>
            <a:ext cx="1218658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11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8" name="Google Shape;238;p11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9" name="Google Shape;239;p11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40" name="Google Shape;240;p11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41" name="Google Shape;241;p11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pic>
        <p:nvPicPr>
          <p:cNvPr descr="Formato PPT 4.3_3.png" id="242" name="Google Shape;242;p112"/>
          <p:cNvPicPr preferRelativeResize="0"/>
          <p:nvPr/>
        </p:nvPicPr>
        <p:blipFill rotWithShape="1">
          <a:blip r:embed="rId1">
            <a:alphaModFix/>
          </a:blip>
          <a:srcRect b="0" l="0" r="0" t="0"/>
          <a:stretch/>
        </p:blipFill>
        <p:spPr>
          <a:xfrm>
            <a:off x="5416" y="0"/>
            <a:ext cx="1218658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2" name="Shape 312"/>
        <p:cNvGrpSpPr/>
        <p:nvPr/>
      </p:nvGrpSpPr>
      <p:grpSpPr>
        <a:xfrm>
          <a:off x="0" y="0"/>
          <a:ext cx="0" cy="0"/>
          <a:chOff x="0" y="0"/>
          <a:chExt cx="0" cy="0"/>
        </a:xfrm>
      </p:grpSpPr>
      <p:sp>
        <p:nvSpPr>
          <p:cNvPr id="313" name="Google Shape;313;p12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4" name="Google Shape;314;p12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15" name="Google Shape;315;p12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16" name="Google Shape;316;p12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17" name="Google Shape;317;p12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CO"/>
              <a:t>‹#›</a:t>
            </a:fld>
            <a:endParaRPr/>
          </a:p>
        </p:txBody>
      </p:sp>
      <p:pic>
        <p:nvPicPr>
          <p:cNvPr descr="Formato PPT 4.3_3.png" id="318" name="Google Shape;318;p124"/>
          <p:cNvPicPr preferRelativeResize="0"/>
          <p:nvPr/>
        </p:nvPicPr>
        <p:blipFill rotWithShape="1">
          <a:blip r:embed="rId1">
            <a:alphaModFix/>
          </a:blip>
          <a:srcRect b="0" l="0" r="0" t="0"/>
          <a:stretch/>
        </p:blipFill>
        <p:spPr>
          <a:xfrm>
            <a:off x="5416" y="0"/>
            <a:ext cx="12186583"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chart" Target="../charts/chart6.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chart" Target="../charts/char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chart" Target="../charts/chart9.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chart" Target="../charts/chart11.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chart" Target="../charts/char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chart" Target="../charts/char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chart" Target="../charts/char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chart" Target="../charts/char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chart" Target="../charts/char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 Id="rId3" Type="http://schemas.openxmlformats.org/officeDocument/2006/relationships/chart" Target="../charts/char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 Id="rId3" Type="http://schemas.openxmlformats.org/officeDocument/2006/relationships/chart" Target="../charts/char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 Id="rId3" Type="http://schemas.openxmlformats.org/officeDocument/2006/relationships/chart" Target="../charts/char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 Id="rId3" Type="http://schemas.openxmlformats.org/officeDocument/2006/relationships/chart" Target="../charts/char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7.xml"/><Relationship Id="rId3" Type="http://schemas.openxmlformats.org/officeDocument/2006/relationships/chart" Target="../charts/chart21.xm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 Id="rId3" Type="http://schemas.openxmlformats.org/officeDocument/2006/relationships/chart" Target="../charts/char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 Id="rId3" Type="http://schemas.openxmlformats.org/officeDocument/2006/relationships/chart" Target="../charts/char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 Id="rId3" Type="http://schemas.openxmlformats.org/officeDocument/2006/relationships/chart" Target="../charts/char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1.xml"/><Relationship Id="rId3" Type="http://schemas.openxmlformats.org/officeDocument/2006/relationships/chart" Target="../charts/char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2.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chart" Target="../charts/char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3.xml"/><Relationship Id="rId3" Type="http://schemas.openxmlformats.org/officeDocument/2006/relationships/chart" Target="../charts/char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 Id="rId3" Type="http://schemas.openxmlformats.org/officeDocument/2006/relationships/image" Target="../media/image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5.xml"/><Relationship Id="rId3" Type="http://schemas.openxmlformats.org/officeDocument/2006/relationships/chart" Target="../charts/char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6.xml"/><Relationship Id="rId3" Type="http://schemas.openxmlformats.org/officeDocument/2006/relationships/chart" Target="../charts/char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7.xml"/><Relationship Id="rId3" Type="http://schemas.openxmlformats.org/officeDocument/2006/relationships/chart" Target="../charts/char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8.xml"/><Relationship Id="rId3" Type="http://schemas.openxmlformats.org/officeDocument/2006/relationships/chart" Target="../charts/char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9.xml"/><Relationship Id="rId3" Type="http://schemas.openxmlformats.org/officeDocument/2006/relationships/chart" Target="../charts/char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0.xml"/><Relationship Id="rId3" Type="http://schemas.openxmlformats.org/officeDocument/2006/relationships/chart" Target="../charts/char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1.xml"/><Relationship Id="rId3" Type="http://schemas.openxmlformats.org/officeDocument/2006/relationships/chart" Target="../charts/char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2.xml"/><Relationship Id="rId3" Type="http://schemas.openxmlformats.org/officeDocument/2006/relationships/chart" Target="../charts/char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3.xml"/><Relationship Id="rId3" Type="http://schemas.openxmlformats.org/officeDocument/2006/relationships/chart" Target="../charts/char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4.xml"/><Relationship Id="rId3" Type="http://schemas.openxmlformats.org/officeDocument/2006/relationships/chart" Target="../charts/char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5.xml"/><Relationship Id="rId3" Type="http://schemas.openxmlformats.org/officeDocument/2006/relationships/chart" Target="../charts/char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6.xml"/><Relationship Id="rId3" Type="http://schemas.openxmlformats.org/officeDocument/2006/relationships/chart" Target="../charts/chart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7.xml"/><Relationship Id="rId3" Type="http://schemas.openxmlformats.org/officeDocument/2006/relationships/chart" Target="../charts/char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8.xml"/><Relationship Id="rId3" Type="http://schemas.openxmlformats.org/officeDocument/2006/relationships/chart" Target="../charts/chart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9.xml"/><Relationship Id="rId3" Type="http://schemas.openxmlformats.org/officeDocument/2006/relationships/chart" Target="../charts/char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0.xml"/><Relationship Id="rId3" Type="http://schemas.openxmlformats.org/officeDocument/2006/relationships/chart" Target="../charts/chart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1.xml"/><Relationship Id="rId3" Type="http://schemas.openxmlformats.org/officeDocument/2006/relationships/chart" Target="../charts/chart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3.xml"/><Relationship Id="rId3" Type="http://schemas.openxmlformats.org/officeDocument/2006/relationships/chart" Target="../charts/chart45.xml"/><Relationship Id="rId4" Type="http://schemas.openxmlformats.org/officeDocument/2006/relationships/chart" Target="../charts/char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4.xml"/><Relationship Id="rId3" Type="http://schemas.openxmlformats.org/officeDocument/2006/relationships/chart" Target="../charts/chart47.xml"/><Relationship Id="rId4" Type="http://schemas.openxmlformats.org/officeDocument/2006/relationships/chart" Target="../charts/chart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5.xml"/><Relationship Id="rId3" Type="http://schemas.openxmlformats.org/officeDocument/2006/relationships/chart" Target="../charts/chart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6.xml"/><Relationship Id="rId3" Type="http://schemas.openxmlformats.org/officeDocument/2006/relationships/chart" Target="../charts/chart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7.xml"/><Relationship Id="rId3" Type="http://schemas.openxmlformats.org/officeDocument/2006/relationships/chart" Target="../charts/chart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8.xml"/><Relationship Id="rId3" Type="http://schemas.openxmlformats.org/officeDocument/2006/relationships/chart" Target="../charts/chart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0.xml"/><Relationship Id="rId3" Type="http://schemas.openxmlformats.org/officeDocument/2006/relationships/chart" Target="../charts/chart5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1.xml"/><Relationship Id="rId3" Type="http://schemas.openxmlformats.org/officeDocument/2006/relationships/chart" Target="../charts/chart5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2.xml"/><Relationship Id="rId3" Type="http://schemas.openxmlformats.org/officeDocument/2006/relationships/chart" Target="../charts/chart5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3.xml"/><Relationship Id="rId3" Type="http://schemas.openxmlformats.org/officeDocument/2006/relationships/chart" Target="../charts/chart5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4.xml"/><Relationship Id="rId3" Type="http://schemas.openxmlformats.org/officeDocument/2006/relationships/chart" Target="../charts/chart5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5.xml"/><Relationship Id="rId3" Type="http://schemas.openxmlformats.org/officeDocument/2006/relationships/chart" Target="../charts/chart5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6.xml"/><Relationship Id="rId3" Type="http://schemas.openxmlformats.org/officeDocument/2006/relationships/chart" Target="../charts/chart5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8.xml"/><Relationship Id="rId3" Type="http://schemas.openxmlformats.org/officeDocument/2006/relationships/chart" Target="../charts/chart60.xml"/><Relationship Id="rId4" Type="http://schemas.openxmlformats.org/officeDocument/2006/relationships/chart" Target="../charts/chart6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9.xml"/><Relationship Id="rId3" Type="http://schemas.openxmlformats.org/officeDocument/2006/relationships/chart" Target="../charts/chart62.xml"/><Relationship Id="rId4" Type="http://schemas.openxmlformats.org/officeDocument/2006/relationships/chart" Target="../charts/char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chart" Target="../charts/chart1.xml"/><Relationship Id="rId4" Type="http://schemas.openxmlformats.org/officeDocument/2006/relationships/chart" Target="../charts/char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0.xml"/><Relationship Id="rId3" Type="http://schemas.openxmlformats.org/officeDocument/2006/relationships/chart" Target="../charts/chart6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1.xml"/><Relationship Id="rId3" Type="http://schemas.openxmlformats.org/officeDocument/2006/relationships/chart" Target="../charts/chart6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3.xml"/><Relationship Id="rId3" Type="http://schemas.openxmlformats.org/officeDocument/2006/relationships/chart" Target="../charts/chart6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4.xml"/><Relationship Id="rId3" Type="http://schemas.openxmlformats.org/officeDocument/2006/relationships/chart" Target="../charts/chart6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5.xml"/><Relationship Id="rId3" Type="http://schemas.openxmlformats.org/officeDocument/2006/relationships/chart" Target="../charts/char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Formato PPT 4.3_4.png" id="392" name="Google Shape;392;p1"/>
          <p:cNvPicPr preferRelativeResize="0"/>
          <p:nvPr/>
        </p:nvPicPr>
        <p:blipFill rotWithShape="1">
          <a:blip r:embed="rId3">
            <a:alphaModFix/>
          </a:blip>
          <a:srcRect b="0" l="0" r="0" t="0"/>
          <a:stretch/>
        </p:blipFill>
        <p:spPr>
          <a:xfrm>
            <a:off x="3048000" y="2285"/>
            <a:ext cx="9144000" cy="6855715"/>
          </a:xfrm>
          <a:prstGeom prst="rect">
            <a:avLst/>
          </a:prstGeom>
          <a:noFill/>
          <a:ln>
            <a:noFill/>
          </a:ln>
        </p:spPr>
      </p:pic>
      <p:sp>
        <p:nvSpPr>
          <p:cNvPr id="393" name="Google Shape;393;p1"/>
          <p:cNvSpPr/>
          <p:nvPr/>
        </p:nvSpPr>
        <p:spPr>
          <a:xfrm>
            <a:off x="2009776" y="1497907"/>
            <a:ext cx="7128782" cy="397031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4400"/>
              <a:buFont typeface="Arial"/>
              <a:buNone/>
            </a:pPr>
            <a:r>
              <a:rPr b="1" i="0" lang="es-CO" sz="4400" u="none" cap="none" strike="noStrike">
                <a:solidFill>
                  <a:srgbClr val="FF0024"/>
                </a:solidFill>
                <a:latin typeface="Arial"/>
                <a:ea typeface="Arial"/>
                <a:cs typeface="Arial"/>
                <a:sym typeface="Arial"/>
              </a:rPr>
              <a:t>INFORME FINAL</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4400"/>
              <a:buFont typeface="Arial"/>
              <a:buNone/>
            </a:pPr>
            <a:r>
              <a:rPr b="1" i="0" lang="es-CO" sz="4400" u="none" cap="none" strike="noStrike">
                <a:solidFill>
                  <a:srgbClr val="FF0024"/>
                </a:solidFill>
                <a:latin typeface="Arial"/>
                <a:ea typeface="Arial"/>
                <a:cs typeface="Arial"/>
                <a:sym typeface="Arial"/>
              </a:rPr>
              <a:t>Cultura ciudadana - Peatones</a:t>
            </a:r>
            <a:endParaRPr b="0" i="0" sz="4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rgbClr val="75707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rgbClr val="75707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rgbClr val="75707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rgbClr val="75707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t/>
            </a:r>
            <a:endParaRPr b="0" i="0" sz="2000" u="none" cap="none" strike="noStrike">
              <a:solidFill>
                <a:srgbClr val="75707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000"/>
              <a:buFont typeface="Arial"/>
              <a:buNone/>
            </a:pPr>
            <a:r>
              <a:rPr b="0" i="0" lang="es-CO" sz="2000" u="none" cap="none" strike="noStrike">
                <a:solidFill>
                  <a:srgbClr val="757070"/>
                </a:solidFill>
                <a:latin typeface="Arial"/>
                <a:ea typeface="Arial"/>
                <a:cs typeface="Arial"/>
                <a:sym typeface="Arial"/>
              </a:rPr>
              <a:t>Bogotá, Febrero 4 de 2021</a:t>
            </a:r>
            <a:endParaRPr b="0" i="0" sz="2000" u="none" cap="none" strike="noStrike">
              <a:solidFill>
                <a:srgbClr val="75707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10"/>
          <p:cNvSpPr txBox="1"/>
          <p:nvPr/>
        </p:nvSpPr>
        <p:spPr>
          <a:xfrm>
            <a:off x="5311070" y="5920728"/>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1011</a:t>
            </a:r>
            <a:endParaRPr b="1" i="0" sz="1200" u="none" cap="none" strike="noStrike">
              <a:solidFill>
                <a:srgbClr val="3F3F3F"/>
              </a:solidFill>
              <a:latin typeface="Arial"/>
              <a:ea typeface="Arial"/>
              <a:cs typeface="Arial"/>
              <a:sym typeface="Arial"/>
            </a:endParaRPr>
          </a:p>
        </p:txBody>
      </p:sp>
      <p:sp>
        <p:nvSpPr>
          <p:cNvPr id="533" name="Google Shape;533;p10"/>
          <p:cNvSpPr/>
          <p:nvPr/>
        </p:nvSpPr>
        <p:spPr>
          <a:xfrm>
            <a:off x="3638386" y="79660"/>
            <a:ext cx="572456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F</a:t>
            </a:r>
            <a:r>
              <a:rPr b="0" i="0" lang="es-CO" sz="1800" u="none" cap="none" strike="noStrike">
                <a:solidFill>
                  <a:schemeClr val="dk1"/>
                </a:solidFill>
                <a:latin typeface="Arial"/>
                <a:ea typeface="Arial"/>
                <a:cs typeface="Arial"/>
                <a:sym typeface="Arial"/>
              </a:rPr>
              <a:t>. Número de miembros en el hogar contando con usted</a:t>
            </a:r>
            <a:endParaRPr b="0" i="0" sz="1400" u="none" cap="none" strike="noStrike">
              <a:solidFill>
                <a:srgbClr val="000000"/>
              </a:solidFill>
              <a:latin typeface="Arial"/>
              <a:ea typeface="Arial"/>
              <a:cs typeface="Arial"/>
              <a:sym typeface="Arial"/>
            </a:endParaRPr>
          </a:p>
        </p:txBody>
      </p:sp>
      <p:pic>
        <p:nvPicPr>
          <p:cNvPr descr="Resultado de imagen para icono de persona" id="534" name="Google Shape;534;p10"/>
          <p:cNvPicPr preferRelativeResize="0"/>
          <p:nvPr/>
        </p:nvPicPr>
        <p:blipFill rotWithShape="1">
          <a:blip r:embed="rId3">
            <a:alphaModFix/>
          </a:blip>
          <a:srcRect b="0" l="0" r="0" t="0"/>
          <a:stretch/>
        </p:blipFill>
        <p:spPr>
          <a:xfrm>
            <a:off x="3366206" y="2305316"/>
            <a:ext cx="1865493" cy="1865493"/>
          </a:xfrm>
          <a:prstGeom prst="rect">
            <a:avLst/>
          </a:prstGeom>
          <a:noFill/>
          <a:ln>
            <a:noFill/>
          </a:ln>
        </p:spPr>
      </p:pic>
      <p:sp>
        <p:nvSpPr>
          <p:cNvPr id="535" name="Google Shape;535;p10"/>
          <p:cNvSpPr/>
          <p:nvPr/>
        </p:nvSpPr>
        <p:spPr>
          <a:xfrm>
            <a:off x="795647" y="2743200"/>
            <a:ext cx="2375065" cy="1258784"/>
          </a:xfrm>
          <a:prstGeom prst="roundRect">
            <a:avLst>
              <a:gd fmla="val 16667" name="adj"/>
            </a:avLst>
          </a:prstGeom>
          <a:solidFill>
            <a:srgbClr val="D8D8D8"/>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s-CO" sz="2400" u="none" cap="none" strike="noStrike">
                <a:solidFill>
                  <a:schemeClr val="lt1"/>
                </a:solidFill>
                <a:latin typeface="Arial"/>
                <a:ea typeface="Arial"/>
                <a:cs typeface="Arial"/>
                <a:sym typeface="Arial"/>
              </a:rPr>
              <a:t>PROMEDIO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s-CO" sz="2400" u="none" cap="none" strike="noStrike">
                <a:solidFill>
                  <a:schemeClr val="lt1"/>
                </a:solidFill>
                <a:latin typeface="Arial"/>
                <a:ea typeface="Arial"/>
                <a:cs typeface="Arial"/>
                <a:sym typeface="Arial"/>
              </a:rPr>
              <a:t>3,6</a:t>
            </a:r>
            <a:endParaRPr b="1" i="0" sz="2400" u="none" cap="none" strike="noStrike">
              <a:solidFill>
                <a:schemeClr val="lt1"/>
              </a:solidFill>
              <a:latin typeface="Arial"/>
              <a:ea typeface="Arial"/>
              <a:cs typeface="Arial"/>
              <a:sym typeface="Arial"/>
            </a:endParaRPr>
          </a:p>
        </p:txBody>
      </p:sp>
      <p:graphicFrame>
        <p:nvGraphicFramePr>
          <p:cNvPr id="536" name="Google Shape;536;p10"/>
          <p:cNvGraphicFramePr/>
          <p:nvPr/>
        </p:nvGraphicFramePr>
        <p:xfrm>
          <a:off x="6103917" y="1436914"/>
          <a:ext cx="5533901" cy="4096987"/>
        </p:xfrm>
        <a:graphic>
          <a:graphicData uri="http://schemas.openxmlformats.org/drawingml/2006/chart">
            <c:chart r:id="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11"/>
          <p:cNvSpPr txBox="1"/>
          <p:nvPr/>
        </p:nvSpPr>
        <p:spPr>
          <a:xfrm>
            <a:off x="2043211" y="2246664"/>
            <a:ext cx="7401261"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s-CO" sz="6000" u="none" cap="none" strike="noStrike">
                <a:solidFill>
                  <a:schemeClr val="lt1"/>
                </a:solidFill>
                <a:latin typeface="Arial"/>
                <a:ea typeface="Arial"/>
                <a:cs typeface="Arial"/>
                <a:sym typeface="Arial"/>
              </a:rPr>
              <a:t>Principal medio de transporte</a:t>
            </a:r>
            <a:endParaRPr b="1" i="0" sz="6000" u="none" cap="none" strike="noStrike">
              <a:solidFill>
                <a:schemeClr val="lt1"/>
              </a:solidFill>
              <a:latin typeface="Arial"/>
              <a:ea typeface="Arial"/>
              <a:cs typeface="Arial"/>
              <a:sym typeface="Arial"/>
            </a:endParaRPr>
          </a:p>
        </p:txBody>
      </p:sp>
      <p:sp>
        <p:nvSpPr>
          <p:cNvPr id="542" name="Google Shape;542;p11"/>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CO" sz="2400" u="none" cap="none" strike="noStrike">
                <a:solidFill>
                  <a:srgbClr val="F5B02B"/>
                </a:solidFill>
                <a:latin typeface="Arial"/>
                <a:ea typeface="Arial"/>
                <a:cs typeface="Arial"/>
                <a:sym typeface="Arial"/>
              </a:rPr>
              <a:t>#</a:t>
            </a:r>
            <a:r>
              <a:rPr b="1" i="0" lang="es-CO" sz="2400" u="none" cap="none" strike="noStrike">
                <a:solidFill>
                  <a:schemeClr val="lt1"/>
                </a:solidFill>
                <a:latin typeface="Arial"/>
                <a:ea typeface="Arial"/>
                <a:cs typeface="Arial"/>
                <a:sym typeface="Arial"/>
              </a:rPr>
              <a:t>YoMeQuedoEnCasa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graphicFrame>
        <p:nvGraphicFramePr>
          <p:cNvPr id="547" name="Google Shape;547;p12"/>
          <p:cNvGraphicFramePr/>
          <p:nvPr/>
        </p:nvGraphicFramePr>
        <p:xfrm>
          <a:off x="1280520" y="1013941"/>
          <a:ext cx="9334002" cy="5694744"/>
        </p:xfrm>
        <a:graphic>
          <a:graphicData uri="http://schemas.openxmlformats.org/drawingml/2006/chart">
            <c:chart r:id="rId3"/>
          </a:graphicData>
        </a:graphic>
      </p:graphicFrame>
      <p:sp>
        <p:nvSpPr>
          <p:cNvPr id="548" name="Google Shape;548;p12"/>
          <p:cNvSpPr txBox="1"/>
          <p:nvPr/>
        </p:nvSpPr>
        <p:spPr>
          <a:xfrm>
            <a:off x="5225871" y="5882091"/>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1011</a:t>
            </a:r>
            <a:endParaRPr b="1" i="0" sz="1200" u="none" cap="none" strike="noStrike">
              <a:solidFill>
                <a:srgbClr val="3F3F3F"/>
              </a:solidFill>
              <a:latin typeface="Arial"/>
              <a:ea typeface="Arial"/>
              <a:cs typeface="Arial"/>
              <a:sym typeface="Arial"/>
            </a:endParaRPr>
          </a:p>
        </p:txBody>
      </p:sp>
      <p:sp>
        <p:nvSpPr>
          <p:cNvPr id="549" name="Google Shape;549;p12"/>
          <p:cNvSpPr/>
          <p:nvPr/>
        </p:nvSpPr>
        <p:spPr>
          <a:xfrm>
            <a:off x="1114266" y="90611"/>
            <a:ext cx="10602411"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1.</a:t>
            </a:r>
            <a:r>
              <a:rPr b="0" i="0" lang="es-CO" sz="1800" u="none" cap="none" strike="noStrike">
                <a:solidFill>
                  <a:schemeClr val="dk1"/>
                </a:solidFill>
                <a:latin typeface="Arial"/>
                <a:ea typeface="Arial"/>
                <a:cs typeface="Arial"/>
                <a:sym typeface="Arial"/>
              </a:rPr>
              <a:t> ¿Actualmente, ¿cuál es el</a:t>
            </a:r>
            <a:r>
              <a:rPr b="1" i="0" lang="es-CO" sz="1800" u="none" cap="none" strike="noStrike">
                <a:solidFill>
                  <a:schemeClr val="dk1"/>
                </a:solidFill>
                <a:latin typeface="Arial"/>
                <a:ea typeface="Arial"/>
                <a:cs typeface="Arial"/>
                <a:sym typeface="Arial"/>
              </a:rPr>
              <a:t> principal </a:t>
            </a:r>
            <a:r>
              <a:rPr b="0" i="0" lang="es-CO" sz="1800" u="none" cap="none" strike="noStrike">
                <a:solidFill>
                  <a:schemeClr val="dk1"/>
                </a:solidFill>
                <a:latin typeface="Arial"/>
                <a:ea typeface="Arial"/>
                <a:cs typeface="Arial"/>
                <a:sym typeface="Arial"/>
              </a:rPr>
              <a:t>medio de transporte que utiliza cuando usted se moviliza por la ciudad?</a:t>
            </a:r>
            <a:endParaRPr b="0" i="0" sz="1400" u="none" cap="none" strike="noStrike">
              <a:solidFill>
                <a:srgbClr val="000000"/>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550" name="Google Shape;550;p12"/>
          <p:cNvGraphicFramePr/>
          <p:nvPr/>
        </p:nvGraphicFramePr>
        <p:xfrm>
          <a:off x="7303324" y="1603169"/>
          <a:ext cx="3961079" cy="3585138"/>
        </p:xfrm>
        <a:graphic>
          <a:graphicData uri="http://schemas.openxmlformats.org/drawingml/2006/chart">
            <c:chart r:id="rId4"/>
          </a:graphicData>
        </a:graphic>
      </p:graphicFrame>
      <p:sp>
        <p:nvSpPr>
          <p:cNvPr id="551" name="Google Shape;551;p12"/>
          <p:cNvSpPr txBox="1"/>
          <p:nvPr/>
        </p:nvSpPr>
        <p:spPr>
          <a:xfrm>
            <a:off x="8051469" y="1542320"/>
            <a:ext cx="21742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s-CO" sz="1400" u="sng" cap="none" strike="noStrike">
                <a:solidFill>
                  <a:srgbClr val="7F7F7F"/>
                </a:solidFill>
                <a:latin typeface="Arial"/>
                <a:ea typeface="Arial"/>
                <a:cs typeface="Arial"/>
                <a:sym typeface="Arial"/>
              </a:rPr>
              <a:t>Principal medio transporte</a:t>
            </a:r>
            <a:endParaRPr b="1" i="0" sz="1400" u="sng" cap="none" strike="noStrike">
              <a:solidFill>
                <a:srgbClr val="7F7F7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13"/>
          <p:cNvSpPr txBox="1"/>
          <p:nvPr/>
        </p:nvSpPr>
        <p:spPr>
          <a:xfrm>
            <a:off x="2043211" y="2246664"/>
            <a:ext cx="7401261"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s-CO" sz="6000" u="none" cap="none" strike="noStrike">
                <a:solidFill>
                  <a:srgbClr val="FFFFFF"/>
                </a:solidFill>
                <a:latin typeface="Arial"/>
                <a:ea typeface="Arial"/>
                <a:cs typeface="Arial"/>
                <a:sym typeface="Arial"/>
              </a:rPr>
              <a:t>Usuarios vehículo particular de motor</a:t>
            </a:r>
            <a:endParaRPr b="1" i="0" sz="6000" u="none" cap="none" strike="noStrike">
              <a:solidFill>
                <a:srgbClr val="FFFFFF"/>
              </a:solidFill>
              <a:latin typeface="Arial"/>
              <a:ea typeface="Arial"/>
              <a:cs typeface="Arial"/>
              <a:sym typeface="Arial"/>
            </a:endParaRPr>
          </a:p>
        </p:txBody>
      </p:sp>
      <p:sp>
        <p:nvSpPr>
          <p:cNvPr id="557" name="Google Shape;557;p13"/>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CO" sz="2400" u="none" cap="none" strike="noStrike">
                <a:solidFill>
                  <a:srgbClr val="F5B02B"/>
                </a:solidFill>
                <a:latin typeface="Arial"/>
                <a:ea typeface="Arial"/>
                <a:cs typeface="Arial"/>
                <a:sym typeface="Arial"/>
              </a:rPr>
              <a:t>#</a:t>
            </a:r>
            <a:r>
              <a:rPr b="1" i="0" lang="es-CO" sz="2400" u="none" cap="none" strike="noStrike">
                <a:solidFill>
                  <a:srgbClr val="FFFFFF"/>
                </a:solidFill>
                <a:latin typeface="Arial"/>
                <a:ea typeface="Arial"/>
                <a:cs typeface="Arial"/>
                <a:sym typeface="Arial"/>
              </a:rPr>
              <a:t>YoMeQuedoEnCasa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14"/>
          <p:cNvSpPr/>
          <p:nvPr/>
        </p:nvSpPr>
        <p:spPr>
          <a:xfrm>
            <a:off x="907686" y="247886"/>
            <a:ext cx="1083295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2. </a:t>
            </a:r>
            <a:r>
              <a:rPr b="0" i="0" lang="es-CO" sz="1800" u="none" cap="none" strike="noStrike">
                <a:solidFill>
                  <a:schemeClr val="dk1"/>
                </a:solidFill>
                <a:latin typeface="Arial"/>
                <a:ea typeface="Arial"/>
                <a:cs typeface="Arial"/>
                <a:sym typeface="Arial"/>
              </a:rPr>
              <a:t>Para movilizarse en la ciudad, ¿usted prefiere habitualmente manejar carro, moto u otro medio de transporte con motor, frente a otro medio de transporte?</a:t>
            </a:r>
            <a:endParaRPr b="0" i="0" sz="1400" u="none" cap="none" strike="noStrike">
              <a:solidFill>
                <a:srgbClr val="000000"/>
              </a:solidFill>
              <a:latin typeface="Arial"/>
              <a:ea typeface="Arial"/>
              <a:cs typeface="Arial"/>
              <a:sym typeface="Arial"/>
            </a:endParaRPr>
          </a:p>
        </p:txBody>
      </p:sp>
      <p:graphicFrame>
        <p:nvGraphicFramePr>
          <p:cNvPr id="563" name="Google Shape;563;p14"/>
          <p:cNvGraphicFramePr/>
          <p:nvPr/>
        </p:nvGraphicFramePr>
        <p:xfrm>
          <a:off x="2943283" y="1762450"/>
          <a:ext cx="5987535" cy="4124182"/>
        </p:xfrm>
        <a:graphic>
          <a:graphicData uri="http://schemas.openxmlformats.org/drawingml/2006/chart">
            <c:chart r:id="rId3"/>
          </a:graphicData>
        </a:graphic>
      </p:graphicFrame>
      <p:cxnSp>
        <p:nvCxnSpPr>
          <p:cNvPr id="564" name="Google Shape;564;p14"/>
          <p:cNvCxnSpPr/>
          <p:nvPr/>
        </p:nvCxnSpPr>
        <p:spPr>
          <a:xfrm>
            <a:off x="5437350" y="1516504"/>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254"/>
              </a:srgbClr>
            </a:outerShdw>
          </a:effectLst>
        </p:spPr>
      </p:cxnSp>
      <p:cxnSp>
        <p:nvCxnSpPr>
          <p:cNvPr id="565" name="Google Shape;565;p14"/>
          <p:cNvCxnSpPr/>
          <p:nvPr/>
        </p:nvCxnSpPr>
        <p:spPr>
          <a:xfrm>
            <a:off x="5444027" y="1265017"/>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254"/>
              </a:srgbClr>
            </a:outerShdw>
          </a:effectLst>
        </p:spPr>
      </p:cxnSp>
      <p:sp>
        <p:nvSpPr>
          <p:cNvPr id="566" name="Google Shape;566;p14"/>
          <p:cNvSpPr txBox="1"/>
          <p:nvPr/>
        </p:nvSpPr>
        <p:spPr>
          <a:xfrm>
            <a:off x="6168952" y="1331838"/>
            <a:ext cx="45557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No</a:t>
            </a:r>
            <a:endParaRPr b="0" i="0" sz="1800" u="none" cap="none" strike="noStrike">
              <a:solidFill>
                <a:schemeClr val="dk1"/>
              </a:solidFill>
              <a:latin typeface="Arial"/>
              <a:ea typeface="Arial"/>
              <a:cs typeface="Arial"/>
              <a:sym typeface="Arial"/>
            </a:endParaRPr>
          </a:p>
        </p:txBody>
      </p:sp>
      <p:sp>
        <p:nvSpPr>
          <p:cNvPr id="567" name="Google Shape;567;p14"/>
          <p:cNvSpPr txBox="1"/>
          <p:nvPr/>
        </p:nvSpPr>
        <p:spPr>
          <a:xfrm>
            <a:off x="6152479" y="1087659"/>
            <a:ext cx="3433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Sí</a:t>
            </a:r>
            <a:endParaRPr b="0" i="0" sz="1800" u="none" cap="none" strike="noStrike">
              <a:solidFill>
                <a:schemeClr val="dk1"/>
              </a:solidFill>
              <a:latin typeface="Arial"/>
              <a:ea typeface="Arial"/>
              <a:cs typeface="Arial"/>
              <a:sym typeface="Arial"/>
            </a:endParaRPr>
          </a:p>
        </p:txBody>
      </p:sp>
      <p:sp>
        <p:nvSpPr>
          <p:cNvPr id="568" name="Google Shape;568;p14"/>
          <p:cNvSpPr/>
          <p:nvPr/>
        </p:nvSpPr>
        <p:spPr>
          <a:xfrm>
            <a:off x="4947826" y="3028818"/>
            <a:ext cx="1933239" cy="1879327"/>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9" name="Google Shape;569;p14"/>
          <p:cNvSpPr txBox="1"/>
          <p:nvPr/>
        </p:nvSpPr>
        <p:spPr>
          <a:xfrm>
            <a:off x="5207139" y="6367328"/>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303</a:t>
            </a:r>
            <a:endParaRPr b="1" i="0" sz="1200" u="none" cap="none" strike="noStrike">
              <a:solidFill>
                <a:srgbClr val="3F3F3F"/>
              </a:solidFill>
              <a:latin typeface="Arial"/>
              <a:ea typeface="Arial"/>
              <a:cs typeface="Arial"/>
              <a:sym typeface="Arial"/>
            </a:endParaRPr>
          </a:p>
        </p:txBody>
      </p:sp>
      <p:sp>
        <p:nvSpPr>
          <p:cNvPr id="570" name="Google Shape;570;p14"/>
          <p:cNvSpPr/>
          <p:nvPr/>
        </p:nvSpPr>
        <p:spPr>
          <a:xfrm>
            <a:off x="6447014" y="2100691"/>
            <a:ext cx="868102" cy="868613"/>
          </a:xfrm>
          <a:prstGeom prst="ellipse">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19%</a:t>
            </a:r>
            <a:endParaRPr b="1" i="0" sz="1800" u="none" cap="none" strike="noStrike">
              <a:solidFill>
                <a:schemeClr val="lt1"/>
              </a:solidFill>
              <a:latin typeface="Arial"/>
              <a:ea typeface="Arial"/>
              <a:cs typeface="Arial"/>
              <a:sym typeface="Arial"/>
            </a:endParaRPr>
          </a:p>
        </p:txBody>
      </p:sp>
      <p:sp>
        <p:nvSpPr>
          <p:cNvPr id="571" name="Google Shape;571;p14"/>
          <p:cNvSpPr/>
          <p:nvPr/>
        </p:nvSpPr>
        <p:spPr>
          <a:xfrm>
            <a:off x="3783622" y="3888819"/>
            <a:ext cx="868102" cy="868613"/>
          </a:xfrm>
          <a:prstGeom prst="ellipse">
            <a:avLst/>
          </a:prstGeom>
          <a:solidFill>
            <a:srgbClr val="F5B0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81%</a:t>
            </a:r>
            <a:endParaRPr b="1" i="0" sz="18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graphicFrame>
        <p:nvGraphicFramePr>
          <p:cNvPr id="576" name="Google Shape;576;p15"/>
          <p:cNvGraphicFramePr/>
          <p:nvPr/>
        </p:nvGraphicFramePr>
        <p:xfrm>
          <a:off x="3781999" y="725899"/>
          <a:ext cx="7345500" cy="5179613"/>
        </p:xfrm>
        <a:graphic>
          <a:graphicData uri="http://schemas.openxmlformats.org/drawingml/2006/chart">
            <c:chart r:id="rId3"/>
          </a:graphicData>
        </a:graphic>
      </p:graphicFrame>
      <p:sp>
        <p:nvSpPr>
          <p:cNvPr id="577" name="Google Shape;577;p15"/>
          <p:cNvSpPr txBox="1"/>
          <p:nvPr/>
        </p:nvSpPr>
        <p:spPr>
          <a:xfrm>
            <a:off x="5457942" y="6114094"/>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303</a:t>
            </a:r>
            <a:endParaRPr b="1" i="0" sz="1200" u="none" cap="none" strike="noStrike">
              <a:solidFill>
                <a:srgbClr val="3F3F3F"/>
              </a:solidFill>
              <a:latin typeface="Arial"/>
              <a:ea typeface="Arial"/>
              <a:cs typeface="Arial"/>
              <a:sym typeface="Arial"/>
            </a:endParaRPr>
          </a:p>
        </p:txBody>
      </p:sp>
      <p:sp>
        <p:nvSpPr>
          <p:cNvPr id="578" name="Google Shape;578;p15"/>
          <p:cNvSpPr/>
          <p:nvPr/>
        </p:nvSpPr>
        <p:spPr>
          <a:xfrm>
            <a:off x="712900" y="252276"/>
            <a:ext cx="1123869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3. </a:t>
            </a:r>
            <a:r>
              <a:rPr b="0" i="0" lang="es-CO" sz="1800" u="none" cap="none" strike="noStrike">
                <a:solidFill>
                  <a:schemeClr val="dk1"/>
                </a:solidFill>
                <a:latin typeface="Arial"/>
                <a:ea typeface="Arial"/>
                <a:cs typeface="Arial"/>
                <a:sym typeface="Arial"/>
              </a:rPr>
              <a:t>Usted me dijo que el principal medio de transporte utilizado es…….. Dígame por favor ¿Con qué frecuencia lo utiliza?</a:t>
            </a:r>
            <a:endParaRPr b="0" i="0" sz="1400" u="none" cap="none" strike="noStrike">
              <a:solidFill>
                <a:srgbClr val="000000"/>
              </a:solidFill>
              <a:latin typeface="Arial"/>
              <a:ea typeface="Arial"/>
              <a:cs typeface="Arial"/>
              <a:sym typeface="Arial"/>
            </a:endParaRPr>
          </a:p>
        </p:txBody>
      </p:sp>
      <p:cxnSp>
        <p:nvCxnSpPr>
          <p:cNvPr id="579" name="Google Shape;579;p15"/>
          <p:cNvCxnSpPr/>
          <p:nvPr/>
        </p:nvCxnSpPr>
        <p:spPr>
          <a:xfrm flipH="1" rot="10800000">
            <a:off x="3267618" y="2530986"/>
            <a:ext cx="1652100" cy="1385100"/>
          </a:xfrm>
          <a:prstGeom prst="bentConnector3">
            <a:avLst>
              <a:gd fmla="val 50000" name="adj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254"/>
              </a:srgbClr>
            </a:outerShdw>
          </a:effectLst>
        </p:spPr>
      </p:cxnSp>
      <p:graphicFrame>
        <p:nvGraphicFramePr>
          <p:cNvPr id="580" name="Google Shape;580;p15"/>
          <p:cNvGraphicFramePr/>
          <p:nvPr/>
        </p:nvGraphicFramePr>
        <p:xfrm>
          <a:off x="132594" y="1696208"/>
          <a:ext cx="3961079" cy="3585138"/>
        </p:xfrm>
        <a:graphic>
          <a:graphicData uri="http://schemas.openxmlformats.org/drawingml/2006/chart">
            <c:chart r:id="rId4"/>
          </a:graphicData>
        </a:graphic>
      </p:graphicFrame>
      <p:sp>
        <p:nvSpPr>
          <p:cNvPr id="581" name="Google Shape;581;p15"/>
          <p:cNvSpPr txBox="1"/>
          <p:nvPr/>
        </p:nvSpPr>
        <p:spPr>
          <a:xfrm>
            <a:off x="880739" y="1635359"/>
            <a:ext cx="21742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s-CO" sz="1400" u="sng" cap="none" strike="noStrike">
                <a:solidFill>
                  <a:srgbClr val="7F7F7F"/>
                </a:solidFill>
                <a:latin typeface="Arial"/>
                <a:ea typeface="Arial"/>
                <a:cs typeface="Arial"/>
                <a:sym typeface="Arial"/>
              </a:rPr>
              <a:t>Principal medio transporte</a:t>
            </a:r>
            <a:endParaRPr b="1" i="0" sz="1400" u="sng" cap="none" strike="noStrike">
              <a:solidFill>
                <a:srgbClr val="7F7F7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graphicFrame>
        <p:nvGraphicFramePr>
          <p:cNvPr id="586" name="Google Shape;586;p16"/>
          <p:cNvGraphicFramePr/>
          <p:nvPr/>
        </p:nvGraphicFramePr>
        <p:xfrm>
          <a:off x="3270324" y="1155507"/>
          <a:ext cx="11284771" cy="5246041"/>
        </p:xfrm>
        <a:graphic>
          <a:graphicData uri="http://schemas.openxmlformats.org/drawingml/2006/chart">
            <c:chart r:id="rId3"/>
          </a:graphicData>
        </a:graphic>
      </p:graphicFrame>
      <p:sp>
        <p:nvSpPr>
          <p:cNvPr id="587" name="Google Shape;587;p16"/>
          <p:cNvSpPr txBox="1"/>
          <p:nvPr/>
        </p:nvSpPr>
        <p:spPr>
          <a:xfrm>
            <a:off x="5157283" y="6147373"/>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303</a:t>
            </a:r>
            <a:endParaRPr b="1" i="0" sz="1200" u="none" cap="none" strike="noStrike">
              <a:solidFill>
                <a:srgbClr val="3F3F3F"/>
              </a:solidFill>
              <a:latin typeface="Arial"/>
              <a:ea typeface="Arial"/>
              <a:cs typeface="Arial"/>
              <a:sym typeface="Arial"/>
            </a:endParaRPr>
          </a:p>
        </p:txBody>
      </p:sp>
      <p:sp>
        <p:nvSpPr>
          <p:cNvPr id="588" name="Google Shape;588;p16"/>
          <p:cNvSpPr/>
          <p:nvPr/>
        </p:nvSpPr>
        <p:spPr>
          <a:xfrm>
            <a:off x="1827738" y="277629"/>
            <a:ext cx="947748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r>
              <a:rPr b="1" i="0" lang="es-CO" sz="1800" u="none" cap="none" strike="noStrike">
                <a:solidFill>
                  <a:schemeClr val="dk1"/>
                </a:solidFill>
                <a:latin typeface="Arial"/>
                <a:ea typeface="Arial"/>
                <a:cs typeface="Arial"/>
                <a:sym typeface="Arial"/>
              </a:rPr>
              <a:t>4</a:t>
            </a:r>
            <a:r>
              <a:rPr b="0" i="0" lang="es-CO" sz="1800" u="none" cap="none" strike="noStrike">
                <a:solidFill>
                  <a:schemeClr val="dk1"/>
                </a:solidFill>
                <a:latin typeface="Arial"/>
                <a:ea typeface="Arial"/>
                <a:cs typeface="Arial"/>
                <a:sym typeface="Arial"/>
              </a:rPr>
              <a:t>. Actualmente, durante un mes ¿Cuáles son los dos principales destinos cuando sale de su casa? </a:t>
            </a:r>
            <a:endParaRPr b="0" i="0" sz="1400" u="none" cap="none" strike="noStrike">
              <a:solidFill>
                <a:srgbClr val="000000"/>
              </a:solidFill>
              <a:latin typeface="Arial"/>
              <a:ea typeface="Arial"/>
              <a:cs typeface="Arial"/>
              <a:sym typeface="Arial"/>
            </a:endParaRPr>
          </a:p>
        </p:txBody>
      </p:sp>
      <p:pic>
        <p:nvPicPr>
          <p:cNvPr descr="Resultado de imagen de manejar carro" id="589" name="Google Shape;589;p16"/>
          <p:cNvPicPr preferRelativeResize="0"/>
          <p:nvPr/>
        </p:nvPicPr>
        <p:blipFill rotWithShape="1">
          <a:blip r:embed="rId4">
            <a:alphaModFix/>
          </a:blip>
          <a:srcRect b="0" l="0" r="0" t="0"/>
          <a:stretch/>
        </p:blipFill>
        <p:spPr>
          <a:xfrm flipH="1">
            <a:off x="317001" y="2099385"/>
            <a:ext cx="3595035" cy="22741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17"/>
          <p:cNvSpPr/>
          <p:nvPr/>
        </p:nvSpPr>
        <p:spPr>
          <a:xfrm>
            <a:off x="798489" y="309307"/>
            <a:ext cx="1048340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5. </a:t>
            </a:r>
            <a:r>
              <a:rPr b="0" i="0" lang="es-CO" sz="1800" u="none" cap="none" strike="noStrike">
                <a:solidFill>
                  <a:schemeClr val="dk1"/>
                </a:solidFill>
                <a:latin typeface="Arial"/>
                <a:ea typeface="Arial"/>
                <a:cs typeface="Arial"/>
                <a:sym typeface="Arial"/>
              </a:rPr>
              <a:t>Por favor indique el tiempo </a:t>
            </a:r>
            <a:r>
              <a:rPr b="1" i="0" lang="es-CO" sz="1800" u="none" cap="none" strike="noStrike">
                <a:solidFill>
                  <a:schemeClr val="dk1"/>
                </a:solidFill>
                <a:latin typeface="Arial"/>
                <a:ea typeface="Arial"/>
                <a:cs typeface="Arial"/>
                <a:sym typeface="Arial"/>
              </a:rPr>
              <a:t>(minutos)</a:t>
            </a:r>
            <a:r>
              <a:rPr b="0" i="0" lang="es-CO" sz="1800" u="none" cap="none" strike="noStrike">
                <a:solidFill>
                  <a:schemeClr val="dk1"/>
                </a:solidFill>
                <a:latin typeface="Arial"/>
                <a:ea typeface="Arial"/>
                <a:cs typeface="Arial"/>
                <a:sym typeface="Arial"/>
              </a:rPr>
              <a:t> que le toma llegar a cada uno de estos destinos en su vehículo?</a:t>
            </a:r>
            <a:endParaRPr b="0" i="0" sz="1400" u="none" cap="none" strike="noStrike">
              <a:solidFill>
                <a:srgbClr val="000000"/>
              </a:solidFill>
              <a:latin typeface="Arial"/>
              <a:ea typeface="Arial"/>
              <a:cs typeface="Arial"/>
              <a:sym typeface="Arial"/>
            </a:endParaRPr>
          </a:p>
        </p:txBody>
      </p:sp>
      <p:sp>
        <p:nvSpPr>
          <p:cNvPr id="595" name="Google Shape;595;p17"/>
          <p:cNvSpPr txBox="1"/>
          <p:nvPr/>
        </p:nvSpPr>
        <p:spPr>
          <a:xfrm>
            <a:off x="5303723" y="602715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303</a:t>
            </a:r>
            <a:endParaRPr b="1" i="0" sz="1200" u="none" cap="none" strike="noStrike">
              <a:solidFill>
                <a:srgbClr val="3F3F3F"/>
              </a:solidFill>
              <a:latin typeface="Arial"/>
              <a:ea typeface="Arial"/>
              <a:cs typeface="Arial"/>
              <a:sym typeface="Arial"/>
            </a:endParaRPr>
          </a:p>
        </p:txBody>
      </p:sp>
      <p:graphicFrame>
        <p:nvGraphicFramePr>
          <p:cNvPr id="596" name="Google Shape;596;p17"/>
          <p:cNvGraphicFramePr/>
          <p:nvPr/>
        </p:nvGraphicFramePr>
        <p:xfrm>
          <a:off x="798489" y="678639"/>
          <a:ext cx="10251584" cy="5418667"/>
        </p:xfrm>
        <a:graphic>
          <a:graphicData uri="http://schemas.openxmlformats.org/drawingml/2006/chart">
            <c:chart r:id="rId3"/>
          </a:graphicData>
        </a:graphic>
      </p:graphicFrame>
      <p:cxnSp>
        <p:nvCxnSpPr>
          <p:cNvPr id="597" name="Google Shape;597;p17"/>
          <p:cNvCxnSpPr/>
          <p:nvPr/>
        </p:nvCxnSpPr>
        <p:spPr>
          <a:xfrm rot="10800000">
            <a:off x="1648496" y="2962141"/>
            <a:ext cx="0" cy="1854558"/>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cxnSp>
        <p:nvCxnSpPr>
          <p:cNvPr id="598" name="Google Shape;598;p17"/>
          <p:cNvCxnSpPr/>
          <p:nvPr/>
        </p:nvCxnSpPr>
        <p:spPr>
          <a:xfrm rot="10800000">
            <a:off x="3346359" y="2975020"/>
            <a:ext cx="0" cy="1841680"/>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cxnSp>
        <p:nvCxnSpPr>
          <p:cNvPr id="599" name="Google Shape;599;p17"/>
          <p:cNvCxnSpPr/>
          <p:nvPr/>
        </p:nvCxnSpPr>
        <p:spPr>
          <a:xfrm flipH="1" rot="10800000">
            <a:off x="5057106" y="3087584"/>
            <a:ext cx="6440" cy="1701212"/>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cxnSp>
        <p:nvCxnSpPr>
          <p:cNvPr id="600" name="Google Shape;600;p17"/>
          <p:cNvCxnSpPr/>
          <p:nvPr/>
        </p:nvCxnSpPr>
        <p:spPr>
          <a:xfrm flipH="1" rot="10800000">
            <a:off x="6767848" y="3218213"/>
            <a:ext cx="2142" cy="1594193"/>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cxnSp>
        <p:nvCxnSpPr>
          <p:cNvPr id="601" name="Google Shape;601;p17"/>
          <p:cNvCxnSpPr/>
          <p:nvPr/>
        </p:nvCxnSpPr>
        <p:spPr>
          <a:xfrm rot="10800000">
            <a:off x="8504354" y="2624447"/>
            <a:ext cx="1" cy="2164349"/>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cxnSp>
        <p:nvCxnSpPr>
          <p:cNvPr id="602" name="Google Shape;602;p17"/>
          <p:cNvCxnSpPr/>
          <p:nvPr/>
        </p:nvCxnSpPr>
        <p:spPr>
          <a:xfrm rot="10800000">
            <a:off x="10212959" y="2176530"/>
            <a:ext cx="25760" cy="2612266"/>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sp>
        <p:nvSpPr>
          <p:cNvPr id="603" name="Google Shape;603;p17"/>
          <p:cNvSpPr/>
          <p:nvPr/>
        </p:nvSpPr>
        <p:spPr>
          <a:xfrm>
            <a:off x="798489" y="1520043"/>
            <a:ext cx="1754706" cy="656488"/>
          </a:xfrm>
          <a:prstGeom prst="roundRect">
            <a:avLst>
              <a:gd fmla="val 16667" name="adj"/>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Promedio en minutos</a:t>
            </a:r>
            <a:endParaRPr b="1" i="0" sz="18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graphicFrame>
        <p:nvGraphicFramePr>
          <p:cNvPr id="608" name="Google Shape;608;p18"/>
          <p:cNvGraphicFramePr/>
          <p:nvPr/>
        </p:nvGraphicFramePr>
        <p:xfrm>
          <a:off x="371333" y="723608"/>
          <a:ext cx="10264462" cy="5799035"/>
        </p:xfrm>
        <a:graphic>
          <a:graphicData uri="http://schemas.openxmlformats.org/drawingml/2006/chart">
            <c:chart r:id="rId3"/>
          </a:graphicData>
        </a:graphic>
      </p:graphicFrame>
      <p:sp>
        <p:nvSpPr>
          <p:cNvPr id="609" name="Google Shape;609;p18"/>
          <p:cNvSpPr/>
          <p:nvPr/>
        </p:nvSpPr>
        <p:spPr>
          <a:xfrm>
            <a:off x="3317169" y="354276"/>
            <a:ext cx="675199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5a. </a:t>
            </a:r>
            <a:r>
              <a:rPr b="0" i="0" lang="es-CO" sz="1800" u="none" cap="none" strike="noStrike">
                <a:solidFill>
                  <a:schemeClr val="dk1"/>
                </a:solidFill>
                <a:latin typeface="Arial"/>
                <a:ea typeface="Arial"/>
                <a:cs typeface="Arial"/>
                <a:sym typeface="Arial"/>
              </a:rPr>
              <a:t>Y el momento del día en que va a este destino en su vehículo…?</a:t>
            </a:r>
            <a:endParaRPr b="0" i="0" sz="1800" u="none" cap="none" strike="noStrike">
              <a:solidFill>
                <a:schemeClr val="dk1"/>
              </a:solidFill>
              <a:latin typeface="Times New Roman"/>
              <a:ea typeface="Times New Roman"/>
              <a:cs typeface="Times New Roman"/>
              <a:sym typeface="Times New Roman"/>
            </a:endParaRPr>
          </a:p>
        </p:txBody>
      </p:sp>
      <p:sp>
        <p:nvSpPr>
          <p:cNvPr id="610" name="Google Shape;610;p18"/>
          <p:cNvSpPr txBox="1"/>
          <p:nvPr/>
        </p:nvSpPr>
        <p:spPr>
          <a:xfrm>
            <a:off x="5503564" y="6293478"/>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303</a:t>
            </a:r>
            <a:endParaRPr b="1" i="0" sz="1200" u="none" cap="none" strike="noStrike">
              <a:solidFill>
                <a:srgbClr val="3F3F3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19"/>
          <p:cNvSpPr/>
          <p:nvPr/>
        </p:nvSpPr>
        <p:spPr>
          <a:xfrm>
            <a:off x="1000462" y="118334"/>
            <a:ext cx="10574768"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6</a:t>
            </a:r>
            <a:r>
              <a:rPr b="0" i="0" lang="es-CO" sz="1800" u="none" cap="none" strike="noStrike">
                <a:solidFill>
                  <a:schemeClr val="dk1"/>
                </a:solidFill>
                <a:latin typeface="Arial"/>
                <a:ea typeface="Arial"/>
                <a:cs typeface="Arial"/>
                <a:sym typeface="Arial"/>
              </a:rPr>
              <a:t>. Dígame por favor dentro de las siguientes opciones ¿Por qué usted habitualmente no prefiere caminar para movilizarse en Bogotá? </a:t>
            </a:r>
            <a:endParaRPr b="0" i="0" sz="1400" u="none" cap="none" strike="noStrike">
              <a:solidFill>
                <a:srgbClr val="000000"/>
              </a:solidFill>
              <a:latin typeface="Arial"/>
              <a:ea typeface="Arial"/>
              <a:cs typeface="Arial"/>
              <a:sym typeface="Arial"/>
            </a:endParaRPr>
          </a:p>
        </p:txBody>
      </p:sp>
      <p:graphicFrame>
        <p:nvGraphicFramePr>
          <p:cNvPr id="616" name="Google Shape;616;p19"/>
          <p:cNvGraphicFramePr/>
          <p:nvPr/>
        </p:nvGraphicFramePr>
        <p:xfrm>
          <a:off x="772732" y="1151068"/>
          <a:ext cx="10947043" cy="4528834"/>
        </p:xfrm>
        <a:graphic>
          <a:graphicData uri="http://schemas.openxmlformats.org/drawingml/2006/chart">
            <c:chart r:id="rId3"/>
          </a:graphicData>
        </a:graphic>
      </p:graphicFrame>
      <p:sp>
        <p:nvSpPr>
          <p:cNvPr id="617" name="Google Shape;617;p19"/>
          <p:cNvSpPr txBox="1"/>
          <p:nvPr/>
        </p:nvSpPr>
        <p:spPr>
          <a:xfrm>
            <a:off x="5694743" y="6099445"/>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303</a:t>
            </a:r>
            <a:endParaRPr b="1" i="0" sz="1200" u="none" cap="none" strike="noStrike">
              <a:solidFill>
                <a:srgbClr val="3F3F3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
          <p:cNvSpPr txBox="1"/>
          <p:nvPr/>
        </p:nvSpPr>
        <p:spPr>
          <a:xfrm>
            <a:off x="3404192" y="2928255"/>
            <a:ext cx="5371984"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6000"/>
              <a:buFont typeface="Arial"/>
              <a:buNone/>
            </a:pPr>
            <a:r>
              <a:rPr b="1" i="0" lang="es-CO" sz="6000" u="none" cap="none" strike="noStrike">
                <a:solidFill>
                  <a:srgbClr val="FFFFFF"/>
                </a:solidFill>
                <a:latin typeface="Arial"/>
                <a:ea typeface="Arial"/>
                <a:cs typeface="Arial"/>
                <a:sym typeface="Arial"/>
              </a:rPr>
              <a:t>Ficha Técnica</a:t>
            </a:r>
            <a:endParaRPr b="0" i="0" sz="1400" u="none" cap="none" strike="noStrike">
              <a:solidFill>
                <a:srgbClr val="000000"/>
              </a:solidFill>
              <a:latin typeface="Arial"/>
              <a:ea typeface="Arial"/>
              <a:cs typeface="Arial"/>
              <a:sym typeface="Arial"/>
            </a:endParaRPr>
          </a:p>
        </p:txBody>
      </p:sp>
      <p:sp>
        <p:nvSpPr>
          <p:cNvPr id="399" name="Google Shape;399;p2"/>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5B02B"/>
              </a:buClr>
              <a:buSzPts val="2400"/>
              <a:buFont typeface="Arial"/>
              <a:buNone/>
            </a:pPr>
            <a:r>
              <a:rPr b="1" i="0" lang="es-CO" sz="2400" u="none" cap="none" strike="noStrike">
                <a:solidFill>
                  <a:srgbClr val="F5B02B"/>
                </a:solidFill>
                <a:latin typeface="Arial"/>
                <a:ea typeface="Arial"/>
                <a:cs typeface="Arial"/>
                <a:sym typeface="Arial"/>
              </a:rPr>
              <a:t>#</a:t>
            </a:r>
            <a:r>
              <a:rPr b="1" i="0" lang="es-CO" sz="2400" u="none" cap="none" strike="noStrike">
                <a:solidFill>
                  <a:srgbClr val="FFFFFF"/>
                </a:solidFill>
                <a:latin typeface="Arial"/>
                <a:ea typeface="Arial"/>
                <a:cs typeface="Arial"/>
                <a:sym typeface="Arial"/>
              </a:rPr>
              <a:t>YoMeQuedoEnCasa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20"/>
          <p:cNvSpPr/>
          <p:nvPr/>
        </p:nvSpPr>
        <p:spPr>
          <a:xfrm>
            <a:off x="559398" y="325417"/>
            <a:ext cx="1083295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7. </a:t>
            </a:r>
            <a:r>
              <a:rPr b="0" i="0" lang="es-CO" sz="1800" u="none" cap="none" strike="noStrike">
                <a:solidFill>
                  <a:schemeClr val="dk1"/>
                </a:solidFill>
                <a:latin typeface="Arial"/>
                <a:ea typeface="Arial"/>
                <a:cs typeface="Arial"/>
                <a:sym typeface="Arial"/>
              </a:rPr>
              <a:t>Teniendo en cuenta su percepción de la movilidad en la ciudad ¿Usted estaría dispuesto a caminar más como alternativa para ir a sus principales destinos? </a:t>
            </a:r>
            <a:endParaRPr b="0" i="0" sz="1400" u="none" cap="none" strike="noStrike">
              <a:solidFill>
                <a:srgbClr val="000000"/>
              </a:solidFill>
              <a:latin typeface="Arial"/>
              <a:ea typeface="Arial"/>
              <a:cs typeface="Arial"/>
              <a:sym typeface="Arial"/>
            </a:endParaRPr>
          </a:p>
        </p:txBody>
      </p:sp>
      <p:graphicFrame>
        <p:nvGraphicFramePr>
          <p:cNvPr id="623" name="Google Shape;623;p20"/>
          <p:cNvGraphicFramePr/>
          <p:nvPr/>
        </p:nvGraphicFramePr>
        <p:xfrm>
          <a:off x="2904796" y="1699363"/>
          <a:ext cx="5987535" cy="4124182"/>
        </p:xfrm>
        <a:graphic>
          <a:graphicData uri="http://schemas.openxmlformats.org/drawingml/2006/chart">
            <c:chart r:id="rId3"/>
          </a:graphicData>
        </a:graphic>
      </p:graphicFrame>
      <p:cxnSp>
        <p:nvCxnSpPr>
          <p:cNvPr id="624" name="Google Shape;624;p20"/>
          <p:cNvCxnSpPr/>
          <p:nvPr/>
        </p:nvCxnSpPr>
        <p:spPr>
          <a:xfrm>
            <a:off x="5437350" y="1529689"/>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254"/>
              </a:srgbClr>
            </a:outerShdw>
          </a:effectLst>
        </p:spPr>
      </p:cxnSp>
      <p:cxnSp>
        <p:nvCxnSpPr>
          <p:cNvPr id="625" name="Google Shape;625;p20"/>
          <p:cNvCxnSpPr/>
          <p:nvPr/>
        </p:nvCxnSpPr>
        <p:spPr>
          <a:xfrm>
            <a:off x="5444027" y="1288960"/>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254"/>
              </a:srgbClr>
            </a:outerShdw>
          </a:effectLst>
        </p:spPr>
      </p:cxnSp>
      <p:sp>
        <p:nvSpPr>
          <p:cNvPr id="626" name="Google Shape;626;p20"/>
          <p:cNvSpPr txBox="1"/>
          <p:nvPr/>
        </p:nvSpPr>
        <p:spPr>
          <a:xfrm>
            <a:off x="6168952" y="1345023"/>
            <a:ext cx="45557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No</a:t>
            </a:r>
            <a:endParaRPr b="0" i="0" sz="1800" u="none" cap="none" strike="noStrike">
              <a:solidFill>
                <a:schemeClr val="dk1"/>
              </a:solidFill>
              <a:latin typeface="Arial"/>
              <a:ea typeface="Arial"/>
              <a:cs typeface="Arial"/>
              <a:sym typeface="Arial"/>
            </a:endParaRPr>
          </a:p>
        </p:txBody>
      </p:sp>
      <p:sp>
        <p:nvSpPr>
          <p:cNvPr id="627" name="Google Shape;627;p20"/>
          <p:cNvSpPr txBox="1"/>
          <p:nvPr/>
        </p:nvSpPr>
        <p:spPr>
          <a:xfrm>
            <a:off x="6152479" y="1111602"/>
            <a:ext cx="3433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Sí</a:t>
            </a:r>
            <a:endParaRPr b="0" i="0" sz="1800" u="none" cap="none" strike="noStrike">
              <a:solidFill>
                <a:schemeClr val="dk1"/>
              </a:solidFill>
              <a:latin typeface="Arial"/>
              <a:ea typeface="Arial"/>
              <a:cs typeface="Arial"/>
              <a:sym typeface="Arial"/>
            </a:endParaRPr>
          </a:p>
        </p:txBody>
      </p:sp>
      <p:sp>
        <p:nvSpPr>
          <p:cNvPr id="628" name="Google Shape;628;p20"/>
          <p:cNvSpPr/>
          <p:nvPr/>
        </p:nvSpPr>
        <p:spPr>
          <a:xfrm>
            <a:off x="4957737" y="2963459"/>
            <a:ext cx="1933239" cy="1879327"/>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29" name="Google Shape;629;p20"/>
          <p:cNvSpPr txBox="1"/>
          <p:nvPr/>
        </p:nvSpPr>
        <p:spPr>
          <a:xfrm>
            <a:off x="5207139" y="6233947"/>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303</a:t>
            </a:r>
            <a:endParaRPr b="1" i="0" sz="1200" u="none" cap="none" strike="noStrike">
              <a:solidFill>
                <a:srgbClr val="3F3F3F"/>
              </a:solidFill>
              <a:latin typeface="Arial"/>
              <a:ea typeface="Arial"/>
              <a:cs typeface="Arial"/>
              <a:sym typeface="Arial"/>
            </a:endParaRPr>
          </a:p>
        </p:txBody>
      </p:sp>
      <p:sp>
        <p:nvSpPr>
          <p:cNvPr id="630" name="Google Shape;630;p20"/>
          <p:cNvSpPr/>
          <p:nvPr/>
        </p:nvSpPr>
        <p:spPr>
          <a:xfrm>
            <a:off x="7157525" y="3516433"/>
            <a:ext cx="868102" cy="868613"/>
          </a:xfrm>
          <a:prstGeom prst="ellipse">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52%</a:t>
            </a:r>
            <a:endParaRPr b="1" i="0" sz="1800" u="none" cap="none" strike="noStrike">
              <a:solidFill>
                <a:schemeClr val="lt1"/>
              </a:solidFill>
              <a:latin typeface="Arial"/>
              <a:ea typeface="Arial"/>
              <a:cs typeface="Arial"/>
              <a:sym typeface="Arial"/>
            </a:endParaRPr>
          </a:p>
        </p:txBody>
      </p:sp>
      <p:sp>
        <p:nvSpPr>
          <p:cNvPr id="631" name="Google Shape;631;p20"/>
          <p:cNvSpPr/>
          <p:nvPr/>
        </p:nvSpPr>
        <p:spPr>
          <a:xfrm>
            <a:off x="3680590" y="3579723"/>
            <a:ext cx="868102" cy="868613"/>
          </a:xfrm>
          <a:prstGeom prst="ellipse">
            <a:avLst/>
          </a:prstGeom>
          <a:solidFill>
            <a:srgbClr val="F5B0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48%</a:t>
            </a:r>
            <a:endParaRPr b="1" i="0" sz="18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21"/>
          <p:cNvSpPr/>
          <p:nvPr/>
        </p:nvSpPr>
        <p:spPr>
          <a:xfrm>
            <a:off x="266935" y="236668"/>
            <a:ext cx="1181344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r>
              <a:rPr b="1" i="0" lang="es-CO" sz="1800" u="none" cap="none" strike="noStrike">
                <a:solidFill>
                  <a:schemeClr val="dk1"/>
                </a:solidFill>
                <a:latin typeface="Arial"/>
                <a:ea typeface="Arial"/>
                <a:cs typeface="Arial"/>
                <a:sym typeface="Arial"/>
              </a:rPr>
              <a:t>8</a:t>
            </a:r>
            <a:r>
              <a:rPr b="0" i="0" lang="es-CO" sz="1800" u="none" cap="none" strike="noStrike">
                <a:solidFill>
                  <a:schemeClr val="dk1"/>
                </a:solidFill>
                <a:latin typeface="Arial"/>
                <a:ea typeface="Arial"/>
                <a:cs typeface="Arial"/>
                <a:sym typeface="Arial"/>
              </a:rPr>
              <a:t>. En su opinión como conductor de carro, moto, bicicleta eléctrica y/o patineta eléctrica ¿Qué tan de acuerdo está usted con que se reduzcan las vías vehiculares para ampliar los andenes y los senderos peatonales en la ciudad?</a:t>
            </a:r>
            <a:endParaRPr b="0" i="0" sz="1400" u="none" cap="none" strike="noStrike">
              <a:solidFill>
                <a:srgbClr val="000000"/>
              </a:solidFill>
              <a:latin typeface="Arial"/>
              <a:ea typeface="Arial"/>
              <a:cs typeface="Arial"/>
              <a:sym typeface="Arial"/>
            </a:endParaRPr>
          </a:p>
        </p:txBody>
      </p:sp>
      <p:graphicFrame>
        <p:nvGraphicFramePr>
          <p:cNvPr id="637" name="Google Shape;637;p21"/>
          <p:cNvGraphicFramePr/>
          <p:nvPr/>
        </p:nvGraphicFramePr>
        <p:xfrm>
          <a:off x="1710465" y="1165293"/>
          <a:ext cx="8798696" cy="3834226"/>
        </p:xfrm>
        <a:graphic>
          <a:graphicData uri="http://schemas.openxmlformats.org/drawingml/2006/chart">
            <c:chart r:id="rId3"/>
          </a:graphicData>
        </a:graphic>
      </p:graphicFrame>
      <p:sp>
        <p:nvSpPr>
          <p:cNvPr id="638" name="Google Shape;638;p21"/>
          <p:cNvSpPr txBox="1"/>
          <p:nvPr/>
        </p:nvSpPr>
        <p:spPr>
          <a:xfrm>
            <a:off x="5281922" y="6125798"/>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303</a:t>
            </a:r>
            <a:endParaRPr b="1" i="0" sz="1200" u="none" cap="none" strike="noStrike">
              <a:solidFill>
                <a:srgbClr val="3F3F3F"/>
              </a:solidFill>
              <a:latin typeface="Arial"/>
              <a:ea typeface="Arial"/>
              <a:cs typeface="Arial"/>
              <a:sym typeface="Arial"/>
            </a:endParaRPr>
          </a:p>
        </p:txBody>
      </p:sp>
      <p:sp>
        <p:nvSpPr>
          <p:cNvPr id="639" name="Google Shape;639;p21"/>
          <p:cNvSpPr/>
          <p:nvPr/>
        </p:nvSpPr>
        <p:spPr>
          <a:xfrm>
            <a:off x="3643188" y="5704331"/>
            <a:ext cx="761391" cy="508227"/>
          </a:xfrm>
          <a:prstGeom prst="roundRect">
            <a:avLst>
              <a:gd fmla="val 16667" name="adj"/>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35%</a:t>
            </a:r>
            <a:endParaRPr b="0" i="0" sz="1800" u="none" cap="none" strike="noStrike">
              <a:solidFill>
                <a:schemeClr val="lt1"/>
              </a:solidFill>
              <a:latin typeface="Arial"/>
              <a:ea typeface="Arial"/>
              <a:cs typeface="Arial"/>
              <a:sym typeface="Arial"/>
            </a:endParaRPr>
          </a:p>
        </p:txBody>
      </p:sp>
      <p:sp>
        <p:nvSpPr>
          <p:cNvPr id="640" name="Google Shape;640;p21"/>
          <p:cNvSpPr/>
          <p:nvPr/>
        </p:nvSpPr>
        <p:spPr>
          <a:xfrm>
            <a:off x="6967299" y="5687759"/>
            <a:ext cx="761391" cy="508227"/>
          </a:xfrm>
          <a:prstGeom prst="roundRect">
            <a:avLst>
              <a:gd fmla="val 16667" name="adj"/>
            </a:avLst>
          </a:prstGeom>
          <a:solidFill>
            <a:srgbClr val="A5A5A5"/>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32%</a:t>
            </a:r>
            <a:endParaRPr b="0" i="0" sz="1800" u="none" cap="none" strike="noStrike">
              <a:solidFill>
                <a:schemeClr val="lt1"/>
              </a:solidFill>
              <a:latin typeface="Arial"/>
              <a:ea typeface="Arial"/>
              <a:cs typeface="Arial"/>
              <a:sym typeface="Arial"/>
            </a:endParaRPr>
          </a:p>
        </p:txBody>
      </p:sp>
      <p:sp>
        <p:nvSpPr>
          <p:cNvPr id="641" name="Google Shape;641;p21"/>
          <p:cNvSpPr/>
          <p:nvPr/>
        </p:nvSpPr>
        <p:spPr>
          <a:xfrm rot="-5400000">
            <a:off x="3733085" y="3702022"/>
            <a:ext cx="581599" cy="2726158"/>
          </a:xfrm>
          <a:prstGeom prst="leftBrace">
            <a:avLst>
              <a:gd fmla="val 8333" name="adj1"/>
              <a:gd fmla="val 50000"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2" name="Google Shape;642;p21"/>
          <p:cNvSpPr/>
          <p:nvPr/>
        </p:nvSpPr>
        <p:spPr>
          <a:xfrm rot="-5400000">
            <a:off x="6816619" y="3847914"/>
            <a:ext cx="581599" cy="2434369"/>
          </a:xfrm>
          <a:prstGeom prst="leftBrace">
            <a:avLst>
              <a:gd fmla="val 8333" name="adj1"/>
              <a:gd fmla="val 50000"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3" name="Google Shape;643;p21"/>
          <p:cNvSpPr txBox="1"/>
          <p:nvPr/>
        </p:nvSpPr>
        <p:spPr>
          <a:xfrm>
            <a:off x="2836472" y="5386549"/>
            <a:ext cx="280719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T2B </a:t>
            </a:r>
            <a:r>
              <a:rPr b="0" i="0" lang="es-CO" sz="1000" u="none" cap="none" strike="noStrike">
                <a:solidFill>
                  <a:schemeClr val="dk1"/>
                </a:solidFill>
                <a:latin typeface="Arial"/>
                <a:ea typeface="Arial"/>
                <a:cs typeface="Arial"/>
                <a:sym typeface="Arial"/>
              </a:rPr>
              <a:t>(Completamente +De acuerdo)</a:t>
            </a:r>
            <a:endParaRPr b="0" i="0" sz="1000" u="none" cap="none" strike="noStrike">
              <a:solidFill>
                <a:schemeClr val="dk1"/>
              </a:solidFill>
              <a:latin typeface="Arial"/>
              <a:ea typeface="Arial"/>
              <a:cs typeface="Arial"/>
              <a:sym typeface="Arial"/>
            </a:endParaRPr>
          </a:p>
        </p:txBody>
      </p:sp>
      <p:sp>
        <p:nvSpPr>
          <p:cNvPr id="644" name="Google Shape;644;p21"/>
          <p:cNvSpPr txBox="1"/>
          <p:nvPr/>
        </p:nvSpPr>
        <p:spPr>
          <a:xfrm>
            <a:off x="6083290" y="5386549"/>
            <a:ext cx="280719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B2B </a:t>
            </a:r>
            <a:r>
              <a:rPr b="0" i="0" lang="es-CO" sz="1000" u="none" cap="none" strike="noStrike">
                <a:solidFill>
                  <a:schemeClr val="dk1"/>
                </a:solidFill>
                <a:latin typeface="Arial"/>
                <a:ea typeface="Arial"/>
                <a:cs typeface="Arial"/>
                <a:sym typeface="Arial"/>
              </a:rPr>
              <a:t>(Completamente + En desacuerdo)</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graphicFrame>
        <p:nvGraphicFramePr>
          <p:cNvPr id="649" name="Google Shape;649;p22"/>
          <p:cNvGraphicFramePr/>
          <p:nvPr/>
        </p:nvGraphicFramePr>
        <p:xfrm>
          <a:off x="2220686" y="827524"/>
          <a:ext cx="7042861" cy="4563873"/>
        </p:xfrm>
        <a:graphic>
          <a:graphicData uri="http://schemas.openxmlformats.org/drawingml/2006/chart">
            <c:chart r:id="rId3"/>
          </a:graphicData>
        </a:graphic>
      </p:graphicFrame>
      <p:sp>
        <p:nvSpPr>
          <p:cNvPr id="650" name="Google Shape;650;p22"/>
          <p:cNvSpPr txBox="1"/>
          <p:nvPr/>
        </p:nvSpPr>
        <p:spPr>
          <a:xfrm>
            <a:off x="5458076" y="6217779"/>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303</a:t>
            </a:r>
            <a:endParaRPr b="1" i="0" sz="1200" u="none" cap="none" strike="noStrike">
              <a:solidFill>
                <a:srgbClr val="3F3F3F"/>
              </a:solidFill>
              <a:latin typeface="Arial"/>
              <a:ea typeface="Arial"/>
              <a:cs typeface="Arial"/>
              <a:sym typeface="Arial"/>
            </a:endParaRPr>
          </a:p>
        </p:txBody>
      </p:sp>
      <p:sp>
        <p:nvSpPr>
          <p:cNvPr id="651" name="Google Shape;651;p22"/>
          <p:cNvSpPr/>
          <p:nvPr/>
        </p:nvSpPr>
        <p:spPr>
          <a:xfrm>
            <a:off x="290458" y="125966"/>
            <a:ext cx="11768866"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9. </a:t>
            </a:r>
            <a:r>
              <a:rPr b="0" i="0" lang="es-CO" sz="1800" u="none" cap="none" strike="noStrike">
                <a:solidFill>
                  <a:schemeClr val="dk1"/>
                </a:solidFill>
                <a:latin typeface="Arial"/>
                <a:ea typeface="Arial"/>
                <a:cs typeface="Arial"/>
                <a:sym typeface="Arial"/>
              </a:rPr>
              <a:t>En su opinión como conductor de carro, moto, bicicleta eléctrica y/o patineta eléctrica, dígame por favor su nivel de acuerdo está con esta afirmación: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s-CO" sz="1800" u="sng" cap="none" strike="noStrike">
                <a:solidFill>
                  <a:schemeClr val="dk1"/>
                </a:solidFill>
                <a:latin typeface="Arial"/>
                <a:ea typeface="Arial"/>
                <a:cs typeface="Arial"/>
                <a:sym typeface="Arial"/>
              </a:rPr>
              <a:t>“Los y las peatones de Bogotá respetan las normas de tránsito” </a:t>
            </a:r>
            <a:endParaRPr b="0" i="0" sz="1800" u="none" cap="none" strike="noStrike">
              <a:solidFill>
                <a:schemeClr val="dk1"/>
              </a:solidFill>
              <a:latin typeface="Times New Roman"/>
              <a:ea typeface="Times New Roman"/>
              <a:cs typeface="Times New Roman"/>
              <a:sym typeface="Times New Roman"/>
            </a:endParaRPr>
          </a:p>
        </p:txBody>
      </p:sp>
      <p:sp>
        <p:nvSpPr>
          <p:cNvPr id="652" name="Google Shape;652;p22"/>
          <p:cNvSpPr txBox="1"/>
          <p:nvPr/>
        </p:nvSpPr>
        <p:spPr>
          <a:xfrm>
            <a:off x="3192722" y="5719049"/>
            <a:ext cx="280719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T2B </a:t>
            </a:r>
            <a:r>
              <a:rPr b="0" i="0" lang="es-CO" sz="1000" u="none" cap="none" strike="noStrike">
                <a:solidFill>
                  <a:schemeClr val="dk1"/>
                </a:solidFill>
                <a:latin typeface="Arial"/>
                <a:ea typeface="Arial"/>
                <a:cs typeface="Arial"/>
                <a:sym typeface="Arial"/>
              </a:rPr>
              <a:t>(Completamente +De acuerdo)</a:t>
            </a:r>
            <a:endParaRPr b="0" i="0" sz="1000" u="none" cap="none" strike="noStrike">
              <a:solidFill>
                <a:schemeClr val="dk1"/>
              </a:solidFill>
              <a:latin typeface="Arial"/>
              <a:ea typeface="Arial"/>
              <a:cs typeface="Arial"/>
              <a:sym typeface="Arial"/>
            </a:endParaRPr>
          </a:p>
        </p:txBody>
      </p:sp>
      <p:sp>
        <p:nvSpPr>
          <p:cNvPr id="653" name="Google Shape;653;p22"/>
          <p:cNvSpPr/>
          <p:nvPr/>
        </p:nvSpPr>
        <p:spPr>
          <a:xfrm>
            <a:off x="3666938" y="6143706"/>
            <a:ext cx="761391" cy="508227"/>
          </a:xfrm>
          <a:prstGeom prst="roundRect">
            <a:avLst>
              <a:gd fmla="val 16667" name="adj"/>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20%</a:t>
            </a:r>
            <a:endParaRPr b="0" i="0" sz="1800" u="none" cap="none" strike="noStrike">
              <a:solidFill>
                <a:schemeClr val="lt1"/>
              </a:solidFill>
              <a:latin typeface="Arial"/>
              <a:ea typeface="Arial"/>
              <a:cs typeface="Arial"/>
              <a:sym typeface="Arial"/>
            </a:endParaRPr>
          </a:p>
        </p:txBody>
      </p:sp>
      <p:sp>
        <p:nvSpPr>
          <p:cNvPr id="654" name="Google Shape;654;p22"/>
          <p:cNvSpPr txBox="1"/>
          <p:nvPr/>
        </p:nvSpPr>
        <p:spPr>
          <a:xfrm>
            <a:off x="6926415" y="5719049"/>
            <a:ext cx="280719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B2B </a:t>
            </a:r>
            <a:r>
              <a:rPr b="0" i="0" lang="es-CO" sz="1000" u="none" cap="none" strike="noStrike">
                <a:solidFill>
                  <a:schemeClr val="dk1"/>
                </a:solidFill>
                <a:latin typeface="Arial"/>
                <a:ea typeface="Arial"/>
                <a:cs typeface="Arial"/>
                <a:sym typeface="Arial"/>
              </a:rPr>
              <a:t>(Completamente + En desacuerdo)</a:t>
            </a:r>
            <a:endParaRPr b="0" i="0" sz="1000" u="none" cap="none" strike="noStrike">
              <a:solidFill>
                <a:schemeClr val="dk1"/>
              </a:solidFill>
              <a:latin typeface="Arial"/>
              <a:ea typeface="Arial"/>
              <a:cs typeface="Arial"/>
              <a:sym typeface="Arial"/>
            </a:endParaRPr>
          </a:p>
        </p:txBody>
      </p:sp>
      <p:sp>
        <p:nvSpPr>
          <p:cNvPr id="655" name="Google Shape;655;p22"/>
          <p:cNvSpPr/>
          <p:nvPr/>
        </p:nvSpPr>
        <p:spPr>
          <a:xfrm>
            <a:off x="7145424" y="6127134"/>
            <a:ext cx="761391" cy="508227"/>
          </a:xfrm>
          <a:prstGeom prst="roundRect">
            <a:avLst>
              <a:gd fmla="val 16667" name="adj"/>
            </a:avLst>
          </a:prstGeom>
          <a:solidFill>
            <a:srgbClr val="A5A5A5"/>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80%</a:t>
            </a:r>
            <a:endParaRPr b="0" i="0" sz="1800" u="none" cap="none" strike="noStrike">
              <a:solidFill>
                <a:schemeClr val="lt1"/>
              </a:solidFill>
              <a:latin typeface="Arial"/>
              <a:ea typeface="Arial"/>
              <a:cs typeface="Arial"/>
              <a:sym typeface="Arial"/>
            </a:endParaRPr>
          </a:p>
        </p:txBody>
      </p:sp>
      <p:sp>
        <p:nvSpPr>
          <p:cNvPr id="656" name="Google Shape;656;p22"/>
          <p:cNvSpPr/>
          <p:nvPr/>
        </p:nvSpPr>
        <p:spPr>
          <a:xfrm rot="-5400000">
            <a:off x="3776862" y="3949428"/>
            <a:ext cx="581599" cy="3122490"/>
          </a:xfrm>
          <a:prstGeom prst="leftBrace">
            <a:avLst>
              <a:gd fmla="val 8333" name="adj1"/>
              <a:gd fmla="val 50000"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7" name="Google Shape;657;p22"/>
          <p:cNvSpPr/>
          <p:nvPr/>
        </p:nvSpPr>
        <p:spPr>
          <a:xfrm rot="-5400000">
            <a:off x="7280674" y="3836942"/>
            <a:ext cx="581599" cy="3335059"/>
          </a:xfrm>
          <a:prstGeom prst="leftBrace">
            <a:avLst>
              <a:gd fmla="val 8333" name="adj1"/>
              <a:gd fmla="val 50000"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23"/>
          <p:cNvSpPr/>
          <p:nvPr/>
        </p:nvSpPr>
        <p:spPr>
          <a:xfrm>
            <a:off x="559398" y="325417"/>
            <a:ext cx="1083295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10. </a:t>
            </a:r>
            <a:r>
              <a:rPr b="0" i="0" lang="es-CO" sz="1800" u="none" cap="none" strike="noStrike">
                <a:solidFill>
                  <a:schemeClr val="dk1"/>
                </a:solidFill>
                <a:latin typeface="Arial"/>
                <a:ea typeface="Arial"/>
                <a:cs typeface="Arial"/>
                <a:sym typeface="Arial"/>
              </a:rPr>
              <a:t>Como conductor de carro, moto, bicicleta eléctrica y/o patineta eléctrica ¿Considera usted que los peatones dificultan la movilidad en Bogotá?</a:t>
            </a:r>
            <a:endParaRPr b="0" i="0" sz="1400" u="none" cap="none" strike="noStrike">
              <a:solidFill>
                <a:srgbClr val="000000"/>
              </a:solidFill>
              <a:latin typeface="Arial"/>
              <a:ea typeface="Arial"/>
              <a:cs typeface="Arial"/>
              <a:sym typeface="Arial"/>
            </a:endParaRPr>
          </a:p>
        </p:txBody>
      </p:sp>
      <p:graphicFrame>
        <p:nvGraphicFramePr>
          <p:cNvPr id="663" name="Google Shape;663;p23"/>
          <p:cNvGraphicFramePr/>
          <p:nvPr/>
        </p:nvGraphicFramePr>
        <p:xfrm>
          <a:off x="2982105" y="2099543"/>
          <a:ext cx="5987535" cy="4124182"/>
        </p:xfrm>
        <a:graphic>
          <a:graphicData uri="http://schemas.openxmlformats.org/drawingml/2006/chart">
            <c:chart r:id="rId3"/>
          </a:graphicData>
        </a:graphic>
      </p:graphicFrame>
      <p:cxnSp>
        <p:nvCxnSpPr>
          <p:cNvPr id="664" name="Google Shape;664;p23"/>
          <p:cNvCxnSpPr/>
          <p:nvPr/>
        </p:nvCxnSpPr>
        <p:spPr>
          <a:xfrm>
            <a:off x="2384275" y="2365642"/>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254"/>
              </a:srgbClr>
            </a:outerShdw>
          </a:effectLst>
        </p:spPr>
      </p:cxnSp>
      <p:cxnSp>
        <p:nvCxnSpPr>
          <p:cNvPr id="665" name="Google Shape;665;p23"/>
          <p:cNvCxnSpPr/>
          <p:nvPr/>
        </p:nvCxnSpPr>
        <p:spPr>
          <a:xfrm>
            <a:off x="2369436" y="2124913"/>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254"/>
              </a:srgbClr>
            </a:outerShdw>
          </a:effectLst>
        </p:spPr>
      </p:cxnSp>
      <p:sp>
        <p:nvSpPr>
          <p:cNvPr id="666" name="Google Shape;666;p23"/>
          <p:cNvSpPr txBox="1"/>
          <p:nvPr/>
        </p:nvSpPr>
        <p:spPr>
          <a:xfrm>
            <a:off x="3105119" y="2180976"/>
            <a:ext cx="45557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No</a:t>
            </a:r>
            <a:endParaRPr b="0" i="0" sz="1800" u="none" cap="none" strike="noStrike">
              <a:solidFill>
                <a:schemeClr val="dk1"/>
              </a:solidFill>
              <a:latin typeface="Arial"/>
              <a:ea typeface="Arial"/>
              <a:cs typeface="Arial"/>
              <a:sym typeface="Arial"/>
            </a:endParaRPr>
          </a:p>
        </p:txBody>
      </p:sp>
      <p:sp>
        <p:nvSpPr>
          <p:cNvPr id="667" name="Google Shape;667;p23"/>
          <p:cNvSpPr txBox="1"/>
          <p:nvPr/>
        </p:nvSpPr>
        <p:spPr>
          <a:xfrm>
            <a:off x="3088646" y="1947555"/>
            <a:ext cx="3433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Sí</a:t>
            </a:r>
            <a:endParaRPr b="0" i="0" sz="1800" u="none" cap="none" strike="noStrike">
              <a:solidFill>
                <a:schemeClr val="dk1"/>
              </a:solidFill>
              <a:latin typeface="Arial"/>
              <a:ea typeface="Arial"/>
              <a:cs typeface="Arial"/>
              <a:sym typeface="Arial"/>
            </a:endParaRPr>
          </a:p>
        </p:txBody>
      </p:sp>
      <p:sp>
        <p:nvSpPr>
          <p:cNvPr id="668" name="Google Shape;668;p23"/>
          <p:cNvSpPr/>
          <p:nvPr/>
        </p:nvSpPr>
        <p:spPr>
          <a:xfrm>
            <a:off x="4984501" y="3342582"/>
            <a:ext cx="1933239" cy="1879327"/>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69" name="Google Shape;669;p23"/>
          <p:cNvSpPr txBox="1"/>
          <p:nvPr/>
        </p:nvSpPr>
        <p:spPr>
          <a:xfrm>
            <a:off x="5207139" y="6223725"/>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303</a:t>
            </a:r>
            <a:endParaRPr b="1" i="0" sz="1200" u="none" cap="none" strike="noStrike">
              <a:solidFill>
                <a:srgbClr val="3F3F3F"/>
              </a:solidFill>
              <a:latin typeface="Arial"/>
              <a:ea typeface="Arial"/>
              <a:cs typeface="Arial"/>
              <a:sym typeface="Arial"/>
            </a:endParaRPr>
          </a:p>
        </p:txBody>
      </p:sp>
      <p:sp>
        <p:nvSpPr>
          <p:cNvPr id="670" name="Google Shape;670;p23"/>
          <p:cNvSpPr/>
          <p:nvPr/>
        </p:nvSpPr>
        <p:spPr>
          <a:xfrm>
            <a:off x="6977822" y="2998198"/>
            <a:ext cx="868102" cy="868613"/>
          </a:xfrm>
          <a:prstGeom prst="ellipse">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34%</a:t>
            </a:r>
            <a:endParaRPr b="1" i="0" sz="1800" u="none" cap="none" strike="noStrike">
              <a:solidFill>
                <a:schemeClr val="lt1"/>
              </a:solidFill>
              <a:latin typeface="Arial"/>
              <a:ea typeface="Arial"/>
              <a:cs typeface="Arial"/>
              <a:sym typeface="Arial"/>
            </a:endParaRPr>
          </a:p>
        </p:txBody>
      </p:sp>
      <p:sp>
        <p:nvSpPr>
          <p:cNvPr id="671" name="Google Shape;671;p23"/>
          <p:cNvSpPr/>
          <p:nvPr/>
        </p:nvSpPr>
        <p:spPr>
          <a:xfrm>
            <a:off x="4057024" y="4609473"/>
            <a:ext cx="868102" cy="868613"/>
          </a:xfrm>
          <a:prstGeom prst="ellipse">
            <a:avLst/>
          </a:prstGeom>
          <a:solidFill>
            <a:srgbClr val="F5B0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65%</a:t>
            </a:r>
            <a:endParaRPr b="1" i="0" sz="1800" u="none" cap="none" strike="noStrike">
              <a:solidFill>
                <a:schemeClr val="lt1"/>
              </a:solidFill>
              <a:latin typeface="Arial"/>
              <a:ea typeface="Arial"/>
              <a:cs typeface="Arial"/>
              <a:sym typeface="Arial"/>
            </a:endParaRPr>
          </a:p>
        </p:txBody>
      </p:sp>
      <p:cxnSp>
        <p:nvCxnSpPr>
          <p:cNvPr id="672" name="Google Shape;672;p23"/>
          <p:cNvCxnSpPr/>
          <p:nvPr/>
        </p:nvCxnSpPr>
        <p:spPr>
          <a:xfrm>
            <a:off x="2378560" y="2634591"/>
            <a:ext cx="691979" cy="0"/>
          </a:xfrm>
          <a:prstGeom prst="straightConnector1">
            <a:avLst/>
          </a:prstGeom>
          <a:noFill/>
          <a:ln cap="flat" cmpd="sng" w="57150">
            <a:solidFill>
              <a:srgbClr val="7F7F7F"/>
            </a:solidFill>
            <a:prstDash val="solid"/>
            <a:round/>
            <a:headEnd len="sm" w="sm" type="none"/>
            <a:tailEnd len="sm" w="sm" type="none"/>
          </a:ln>
          <a:effectLst>
            <a:outerShdw blurRad="40000" rotWithShape="0" dir="5400000" dist="20000">
              <a:srgbClr val="000000">
                <a:alpha val="37254"/>
              </a:srgbClr>
            </a:outerShdw>
          </a:effectLst>
        </p:spPr>
      </p:cxnSp>
      <p:sp>
        <p:nvSpPr>
          <p:cNvPr id="673" name="Google Shape;673;p23"/>
          <p:cNvSpPr txBox="1"/>
          <p:nvPr/>
        </p:nvSpPr>
        <p:spPr>
          <a:xfrm>
            <a:off x="3088646" y="2449925"/>
            <a:ext cx="80342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NS/NR</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graphicFrame>
        <p:nvGraphicFramePr>
          <p:cNvPr id="678" name="Google Shape;678;p24"/>
          <p:cNvGraphicFramePr/>
          <p:nvPr/>
        </p:nvGraphicFramePr>
        <p:xfrm>
          <a:off x="2245620" y="1270730"/>
          <a:ext cx="10439159" cy="4475181"/>
        </p:xfrm>
        <a:graphic>
          <a:graphicData uri="http://schemas.openxmlformats.org/drawingml/2006/chart">
            <c:chart r:id="rId3"/>
          </a:graphicData>
        </a:graphic>
      </p:graphicFrame>
      <p:sp>
        <p:nvSpPr>
          <p:cNvPr id="679" name="Google Shape;679;p24"/>
          <p:cNvSpPr txBox="1"/>
          <p:nvPr/>
        </p:nvSpPr>
        <p:spPr>
          <a:xfrm>
            <a:off x="5604625" y="6041696"/>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303</a:t>
            </a:r>
            <a:endParaRPr b="1" i="0" sz="1200" u="none" cap="none" strike="noStrike">
              <a:solidFill>
                <a:srgbClr val="3F3F3F"/>
              </a:solidFill>
              <a:latin typeface="Arial"/>
              <a:ea typeface="Arial"/>
              <a:cs typeface="Arial"/>
              <a:sym typeface="Arial"/>
            </a:endParaRPr>
          </a:p>
        </p:txBody>
      </p:sp>
      <p:sp>
        <p:nvSpPr>
          <p:cNvPr id="680" name="Google Shape;680;p24"/>
          <p:cNvSpPr/>
          <p:nvPr/>
        </p:nvSpPr>
        <p:spPr>
          <a:xfrm>
            <a:off x="1112279" y="328614"/>
            <a:ext cx="1026279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11. </a:t>
            </a:r>
            <a:r>
              <a:rPr b="0" i="0" lang="es-CO" sz="1800" u="none" cap="none" strike="noStrike">
                <a:solidFill>
                  <a:schemeClr val="dk1"/>
                </a:solidFill>
                <a:latin typeface="Arial"/>
                <a:ea typeface="Arial"/>
                <a:cs typeface="Arial"/>
                <a:sym typeface="Arial"/>
              </a:rPr>
              <a:t>Como conductor de carro, moto, bicicleta eléctrica y/o patineta eléctrica ¿Cuál de los siguientes malos comportamientos es el que más observa en los peatones en Bogotá?</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25"/>
          <p:cNvSpPr/>
          <p:nvPr/>
        </p:nvSpPr>
        <p:spPr>
          <a:xfrm>
            <a:off x="1966206" y="242070"/>
            <a:ext cx="81455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r>
              <a:rPr b="1" i="0" lang="es-CO" sz="1800" u="none" cap="none" strike="noStrike">
                <a:solidFill>
                  <a:schemeClr val="dk1"/>
                </a:solidFill>
                <a:latin typeface="Arial"/>
                <a:ea typeface="Arial"/>
                <a:cs typeface="Arial"/>
                <a:sym typeface="Arial"/>
              </a:rPr>
              <a:t>12</a:t>
            </a:r>
            <a:r>
              <a:rPr b="0" i="0" lang="es-CO" sz="1800" u="none" cap="none" strike="noStrike">
                <a:solidFill>
                  <a:schemeClr val="dk1"/>
                </a:solidFill>
                <a:latin typeface="Arial"/>
                <a:ea typeface="Arial"/>
                <a:cs typeface="Arial"/>
                <a:sym typeface="Arial"/>
              </a:rPr>
              <a:t>. En general ¿Cómo calificaría usted la prudencia de los y las peatones en Bogotá?</a:t>
            </a:r>
            <a:endParaRPr b="0" i="0" sz="1800" u="none" cap="none" strike="noStrike">
              <a:solidFill>
                <a:schemeClr val="dk1"/>
              </a:solidFill>
              <a:latin typeface="Arial"/>
              <a:ea typeface="Arial"/>
              <a:cs typeface="Arial"/>
              <a:sym typeface="Arial"/>
            </a:endParaRPr>
          </a:p>
        </p:txBody>
      </p:sp>
      <p:graphicFrame>
        <p:nvGraphicFramePr>
          <p:cNvPr id="686" name="Google Shape;686;p25"/>
          <p:cNvGraphicFramePr/>
          <p:nvPr/>
        </p:nvGraphicFramePr>
        <p:xfrm>
          <a:off x="2196935" y="864244"/>
          <a:ext cx="7491323" cy="4528834"/>
        </p:xfrm>
        <a:graphic>
          <a:graphicData uri="http://schemas.openxmlformats.org/drawingml/2006/chart">
            <c:chart r:id="rId3"/>
          </a:graphicData>
        </a:graphic>
      </p:graphicFrame>
      <p:sp>
        <p:nvSpPr>
          <p:cNvPr id="687" name="Google Shape;687;p25"/>
          <p:cNvSpPr txBox="1"/>
          <p:nvPr/>
        </p:nvSpPr>
        <p:spPr>
          <a:xfrm>
            <a:off x="5458076" y="6217779"/>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303</a:t>
            </a:r>
            <a:endParaRPr b="1" i="0" sz="1200" u="none" cap="none" strike="noStrike">
              <a:solidFill>
                <a:srgbClr val="3F3F3F"/>
              </a:solidFill>
              <a:latin typeface="Arial"/>
              <a:ea typeface="Arial"/>
              <a:cs typeface="Arial"/>
              <a:sym typeface="Arial"/>
            </a:endParaRPr>
          </a:p>
        </p:txBody>
      </p:sp>
      <p:sp>
        <p:nvSpPr>
          <p:cNvPr id="688" name="Google Shape;688;p25"/>
          <p:cNvSpPr txBox="1"/>
          <p:nvPr/>
        </p:nvSpPr>
        <p:spPr>
          <a:xfrm>
            <a:off x="3192722" y="5719049"/>
            <a:ext cx="280719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T2B </a:t>
            </a:r>
            <a:r>
              <a:rPr b="0" i="0" lang="es-CO" sz="1000" u="none" cap="none" strike="noStrike">
                <a:solidFill>
                  <a:schemeClr val="dk1"/>
                </a:solidFill>
                <a:latin typeface="Arial"/>
                <a:ea typeface="Arial"/>
                <a:cs typeface="Arial"/>
                <a:sym typeface="Arial"/>
              </a:rPr>
              <a:t>(Nada + Poco)</a:t>
            </a:r>
            <a:endParaRPr b="0" i="0" sz="1000" u="none" cap="none" strike="noStrike">
              <a:solidFill>
                <a:schemeClr val="dk1"/>
              </a:solidFill>
              <a:latin typeface="Arial"/>
              <a:ea typeface="Arial"/>
              <a:cs typeface="Arial"/>
              <a:sym typeface="Arial"/>
            </a:endParaRPr>
          </a:p>
        </p:txBody>
      </p:sp>
      <p:sp>
        <p:nvSpPr>
          <p:cNvPr id="689" name="Google Shape;689;p25"/>
          <p:cNvSpPr/>
          <p:nvPr/>
        </p:nvSpPr>
        <p:spPr>
          <a:xfrm>
            <a:off x="3666938" y="6143706"/>
            <a:ext cx="761391" cy="508227"/>
          </a:xfrm>
          <a:prstGeom prst="roundRect">
            <a:avLst>
              <a:gd fmla="val 16667" name="adj"/>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11%</a:t>
            </a:r>
            <a:endParaRPr b="0" i="0" sz="1800" u="none" cap="none" strike="noStrike">
              <a:solidFill>
                <a:schemeClr val="lt1"/>
              </a:solidFill>
              <a:latin typeface="Arial"/>
              <a:ea typeface="Arial"/>
              <a:cs typeface="Arial"/>
              <a:sym typeface="Arial"/>
            </a:endParaRPr>
          </a:p>
        </p:txBody>
      </p:sp>
      <p:sp>
        <p:nvSpPr>
          <p:cNvPr id="690" name="Google Shape;690;p25"/>
          <p:cNvSpPr txBox="1"/>
          <p:nvPr/>
        </p:nvSpPr>
        <p:spPr>
          <a:xfrm>
            <a:off x="6926415" y="5719049"/>
            <a:ext cx="280719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B2B </a:t>
            </a:r>
            <a:r>
              <a:rPr b="0" i="0" lang="es-CO" sz="1000" u="none" cap="none" strike="noStrike">
                <a:solidFill>
                  <a:schemeClr val="dk1"/>
                </a:solidFill>
                <a:latin typeface="Arial"/>
                <a:ea typeface="Arial"/>
                <a:cs typeface="Arial"/>
                <a:sym typeface="Arial"/>
              </a:rPr>
              <a:t>(Algo+Muy)</a:t>
            </a:r>
            <a:endParaRPr b="0" i="0" sz="1000" u="none" cap="none" strike="noStrike">
              <a:solidFill>
                <a:schemeClr val="dk1"/>
              </a:solidFill>
              <a:latin typeface="Arial"/>
              <a:ea typeface="Arial"/>
              <a:cs typeface="Arial"/>
              <a:sym typeface="Arial"/>
            </a:endParaRPr>
          </a:p>
        </p:txBody>
      </p:sp>
      <p:sp>
        <p:nvSpPr>
          <p:cNvPr id="691" name="Google Shape;691;p25"/>
          <p:cNvSpPr/>
          <p:nvPr/>
        </p:nvSpPr>
        <p:spPr>
          <a:xfrm>
            <a:off x="7145424" y="6127134"/>
            <a:ext cx="761391" cy="508227"/>
          </a:xfrm>
          <a:prstGeom prst="roundRect">
            <a:avLst>
              <a:gd fmla="val 16667" name="adj"/>
            </a:avLst>
          </a:prstGeom>
          <a:solidFill>
            <a:srgbClr val="A5A5A5"/>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Arial"/>
                <a:ea typeface="Arial"/>
                <a:cs typeface="Arial"/>
                <a:sym typeface="Arial"/>
              </a:rPr>
              <a:t>89%</a:t>
            </a:r>
            <a:endParaRPr b="0" i="0" sz="1800" u="none" cap="none" strike="noStrike">
              <a:solidFill>
                <a:schemeClr val="lt1"/>
              </a:solidFill>
              <a:latin typeface="Arial"/>
              <a:ea typeface="Arial"/>
              <a:cs typeface="Arial"/>
              <a:sym typeface="Arial"/>
            </a:endParaRPr>
          </a:p>
        </p:txBody>
      </p:sp>
      <p:sp>
        <p:nvSpPr>
          <p:cNvPr id="692" name="Google Shape;692;p25"/>
          <p:cNvSpPr/>
          <p:nvPr/>
        </p:nvSpPr>
        <p:spPr>
          <a:xfrm rot="-5400000">
            <a:off x="3776862" y="3949428"/>
            <a:ext cx="581599" cy="3122490"/>
          </a:xfrm>
          <a:prstGeom prst="leftBrace">
            <a:avLst>
              <a:gd fmla="val 8333" name="adj1"/>
              <a:gd fmla="val 50000"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3" name="Google Shape;693;p25"/>
          <p:cNvSpPr/>
          <p:nvPr/>
        </p:nvSpPr>
        <p:spPr>
          <a:xfrm rot="-5400000">
            <a:off x="7280674" y="3836942"/>
            <a:ext cx="581599" cy="3335059"/>
          </a:xfrm>
          <a:prstGeom prst="leftBrace">
            <a:avLst>
              <a:gd fmla="val 8333" name="adj1"/>
              <a:gd fmla="val 50000" name="adj2"/>
            </a:avLst>
          </a:prstGeom>
          <a:noFill/>
          <a:ln cap="flat" cmpd="sng" w="25400">
            <a:solidFill>
              <a:srgbClr val="7F7F7F"/>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26"/>
          <p:cNvSpPr txBox="1"/>
          <p:nvPr/>
        </p:nvSpPr>
        <p:spPr>
          <a:xfrm>
            <a:off x="3124950" y="2204385"/>
            <a:ext cx="4641512"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s-CO" sz="6000" u="none" cap="none" strike="noStrike">
                <a:solidFill>
                  <a:schemeClr val="lt1"/>
                </a:solidFill>
                <a:latin typeface="Arial"/>
                <a:ea typeface="Arial"/>
                <a:cs typeface="Arial"/>
                <a:sym typeface="Arial"/>
              </a:rPr>
              <a:t>Peatones</a:t>
            </a:r>
            <a:endParaRPr b="1" i="0" sz="6000" u="none" cap="none" strike="noStrike">
              <a:solidFill>
                <a:schemeClr val="lt1"/>
              </a:solidFill>
              <a:latin typeface="Arial"/>
              <a:ea typeface="Arial"/>
              <a:cs typeface="Arial"/>
              <a:sym typeface="Arial"/>
            </a:endParaRPr>
          </a:p>
        </p:txBody>
      </p:sp>
      <p:sp>
        <p:nvSpPr>
          <p:cNvPr id="699" name="Google Shape;699;p26"/>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CO" sz="2400" u="none" cap="none" strike="noStrike">
                <a:solidFill>
                  <a:srgbClr val="F5B02B"/>
                </a:solidFill>
                <a:latin typeface="Arial"/>
                <a:ea typeface="Arial"/>
                <a:cs typeface="Arial"/>
                <a:sym typeface="Arial"/>
              </a:rPr>
              <a:t>#</a:t>
            </a:r>
            <a:r>
              <a:rPr b="1" i="0" lang="es-CO" sz="2400" u="none" cap="none" strike="noStrike">
                <a:solidFill>
                  <a:schemeClr val="lt1"/>
                </a:solidFill>
                <a:latin typeface="Arial"/>
                <a:ea typeface="Arial"/>
                <a:cs typeface="Arial"/>
                <a:sym typeface="Arial"/>
              </a:rPr>
              <a:t>YoMeQuedoEnCasa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graphicFrame>
        <p:nvGraphicFramePr>
          <p:cNvPr id="704" name="Google Shape;704;p27"/>
          <p:cNvGraphicFramePr/>
          <p:nvPr/>
        </p:nvGraphicFramePr>
        <p:xfrm>
          <a:off x="4635980" y="733000"/>
          <a:ext cx="8052099" cy="5209467"/>
        </p:xfrm>
        <a:graphic>
          <a:graphicData uri="http://schemas.openxmlformats.org/drawingml/2006/chart">
            <c:chart r:id="rId3"/>
          </a:graphicData>
        </a:graphic>
      </p:graphicFrame>
      <p:sp>
        <p:nvSpPr>
          <p:cNvPr id="705" name="Google Shape;705;p27"/>
          <p:cNvSpPr txBox="1"/>
          <p:nvPr/>
        </p:nvSpPr>
        <p:spPr>
          <a:xfrm>
            <a:off x="5772735" y="5957625"/>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
        <p:nvSpPr>
          <p:cNvPr id="706" name="Google Shape;706;p27"/>
          <p:cNvSpPr/>
          <p:nvPr/>
        </p:nvSpPr>
        <p:spPr>
          <a:xfrm>
            <a:off x="2453429" y="249421"/>
            <a:ext cx="753035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13. </a:t>
            </a:r>
            <a:r>
              <a:rPr b="0" i="0" lang="es-CO" sz="1800" u="none" cap="none" strike="noStrike">
                <a:solidFill>
                  <a:schemeClr val="dk1"/>
                </a:solidFill>
                <a:latin typeface="Arial"/>
                <a:ea typeface="Arial"/>
                <a:cs typeface="Arial"/>
                <a:sym typeface="Arial"/>
              </a:rPr>
              <a:t>Antes de la pandemia por COVID 19, ¿usted caminaba usualmente para...? </a:t>
            </a:r>
            <a:endParaRPr b="0" i="0" sz="1800" u="none" cap="none" strike="noStrike">
              <a:solidFill>
                <a:schemeClr val="dk1"/>
              </a:solidFill>
              <a:latin typeface="Times New Roman"/>
              <a:ea typeface="Times New Roman"/>
              <a:cs typeface="Times New Roman"/>
              <a:sym typeface="Times New Roman"/>
            </a:endParaRPr>
          </a:p>
        </p:txBody>
      </p:sp>
      <p:pic>
        <p:nvPicPr>
          <p:cNvPr descr="Resultado de imagen de peaton" id="707" name="Google Shape;707;p27"/>
          <p:cNvPicPr preferRelativeResize="0"/>
          <p:nvPr/>
        </p:nvPicPr>
        <p:blipFill rotWithShape="1">
          <a:blip r:embed="rId4">
            <a:alphaModFix/>
          </a:blip>
          <a:srcRect b="0" l="0" r="0" t="0"/>
          <a:stretch/>
        </p:blipFill>
        <p:spPr>
          <a:xfrm>
            <a:off x="37574" y="1465634"/>
            <a:ext cx="4831709" cy="361220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graphicFrame>
        <p:nvGraphicFramePr>
          <p:cNvPr id="712" name="Google Shape;712;p28"/>
          <p:cNvGraphicFramePr/>
          <p:nvPr/>
        </p:nvGraphicFramePr>
        <p:xfrm>
          <a:off x="931292" y="1184855"/>
          <a:ext cx="10839997" cy="4278445"/>
        </p:xfrm>
        <a:graphic>
          <a:graphicData uri="http://schemas.openxmlformats.org/drawingml/2006/chart">
            <c:chart r:id="rId3"/>
          </a:graphicData>
        </a:graphic>
      </p:graphicFrame>
      <p:sp>
        <p:nvSpPr>
          <p:cNvPr id="713" name="Google Shape;713;p28"/>
          <p:cNvSpPr txBox="1"/>
          <p:nvPr/>
        </p:nvSpPr>
        <p:spPr>
          <a:xfrm>
            <a:off x="5511864" y="6034899"/>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
        <p:nvSpPr>
          <p:cNvPr id="714" name="Google Shape;714;p28"/>
          <p:cNvSpPr/>
          <p:nvPr/>
        </p:nvSpPr>
        <p:spPr>
          <a:xfrm>
            <a:off x="1912857" y="261774"/>
            <a:ext cx="824389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14. </a:t>
            </a:r>
            <a:r>
              <a:rPr b="0" i="0" lang="es-CO" sz="1800" u="none" cap="none" strike="noStrike">
                <a:solidFill>
                  <a:schemeClr val="dk1"/>
                </a:solidFill>
                <a:latin typeface="Arial"/>
                <a:ea typeface="Arial"/>
                <a:cs typeface="Arial"/>
                <a:sym typeface="Arial"/>
              </a:rPr>
              <a:t>En general cuando usted decide caminar ¿Cuáles son sus dos principales destinos?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29"/>
          <p:cNvSpPr/>
          <p:nvPr/>
        </p:nvSpPr>
        <p:spPr>
          <a:xfrm>
            <a:off x="632833" y="236527"/>
            <a:ext cx="1122860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15. </a:t>
            </a:r>
            <a:r>
              <a:rPr b="0" i="0" lang="es-CO" sz="1800" u="none" cap="none" strike="noStrike">
                <a:solidFill>
                  <a:schemeClr val="dk1"/>
                </a:solidFill>
                <a:latin typeface="Arial"/>
                <a:ea typeface="Arial"/>
                <a:cs typeface="Arial"/>
                <a:sym typeface="Arial"/>
              </a:rPr>
              <a:t>Por favor indique el tiempo </a:t>
            </a:r>
            <a:r>
              <a:rPr b="1" i="0" lang="es-CO" sz="1800" u="none" cap="none" strike="noStrike">
                <a:solidFill>
                  <a:schemeClr val="dk1"/>
                </a:solidFill>
                <a:latin typeface="Arial"/>
                <a:ea typeface="Arial"/>
                <a:cs typeface="Arial"/>
                <a:sym typeface="Arial"/>
              </a:rPr>
              <a:t>(minutos)</a:t>
            </a:r>
            <a:r>
              <a:rPr b="0" i="0" lang="es-CO" sz="1800" u="none" cap="none" strike="noStrike">
                <a:solidFill>
                  <a:schemeClr val="dk1"/>
                </a:solidFill>
                <a:latin typeface="Arial"/>
                <a:ea typeface="Arial"/>
                <a:cs typeface="Arial"/>
                <a:sym typeface="Arial"/>
              </a:rPr>
              <a:t> estimado que le toma llegar caminando a cada uno de esos dos destinos.</a:t>
            </a:r>
            <a:endParaRPr b="0" i="0" sz="1400" u="none" cap="none" strike="noStrike">
              <a:solidFill>
                <a:srgbClr val="000000"/>
              </a:solidFill>
              <a:latin typeface="Arial"/>
              <a:ea typeface="Arial"/>
              <a:cs typeface="Arial"/>
              <a:sym typeface="Arial"/>
            </a:endParaRPr>
          </a:p>
        </p:txBody>
      </p:sp>
      <p:graphicFrame>
        <p:nvGraphicFramePr>
          <p:cNvPr id="720" name="Google Shape;720;p29"/>
          <p:cNvGraphicFramePr/>
          <p:nvPr/>
        </p:nvGraphicFramePr>
        <p:xfrm>
          <a:off x="580433" y="447479"/>
          <a:ext cx="11333408" cy="5418667"/>
        </p:xfrm>
        <a:graphic>
          <a:graphicData uri="http://schemas.openxmlformats.org/drawingml/2006/chart">
            <c:chart r:id="rId3"/>
          </a:graphicData>
        </a:graphic>
      </p:graphicFrame>
      <p:cxnSp>
        <p:nvCxnSpPr>
          <p:cNvPr id="721" name="Google Shape;721;p29"/>
          <p:cNvCxnSpPr/>
          <p:nvPr/>
        </p:nvCxnSpPr>
        <p:spPr>
          <a:xfrm flipH="1" rot="10800000">
            <a:off x="1206323" y="2704563"/>
            <a:ext cx="4291" cy="1672109"/>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cxnSp>
        <p:nvCxnSpPr>
          <p:cNvPr id="722" name="Google Shape;722;p29"/>
          <p:cNvCxnSpPr/>
          <p:nvPr/>
        </p:nvCxnSpPr>
        <p:spPr>
          <a:xfrm flipH="1" rot="10800000">
            <a:off x="2440549" y="2575775"/>
            <a:ext cx="19316" cy="1800898"/>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cxnSp>
        <p:nvCxnSpPr>
          <p:cNvPr id="723" name="Google Shape;723;p29"/>
          <p:cNvCxnSpPr/>
          <p:nvPr/>
        </p:nvCxnSpPr>
        <p:spPr>
          <a:xfrm flipH="1" rot="10800000">
            <a:off x="3715557" y="3232597"/>
            <a:ext cx="6437" cy="1144075"/>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cxnSp>
        <p:nvCxnSpPr>
          <p:cNvPr id="724" name="Google Shape;724;p29"/>
          <p:cNvCxnSpPr/>
          <p:nvPr/>
        </p:nvCxnSpPr>
        <p:spPr>
          <a:xfrm rot="10800000">
            <a:off x="4977686" y="3657600"/>
            <a:ext cx="0" cy="719073"/>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cxnSp>
        <p:nvCxnSpPr>
          <p:cNvPr id="725" name="Google Shape;725;p29"/>
          <p:cNvCxnSpPr/>
          <p:nvPr/>
        </p:nvCxnSpPr>
        <p:spPr>
          <a:xfrm rot="10800000">
            <a:off x="6247137" y="2640169"/>
            <a:ext cx="4294" cy="1736504"/>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cxnSp>
        <p:nvCxnSpPr>
          <p:cNvPr id="726" name="Google Shape;726;p29"/>
          <p:cNvCxnSpPr/>
          <p:nvPr/>
        </p:nvCxnSpPr>
        <p:spPr>
          <a:xfrm flipH="1" rot="10800000">
            <a:off x="7485657" y="2575775"/>
            <a:ext cx="9851" cy="1811629"/>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cxnSp>
        <p:nvCxnSpPr>
          <p:cNvPr id="727" name="Google Shape;727;p29"/>
          <p:cNvCxnSpPr/>
          <p:nvPr/>
        </p:nvCxnSpPr>
        <p:spPr>
          <a:xfrm flipH="1" rot="10800000">
            <a:off x="8732762" y="3348507"/>
            <a:ext cx="9851" cy="1028166"/>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cxnSp>
        <p:nvCxnSpPr>
          <p:cNvPr id="728" name="Google Shape;728;p29"/>
          <p:cNvCxnSpPr/>
          <p:nvPr/>
        </p:nvCxnSpPr>
        <p:spPr>
          <a:xfrm flipH="1" rot="10800000">
            <a:off x="9992743" y="3052293"/>
            <a:ext cx="4294" cy="1322233"/>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cxnSp>
        <p:nvCxnSpPr>
          <p:cNvPr id="729" name="Google Shape;729;p29"/>
          <p:cNvCxnSpPr/>
          <p:nvPr/>
        </p:nvCxnSpPr>
        <p:spPr>
          <a:xfrm flipH="1" rot="10800000">
            <a:off x="11252731" y="2575775"/>
            <a:ext cx="12880" cy="1784614"/>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254"/>
              </a:srgbClr>
            </a:outerShdw>
          </a:effectLst>
        </p:spPr>
      </p:cxnSp>
      <p:sp>
        <p:nvSpPr>
          <p:cNvPr id="730" name="Google Shape;730;p29"/>
          <p:cNvSpPr/>
          <p:nvPr/>
        </p:nvSpPr>
        <p:spPr>
          <a:xfrm>
            <a:off x="798489" y="1191799"/>
            <a:ext cx="1754706" cy="656488"/>
          </a:xfrm>
          <a:prstGeom prst="roundRect">
            <a:avLst>
              <a:gd fmla="val 16667" name="adj"/>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Promedio en minutos</a:t>
            </a:r>
            <a:endParaRPr b="1" i="0" sz="18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
          <p:cNvSpPr/>
          <p:nvPr/>
        </p:nvSpPr>
        <p:spPr>
          <a:xfrm>
            <a:off x="965488" y="6456346"/>
            <a:ext cx="6096000" cy="291042"/>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200"/>
              <a:buFont typeface="Arial"/>
              <a:buNone/>
            </a:pPr>
            <a:r>
              <a:rPr b="1" i="0" lang="es-CO" sz="1200" u="none" cap="none" strike="noStrike">
                <a:solidFill>
                  <a:srgbClr val="000000"/>
                </a:solidFill>
                <a:latin typeface="Arial"/>
                <a:ea typeface="Arial"/>
                <a:cs typeface="Arial"/>
                <a:sym typeface="Arial"/>
              </a:rPr>
              <a:t>Nota</a:t>
            </a:r>
            <a:r>
              <a:rPr b="0" i="0" lang="es-CO" sz="1200" u="none" cap="none" strike="noStrike">
                <a:solidFill>
                  <a:srgbClr val="000000"/>
                </a:solidFill>
                <a:latin typeface="Arial"/>
                <a:ea typeface="Arial"/>
                <a:cs typeface="Arial"/>
                <a:sym typeface="Arial"/>
              </a:rPr>
              <a:t>: </a:t>
            </a:r>
            <a:r>
              <a:rPr b="0" i="1" lang="es-CO" sz="1200" u="none" cap="none" strike="noStrike">
                <a:solidFill>
                  <a:srgbClr val="000000"/>
                </a:solidFill>
                <a:latin typeface="Arial"/>
                <a:ea typeface="Arial"/>
                <a:cs typeface="Arial"/>
                <a:sym typeface="Arial"/>
              </a:rPr>
              <a:t>Este informe atiende los lineamientos de la norma ISO 20252:2012</a:t>
            </a:r>
            <a:endParaRPr b="0" i="0" sz="2000" u="none" cap="none" strike="noStrike">
              <a:solidFill>
                <a:srgbClr val="000000"/>
              </a:solidFill>
              <a:latin typeface="Arial"/>
              <a:ea typeface="Arial"/>
              <a:cs typeface="Arial"/>
              <a:sym typeface="Arial"/>
            </a:endParaRPr>
          </a:p>
        </p:txBody>
      </p:sp>
      <p:graphicFrame>
        <p:nvGraphicFramePr>
          <p:cNvPr id="405" name="Google Shape;405;p3"/>
          <p:cNvGraphicFramePr/>
          <p:nvPr/>
        </p:nvGraphicFramePr>
        <p:xfrm>
          <a:off x="1055439" y="589116"/>
          <a:ext cx="3000000" cy="3000000"/>
        </p:xfrm>
        <a:graphic>
          <a:graphicData uri="http://schemas.openxmlformats.org/drawingml/2006/table">
            <a:tbl>
              <a:tblPr>
                <a:noFill/>
                <a:tableStyleId>{9DCE1D51-216E-45FC-86F1-6A9344CFAA45}</a:tableStyleId>
              </a:tblPr>
              <a:tblGrid>
                <a:gridCol w="3160725"/>
                <a:gridCol w="6920400"/>
              </a:tblGrid>
              <a:tr h="339150">
                <a:tc>
                  <a:txBody>
                    <a:bodyPr/>
                    <a:lstStyle/>
                    <a:p>
                      <a:pPr indent="0" lvl="0" marL="0" marR="0" rtl="0" algn="r">
                        <a:lnSpc>
                          <a:spcPct val="115000"/>
                        </a:lnSpc>
                        <a:spcBef>
                          <a:spcPts val="0"/>
                        </a:spcBef>
                        <a:spcAft>
                          <a:spcPts val="0"/>
                        </a:spcAft>
                        <a:buClr>
                          <a:srgbClr val="000000"/>
                        </a:buClr>
                        <a:buSzPts val="1200"/>
                        <a:buFont typeface="Arial"/>
                        <a:buNone/>
                      </a:pPr>
                      <a:r>
                        <a:rPr b="1" lang="es-CO" sz="1200" u="none" cap="none" strike="noStrike">
                          <a:solidFill>
                            <a:srgbClr val="3F3F3F"/>
                          </a:solidFill>
                          <a:latin typeface="Arial"/>
                          <a:ea typeface="Arial"/>
                          <a:cs typeface="Arial"/>
                          <a:sym typeface="Arial"/>
                        </a:rPr>
                        <a:t>RECOLECCIÓN DE LA INFORMACIÓN:</a:t>
                      </a:r>
                      <a:endParaRPr sz="1400" u="none" cap="none" strike="noStrike"/>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12700">
                      <a:solidFill>
                        <a:srgbClr val="A6A6A6"/>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Brandstrat SAS</a:t>
                      </a:r>
                      <a:endParaRPr sz="1100" u="none" cap="none" strike="noStrike">
                        <a:solidFill>
                          <a:srgbClr val="3F3F3F"/>
                        </a:solidFill>
                        <a:latin typeface="Arial"/>
                        <a:ea typeface="Arial"/>
                        <a:cs typeface="Arial"/>
                        <a:sym typeface="Arial"/>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12700">
                      <a:solidFill>
                        <a:srgbClr val="A6A6A6"/>
                      </a:solidFill>
                      <a:prstDash val="solid"/>
                      <a:round/>
                      <a:headEnd len="sm" w="sm" type="none"/>
                      <a:tailEnd len="sm" w="sm" type="none"/>
                    </a:lnT>
                    <a:lnB cap="flat" cmpd="sng" w="9525">
                      <a:solidFill>
                        <a:srgbClr val="D8D8D8"/>
                      </a:solidFill>
                      <a:prstDash val="solid"/>
                      <a:round/>
                      <a:headEnd len="sm" w="sm" type="none"/>
                      <a:tailEnd len="sm" w="sm" type="none"/>
                    </a:lnB>
                  </a:tcPr>
                </a:tc>
              </a:tr>
              <a:tr h="429500">
                <a:tc>
                  <a:txBody>
                    <a:bodyPr/>
                    <a:lstStyle/>
                    <a:p>
                      <a:pPr indent="0" lvl="0" marL="0" marR="0" rtl="0" algn="r">
                        <a:lnSpc>
                          <a:spcPct val="115000"/>
                        </a:lnSpc>
                        <a:spcBef>
                          <a:spcPts val="0"/>
                        </a:spcBef>
                        <a:spcAft>
                          <a:spcPts val="0"/>
                        </a:spcAft>
                        <a:buClr>
                          <a:srgbClr val="000000"/>
                        </a:buClr>
                        <a:buSzPts val="1200"/>
                        <a:buFont typeface="Arial"/>
                        <a:buNone/>
                      </a:pPr>
                      <a:r>
                        <a:rPr b="1" lang="es-CO" sz="1200" u="none" cap="none" strike="noStrike">
                          <a:solidFill>
                            <a:srgbClr val="3F3F3F"/>
                          </a:solidFill>
                          <a:latin typeface="Arial"/>
                          <a:ea typeface="Arial"/>
                          <a:cs typeface="Arial"/>
                          <a:sym typeface="Arial"/>
                        </a:rPr>
                        <a:t>UNIVERSO EN ESTUDIO:</a:t>
                      </a:r>
                      <a:endParaRPr sz="1400" u="none" cap="none" strike="noStrike"/>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Mujeres y hombres mayores de 18 años, residentes en viviendas de todos los niveles socioeconómicos en Bogotá</a:t>
                      </a:r>
                      <a:endParaRPr sz="1400" u="none" cap="none" strike="noStrike"/>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1369500">
                <a:tc>
                  <a:txBody>
                    <a:bodyPr/>
                    <a:lstStyle/>
                    <a:p>
                      <a:pPr indent="0" lvl="0" marL="0" marR="0" rtl="0" algn="r">
                        <a:lnSpc>
                          <a:spcPct val="115000"/>
                        </a:lnSpc>
                        <a:spcBef>
                          <a:spcPts val="0"/>
                        </a:spcBef>
                        <a:spcAft>
                          <a:spcPts val="0"/>
                        </a:spcAft>
                        <a:buClr>
                          <a:srgbClr val="000000"/>
                        </a:buClr>
                        <a:buSzPts val="1200"/>
                        <a:buFont typeface="Arial"/>
                        <a:buNone/>
                      </a:pPr>
                      <a:r>
                        <a:rPr b="1" lang="es-CO" sz="1200" u="none" cap="none" strike="noStrike">
                          <a:solidFill>
                            <a:srgbClr val="3F3F3F"/>
                          </a:solidFill>
                          <a:latin typeface="Arial"/>
                          <a:ea typeface="Arial"/>
                          <a:cs typeface="Arial"/>
                          <a:sym typeface="Arial"/>
                        </a:rPr>
                        <a:t>DISEÑO DE MUESTREO:</a:t>
                      </a:r>
                      <a:endParaRPr sz="1400" u="none" cap="none" strike="noStrike"/>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La estrategia de diseño muestra empleada corresponde a un muestreo probabilístico estratificado por localidad y con selección aleatoria simple sin reemplazo al interior de cada estrato.</a:t>
                      </a:r>
                      <a:endParaRPr sz="1400" u="none" cap="none" strike="noStrike"/>
                    </a:p>
                    <a:p>
                      <a:pPr indent="0" lvl="0" marL="0" marR="0" rtl="0" algn="just">
                        <a:lnSpc>
                          <a:spcPct val="115000"/>
                        </a:lnSpc>
                        <a:spcBef>
                          <a:spcPts val="120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Cada unidad (registro telefónico por localidad) de la población objetivo tiene una probabilidad de selección conocida y superior a cero. Este muestreo permite establecer anticipadamente la precisión deseada en los resultados principales , y calcular la precisión observada en todos los resultados obtenidos.</a:t>
                      </a:r>
                      <a:endParaRPr sz="1400" u="none" cap="none" strike="noStrike"/>
                    </a:p>
                    <a:p>
                      <a:pPr indent="0" lvl="0" marL="0" marR="0" rtl="0" algn="just">
                        <a:lnSpc>
                          <a:spcPct val="115000"/>
                        </a:lnSpc>
                        <a:spcBef>
                          <a:spcPts val="120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Para garantizar una representatividad adecuada de cada localidad y balancear los estratos ya que la concentración del 70% de la población se encuentra en 7 de las 20 localidades, se realiza una optimización de las proporciones mediante una transformación exponencial, guardando las características de la población inicial, pero redistribuyéndolos pesos que posteriormente se volverán a ajustar a la población mediante un proceso de ponderación.</a:t>
                      </a:r>
                      <a:endParaRPr sz="1400" u="none" cap="none" strike="noStrike"/>
                    </a:p>
                    <a:p>
                      <a:pPr indent="0" lvl="0" marL="0" marR="0" rtl="0" algn="just">
                        <a:lnSpc>
                          <a:spcPct val="115000"/>
                        </a:lnSpc>
                        <a:spcBef>
                          <a:spcPts val="120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Para garantizar que la muestra se a probabilística se asigna en un mecanismo de selección aleatoria de los elementos de la población al interior de los estratos. Se aleatoriza su selección mediante la asignación de un puntaje proveniente de una distribución uniforme y se emplea al final un ordenamiento descendente para su selección en la muestra.</a:t>
                      </a:r>
                      <a:endParaRPr sz="1400" u="none" cap="none" strike="noStrike"/>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329050">
                <a:tc>
                  <a:txBody>
                    <a:bodyPr/>
                    <a:lstStyle/>
                    <a:p>
                      <a:pPr indent="0" lvl="0" marL="0" marR="0" rtl="0" algn="r">
                        <a:lnSpc>
                          <a:spcPct val="115000"/>
                        </a:lnSpc>
                        <a:spcBef>
                          <a:spcPts val="0"/>
                        </a:spcBef>
                        <a:spcAft>
                          <a:spcPts val="0"/>
                        </a:spcAft>
                        <a:buClr>
                          <a:srgbClr val="000000"/>
                        </a:buClr>
                        <a:buSzPts val="1200"/>
                        <a:buFont typeface="Arial"/>
                        <a:buNone/>
                      </a:pPr>
                      <a:r>
                        <a:rPr b="1" lang="es-CO" sz="1200" u="none" cap="none" strike="noStrike">
                          <a:solidFill>
                            <a:srgbClr val="3F3F3F"/>
                          </a:solidFill>
                          <a:latin typeface="Arial"/>
                          <a:ea typeface="Arial"/>
                          <a:cs typeface="Arial"/>
                          <a:sym typeface="Arial"/>
                        </a:rPr>
                        <a:t>TAMAÑO DE MUESTRA:</a:t>
                      </a:r>
                      <a:endParaRPr sz="1400" u="none" cap="none" strike="noStrike"/>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1011 encuestas</a:t>
                      </a:r>
                      <a:endParaRPr sz="1400" u="none" cap="none" strike="noStrike"/>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428750">
                <a:tc>
                  <a:txBody>
                    <a:bodyPr/>
                    <a:lstStyle/>
                    <a:p>
                      <a:pPr indent="0" lvl="0" marL="0" marR="0" rtl="0" algn="r">
                        <a:lnSpc>
                          <a:spcPct val="115000"/>
                        </a:lnSpc>
                        <a:spcBef>
                          <a:spcPts val="0"/>
                        </a:spcBef>
                        <a:spcAft>
                          <a:spcPts val="0"/>
                        </a:spcAft>
                        <a:buClr>
                          <a:srgbClr val="000000"/>
                        </a:buClr>
                        <a:buSzPts val="1200"/>
                        <a:buFont typeface="Arial"/>
                        <a:buNone/>
                      </a:pPr>
                      <a:r>
                        <a:rPr b="1" lang="es-CO" sz="1200" u="none" cap="none" strike="noStrike">
                          <a:solidFill>
                            <a:srgbClr val="3F3F3F"/>
                          </a:solidFill>
                          <a:latin typeface="Arial"/>
                          <a:ea typeface="Arial"/>
                          <a:cs typeface="Arial"/>
                          <a:sym typeface="Arial"/>
                        </a:rPr>
                        <a:t>MARGEN DE ERROR Y NIVEL DE CONFIANZA:</a:t>
                      </a:r>
                      <a:endParaRPr sz="1400" u="none" cap="none" strike="noStrike"/>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Margen de error de muestreo de  3,08% y 95% de confianza</a:t>
                      </a:r>
                      <a:endParaRPr sz="1400" u="none" cap="none" strike="noStrike"/>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471800">
                <a:tc>
                  <a:txBody>
                    <a:bodyPr/>
                    <a:lstStyle/>
                    <a:p>
                      <a:pPr indent="0" lvl="0" marL="0" marR="0" rtl="0" algn="r">
                        <a:lnSpc>
                          <a:spcPct val="115000"/>
                        </a:lnSpc>
                        <a:spcBef>
                          <a:spcPts val="0"/>
                        </a:spcBef>
                        <a:spcAft>
                          <a:spcPts val="0"/>
                        </a:spcAft>
                        <a:buClr>
                          <a:srgbClr val="000000"/>
                        </a:buClr>
                        <a:buSzPts val="1200"/>
                        <a:buFont typeface="Arial"/>
                        <a:buNone/>
                      </a:pPr>
                      <a:r>
                        <a:rPr b="1" lang="es-CO" sz="1200" u="none" cap="none" strike="noStrike">
                          <a:solidFill>
                            <a:srgbClr val="3F3F3F"/>
                          </a:solidFill>
                          <a:latin typeface="Arial"/>
                          <a:ea typeface="Arial"/>
                          <a:cs typeface="Arial"/>
                          <a:sym typeface="Arial"/>
                        </a:rPr>
                        <a:t>TEMAS A LOS QUE SE REFIERE:</a:t>
                      </a:r>
                      <a:endParaRPr sz="1400" u="none" cap="none" strike="noStrike"/>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Monitoreo de percepciones, creencias, opiniones y actitudes ciudadanas sobre el escenario social y cultural derivado de las acciones y estrategias definidas por parte de la Administración Distrital, ante el COVID 19</a:t>
                      </a:r>
                      <a:endParaRPr sz="1400" u="none" cap="none" strike="noStrike"/>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308750">
                <a:tc>
                  <a:txBody>
                    <a:bodyPr/>
                    <a:lstStyle/>
                    <a:p>
                      <a:pPr indent="0" lvl="0" marL="0" marR="0" rtl="0" algn="r">
                        <a:lnSpc>
                          <a:spcPct val="115000"/>
                        </a:lnSpc>
                        <a:spcBef>
                          <a:spcPts val="0"/>
                        </a:spcBef>
                        <a:spcAft>
                          <a:spcPts val="0"/>
                        </a:spcAft>
                        <a:buClr>
                          <a:srgbClr val="000000"/>
                        </a:buClr>
                        <a:buSzPts val="1200"/>
                        <a:buFont typeface="Arial"/>
                        <a:buNone/>
                      </a:pPr>
                      <a:r>
                        <a:rPr b="1" lang="es-CO" sz="1200" u="none" cap="none" strike="noStrike">
                          <a:solidFill>
                            <a:srgbClr val="3F3F3F"/>
                          </a:solidFill>
                          <a:latin typeface="Arial"/>
                          <a:ea typeface="Arial"/>
                          <a:cs typeface="Arial"/>
                          <a:sym typeface="Arial"/>
                        </a:rPr>
                        <a:t>PREGUNTAS QUE SE FORMULARON:</a:t>
                      </a:r>
                      <a:endParaRPr sz="1400" u="none" cap="none" strike="noStrike"/>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57 preguntas</a:t>
                      </a:r>
                      <a:endParaRPr sz="1100" u="none" cap="none" strike="noStrike">
                        <a:solidFill>
                          <a:srgbClr val="3F3F3F"/>
                        </a:solidFill>
                        <a:latin typeface="Arial"/>
                        <a:ea typeface="Arial"/>
                        <a:cs typeface="Arial"/>
                        <a:sym typeface="Arial"/>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259275">
                <a:tc>
                  <a:txBody>
                    <a:bodyPr/>
                    <a:lstStyle/>
                    <a:p>
                      <a:pPr indent="0" lvl="0" marL="0" marR="0" rtl="0" algn="r">
                        <a:lnSpc>
                          <a:spcPct val="115000"/>
                        </a:lnSpc>
                        <a:spcBef>
                          <a:spcPts val="0"/>
                        </a:spcBef>
                        <a:spcAft>
                          <a:spcPts val="0"/>
                        </a:spcAft>
                        <a:buClr>
                          <a:srgbClr val="000000"/>
                        </a:buClr>
                        <a:buSzPts val="1200"/>
                        <a:buFont typeface="Arial"/>
                        <a:buNone/>
                      </a:pPr>
                      <a:r>
                        <a:rPr b="1" lang="es-CO" sz="1200" u="none" cap="none" strike="noStrike">
                          <a:solidFill>
                            <a:srgbClr val="3F3F3F"/>
                          </a:solidFill>
                          <a:latin typeface="Arial"/>
                          <a:ea typeface="Arial"/>
                          <a:cs typeface="Arial"/>
                          <a:sym typeface="Arial"/>
                        </a:rPr>
                        <a:t>PERIODO TRABAJO DE CAMPO:</a:t>
                      </a:r>
                      <a:endParaRPr sz="1400" u="none" cap="none" strike="noStrike"/>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29 enero- 1 febrero</a:t>
                      </a:r>
                      <a:endParaRPr sz="1100" u="none" cap="none" strike="noStrike">
                        <a:solidFill>
                          <a:srgbClr val="3F3F3F"/>
                        </a:solidFill>
                        <a:latin typeface="Arial"/>
                        <a:ea typeface="Arial"/>
                        <a:cs typeface="Arial"/>
                        <a:sym typeface="Arial"/>
                      </a:endParaRPr>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tcPr>
                </a:tc>
              </a:tr>
              <a:tr h="290950">
                <a:tc>
                  <a:txBody>
                    <a:bodyPr/>
                    <a:lstStyle/>
                    <a:p>
                      <a:pPr indent="0" lvl="0" marL="0" marR="0" rtl="0" algn="r">
                        <a:lnSpc>
                          <a:spcPct val="115000"/>
                        </a:lnSpc>
                        <a:spcBef>
                          <a:spcPts val="0"/>
                        </a:spcBef>
                        <a:spcAft>
                          <a:spcPts val="0"/>
                        </a:spcAft>
                        <a:buClr>
                          <a:srgbClr val="000000"/>
                        </a:buClr>
                        <a:buSzPts val="1200"/>
                        <a:buFont typeface="Arial"/>
                        <a:buNone/>
                      </a:pPr>
                      <a:r>
                        <a:rPr b="1" lang="es-CO" sz="1200" u="none" cap="none" strike="noStrike">
                          <a:solidFill>
                            <a:srgbClr val="3F3F3F"/>
                          </a:solidFill>
                          <a:latin typeface="Arial"/>
                          <a:ea typeface="Arial"/>
                          <a:cs typeface="Arial"/>
                          <a:sym typeface="Arial"/>
                        </a:rPr>
                        <a:t>TECNICA DE RECOLECCIÓN:</a:t>
                      </a:r>
                      <a:endParaRPr sz="1400" u="none" cap="none" strike="noStrike"/>
                    </a:p>
                  </a:txBody>
                  <a:tcPr marT="0" marB="0" marR="68575" marL="68575" anchor="ctr">
                    <a:lnL cap="flat" cmpd="sng" w="12700">
                      <a:solidFill>
                        <a:srgbClr val="A6A6A6"/>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12700">
                      <a:solidFill>
                        <a:srgbClr val="A6A6A6"/>
                      </a:solidFill>
                      <a:prstDash val="solid"/>
                      <a:round/>
                      <a:headEnd len="sm" w="sm" type="none"/>
                      <a:tailEnd len="sm" w="sm" type="none"/>
                    </a:lnB>
                  </a:tcPr>
                </a:tc>
                <a:tc>
                  <a:txBody>
                    <a:bodyPr/>
                    <a:lstStyle/>
                    <a:p>
                      <a:pPr indent="0" lvl="0" marL="0" marR="0" rtl="0" algn="just">
                        <a:lnSpc>
                          <a:spcPct val="115000"/>
                        </a:lnSpc>
                        <a:spcBef>
                          <a:spcPts val="0"/>
                        </a:spcBef>
                        <a:spcAft>
                          <a:spcPts val="0"/>
                        </a:spcAft>
                        <a:buClr>
                          <a:srgbClr val="000000"/>
                        </a:buClr>
                        <a:buSzPts val="1100"/>
                        <a:buFont typeface="Arial"/>
                        <a:buNone/>
                      </a:pPr>
                      <a:r>
                        <a:rPr lang="es-CO" sz="1100" u="none" cap="none" strike="noStrike">
                          <a:solidFill>
                            <a:srgbClr val="3F3F3F"/>
                          </a:solidFill>
                          <a:latin typeface="Arial"/>
                          <a:ea typeface="Arial"/>
                          <a:cs typeface="Arial"/>
                          <a:sym typeface="Arial"/>
                        </a:rPr>
                        <a:t>Encuesta telefónica en hogares</a:t>
                      </a:r>
                      <a:endParaRPr sz="1400" u="none" cap="none" strike="noStrike"/>
                    </a:p>
                  </a:txBody>
                  <a:tcPr marT="0" marB="0" marR="68575" marL="68575" anchor="ctr">
                    <a:lnL cap="flat" cmpd="sng" w="9525">
                      <a:solidFill>
                        <a:srgbClr val="D8D8D8"/>
                      </a:solidFill>
                      <a:prstDash val="solid"/>
                      <a:round/>
                      <a:headEnd len="sm" w="sm" type="none"/>
                      <a:tailEnd len="sm" w="sm" type="none"/>
                    </a:lnL>
                    <a:lnR cap="flat" cmpd="sng" w="12700">
                      <a:solidFill>
                        <a:srgbClr val="A6A6A6"/>
                      </a:solidFill>
                      <a:prstDash val="solid"/>
                      <a:round/>
                      <a:headEnd len="sm" w="sm" type="none"/>
                      <a:tailEnd len="sm" w="sm" type="none"/>
                    </a:lnR>
                    <a:lnT cap="flat" cmpd="sng" w="9525">
                      <a:solidFill>
                        <a:srgbClr val="D8D8D8"/>
                      </a:solidFill>
                      <a:prstDash val="solid"/>
                      <a:round/>
                      <a:headEnd len="sm" w="sm" type="none"/>
                      <a:tailEnd len="sm" w="sm" type="none"/>
                    </a:lnT>
                    <a:lnB cap="flat" cmpd="sng" w="12700">
                      <a:solidFill>
                        <a:srgbClr val="A6A6A6"/>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graphicFrame>
        <p:nvGraphicFramePr>
          <p:cNvPr id="735" name="Google Shape;735;p30"/>
          <p:cNvGraphicFramePr/>
          <p:nvPr/>
        </p:nvGraphicFramePr>
        <p:xfrm>
          <a:off x="-193854" y="551432"/>
          <a:ext cx="12741712" cy="5915464"/>
        </p:xfrm>
        <a:graphic>
          <a:graphicData uri="http://schemas.openxmlformats.org/drawingml/2006/chart">
            <c:chart r:id="rId3"/>
          </a:graphicData>
        </a:graphic>
      </p:graphicFrame>
      <p:sp>
        <p:nvSpPr>
          <p:cNvPr id="736" name="Google Shape;736;p30"/>
          <p:cNvSpPr/>
          <p:nvPr/>
        </p:nvSpPr>
        <p:spPr>
          <a:xfrm>
            <a:off x="4474879" y="182100"/>
            <a:ext cx="319818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16. </a:t>
            </a:r>
            <a:r>
              <a:rPr b="0" i="0" lang="es-CO" sz="1800" u="none" cap="none" strike="noStrike">
                <a:solidFill>
                  <a:schemeClr val="dk1"/>
                </a:solidFill>
                <a:latin typeface="Arial"/>
                <a:ea typeface="Arial"/>
                <a:cs typeface="Arial"/>
                <a:sym typeface="Arial"/>
              </a:rPr>
              <a:t>¿Esos recorridos los hace…? </a:t>
            </a:r>
            <a:endParaRPr b="0" i="1" sz="1800" u="none" cap="none" strike="noStrike">
              <a:solidFill>
                <a:schemeClr val="dk1"/>
              </a:solidFill>
              <a:latin typeface="Arial"/>
              <a:ea typeface="Arial"/>
              <a:cs typeface="Arial"/>
              <a:sym typeface="Arial"/>
            </a:endParaRPr>
          </a:p>
        </p:txBody>
      </p:sp>
      <p:sp>
        <p:nvSpPr>
          <p:cNvPr id="737" name="Google Shape;737;p30"/>
          <p:cNvSpPr txBox="1"/>
          <p:nvPr/>
        </p:nvSpPr>
        <p:spPr>
          <a:xfrm>
            <a:off x="5200516" y="6237731"/>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31"/>
          <p:cNvSpPr/>
          <p:nvPr/>
        </p:nvSpPr>
        <p:spPr>
          <a:xfrm>
            <a:off x="1622397" y="355002"/>
            <a:ext cx="968389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r>
              <a:rPr b="1" i="0" lang="es-CO" sz="1800" u="none" cap="none" strike="noStrike">
                <a:solidFill>
                  <a:schemeClr val="dk1"/>
                </a:solidFill>
                <a:latin typeface="Arial"/>
                <a:ea typeface="Arial"/>
                <a:cs typeface="Arial"/>
                <a:sym typeface="Arial"/>
              </a:rPr>
              <a:t>17</a:t>
            </a:r>
            <a:r>
              <a:rPr b="0" i="0" lang="es-CO" sz="1800" u="none" cap="none" strike="noStrike">
                <a:solidFill>
                  <a:schemeClr val="dk1"/>
                </a:solidFill>
                <a:latin typeface="Arial"/>
                <a:ea typeface="Arial"/>
                <a:cs typeface="Arial"/>
                <a:sym typeface="Arial"/>
              </a:rPr>
              <a:t>. Por favor dígame, actualmente ¿Cuántas veces al mes camina para ir a sus principales destinos?</a:t>
            </a:r>
            <a:endParaRPr b="0" i="0" sz="1400" u="none" cap="none" strike="noStrike">
              <a:solidFill>
                <a:srgbClr val="000000"/>
              </a:solidFill>
              <a:latin typeface="Arial"/>
              <a:ea typeface="Arial"/>
              <a:cs typeface="Arial"/>
              <a:sym typeface="Arial"/>
            </a:endParaRPr>
          </a:p>
        </p:txBody>
      </p:sp>
      <p:graphicFrame>
        <p:nvGraphicFramePr>
          <p:cNvPr id="743" name="Google Shape;743;p31"/>
          <p:cNvGraphicFramePr/>
          <p:nvPr/>
        </p:nvGraphicFramePr>
        <p:xfrm>
          <a:off x="2097740" y="1054249"/>
          <a:ext cx="8321267" cy="4528834"/>
        </p:xfrm>
        <a:graphic>
          <a:graphicData uri="http://schemas.openxmlformats.org/drawingml/2006/chart">
            <c:chart r:id="rId3"/>
          </a:graphicData>
        </a:graphic>
      </p:graphicFrame>
      <p:sp>
        <p:nvSpPr>
          <p:cNvPr id="744" name="Google Shape;744;p31"/>
          <p:cNvSpPr txBox="1"/>
          <p:nvPr/>
        </p:nvSpPr>
        <p:spPr>
          <a:xfrm>
            <a:off x="5694743" y="6099445"/>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
        <p:nvSpPr>
          <p:cNvPr id="745" name="Google Shape;745;p31"/>
          <p:cNvSpPr/>
          <p:nvPr/>
        </p:nvSpPr>
        <p:spPr>
          <a:xfrm rot="-5400000">
            <a:off x="6093502" y="652071"/>
            <a:ext cx="344773" cy="2488367"/>
          </a:xfrm>
          <a:prstGeom prst="rightBrace">
            <a:avLst>
              <a:gd fmla="val 8333" name="adj1"/>
              <a:gd fmla="val 50000" name="adj2"/>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6" name="Google Shape;746;p31"/>
          <p:cNvSpPr txBox="1"/>
          <p:nvPr/>
        </p:nvSpPr>
        <p:spPr>
          <a:xfrm>
            <a:off x="5402308" y="1109272"/>
            <a:ext cx="186634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7F7F7F"/>
                </a:solidFill>
                <a:latin typeface="Arial"/>
                <a:ea typeface="Arial"/>
                <a:cs typeface="Arial"/>
                <a:sym typeface="Arial"/>
              </a:rPr>
              <a:t>Entre 20 y 30 días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7F7F7F"/>
                </a:solidFill>
                <a:latin typeface="Arial"/>
                <a:ea typeface="Arial"/>
                <a:cs typeface="Arial"/>
                <a:sym typeface="Arial"/>
              </a:rPr>
              <a:t>49%</a:t>
            </a:r>
            <a:endParaRPr b="1" i="0" sz="1800" u="none" cap="none" strike="noStrike">
              <a:solidFill>
                <a:srgbClr val="7F7F7F"/>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32"/>
          <p:cNvSpPr txBox="1"/>
          <p:nvPr/>
        </p:nvSpPr>
        <p:spPr>
          <a:xfrm>
            <a:off x="5511864" y="6034899"/>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
        <p:nvSpPr>
          <p:cNvPr id="752" name="Google Shape;752;p32"/>
          <p:cNvSpPr/>
          <p:nvPr/>
        </p:nvSpPr>
        <p:spPr>
          <a:xfrm>
            <a:off x="1074861" y="188694"/>
            <a:ext cx="1065747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18. </a:t>
            </a:r>
            <a:r>
              <a:rPr b="0" i="0" lang="es-CO" sz="1800" u="none" cap="none" strike="noStrike">
                <a:solidFill>
                  <a:schemeClr val="dk1"/>
                </a:solidFill>
                <a:latin typeface="Arial"/>
                <a:ea typeface="Arial"/>
                <a:cs typeface="Arial"/>
                <a:sym typeface="Arial"/>
              </a:rPr>
              <a:t>¿Cuándo camina, cuántos trayectos realiza en un día? (Trayecto es considerado como el ir de un punto a otro, sin contar el regreso) </a:t>
            </a:r>
            <a:endParaRPr b="0" i="0" sz="1800" u="none" cap="none" strike="noStrike">
              <a:solidFill>
                <a:schemeClr val="dk1"/>
              </a:solidFill>
              <a:latin typeface="Times New Roman"/>
              <a:ea typeface="Times New Roman"/>
              <a:cs typeface="Times New Roman"/>
              <a:sym typeface="Times New Roman"/>
            </a:endParaRPr>
          </a:p>
        </p:txBody>
      </p:sp>
      <p:pic>
        <p:nvPicPr>
          <p:cNvPr descr="Resultado de imagen de icono ubicacion" id="753" name="Google Shape;753;p32"/>
          <p:cNvPicPr preferRelativeResize="0"/>
          <p:nvPr/>
        </p:nvPicPr>
        <p:blipFill rotWithShape="1">
          <a:blip r:embed="rId3">
            <a:alphaModFix/>
          </a:blip>
          <a:srcRect b="17827" l="28564" r="27943" t="19070"/>
          <a:stretch/>
        </p:blipFill>
        <p:spPr>
          <a:xfrm>
            <a:off x="1074861" y="2683239"/>
            <a:ext cx="1094283" cy="1587659"/>
          </a:xfrm>
          <a:prstGeom prst="rect">
            <a:avLst/>
          </a:prstGeom>
          <a:noFill/>
          <a:ln>
            <a:noFill/>
          </a:ln>
        </p:spPr>
      </p:pic>
      <p:pic>
        <p:nvPicPr>
          <p:cNvPr descr="Resultado de imagen de icono ubicacion" id="754" name="Google Shape;754;p32"/>
          <p:cNvPicPr preferRelativeResize="0"/>
          <p:nvPr/>
        </p:nvPicPr>
        <p:blipFill rotWithShape="1">
          <a:blip r:embed="rId4">
            <a:alphaModFix/>
          </a:blip>
          <a:srcRect b="17827" l="28564" r="27943" t="19070"/>
          <a:stretch/>
        </p:blipFill>
        <p:spPr>
          <a:xfrm>
            <a:off x="10578096" y="2415913"/>
            <a:ext cx="1094283" cy="1587659"/>
          </a:xfrm>
          <a:prstGeom prst="rect">
            <a:avLst/>
          </a:prstGeom>
          <a:noFill/>
          <a:ln>
            <a:noFill/>
          </a:ln>
        </p:spPr>
      </p:pic>
      <p:sp>
        <p:nvSpPr>
          <p:cNvPr id="755" name="Google Shape;755;p32"/>
          <p:cNvSpPr/>
          <p:nvPr/>
        </p:nvSpPr>
        <p:spPr>
          <a:xfrm>
            <a:off x="1603948" y="3894887"/>
            <a:ext cx="9458793" cy="1351697"/>
          </a:xfrm>
          <a:custGeom>
            <a:rect b="b" l="l" r="r" t="t"/>
            <a:pathLst>
              <a:path extrusionOk="0" h="1351697" w="10062388">
                <a:moveTo>
                  <a:pt x="0" y="317349"/>
                </a:moveTo>
                <a:cubicBezTo>
                  <a:pt x="938134" y="525962"/>
                  <a:pt x="1876269" y="734576"/>
                  <a:pt x="2833141" y="752064"/>
                </a:cubicBezTo>
                <a:cubicBezTo>
                  <a:pt x="3790013" y="769552"/>
                  <a:pt x="4841822" y="322346"/>
                  <a:pt x="5741232" y="422280"/>
                </a:cubicBezTo>
                <a:cubicBezTo>
                  <a:pt x="6640642" y="522214"/>
                  <a:pt x="7632492" y="1346673"/>
                  <a:pt x="8229600" y="1351670"/>
                </a:cubicBezTo>
                <a:cubicBezTo>
                  <a:pt x="8826708" y="1356667"/>
                  <a:pt x="9019082" y="677113"/>
                  <a:pt x="9323882" y="452261"/>
                </a:cubicBezTo>
                <a:cubicBezTo>
                  <a:pt x="9628682" y="227409"/>
                  <a:pt x="10018426" y="27540"/>
                  <a:pt x="10058400" y="2556"/>
                </a:cubicBezTo>
                <a:cubicBezTo>
                  <a:pt x="10098374" y="-22428"/>
                  <a:pt x="9831049" y="139965"/>
                  <a:pt x="9563724" y="302359"/>
                </a:cubicBezTo>
              </a:path>
            </a:pathLst>
          </a:custGeom>
          <a:noFill/>
          <a:ln cap="flat" cmpd="sng" w="38100">
            <a:solidFill>
              <a:srgbClr val="7F7F7F"/>
            </a:solidFill>
            <a:prstDash val="dash"/>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aphicFrame>
        <p:nvGraphicFramePr>
          <p:cNvPr id="756" name="Google Shape;756;p32"/>
          <p:cNvGraphicFramePr/>
          <p:nvPr/>
        </p:nvGraphicFramePr>
        <p:xfrm>
          <a:off x="3884901" y="1155270"/>
          <a:ext cx="7562626" cy="5108794"/>
        </p:xfrm>
        <a:graphic>
          <a:graphicData uri="http://schemas.openxmlformats.org/drawingml/2006/chart">
            <c:chart r:id="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33"/>
          <p:cNvSpPr/>
          <p:nvPr/>
        </p:nvSpPr>
        <p:spPr>
          <a:xfrm>
            <a:off x="2816496" y="247426"/>
            <a:ext cx="691917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r>
              <a:rPr b="1" i="0" lang="es-CO" sz="1800" u="none" cap="none" strike="noStrike">
                <a:solidFill>
                  <a:schemeClr val="dk1"/>
                </a:solidFill>
                <a:latin typeface="Arial"/>
                <a:ea typeface="Arial"/>
                <a:cs typeface="Arial"/>
                <a:sym typeface="Arial"/>
              </a:rPr>
              <a:t>19</a:t>
            </a:r>
            <a:r>
              <a:rPr b="0" i="0" lang="es-CO" sz="1800" u="none" cap="none" strike="noStrike">
                <a:solidFill>
                  <a:schemeClr val="dk1"/>
                </a:solidFill>
                <a:latin typeface="Arial"/>
                <a:ea typeface="Arial"/>
                <a:cs typeface="Arial"/>
                <a:sym typeface="Arial"/>
              </a:rPr>
              <a:t>. Aproximadamente ¿cuánto tiempo camina usted en un día normal?</a:t>
            </a:r>
            <a:endParaRPr b="0" i="0" sz="1400" u="none" cap="none" strike="noStrike">
              <a:solidFill>
                <a:srgbClr val="000000"/>
              </a:solidFill>
              <a:latin typeface="Arial"/>
              <a:ea typeface="Arial"/>
              <a:cs typeface="Arial"/>
              <a:sym typeface="Arial"/>
            </a:endParaRPr>
          </a:p>
        </p:txBody>
      </p:sp>
      <p:graphicFrame>
        <p:nvGraphicFramePr>
          <p:cNvPr id="762" name="Google Shape;762;p33"/>
          <p:cNvGraphicFramePr/>
          <p:nvPr/>
        </p:nvGraphicFramePr>
        <p:xfrm>
          <a:off x="1214203" y="1054249"/>
          <a:ext cx="9372231" cy="4528834"/>
        </p:xfrm>
        <a:graphic>
          <a:graphicData uri="http://schemas.openxmlformats.org/drawingml/2006/chart">
            <c:chart r:id="rId3"/>
          </a:graphicData>
        </a:graphic>
      </p:graphicFrame>
      <p:sp>
        <p:nvSpPr>
          <p:cNvPr id="763" name="Google Shape;763;p33"/>
          <p:cNvSpPr txBox="1"/>
          <p:nvPr/>
        </p:nvSpPr>
        <p:spPr>
          <a:xfrm>
            <a:off x="5694743" y="6099445"/>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34"/>
          <p:cNvSpPr txBox="1"/>
          <p:nvPr/>
        </p:nvSpPr>
        <p:spPr>
          <a:xfrm>
            <a:off x="4681704" y="6370594"/>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
        <p:nvSpPr>
          <p:cNvPr id="769" name="Google Shape;769;p34"/>
          <p:cNvSpPr/>
          <p:nvPr/>
        </p:nvSpPr>
        <p:spPr>
          <a:xfrm>
            <a:off x="2624081" y="330361"/>
            <a:ext cx="755903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20. </a:t>
            </a:r>
            <a:r>
              <a:rPr b="0" i="0" lang="es-CO" sz="1800" u="none" cap="none" strike="noStrike">
                <a:solidFill>
                  <a:schemeClr val="dk1"/>
                </a:solidFill>
                <a:latin typeface="Arial"/>
                <a:ea typeface="Arial"/>
                <a:cs typeface="Arial"/>
                <a:sym typeface="Arial"/>
              </a:rPr>
              <a:t>Dígame por favor ¿Usted, en qué zona de la ciudad habitualmente camina? </a:t>
            </a:r>
            <a:endParaRPr b="0" i="0" sz="1800" u="none" cap="none" strike="noStrike">
              <a:solidFill>
                <a:schemeClr val="dk1"/>
              </a:solidFill>
              <a:latin typeface="Times New Roman"/>
              <a:ea typeface="Times New Roman"/>
              <a:cs typeface="Times New Roman"/>
              <a:sym typeface="Times New Roman"/>
            </a:endParaRPr>
          </a:p>
        </p:txBody>
      </p:sp>
      <p:pic>
        <p:nvPicPr>
          <p:cNvPr id="770" name="Google Shape;770;p34"/>
          <p:cNvPicPr preferRelativeResize="0"/>
          <p:nvPr/>
        </p:nvPicPr>
        <p:blipFill rotWithShape="1">
          <a:blip r:embed="rId3">
            <a:alphaModFix/>
          </a:blip>
          <a:srcRect b="0" l="0" r="0" t="0"/>
          <a:stretch/>
        </p:blipFill>
        <p:spPr>
          <a:xfrm>
            <a:off x="1343600" y="803150"/>
            <a:ext cx="9309825" cy="5776875"/>
          </a:xfrm>
          <a:prstGeom prst="rect">
            <a:avLst/>
          </a:prstGeom>
          <a:noFill/>
          <a:ln>
            <a:noFill/>
          </a:ln>
        </p:spPr>
      </p:pic>
      <p:sp>
        <p:nvSpPr>
          <p:cNvPr id="771" name="Google Shape;771;p34"/>
          <p:cNvSpPr txBox="1"/>
          <p:nvPr/>
        </p:nvSpPr>
        <p:spPr>
          <a:xfrm>
            <a:off x="559750" y="2441350"/>
            <a:ext cx="2096100" cy="61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CO" sz="1800" u="none" cap="none" strike="noStrike">
                <a:solidFill>
                  <a:srgbClr val="7F7F7F"/>
                </a:solidFill>
                <a:latin typeface="Arial"/>
                <a:ea typeface="Arial"/>
                <a:cs typeface="Arial"/>
                <a:sym typeface="Arial"/>
              </a:rPr>
              <a:t>Norte</a:t>
            </a:r>
            <a:endParaRPr b="1" i="0" sz="1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s-CO" sz="1800" u="none" cap="none" strike="noStrike">
                <a:solidFill>
                  <a:srgbClr val="7F7F7F"/>
                </a:solidFill>
                <a:latin typeface="Arial"/>
                <a:ea typeface="Arial"/>
                <a:cs typeface="Arial"/>
                <a:sym typeface="Arial"/>
              </a:rPr>
              <a:t>18%</a:t>
            </a:r>
            <a:endParaRPr b="1" i="0" sz="1800" u="none" cap="none" strike="noStrike">
              <a:solidFill>
                <a:srgbClr val="7F7F7F"/>
              </a:solidFill>
              <a:latin typeface="Arial"/>
              <a:ea typeface="Arial"/>
              <a:cs typeface="Arial"/>
              <a:sym typeface="Arial"/>
            </a:endParaRPr>
          </a:p>
        </p:txBody>
      </p:sp>
      <p:sp>
        <p:nvSpPr>
          <p:cNvPr id="772" name="Google Shape;772;p34"/>
          <p:cNvSpPr txBox="1"/>
          <p:nvPr/>
        </p:nvSpPr>
        <p:spPr>
          <a:xfrm>
            <a:off x="3673100" y="5666625"/>
            <a:ext cx="2096100" cy="61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CO" sz="1800" u="none" cap="none" strike="noStrike">
                <a:solidFill>
                  <a:srgbClr val="7F7F7F"/>
                </a:solidFill>
                <a:latin typeface="Arial"/>
                <a:ea typeface="Arial"/>
                <a:cs typeface="Arial"/>
                <a:sym typeface="Arial"/>
              </a:rPr>
              <a:t>Occidente</a:t>
            </a:r>
            <a:endParaRPr b="1" i="0" sz="1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s-CO" sz="1800" u="none" cap="none" strike="noStrike">
                <a:solidFill>
                  <a:srgbClr val="7F7F7F"/>
                </a:solidFill>
                <a:latin typeface="Arial"/>
                <a:ea typeface="Arial"/>
                <a:cs typeface="Arial"/>
                <a:sym typeface="Arial"/>
              </a:rPr>
              <a:t>31%</a:t>
            </a:r>
            <a:endParaRPr b="1" i="0" sz="1800" u="none" cap="none" strike="noStrike">
              <a:solidFill>
                <a:srgbClr val="7F7F7F"/>
              </a:solidFill>
              <a:latin typeface="Arial"/>
              <a:ea typeface="Arial"/>
              <a:cs typeface="Arial"/>
              <a:sym typeface="Arial"/>
            </a:endParaRPr>
          </a:p>
        </p:txBody>
      </p:sp>
      <p:sp>
        <p:nvSpPr>
          <p:cNvPr id="773" name="Google Shape;773;p34"/>
          <p:cNvSpPr txBox="1"/>
          <p:nvPr/>
        </p:nvSpPr>
        <p:spPr>
          <a:xfrm>
            <a:off x="4721150" y="959313"/>
            <a:ext cx="2096100" cy="427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CO" sz="1800" u="none" cap="none" strike="noStrike">
                <a:solidFill>
                  <a:srgbClr val="7F7F7F"/>
                </a:solidFill>
                <a:latin typeface="Arial"/>
                <a:ea typeface="Arial"/>
                <a:cs typeface="Arial"/>
                <a:sym typeface="Arial"/>
              </a:rPr>
              <a:t>Oriente</a:t>
            </a:r>
            <a:endParaRPr b="1" i="0" sz="1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s-CO" sz="1800" u="none" cap="none" strike="noStrike">
                <a:solidFill>
                  <a:srgbClr val="7F7F7F"/>
                </a:solidFill>
                <a:latin typeface="Arial"/>
                <a:ea typeface="Arial"/>
                <a:cs typeface="Arial"/>
                <a:sym typeface="Arial"/>
              </a:rPr>
              <a:t>2%</a:t>
            </a:r>
            <a:endParaRPr b="1" i="0" sz="1800" u="none" cap="none" strike="noStrike">
              <a:solidFill>
                <a:srgbClr val="7F7F7F"/>
              </a:solidFill>
              <a:latin typeface="Arial"/>
              <a:ea typeface="Arial"/>
              <a:cs typeface="Arial"/>
              <a:sym typeface="Arial"/>
            </a:endParaRPr>
          </a:p>
        </p:txBody>
      </p:sp>
      <p:sp>
        <p:nvSpPr>
          <p:cNvPr id="774" name="Google Shape;774;p34"/>
          <p:cNvSpPr txBox="1"/>
          <p:nvPr/>
        </p:nvSpPr>
        <p:spPr>
          <a:xfrm>
            <a:off x="9150743" y="4432586"/>
            <a:ext cx="2096100" cy="76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CO" sz="1800" u="none" cap="none" strike="noStrike">
                <a:solidFill>
                  <a:srgbClr val="7F7F7F"/>
                </a:solidFill>
                <a:latin typeface="Arial"/>
                <a:ea typeface="Arial"/>
                <a:cs typeface="Arial"/>
                <a:sym typeface="Arial"/>
              </a:rPr>
              <a:t>Sur</a:t>
            </a:r>
            <a:endParaRPr b="1" i="0" sz="1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s-CO" sz="1800" u="none" cap="none" strike="noStrike">
                <a:solidFill>
                  <a:srgbClr val="7F7F7F"/>
                </a:solidFill>
                <a:latin typeface="Arial"/>
                <a:ea typeface="Arial"/>
                <a:cs typeface="Arial"/>
                <a:sym typeface="Arial"/>
              </a:rPr>
              <a:t>45%</a:t>
            </a:r>
            <a:endParaRPr b="1" i="0" sz="1800" u="none" cap="none" strike="noStrike">
              <a:solidFill>
                <a:srgbClr val="7F7F7F"/>
              </a:solidFill>
              <a:latin typeface="Arial"/>
              <a:ea typeface="Arial"/>
              <a:cs typeface="Arial"/>
              <a:sym typeface="Arial"/>
            </a:endParaRPr>
          </a:p>
        </p:txBody>
      </p:sp>
      <p:sp>
        <p:nvSpPr>
          <p:cNvPr id="775" name="Google Shape;775;p34"/>
          <p:cNvSpPr txBox="1"/>
          <p:nvPr/>
        </p:nvSpPr>
        <p:spPr>
          <a:xfrm>
            <a:off x="6569126" y="1784676"/>
            <a:ext cx="2096100" cy="427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s-CO" sz="1800" u="none" cap="none" strike="noStrike">
                <a:solidFill>
                  <a:srgbClr val="7F7F7F"/>
                </a:solidFill>
                <a:latin typeface="Arial"/>
                <a:ea typeface="Arial"/>
                <a:cs typeface="Arial"/>
                <a:sym typeface="Arial"/>
              </a:rPr>
              <a:t>Centro</a:t>
            </a:r>
            <a:endParaRPr b="1" i="0" sz="1800" u="none" cap="none" strike="noStrike">
              <a:solidFill>
                <a:srgbClr val="7F7F7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s-CO" sz="1800" u="none" cap="none" strike="noStrike">
                <a:solidFill>
                  <a:srgbClr val="7F7F7F"/>
                </a:solidFill>
                <a:latin typeface="Arial"/>
                <a:ea typeface="Arial"/>
                <a:cs typeface="Arial"/>
                <a:sym typeface="Arial"/>
              </a:rPr>
              <a:t>4%</a:t>
            </a:r>
            <a:endParaRPr b="1" i="0" sz="1800" u="none" cap="none" strike="noStrike">
              <a:solidFill>
                <a:srgbClr val="7F7F7F"/>
              </a:solidFill>
              <a:latin typeface="Arial"/>
              <a:ea typeface="Arial"/>
              <a:cs typeface="Arial"/>
              <a:sym typeface="Arial"/>
            </a:endParaRPr>
          </a:p>
        </p:txBody>
      </p:sp>
      <p:sp>
        <p:nvSpPr>
          <p:cNvPr id="776" name="Google Shape;776;p34"/>
          <p:cNvSpPr txBox="1"/>
          <p:nvPr/>
        </p:nvSpPr>
        <p:spPr>
          <a:xfrm>
            <a:off x="1385671" y="5716817"/>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graphicFrame>
        <p:nvGraphicFramePr>
          <p:cNvPr id="781" name="Google Shape;781;p35"/>
          <p:cNvGraphicFramePr/>
          <p:nvPr/>
        </p:nvGraphicFramePr>
        <p:xfrm>
          <a:off x="3093653" y="992925"/>
          <a:ext cx="7479143" cy="4491506"/>
        </p:xfrm>
        <a:graphic>
          <a:graphicData uri="http://schemas.openxmlformats.org/drawingml/2006/chart">
            <c:chart r:id="rId3"/>
          </a:graphicData>
        </a:graphic>
      </p:graphicFrame>
      <p:sp>
        <p:nvSpPr>
          <p:cNvPr id="782" name="Google Shape;782;p35"/>
          <p:cNvSpPr txBox="1"/>
          <p:nvPr/>
        </p:nvSpPr>
        <p:spPr>
          <a:xfrm>
            <a:off x="5511864" y="6034899"/>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
        <p:nvSpPr>
          <p:cNvPr id="783" name="Google Shape;783;p35"/>
          <p:cNvSpPr/>
          <p:nvPr/>
        </p:nvSpPr>
        <p:spPr>
          <a:xfrm>
            <a:off x="2624081" y="330361"/>
            <a:ext cx="689643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21. </a:t>
            </a:r>
            <a:r>
              <a:rPr b="0" i="0" lang="es-CO" sz="1800" u="none" cap="none" strike="noStrike">
                <a:solidFill>
                  <a:schemeClr val="dk1"/>
                </a:solidFill>
                <a:latin typeface="Arial"/>
                <a:ea typeface="Arial"/>
                <a:cs typeface="Arial"/>
                <a:sym typeface="Arial"/>
              </a:rPr>
              <a:t>Dígame por favor ¿Cuál es su lugar favorito para caminar en Bogotá?</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36"/>
          <p:cNvSpPr/>
          <p:nvPr/>
        </p:nvSpPr>
        <p:spPr>
          <a:xfrm>
            <a:off x="559398" y="325417"/>
            <a:ext cx="1109113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22. </a:t>
            </a:r>
            <a:r>
              <a:rPr b="0" i="0" lang="es-CO" sz="1800" u="none" cap="none" strike="noStrike">
                <a:solidFill>
                  <a:schemeClr val="dk1"/>
                </a:solidFill>
                <a:latin typeface="Arial"/>
                <a:ea typeface="Arial"/>
                <a:cs typeface="Arial"/>
                <a:sym typeface="Arial"/>
              </a:rPr>
              <a:t>¿Alguna de las personas que viven en su hogar camina al menos una vez a la semana para ir a trabajar o estudiar?</a:t>
            </a:r>
            <a:endParaRPr b="0" i="0" sz="1400" u="none" cap="none" strike="noStrike">
              <a:solidFill>
                <a:srgbClr val="000000"/>
              </a:solidFill>
              <a:latin typeface="Arial"/>
              <a:ea typeface="Arial"/>
              <a:cs typeface="Arial"/>
              <a:sym typeface="Arial"/>
            </a:endParaRPr>
          </a:p>
        </p:txBody>
      </p:sp>
      <p:graphicFrame>
        <p:nvGraphicFramePr>
          <p:cNvPr id="789" name="Google Shape;789;p36"/>
          <p:cNvGraphicFramePr/>
          <p:nvPr/>
        </p:nvGraphicFramePr>
        <p:xfrm>
          <a:off x="2954191" y="1769818"/>
          <a:ext cx="5987535" cy="4124182"/>
        </p:xfrm>
        <a:graphic>
          <a:graphicData uri="http://schemas.openxmlformats.org/drawingml/2006/chart">
            <c:chart r:id="rId3"/>
          </a:graphicData>
        </a:graphic>
      </p:graphicFrame>
      <p:cxnSp>
        <p:nvCxnSpPr>
          <p:cNvPr id="790" name="Google Shape;790;p36"/>
          <p:cNvCxnSpPr/>
          <p:nvPr/>
        </p:nvCxnSpPr>
        <p:spPr>
          <a:xfrm>
            <a:off x="5448108" y="1529689"/>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254"/>
              </a:srgbClr>
            </a:outerShdw>
          </a:effectLst>
        </p:spPr>
      </p:cxnSp>
      <p:cxnSp>
        <p:nvCxnSpPr>
          <p:cNvPr id="791" name="Google Shape;791;p36"/>
          <p:cNvCxnSpPr/>
          <p:nvPr/>
        </p:nvCxnSpPr>
        <p:spPr>
          <a:xfrm>
            <a:off x="5433269" y="1288960"/>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254"/>
              </a:srgbClr>
            </a:outerShdw>
          </a:effectLst>
        </p:spPr>
      </p:cxnSp>
      <p:sp>
        <p:nvSpPr>
          <p:cNvPr id="792" name="Google Shape;792;p36"/>
          <p:cNvSpPr txBox="1"/>
          <p:nvPr/>
        </p:nvSpPr>
        <p:spPr>
          <a:xfrm>
            <a:off x="6168952" y="1345023"/>
            <a:ext cx="45557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No</a:t>
            </a:r>
            <a:endParaRPr b="0" i="0" sz="1800" u="none" cap="none" strike="noStrike">
              <a:solidFill>
                <a:schemeClr val="dk1"/>
              </a:solidFill>
              <a:latin typeface="Arial"/>
              <a:ea typeface="Arial"/>
              <a:cs typeface="Arial"/>
              <a:sym typeface="Arial"/>
            </a:endParaRPr>
          </a:p>
        </p:txBody>
      </p:sp>
      <p:sp>
        <p:nvSpPr>
          <p:cNvPr id="793" name="Google Shape;793;p36"/>
          <p:cNvSpPr txBox="1"/>
          <p:nvPr/>
        </p:nvSpPr>
        <p:spPr>
          <a:xfrm>
            <a:off x="6152479" y="1111602"/>
            <a:ext cx="3433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Sí</a:t>
            </a:r>
            <a:endParaRPr b="0" i="0" sz="1800" u="none" cap="none" strike="noStrike">
              <a:solidFill>
                <a:schemeClr val="dk1"/>
              </a:solidFill>
              <a:latin typeface="Arial"/>
              <a:ea typeface="Arial"/>
              <a:cs typeface="Arial"/>
              <a:sym typeface="Arial"/>
            </a:endParaRPr>
          </a:p>
        </p:txBody>
      </p:sp>
      <p:sp>
        <p:nvSpPr>
          <p:cNvPr id="794" name="Google Shape;794;p36"/>
          <p:cNvSpPr/>
          <p:nvPr/>
        </p:nvSpPr>
        <p:spPr>
          <a:xfrm>
            <a:off x="4968158" y="3027739"/>
            <a:ext cx="1933239" cy="1879327"/>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95" name="Google Shape;795;p36"/>
          <p:cNvSpPr txBox="1"/>
          <p:nvPr/>
        </p:nvSpPr>
        <p:spPr>
          <a:xfrm>
            <a:off x="5220625" y="6121850"/>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
        <p:nvSpPr>
          <p:cNvPr id="796" name="Google Shape;796;p36"/>
          <p:cNvSpPr/>
          <p:nvPr/>
        </p:nvSpPr>
        <p:spPr>
          <a:xfrm>
            <a:off x="7152060" y="3543853"/>
            <a:ext cx="868102" cy="868613"/>
          </a:xfrm>
          <a:prstGeom prst="ellipse">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51%</a:t>
            </a:r>
            <a:endParaRPr b="1" i="0" sz="1800" u="none" cap="none" strike="noStrike">
              <a:solidFill>
                <a:schemeClr val="lt1"/>
              </a:solidFill>
              <a:latin typeface="Arial"/>
              <a:ea typeface="Arial"/>
              <a:cs typeface="Arial"/>
              <a:sym typeface="Arial"/>
            </a:endParaRPr>
          </a:p>
        </p:txBody>
      </p:sp>
      <p:sp>
        <p:nvSpPr>
          <p:cNvPr id="797" name="Google Shape;797;p36"/>
          <p:cNvSpPr/>
          <p:nvPr/>
        </p:nvSpPr>
        <p:spPr>
          <a:xfrm>
            <a:off x="3849393" y="3533095"/>
            <a:ext cx="868102" cy="868613"/>
          </a:xfrm>
          <a:prstGeom prst="ellipse">
            <a:avLst/>
          </a:prstGeom>
          <a:solidFill>
            <a:srgbClr val="F5B0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49%</a:t>
            </a:r>
            <a:endParaRPr b="1" i="0" sz="1800" u="none" cap="none" strike="noStrik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37"/>
          <p:cNvSpPr/>
          <p:nvPr/>
        </p:nvSpPr>
        <p:spPr>
          <a:xfrm>
            <a:off x="1225845" y="325417"/>
            <a:ext cx="979880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23. </a:t>
            </a:r>
            <a:r>
              <a:rPr b="0" i="0" lang="es-CO" sz="1800" u="none" cap="none" strike="noStrike">
                <a:solidFill>
                  <a:schemeClr val="dk1"/>
                </a:solidFill>
                <a:latin typeface="Arial"/>
                <a:ea typeface="Arial"/>
                <a:cs typeface="Arial"/>
                <a:sym typeface="Arial"/>
              </a:rPr>
              <a:t>Teniendo en cuenta su percepción de la movilidad en Bogotá ¿Usted estaría dispuesto a caminar más para llegar a sus principales destinos? </a:t>
            </a:r>
            <a:endParaRPr b="0" i="0" sz="1400" u="none" cap="none" strike="noStrike">
              <a:solidFill>
                <a:srgbClr val="000000"/>
              </a:solidFill>
              <a:latin typeface="Arial"/>
              <a:ea typeface="Arial"/>
              <a:cs typeface="Arial"/>
              <a:sym typeface="Arial"/>
            </a:endParaRPr>
          </a:p>
        </p:txBody>
      </p:sp>
      <p:graphicFrame>
        <p:nvGraphicFramePr>
          <p:cNvPr id="803" name="Google Shape;803;p37"/>
          <p:cNvGraphicFramePr/>
          <p:nvPr/>
        </p:nvGraphicFramePr>
        <p:xfrm>
          <a:off x="2943433" y="1931185"/>
          <a:ext cx="5987535" cy="4124182"/>
        </p:xfrm>
        <a:graphic>
          <a:graphicData uri="http://schemas.openxmlformats.org/drawingml/2006/chart">
            <c:chart r:id="rId3"/>
          </a:graphicData>
        </a:graphic>
      </p:graphicFrame>
      <p:cxnSp>
        <p:nvCxnSpPr>
          <p:cNvPr id="804" name="Google Shape;804;p37"/>
          <p:cNvCxnSpPr/>
          <p:nvPr/>
        </p:nvCxnSpPr>
        <p:spPr>
          <a:xfrm>
            <a:off x="2330154" y="2039367"/>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254"/>
              </a:srgbClr>
            </a:outerShdw>
          </a:effectLst>
        </p:spPr>
      </p:cxnSp>
      <p:cxnSp>
        <p:nvCxnSpPr>
          <p:cNvPr id="805" name="Google Shape;805;p37"/>
          <p:cNvCxnSpPr/>
          <p:nvPr/>
        </p:nvCxnSpPr>
        <p:spPr>
          <a:xfrm>
            <a:off x="2315315" y="1798638"/>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254"/>
              </a:srgbClr>
            </a:outerShdw>
          </a:effectLst>
        </p:spPr>
      </p:cxnSp>
      <p:sp>
        <p:nvSpPr>
          <p:cNvPr id="806" name="Google Shape;806;p37"/>
          <p:cNvSpPr txBox="1"/>
          <p:nvPr/>
        </p:nvSpPr>
        <p:spPr>
          <a:xfrm>
            <a:off x="3050998" y="1854701"/>
            <a:ext cx="45557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No</a:t>
            </a:r>
            <a:endParaRPr b="0" i="0" sz="1800" u="none" cap="none" strike="noStrike">
              <a:solidFill>
                <a:schemeClr val="dk1"/>
              </a:solidFill>
              <a:latin typeface="Arial"/>
              <a:ea typeface="Arial"/>
              <a:cs typeface="Arial"/>
              <a:sym typeface="Arial"/>
            </a:endParaRPr>
          </a:p>
        </p:txBody>
      </p:sp>
      <p:sp>
        <p:nvSpPr>
          <p:cNvPr id="807" name="Google Shape;807;p37"/>
          <p:cNvSpPr txBox="1"/>
          <p:nvPr/>
        </p:nvSpPr>
        <p:spPr>
          <a:xfrm>
            <a:off x="3034525" y="1621280"/>
            <a:ext cx="3433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Sí</a:t>
            </a:r>
            <a:endParaRPr b="0" i="0" sz="1800" u="none" cap="none" strike="noStrike">
              <a:solidFill>
                <a:schemeClr val="dk1"/>
              </a:solidFill>
              <a:latin typeface="Arial"/>
              <a:ea typeface="Arial"/>
              <a:cs typeface="Arial"/>
              <a:sym typeface="Arial"/>
            </a:endParaRPr>
          </a:p>
        </p:txBody>
      </p:sp>
      <p:sp>
        <p:nvSpPr>
          <p:cNvPr id="808" name="Google Shape;808;p37"/>
          <p:cNvSpPr/>
          <p:nvPr/>
        </p:nvSpPr>
        <p:spPr>
          <a:xfrm>
            <a:off x="4925126" y="3158615"/>
            <a:ext cx="2030778" cy="1963611"/>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09" name="Google Shape;809;p37"/>
          <p:cNvSpPr txBox="1"/>
          <p:nvPr/>
        </p:nvSpPr>
        <p:spPr>
          <a:xfrm>
            <a:off x="5220625" y="6197156"/>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
        <p:nvSpPr>
          <p:cNvPr id="810" name="Google Shape;810;p37"/>
          <p:cNvSpPr/>
          <p:nvPr/>
        </p:nvSpPr>
        <p:spPr>
          <a:xfrm>
            <a:off x="6424314" y="2290002"/>
            <a:ext cx="868102" cy="868613"/>
          </a:xfrm>
          <a:prstGeom prst="ellipse">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19%</a:t>
            </a:r>
            <a:endParaRPr b="1" i="0" sz="1800" u="none" cap="none" strike="noStrike">
              <a:solidFill>
                <a:schemeClr val="lt1"/>
              </a:solidFill>
              <a:latin typeface="Arial"/>
              <a:ea typeface="Arial"/>
              <a:cs typeface="Arial"/>
              <a:sym typeface="Arial"/>
            </a:endParaRPr>
          </a:p>
        </p:txBody>
      </p:sp>
      <p:sp>
        <p:nvSpPr>
          <p:cNvPr id="811" name="Google Shape;811;p37"/>
          <p:cNvSpPr/>
          <p:nvPr/>
        </p:nvSpPr>
        <p:spPr>
          <a:xfrm>
            <a:off x="4565167" y="5122226"/>
            <a:ext cx="868102" cy="868613"/>
          </a:xfrm>
          <a:prstGeom prst="ellipse">
            <a:avLst/>
          </a:prstGeom>
          <a:solidFill>
            <a:srgbClr val="F5B0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79%</a:t>
            </a:r>
            <a:endParaRPr b="1" i="0" sz="1800" u="none" cap="none" strike="noStrike">
              <a:solidFill>
                <a:schemeClr val="lt1"/>
              </a:solidFill>
              <a:latin typeface="Arial"/>
              <a:ea typeface="Arial"/>
              <a:cs typeface="Arial"/>
              <a:sym typeface="Arial"/>
            </a:endParaRPr>
          </a:p>
        </p:txBody>
      </p:sp>
      <p:cxnSp>
        <p:nvCxnSpPr>
          <p:cNvPr id="812" name="Google Shape;812;p37"/>
          <p:cNvCxnSpPr/>
          <p:nvPr/>
        </p:nvCxnSpPr>
        <p:spPr>
          <a:xfrm>
            <a:off x="2324439" y="2308316"/>
            <a:ext cx="691979" cy="0"/>
          </a:xfrm>
          <a:prstGeom prst="straightConnector1">
            <a:avLst/>
          </a:prstGeom>
          <a:noFill/>
          <a:ln cap="flat" cmpd="sng" w="57150">
            <a:solidFill>
              <a:srgbClr val="7F7F7F"/>
            </a:solidFill>
            <a:prstDash val="solid"/>
            <a:round/>
            <a:headEnd len="sm" w="sm" type="none"/>
            <a:tailEnd len="sm" w="sm" type="none"/>
          </a:ln>
          <a:effectLst>
            <a:outerShdw blurRad="40000" rotWithShape="0" dir="5400000" dist="20000">
              <a:srgbClr val="000000">
                <a:alpha val="37254"/>
              </a:srgbClr>
            </a:outerShdw>
          </a:effectLst>
        </p:spPr>
      </p:cxnSp>
      <p:sp>
        <p:nvSpPr>
          <p:cNvPr id="813" name="Google Shape;813;p37"/>
          <p:cNvSpPr txBox="1"/>
          <p:nvPr/>
        </p:nvSpPr>
        <p:spPr>
          <a:xfrm>
            <a:off x="3034525" y="2123650"/>
            <a:ext cx="80342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NS/NR</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38"/>
          <p:cNvSpPr/>
          <p:nvPr/>
        </p:nvSpPr>
        <p:spPr>
          <a:xfrm>
            <a:off x="2502175" y="213519"/>
            <a:ext cx="750883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r>
              <a:rPr b="1" i="0" lang="es-CO" sz="1800" u="none" cap="none" strike="noStrike">
                <a:solidFill>
                  <a:schemeClr val="dk1"/>
                </a:solidFill>
                <a:latin typeface="Arial"/>
                <a:ea typeface="Arial"/>
                <a:cs typeface="Arial"/>
                <a:sym typeface="Arial"/>
              </a:rPr>
              <a:t>24</a:t>
            </a:r>
            <a:r>
              <a:rPr b="0" i="0" lang="es-CO" sz="1800" u="none" cap="none" strike="noStrike">
                <a:solidFill>
                  <a:schemeClr val="dk1"/>
                </a:solidFill>
                <a:latin typeface="Arial"/>
                <a:ea typeface="Arial"/>
                <a:cs typeface="Arial"/>
                <a:sym typeface="Arial"/>
              </a:rPr>
              <a:t>. ¿Cómo calificaría el estado de andenes y senderos peatonales en Bogotá? </a:t>
            </a:r>
            <a:endParaRPr b="0" i="0" sz="1400" u="none" cap="none" strike="noStrike">
              <a:solidFill>
                <a:srgbClr val="000000"/>
              </a:solidFill>
              <a:latin typeface="Arial"/>
              <a:ea typeface="Arial"/>
              <a:cs typeface="Arial"/>
              <a:sym typeface="Arial"/>
            </a:endParaRPr>
          </a:p>
        </p:txBody>
      </p:sp>
      <p:graphicFrame>
        <p:nvGraphicFramePr>
          <p:cNvPr id="819" name="Google Shape;819;p38"/>
          <p:cNvGraphicFramePr/>
          <p:nvPr/>
        </p:nvGraphicFramePr>
        <p:xfrm>
          <a:off x="2043953" y="1054249"/>
          <a:ext cx="7967058" cy="4528834"/>
        </p:xfrm>
        <a:graphic>
          <a:graphicData uri="http://schemas.openxmlformats.org/drawingml/2006/chart">
            <c:chart r:id="rId3"/>
          </a:graphicData>
        </a:graphic>
      </p:graphicFrame>
      <p:sp>
        <p:nvSpPr>
          <p:cNvPr id="820" name="Google Shape;820;p38"/>
          <p:cNvSpPr txBox="1"/>
          <p:nvPr/>
        </p:nvSpPr>
        <p:spPr>
          <a:xfrm>
            <a:off x="5694743" y="6099445"/>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graphicFrame>
        <p:nvGraphicFramePr>
          <p:cNvPr id="825" name="Google Shape;825;p39"/>
          <p:cNvGraphicFramePr/>
          <p:nvPr/>
        </p:nvGraphicFramePr>
        <p:xfrm>
          <a:off x="195647" y="986408"/>
          <a:ext cx="11524168" cy="5234509"/>
        </p:xfrm>
        <a:graphic>
          <a:graphicData uri="http://schemas.openxmlformats.org/drawingml/2006/chart">
            <c:chart r:id="rId3"/>
          </a:graphicData>
        </a:graphic>
      </p:graphicFrame>
      <p:sp>
        <p:nvSpPr>
          <p:cNvPr id="826" name="Google Shape;826;p39"/>
          <p:cNvSpPr txBox="1"/>
          <p:nvPr/>
        </p:nvSpPr>
        <p:spPr>
          <a:xfrm>
            <a:off x="5511862" y="6582040"/>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
        <p:nvSpPr>
          <p:cNvPr id="827" name="Google Shape;827;p39"/>
          <p:cNvSpPr/>
          <p:nvPr/>
        </p:nvSpPr>
        <p:spPr>
          <a:xfrm>
            <a:off x="1547777" y="330361"/>
            <a:ext cx="881990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25. </a:t>
            </a:r>
            <a:r>
              <a:rPr b="0" i="0" lang="es-CO" sz="1800" u="none" cap="none" strike="noStrike">
                <a:solidFill>
                  <a:schemeClr val="dk1"/>
                </a:solidFill>
                <a:latin typeface="Arial"/>
                <a:ea typeface="Arial"/>
                <a:cs typeface="Arial"/>
                <a:sym typeface="Arial"/>
              </a:rPr>
              <a:t>De las siguientes razones ¿Cuál es la que lo desmotiva más para movilizarse caminando?</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
          <p:cNvSpPr txBox="1"/>
          <p:nvPr/>
        </p:nvSpPr>
        <p:spPr>
          <a:xfrm>
            <a:off x="748086" y="1038644"/>
            <a:ext cx="10701300" cy="1967700"/>
          </a:xfrm>
          <a:prstGeom prst="rect">
            <a:avLst/>
          </a:prstGeom>
          <a:solidFill>
            <a:srgbClr val="FFF2CC"/>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La dirección de investigación y diseño de formularios ha sido liderado por la Secretaría de Cultura, Recreación y Deporte en cabeza de la Dirección de Cultura Ciudadana.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Los operativos de campo han contado con el apoyo de la Secretaría General, </a:t>
            </a:r>
            <a:r>
              <a:rPr b="0" i="0" lang="es-CO" sz="1400" u="none" cap="none" strike="noStrike">
                <a:solidFill>
                  <a:schemeClr val="dk1"/>
                </a:solidFill>
                <a:latin typeface="Arial"/>
                <a:ea typeface="Arial"/>
                <a:cs typeface="Arial"/>
                <a:sym typeface="Arial"/>
              </a:rPr>
              <a:t>Secretaría de Seguridad, Secretaría de Planeación y Secretaría de la Mujer,</a:t>
            </a:r>
            <a:r>
              <a:rPr b="0" i="0" lang="es-CO" sz="1400" u="none" cap="none" strike="noStrike">
                <a:solidFill>
                  <a:srgbClr val="000000"/>
                </a:solidFill>
                <a:latin typeface="Arial"/>
                <a:ea typeface="Arial"/>
                <a:cs typeface="Arial"/>
                <a:sym typeface="Arial"/>
              </a:rPr>
              <a:t> Empresa de Teléfonos de Bogotá - ETB y Open Society.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Arial"/>
                <a:ea typeface="Arial"/>
                <a:cs typeface="Arial"/>
                <a:sym typeface="Arial"/>
              </a:rPr>
              <a:t>El levantamiento de la información telefónica se ha realizado por parte de la ETB y Línea 195, así como por DATEXCO y Centro Nacional de Consultoría – CNC y Brandstrat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4"/>
          <p:cNvSpPr txBox="1"/>
          <p:nvPr/>
        </p:nvSpPr>
        <p:spPr>
          <a:xfrm>
            <a:off x="909036" y="526144"/>
            <a:ext cx="2796000" cy="33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CO" sz="1400" u="none" cap="none" strike="noStrike">
                <a:solidFill>
                  <a:srgbClr val="000000"/>
                </a:solidFill>
                <a:latin typeface="Arial"/>
                <a:ea typeface="Arial"/>
                <a:cs typeface="Arial"/>
                <a:sym typeface="Arial"/>
              </a:rPr>
              <a:t>Nota para el lector:</a:t>
            </a:r>
            <a:endParaRPr b="1" i="0" sz="1400" u="none" cap="none" strike="noStrike">
              <a:solidFill>
                <a:srgbClr val="000000"/>
              </a:solidFill>
              <a:latin typeface="Arial"/>
              <a:ea typeface="Arial"/>
              <a:cs typeface="Arial"/>
              <a:sym typeface="Arial"/>
            </a:endParaRPr>
          </a:p>
        </p:txBody>
      </p:sp>
      <p:sp>
        <p:nvSpPr>
          <p:cNvPr id="412" name="Google Shape;412;p4"/>
          <p:cNvSpPr txBox="1"/>
          <p:nvPr/>
        </p:nvSpPr>
        <p:spPr>
          <a:xfrm>
            <a:off x="748086" y="3584019"/>
            <a:ext cx="2796000" cy="33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CO" sz="1400" u="none" cap="none" strike="noStrike">
                <a:solidFill>
                  <a:srgbClr val="000000"/>
                </a:solidFill>
                <a:latin typeface="Arial"/>
                <a:ea typeface="Arial"/>
                <a:cs typeface="Arial"/>
                <a:sym typeface="Arial"/>
              </a:rPr>
              <a:t>Nota metodológica:</a:t>
            </a:r>
            <a:endParaRPr b="1" i="0" sz="1400" u="none" cap="none" strike="noStrike">
              <a:solidFill>
                <a:srgbClr val="000000"/>
              </a:solidFill>
              <a:latin typeface="Arial"/>
              <a:ea typeface="Arial"/>
              <a:cs typeface="Arial"/>
              <a:sym typeface="Arial"/>
            </a:endParaRPr>
          </a:p>
        </p:txBody>
      </p:sp>
      <p:sp>
        <p:nvSpPr>
          <p:cNvPr id="413" name="Google Shape;413;p4"/>
          <p:cNvSpPr txBox="1"/>
          <p:nvPr/>
        </p:nvSpPr>
        <p:spPr>
          <a:xfrm>
            <a:off x="748086" y="3995769"/>
            <a:ext cx="10701300" cy="1350900"/>
          </a:xfrm>
          <a:prstGeom prst="rect">
            <a:avLst/>
          </a:prstGeom>
          <a:solidFill>
            <a:srgbClr val="FFF2CC"/>
          </a:solid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AutoNum type="arabicPeriod"/>
            </a:pPr>
            <a:r>
              <a:rPr b="0" i="0" lang="es-CO" sz="1400" u="none" cap="none" strike="noStrike">
                <a:solidFill>
                  <a:srgbClr val="000000"/>
                </a:solidFill>
                <a:latin typeface="Arial"/>
                <a:ea typeface="Arial"/>
                <a:cs typeface="Arial"/>
                <a:sym typeface="Arial"/>
              </a:rPr>
              <a:t>Las desagregaciones realizadas (estrato, subred,  localidad u otros) solo se muestran en esta presentación si tienen datos relevantes, que complementen o permitan ilustrar situaciones de relevancia en el seguimiento.</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s-CO" sz="1400" u="none" cap="none" strike="noStrike">
                <a:solidFill>
                  <a:srgbClr val="000000"/>
                </a:solidFill>
                <a:latin typeface="Arial"/>
                <a:ea typeface="Arial"/>
                <a:cs typeface="Arial"/>
                <a:sym typeface="Arial"/>
              </a:rPr>
              <a:t>En algunos casos, se mantienen datos y gráficas de una sola aplicación, que por su valor informativo vale la pena mantenerla.</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AutoNum type="arabicPeriod"/>
            </a:pPr>
            <a:r>
              <a:rPr b="0" i="0" lang="es-CO" sz="1400" u="none" cap="none" strike="noStrike">
                <a:solidFill>
                  <a:srgbClr val="000000"/>
                </a:solidFill>
                <a:latin typeface="Arial"/>
                <a:ea typeface="Arial"/>
                <a:cs typeface="Arial"/>
                <a:sym typeface="Arial"/>
              </a:rPr>
              <a:t>En algunos casos la información de Ns/Nr es suprimida de las gráficas que se presentan.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graphicFrame>
        <p:nvGraphicFramePr>
          <p:cNvPr id="832" name="Google Shape;832;p40"/>
          <p:cNvGraphicFramePr/>
          <p:nvPr/>
        </p:nvGraphicFramePr>
        <p:xfrm>
          <a:off x="599607" y="1104181"/>
          <a:ext cx="12861392" cy="4491506"/>
        </p:xfrm>
        <a:graphic>
          <a:graphicData uri="http://schemas.openxmlformats.org/drawingml/2006/chart">
            <c:chart r:id="rId3"/>
          </a:graphicData>
        </a:graphic>
      </p:graphicFrame>
      <p:sp>
        <p:nvSpPr>
          <p:cNvPr id="833" name="Google Shape;833;p40"/>
          <p:cNvSpPr txBox="1"/>
          <p:nvPr/>
        </p:nvSpPr>
        <p:spPr>
          <a:xfrm>
            <a:off x="5511864" y="6034899"/>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
        <p:nvSpPr>
          <p:cNvPr id="834" name="Google Shape;834;p40"/>
          <p:cNvSpPr/>
          <p:nvPr/>
        </p:nvSpPr>
        <p:spPr>
          <a:xfrm>
            <a:off x="1964465" y="295637"/>
            <a:ext cx="863794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26. </a:t>
            </a:r>
            <a:r>
              <a:rPr b="0" i="0" lang="es-CO" sz="1800" u="none" cap="none" strike="noStrike">
                <a:solidFill>
                  <a:schemeClr val="dk1"/>
                </a:solidFill>
                <a:latin typeface="Arial"/>
                <a:ea typeface="Arial"/>
                <a:cs typeface="Arial"/>
                <a:sym typeface="Arial"/>
              </a:rPr>
              <a:t>De las siguientes razones ¿cuál es la que lo motiva más para movilizarse caminando?</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graphicFrame>
        <p:nvGraphicFramePr>
          <p:cNvPr id="839" name="Google Shape;839;p41"/>
          <p:cNvGraphicFramePr/>
          <p:nvPr/>
        </p:nvGraphicFramePr>
        <p:xfrm>
          <a:off x="365999" y="804293"/>
          <a:ext cx="11359828" cy="4853589"/>
        </p:xfrm>
        <a:graphic>
          <a:graphicData uri="http://schemas.openxmlformats.org/drawingml/2006/chart">
            <c:chart r:id="rId3"/>
          </a:graphicData>
        </a:graphic>
      </p:graphicFrame>
      <p:sp>
        <p:nvSpPr>
          <p:cNvPr id="840" name="Google Shape;840;p41"/>
          <p:cNvSpPr txBox="1"/>
          <p:nvPr/>
        </p:nvSpPr>
        <p:spPr>
          <a:xfrm>
            <a:off x="5600045" y="5887890"/>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
        <p:nvSpPr>
          <p:cNvPr id="841" name="Google Shape;841;p41"/>
          <p:cNvSpPr/>
          <p:nvPr/>
        </p:nvSpPr>
        <p:spPr>
          <a:xfrm>
            <a:off x="1964465" y="295637"/>
            <a:ext cx="905463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27. </a:t>
            </a:r>
            <a:r>
              <a:rPr b="0" i="0" lang="es-CO" sz="1800" u="none" cap="none" strike="noStrike">
                <a:solidFill>
                  <a:schemeClr val="dk1"/>
                </a:solidFill>
                <a:latin typeface="Arial"/>
                <a:ea typeface="Arial"/>
                <a:cs typeface="Arial"/>
                <a:sym typeface="Arial"/>
              </a:rPr>
              <a:t>En su opinión como peatón ¿Qué motivaría a otros habitantes de Bogotá a caminar más?</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graphicFrame>
        <p:nvGraphicFramePr>
          <p:cNvPr id="846" name="Google Shape;846;p42"/>
          <p:cNvGraphicFramePr/>
          <p:nvPr/>
        </p:nvGraphicFramePr>
        <p:xfrm>
          <a:off x="1052848" y="295637"/>
          <a:ext cx="10745452" cy="4562485"/>
        </p:xfrm>
        <a:graphic>
          <a:graphicData uri="http://schemas.openxmlformats.org/drawingml/2006/chart">
            <c:chart r:id="rId3"/>
          </a:graphicData>
        </a:graphic>
      </p:graphicFrame>
      <p:sp>
        <p:nvSpPr>
          <p:cNvPr id="847" name="Google Shape;847;p42"/>
          <p:cNvSpPr txBox="1"/>
          <p:nvPr/>
        </p:nvSpPr>
        <p:spPr>
          <a:xfrm>
            <a:off x="5848788" y="5841710"/>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
        <p:nvSpPr>
          <p:cNvPr id="848" name="Google Shape;848;p42"/>
          <p:cNvSpPr/>
          <p:nvPr/>
        </p:nvSpPr>
        <p:spPr>
          <a:xfrm>
            <a:off x="868097" y="295637"/>
            <a:ext cx="1041721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28. </a:t>
            </a:r>
            <a:r>
              <a:rPr b="0" i="0" lang="es-CO" sz="1800" u="none" cap="none" strike="noStrike">
                <a:solidFill>
                  <a:schemeClr val="dk1"/>
                </a:solidFill>
                <a:latin typeface="Arial"/>
                <a:ea typeface="Arial"/>
                <a:cs typeface="Arial"/>
                <a:sym typeface="Arial"/>
              </a:rPr>
              <a:t>Hablando de seguridad ciudadana ¿Cuál de las siguientes razones lo desanima más para movilizarse a pie?</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graphicFrame>
        <p:nvGraphicFramePr>
          <p:cNvPr id="853" name="Google Shape;853;p43"/>
          <p:cNvGraphicFramePr/>
          <p:nvPr/>
        </p:nvGraphicFramePr>
        <p:xfrm>
          <a:off x="1667734" y="1022681"/>
          <a:ext cx="10101431" cy="4114988"/>
        </p:xfrm>
        <a:graphic>
          <a:graphicData uri="http://schemas.openxmlformats.org/drawingml/2006/chart">
            <c:chart r:id="rId3"/>
          </a:graphicData>
        </a:graphic>
      </p:graphicFrame>
      <p:sp>
        <p:nvSpPr>
          <p:cNvPr id="854" name="Google Shape;854;p43"/>
          <p:cNvSpPr txBox="1"/>
          <p:nvPr/>
        </p:nvSpPr>
        <p:spPr>
          <a:xfrm>
            <a:off x="4882691" y="5607431"/>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
        <p:nvSpPr>
          <p:cNvPr id="855" name="Google Shape;855;p43"/>
          <p:cNvSpPr/>
          <p:nvPr/>
        </p:nvSpPr>
        <p:spPr>
          <a:xfrm>
            <a:off x="1377383" y="272488"/>
            <a:ext cx="975746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29. </a:t>
            </a:r>
            <a:r>
              <a:rPr b="0" i="0" lang="es-CO" sz="1800" u="none" cap="none" strike="noStrike">
                <a:solidFill>
                  <a:schemeClr val="dk1"/>
                </a:solidFill>
                <a:latin typeface="Arial"/>
                <a:ea typeface="Arial"/>
                <a:cs typeface="Arial"/>
                <a:sym typeface="Arial"/>
              </a:rPr>
              <a:t>En el último año, cuando ha salido a caminar, ¿ha sufrido alguna de las siguientes situaciones?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graphicFrame>
        <p:nvGraphicFramePr>
          <p:cNvPr id="860" name="Google Shape;860;p44"/>
          <p:cNvGraphicFramePr/>
          <p:nvPr/>
        </p:nvGraphicFramePr>
        <p:xfrm>
          <a:off x="1993900" y="872825"/>
          <a:ext cx="11112351" cy="4491506"/>
        </p:xfrm>
        <a:graphic>
          <a:graphicData uri="http://schemas.openxmlformats.org/drawingml/2006/chart">
            <c:chart r:id="rId3"/>
          </a:graphicData>
        </a:graphic>
      </p:graphicFrame>
      <p:sp>
        <p:nvSpPr>
          <p:cNvPr id="861" name="Google Shape;861;p44"/>
          <p:cNvSpPr txBox="1"/>
          <p:nvPr/>
        </p:nvSpPr>
        <p:spPr>
          <a:xfrm>
            <a:off x="5448364" y="5768199"/>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
        <p:nvSpPr>
          <p:cNvPr id="862" name="Google Shape;862;p44"/>
          <p:cNvSpPr/>
          <p:nvPr/>
        </p:nvSpPr>
        <p:spPr>
          <a:xfrm>
            <a:off x="798653" y="272488"/>
            <a:ext cx="1079918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30. </a:t>
            </a:r>
            <a:r>
              <a:rPr b="0" i="0" lang="es-CO" sz="1800" u="none" cap="none" strike="noStrike">
                <a:solidFill>
                  <a:schemeClr val="dk1"/>
                </a:solidFill>
                <a:latin typeface="Arial"/>
                <a:ea typeface="Arial"/>
                <a:cs typeface="Arial"/>
                <a:sym typeface="Arial"/>
              </a:rPr>
              <a:t>Pensando en la seguridad vial ¿Para usted cuál es el principal riesgo que enfrentan los peatones en Bogotá?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45"/>
          <p:cNvSpPr/>
          <p:nvPr/>
        </p:nvSpPr>
        <p:spPr>
          <a:xfrm>
            <a:off x="2270190" y="337844"/>
            <a:ext cx="779752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31. </a:t>
            </a:r>
            <a:r>
              <a:rPr b="0" i="0" lang="es-CO" sz="1800" u="none" cap="none" strike="noStrike">
                <a:solidFill>
                  <a:schemeClr val="dk1"/>
                </a:solidFill>
                <a:latin typeface="Arial"/>
                <a:ea typeface="Arial"/>
                <a:cs typeface="Arial"/>
                <a:sym typeface="Arial"/>
              </a:rPr>
              <a:t>Como peatón, ¿en el último año se ha visto involucrado en un accidente vial?</a:t>
            </a:r>
            <a:endParaRPr b="0" i="0" sz="1400" u="none" cap="none" strike="noStrike">
              <a:solidFill>
                <a:srgbClr val="000000"/>
              </a:solidFill>
              <a:latin typeface="Arial"/>
              <a:ea typeface="Arial"/>
              <a:cs typeface="Arial"/>
              <a:sym typeface="Arial"/>
            </a:endParaRPr>
          </a:p>
        </p:txBody>
      </p:sp>
      <p:graphicFrame>
        <p:nvGraphicFramePr>
          <p:cNvPr id="868" name="Google Shape;868;p45"/>
          <p:cNvGraphicFramePr/>
          <p:nvPr/>
        </p:nvGraphicFramePr>
        <p:xfrm>
          <a:off x="3131480" y="1685879"/>
          <a:ext cx="5987535" cy="4124182"/>
        </p:xfrm>
        <a:graphic>
          <a:graphicData uri="http://schemas.openxmlformats.org/drawingml/2006/chart">
            <c:chart r:id="rId3"/>
          </a:graphicData>
        </a:graphic>
      </p:graphicFrame>
      <p:cxnSp>
        <p:nvCxnSpPr>
          <p:cNvPr id="869" name="Google Shape;869;p45"/>
          <p:cNvCxnSpPr/>
          <p:nvPr/>
        </p:nvCxnSpPr>
        <p:spPr>
          <a:xfrm>
            <a:off x="2879246" y="1808137"/>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254"/>
              </a:srgbClr>
            </a:outerShdw>
          </a:effectLst>
        </p:spPr>
      </p:cxnSp>
      <p:cxnSp>
        <p:nvCxnSpPr>
          <p:cNvPr id="870" name="Google Shape;870;p45"/>
          <p:cNvCxnSpPr/>
          <p:nvPr/>
        </p:nvCxnSpPr>
        <p:spPr>
          <a:xfrm>
            <a:off x="2874869" y="1432297"/>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254"/>
              </a:srgbClr>
            </a:outerShdw>
          </a:effectLst>
        </p:spPr>
      </p:cxnSp>
      <p:sp>
        <p:nvSpPr>
          <p:cNvPr id="871" name="Google Shape;871;p45"/>
          <p:cNvSpPr txBox="1"/>
          <p:nvPr/>
        </p:nvSpPr>
        <p:spPr>
          <a:xfrm>
            <a:off x="3665594" y="1247631"/>
            <a:ext cx="3433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Sí</a:t>
            </a:r>
            <a:endParaRPr b="0" i="0" sz="1800" u="none" cap="none" strike="noStrike">
              <a:solidFill>
                <a:schemeClr val="dk1"/>
              </a:solidFill>
              <a:latin typeface="Arial"/>
              <a:ea typeface="Arial"/>
              <a:cs typeface="Arial"/>
              <a:sym typeface="Arial"/>
            </a:endParaRPr>
          </a:p>
        </p:txBody>
      </p:sp>
      <p:sp>
        <p:nvSpPr>
          <p:cNvPr id="872" name="Google Shape;872;p45"/>
          <p:cNvSpPr txBox="1"/>
          <p:nvPr/>
        </p:nvSpPr>
        <p:spPr>
          <a:xfrm>
            <a:off x="3595148" y="1604782"/>
            <a:ext cx="45557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No</a:t>
            </a:r>
            <a:endParaRPr b="0" i="0" sz="1800" u="none" cap="none" strike="noStrike">
              <a:solidFill>
                <a:schemeClr val="dk1"/>
              </a:solidFill>
              <a:latin typeface="Arial"/>
              <a:ea typeface="Arial"/>
              <a:cs typeface="Arial"/>
              <a:sym typeface="Arial"/>
            </a:endParaRPr>
          </a:p>
        </p:txBody>
      </p:sp>
      <p:sp>
        <p:nvSpPr>
          <p:cNvPr id="873" name="Google Shape;873;p45"/>
          <p:cNvSpPr/>
          <p:nvPr/>
        </p:nvSpPr>
        <p:spPr>
          <a:xfrm>
            <a:off x="5054843" y="2824827"/>
            <a:ext cx="2128418" cy="2119844"/>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74" name="Google Shape;874;p45"/>
          <p:cNvSpPr txBox="1"/>
          <p:nvPr/>
        </p:nvSpPr>
        <p:spPr>
          <a:xfrm>
            <a:off x="5184458" y="6221492"/>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
        <p:nvSpPr>
          <p:cNvPr id="875" name="Google Shape;875;p45"/>
          <p:cNvSpPr/>
          <p:nvPr/>
        </p:nvSpPr>
        <p:spPr>
          <a:xfrm>
            <a:off x="6223617" y="1760463"/>
            <a:ext cx="768871" cy="766686"/>
          </a:xfrm>
          <a:prstGeom prst="ellipse">
            <a:avLst/>
          </a:prstGeom>
          <a:solidFill>
            <a:srgbClr val="F5B0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s-CO" sz="2000" u="none" cap="none" strike="noStrike">
                <a:solidFill>
                  <a:schemeClr val="lt1"/>
                </a:solidFill>
                <a:latin typeface="Arial"/>
                <a:ea typeface="Arial"/>
                <a:cs typeface="Arial"/>
                <a:sym typeface="Arial"/>
              </a:rPr>
              <a:t>7%</a:t>
            </a:r>
            <a:endParaRPr b="1" i="0" sz="2000" u="none" cap="none" strike="noStrike">
              <a:solidFill>
                <a:schemeClr val="lt1"/>
              </a:solidFill>
              <a:latin typeface="Arial"/>
              <a:ea typeface="Arial"/>
              <a:cs typeface="Arial"/>
              <a:sym typeface="Arial"/>
            </a:endParaRPr>
          </a:p>
        </p:txBody>
      </p:sp>
      <p:sp>
        <p:nvSpPr>
          <p:cNvPr id="876" name="Google Shape;876;p45"/>
          <p:cNvSpPr/>
          <p:nvPr/>
        </p:nvSpPr>
        <p:spPr>
          <a:xfrm>
            <a:off x="5202104" y="5013954"/>
            <a:ext cx="868102" cy="868613"/>
          </a:xfrm>
          <a:prstGeom prst="ellipse">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93%</a:t>
            </a:r>
            <a:endParaRPr b="1" i="0" sz="1800" u="none" cap="none" strike="noStrike">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graphicFrame>
        <p:nvGraphicFramePr>
          <p:cNvPr id="881" name="Google Shape;881;p46"/>
          <p:cNvGraphicFramePr/>
          <p:nvPr/>
        </p:nvGraphicFramePr>
        <p:xfrm>
          <a:off x="2460152" y="918819"/>
          <a:ext cx="8595360" cy="4842199"/>
        </p:xfrm>
        <a:graphic>
          <a:graphicData uri="http://schemas.openxmlformats.org/drawingml/2006/chart">
            <c:chart r:id="rId3"/>
          </a:graphicData>
        </a:graphic>
      </p:graphicFrame>
      <p:sp>
        <p:nvSpPr>
          <p:cNvPr id="882" name="Google Shape;882;p46"/>
          <p:cNvSpPr txBox="1"/>
          <p:nvPr/>
        </p:nvSpPr>
        <p:spPr>
          <a:xfrm>
            <a:off x="5130864" y="5920599"/>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
        <p:nvSpPr>
          <p:cNvPr id="883" name="Google Shape;883;p46"/>
          <p:cNvSpPr/>
          <p:nvPr/>
        </p:nvSpPr>
        <p:spPr>
          <a:xfrm>
            <a:off x="2087683" y="272488"/>
            <a:ext cx="786983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32. </a:t>
            </a:r>
            <a:r>
              <a:rPr b="0" i="0" lang="es-CO" sz="1800" u="none" cap="none" strike="noStrike">
                <a:solidFill>
                  <a:schemeClr val="dk1"/>
                </a:solidFill>
                <a:latin typeface="Arial"/>
                <a:ea typeface="Arial"/>
                <a:cs typeface="Arial"/>
                <a:sym typeface="Arial"/>
              </a:rPr>
              <a:t>Para usted ¿De 10 peatones en Bogotá cuántos cree usted que conocen y respetan las normas de tránsito? </a:t>
            </a:r>
            <a:endParaRPr b="0" i="0" sz="1800" u="none" cap="none" strike="noStrike">
              <a:solidFill>
                <a:schemeClr val="dk1"/>
              </a:solidFill>
              <a:latin typeface="Times New Roman"/>
              <a:ea typeface="Times New Roman"/>
              <a:cs typeface="Times New Roman"/>
              <a:sym typeface="Times New Roman"/>
            </a:endParaRPr>
          </a:p>
        </p:txBody>
      </p:sp>
      <p:sp>
        <p:nvSpPr>
          <p:cNvPr id="884" name="Google Shape;884;p46"/>
          <p:cNvSpPr/>
          <p:nvPr/>
        </p:nvSpPr>
        <p:spPr>
          <a:xfrm>
            <a:off x="798489" y="1191799"/>
            <a:ext cx="1754706" cy="656488"/>
          </a:xfrm>
          <a:prstGeom prst="roundRect">
            <a:avLst>
              <a:gd fmla="val 16667" name="adj"/>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Promedio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4,4 peatones</a:t>
            </a:r>
            <a:endParaRPr b="1" i="0" sz="1800" u="none" cap="none" strike="noStrike">
              <a:solidFill>
                <a:schemeClr val="lt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graphicFrame>
        <p:nvGraphicFramePr>
          <p:cNvPr id="889" name="Google Shape;889;p47"/>
          <p:cNvGraphicFramePr/>
          <p:nvPr/>
        </p:nvGraphicFramePr>
        <p:xfrm>
          <a:off x="685358" y="1071425"/>
          <a:ext cx="12014641" cy="5152613"/>
        </p:xfrm>
        <a:graphic>
          <a:graphicData uri="http://schemas.openxmlformats.org/drawingml/2006/chart">
            <c:chart r:id="rId3"/>
          </a:graphicData>
        </a:graphic>
      </p:graphicFrame>
      <p:sp>
        <p:nvSpPr>
          <p:cNvPr id="890" name="Google Shape;890;p47"/>
          <p:cNvSpPr/>
          <p:nvPr/>
        </p:nvSpPr>
        <p:spPr>
          <a:xfrm>
            <a:off x="358815" y="148095"/>
            <a:ext cx="11262167"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33. </a:t>
            </a:r>
            <a:r>
              <a:rPr b="0" i="0" lang="es-CO" sz="1800" u="none" cap="none" strike="noStrike">
                <a:solidFill>
                  <a:schemeClr val="dk1"/>
                </a:solidFill>
                <a:latin typeface="Arial"/>
                <a:ea typeface="Arial"/>
                <a:cs typeface="Arial"/>
                <a:sym typeface="Arial"/>
              </a:rPr>
              <a:t>Teniendo en cuenta su experiencia como peatón y usando escala de 1 a 4 en donde 1 es Muy Imprudente, 2 algo imprudente, 3 poco imprudente y 4 nada imprudente ¿Cómo calificaría usted la imprudencia de los siguientes actores viales?</a:t>
            </a:r>
            <a:endParaRPr b="0" i="0" sz="1800" u="none" cap="none" strike="noStrike">
              <a:solidFill>
                <a:schemeClr val="dk1"/>
              </a:solidFill>
              <a:latin typeface="Arial"/>
              <a:ea typeface="Arial"/>
              <a:cs typeface="Arial"/>
              <a:sym typeface="Arial"/>
            </a:endParaRPr>
          </a:p>
        </p:txBody>
      </p:sp>
      <p:sp>
        <p:nvSpPr>
          <p:cNvPr id="891" name="Google Shape;891;p47"/>
          <p:cNvSpPr txBox="1"/>
          <p:nvPr/>
        </p:nvSpPr>
        <p:spPr>
          <a:xfrm>
            <a:off x="5116713" y="5885487"/>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48"/>
          <p:cNvSpPr/>
          <p:nvPr/>
        </p:nvSpPr>
        <p:spPr>
          <a:xfrm>
            <a:off x="2152892" y="247426"/>
            <a:ext cx="866943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r>
              <a:rPr b="1" i="0" lang="es-CO" sz="1800" u="none" cap="none" strike="noStrike">
                <a:solidFill>
                  <a:schemeClr val="dk1"/>
                </a:solidFill>
                <a:latin typeface="Arial"/>
                <a:ea typeface="Arial"/>
                <a:cs typeface="Arial"/>
                <a:sym typeface="Arial"/>
              </a:rPr>
              <a:t>34</a:t>
            </a:r>
            <a:r>
              <a:rPr b="0" i="0" lang="es-CO" sz="1800" u="none" cap="none" strike="noStrike">
                <a:solidFill>
                  <a:schemeClr val="dk1"/>
                </a:solidFill>
                <a:latin typeface="Arial"/>
                <a:ea typeface="Arial"/>
                <a:cs typeface="Arial"/>
                <a:sym typeface="Arial"/>
              </a:rPr>
              <a:t>. Dígame por favor como peatón ¿cuál es la norma más difícil de cumplir?</a:t>
            </a:r>
            <a:endParaRPr b="0" i="0" sz="1400" u="none" cap="none" strike="noStrike">
              <a:solidFill>
                <a:srgbClr val="000000"/>
              </a:solidFill>
              <a:latin typeface="Arial"/>
              <a:ea typeface="Arial"/>
              <a:cs typeface="Arial"/>
              <a:sym typeface="Arial"/>
            </a:endParaRPr>
          </a:p>
        </p:txBody>
      </p:sp>
      <p:graphicFrame>
        <p:nvGraphicFramePr>
          <p:cNvPr id="897" name="Google Shape;897;p48"/>
          <p:cNvGraphicFramePr/>
          <p:nvPr/>
        </p:nvGraphicFramePr>
        <p:xfrm>
          <a:off x="660400" y="1093684"/>
          <a:ext cx="10464799" cy="4528834"/>
        </p:xfrm>
        <a:graphic>
          <a:graphicData uri="http://schemas.openxmlformats.org/drawingml/2006/chart">
            <c:chart r:id="rId3"/>
          </a:graphicData>
        </a:graphic>
      </p:graphicFrame>
      <p:sp>
        <p:nvSpPr>
          <p:cNvPr id="898" name="Google Shape;898;p48"/>
          <p:cNvSpPr txBox="1"/>
          <p:nvPr/>
        </p:nvSpPr>
        <p:spPr>
          <a:xfrm>
            <a:off x="5694743" y="6099445"/>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49"/>
          <p:cNvSpPr/>
          <p:nvPr/>
        </p:nvSpPr>
        <p:spPr>
          <a:xfrm>
            <a:off x="1088020" y="247426"/>
            <a:ext cx="1032461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r>
              <a:rPr b="1" i="0" lang="es-CO" sz="1800" u="none" cap="none" strike="noStrike">
                <a:solidFill>
                  <a:schemeClr val="dk1"/>
                </a:solidFill>
                <a:latin typeface="Arial"/>
                <a:ea typeface="Arial"/>
                <a:cs typeface="Arial"/>
                <a:sym typeface="Arial"/>
              </a:rPr>
              <a:t>35</a:t>
            </a:r>
            <a:r>
              <a:rPr b="0" i="0" lang="es-CO" sz="1800" u="none" cap="none" strike="noStrike">
                <a:solidFill>
                  <a:schemeClr val="dk1"/>
                </a:solidFill>
                <a:latin typeface="Arial"/>
                <a:ea typeface="Arial"/>
                <a:cs typeface="Arial"/>
                <a:sym typeface="Arial"/>
              </a:rPr>
              <a:t>. En su opinión ¿cuál es el principal comportamiento que deberían mejorar los peatones en Bogotá? </a:t>
            </a:r>
            <a:endParaRPr b="1" i="0" sz="1800" u="none" cap="none" strike="noStrike">
              <a:solidFill>
                <a:schemeClr val="dk1"/>
              </a:solidFill>
              <a:latin typeface="Arial"/>
              <a:ea typeface="Arial"/>
              <a:cs typeface="Arial"/>
              <a:sym typeface="Arial"/>
            </a:endParaRPr>
          </a:p>
        </p:txBody>
      </p:sp>
      <p:graphicFrame>
        <p:nvGraphicFramePr>
          <p:cNvPr id="904" name="Google Shape;904;p49"/>
          <p:cNvGraphicFramePr/>
          <p:nvPr/>
        </p:nvGraphicFramePr>
        <p:xfrm>
          <a:off x="1342262" y="978946"/>
          <a:ext cx="9351138" cy="4313218"/>
        </p:xfrm>
        <a:graphic>
          <a:graphicData uri="http://schemas.openxmlformats.org/drawingml/2006/chart">
            <c:chart r:id="rId3"/>
          </a:graphicData>
        </a:graphic>
      </p:graphicFrame>
      <p:sp>
        <p:nvSpPr>
          <p:cNvPr id="905" name="Google Shape;905;p49"/>
          <p:cNvSpPr txBox="1"/>
          <p:nvPr/>
        </p:nvSpPr>
        <p:spPr>
          <a:xfrm>
            <a:off x="5113830" y="5808989"/>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5"/>
          <p:cNvPicPr preferRelativeResize="0"/>
          <p:nvPr/>
        </p:nvPicPr>
        <p:blipFill rotWithShape="1">
          <a:blip r:embed="rId3">
            <a:alphaModFix/>
          </a:blip>
          <a:srcRect b="0" l="0" r="0" t="0"/>
          <a:stretch/>
        </p:blipFill>
        <p:spPr>
          <a:xfrm>
            <a:off x="1343600" y="803150"/>
            <a:ext cx="9309825" cy="5776875"/>
          </a:xfrm>
          <a:prstGeom prst="rect">
            <a:avLst/>
          </a:prstGeom>
          <a:noFill/>
          <a:ln>
            <a:noFill/>
          </a:ln>
        </p:spPr>
      </p:pic>
      <p:sp>
        <p:nvSpPr>
          <p:cNvPr id="419" name="Google Shape;419;p5"/>
          <p:cNvSpPr/>
          <p:nvPr/>
        </p:nvSpPr>
        <p:spPr>
          <a:xfrm>
            <a:off x="1654350" y="212116"/>
            <a:ext cx="8883300" cy="413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s-CO" sz="2800" u="none" cap="none" strike="noStrike">
                <a:solidFill>
                  <a:srgbClr val="000000"/>
                </a:solidFill>
                <a:latin typeface="Arial"/>
                <a:ea typeface="Arial"/>
                <a:cs typeface="Arial"/>
                <a:sym typeface="Arial"/>
              </a:rPr>
              <a:t>Distribución de la muestra por Subred</a:t>
            </a:r>
            <a:endParaRPr b="1" i="0" sz="2800" u="none" cap="none" strike="noStrike">
              <a:solidFill>
                <a:srgbClr val="000000"/>
              </a:solidFill>
              <a:latin typeface="Arial"/>
              <a:ea typeface="Arial"/>
              <a:cs typeface="Arial"/>
              <a:sym typeface="Arial"/>
            </a:endParaRPr>
          </a:p>
        </p:txBody>
      </p:sp>
      <p:sp>
        <p:nvSpPr>
          <p:cNvPr id="420" name="Google Shape;420;p5"/>
          <p:cNvSpPr txBox="1"/>
          <p:nvPr/>
        </p:nvSpPr>
        <p:spPr>
          <a:xfrm>
            <a:off x="559750" y="2441350"/>
            <a:ext cx="2096100" cy="61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Red Norte</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355</a:t>
            </a:r>
            <a:endParaRPr b="0" i="0" sz="1600" u="none" cap="none" strike="noStrike">
              <a:solidFill>
                <a:srgbClr val="000000"/>
              </a:solidFill>
              <a:latin typeface="Arial"/>
              <a:ea typeface="Arial"/>
              <a:cs typeface="Arial"/>
              <a:sym typeface="Arial"/>
            </a:endParaRPr>
          </a:p>
        </p:txBody>
      </p:sp>
      <p:sp>
        <p:nvSpPr>
          <p:cNvPr id="421" name="Google Shape;421;p5"/>
          <p:cNvSpPr txBox="1"/>
          <p:nvPr/>
        </p:nvSpPr>
        <p:spPr>
          <a:xfrm>
            <a:off x="3673100" y="5666625"/>
            <a:ext cx="2096100" cy="61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Red Sur Occidente</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216</a:t>
            </a:r>
            <a:endParaRPr b="0" i="0" sz="1600" u="none" cap="none" strike="noStrike">
              <a:solidFill>
                <a:srgbClr val="000000"/>
              </a:solidFill>
              <a:latin typeface="Arial"/>
              <a:ea typeface="Arial"/>
              <a:cs typeface="Arial"/>
              <a:sym typeface="Arial"/>
            </a:endParaRPr>
          </a:p>
        </p:txBody>
      </p:sp>
      <p:sp>
        <p:nvSpPr>
          <p:cNvPr id="422" name="Google Shape;422;p5"/>
          <p:cNvSpPr txBox="1"/>
          <p:nvPr/>
        </p:nvSpPr>
        <p:spPr>
          <a:xfrm>
            <a:off x="6878025" y="1811912"/>
            <a:ext cx="2096100" cy="427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Red Centro Oriente</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163</a:t>
            </a:r>
            <a:endParaRPr b="0" i="0" sz="1600" u="none" cap="none" strike="noStrike">
              <a:solidFill>
                <a:srgbClr val="000000"/>
              </a:solidFill>
              <a:latin typeface="Arial"/>
              <a:ea typeface="Arial"/>
              <a:cs typeface="Arial"/>
              <a:sym typeface="Arial"/>
            </a:endParaRPr>
          </a:p>
        </p:txBody>
      </p:sp>
      <p:sp>
        <p:nvSpPr>
          <p:cNvPr id="423" name="Google Shape;423;p5"/>
          <p:cNvSpPr txBox="1"/>
          <p:nvPr/>
        </p:nvSpPr>
        <p:spPr>
          <a:xfrm>
            <a:off x="9150743" y="4432586"/>
            <a:ext cx="2096100" cy="76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Red Sur</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270</a:t>
            </a:r>
            <a:endParaRPr b="0" i="0" sz="1600" u="none" cap="none" strike="noStrike">
              <a:solidFill>
                <a:srgbClr val="000000"/>
              </a:solidFill>
              <a:latin typeface="Arial"/>
              <a:ea typeface="Arial"/>
              <a:cs typeface="Arial"/>
              <a:sym typeface="Arial"/>
            </a:endParaRPr>
          </a:p>
        </p:txBody>
      </p:sp>
      <p:sp>
        <p:nvSpPr>
          <p:cNvPr id="424" name="Google Shape;424;p5"/>
          <p:cNvSpPr txBox="1"/>
          <p:nvPr/>
        </p:nvSpPr>
        <p:spPr>
          <a:xfrm>
            <a:off x="697149" y="6467391"/>
            <a:ext cx="3252001" cy="41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rPr b="0" i="0" lang="es-CO" sz="1800" u="none" cap="none" strike="noStrike">
                <a:solidFill>
                  <a:schemeClr val="dk1"/>
                </a:solidFill>
                <a:latin typeface="Arial"/>
                <a:ea typeface="Arial"/>
                <a:cs typeface="Arial"/>
                <a:sym typeface="Arial"/>
              </a:rPr>
              <a:t>Datos de Febrero 04 de 2021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50"/>
          <p:cNvSpPr/>
          <p:nvPr/>
        </p:nvSpPr>
        <p:spPr>
          <a:xfrm>
            <a:off x="2008682" y="247426"/>
            <a:ext cx="8919148"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r>
              <a:rPr b="1" i="0" lang="es-CO" sz="1800" u="none" cap="none" strike="noStrike">
                <a:solidFill>
                  <a:schemeClr val="dk1"/>
                </a:solidFill>
                <a:latin typeface="Arial"/>
                <a:ea typeface="Arial"/>
                <a:cs typeface="Arial"/>
                <a:sym typeface="Arial"/>
              </a:rPr>
              <a:t>36</a:t>
            </a:r>
            <a:r>
              <a:rPr b="0" i="0" lang="es-CO" sz="1800" u="none" cap="none" strike="noStrike">
                <a:solidFill>
                  <a:schemeClr val="dk1"/>
                </a:solidFill>
                <a:latin typeface="Arial"/>
                <a:ea typeface="Arial"/>
                <a:cs typeface="Arial"/>
                <a:sym typeface="Arial"/>
              </a:rPr>
              <a:t>. Cómo peatón ¿Cuál cree usted que es el comportamiento que deberían mejorar las personas que manejan carro en Bogotá?</a:t>
            </a:r>
            <a:endParaRPr b="1" i="0" sz="1800" u="none" cap="none" strike="noStrike">
              <a:solidFill>
                <a:schemeClr val="dk1"/>
              </a:solidFill>
              <a:latin typeface="Arial"/>
              <a:ea typeface="Arial"/>
              <a:cs typeface="Arial"/>
              <a:sym typeface="Arial"/>
            </a:endParaRPr>
          </a:p>
        </p:txBody>
      </p:sp>
      <p:graphicFrame>
        <p:nvGraphicFramePr>
          <p:cNvPr id="911" name="Google Shape;911;p50"/>
          <p:cNvGraphicFramePr/>
          <p:nvPr/>
        </p:nvGraphicFramePr>
        <p:xfrm>
          <a:off x="1663700" y="328054"/>
          <a:ext cx="14046909" cy="5810051"/>
        </p:xfrm>
        <a:graphic>
          <a:graphicData uri="http://schemas.openxmlformats.org/drawingml/2006/chart">
            <c:chart r:id="rId3"/>
          </a:graphicData>
        </a:graphic>
      </p:graphicFrame>
      <p:sp>
        <p:nvSpPr>
          <p:cNvPr id="912" name="Google Shape;912;p50"/>
          <p:cNvSpPr txBox="1"/>
          <p:nvPr/>
        </p:nvSpPr>
        <p:spPr>
          <a:xfrm>
            <a:off x="5706626" y="6142110"/>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51"/>
          <p:cNvSpPr/>
          <p:nvPr/>
        </p:nvSpPr>
        <p:spPr>
          <a:xfrm>
            <a:off x="2428407" y="271753"/>
            <a:ext cx="886677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r>
              <a:rPr b="1" i="0" lang="es-CO" sz="1800" u="none" cap="none" strike="noStrike">
                <a:solidFill>
                  <a:schemeClr val="dk1"/>
                </a:solidFill>
                <a:latin typeface="Arial"/>
                <a:ea typeface="Arial"/>
                <a:cs typeface="Arial"/>
                <a:sym typeface="Arial"/>
              </a:rPr>
              <a:t>37</a:t>
            </a:r>
            <a:r>
              <a:rPr b="0" i="0" lang="es-CO" sz="1800" u="none" cap="none" strike="noStrike">
                <a:solidFill>
                  <a:schemeClr val="dk1"/>
                </a:solidFill>
                <a:latin typeface="Arial"/>
                <a:ea typeface="Arial"/>
                <a:cs typeface="Arial"/>
                <a:sym typeface="Arial"/>
              </a:rPr>
              <a:t>. Dígame por favor ¿Cuál es la principal motivación para cumplir con las normas de tránsito cuando camina para movilizarse a sus destinos? </a:t>
            </a:r>
            <a:endParaRPr b="1" i="0" sz="1800" u="none" cap="none" strike="noStrike">
              <a:solidFill>
                <a:schemeClr val="dk1"/>
              </a:solidFill>
              <a:latin typeface="Arial"/>
              <a:ea typeface="Arial"/>
              <a:cs typeface="Arial"/>
              <a:sym typeface="Arial"/>
            </a:endParaRPr>
          </a:p>
        </p:txBody>
      </p:sp>
      <p:graphicFrame>
        <p:nvGraphicFramePr>
          <p:cNvPr id="918" name="Google Shape;918;p51"/>
          <p:cNvGraphicFramePr/>
          <p:nvPr/>
        </p:nvGraphicFramePr>
        <p:xfrm>
          <a:off x="1993900" y="1140422"/>
          <a:ext cx="11340195" cy="4646431"/>
        </p:xfrm>
        <a:graphic>
          <a:graphicData uri="http://schemas.openxmlformats.org/drawingml/2006/chart">
            <c:chart r:id="rId3"/>
          </a:graphicData>
        </a:graphic>
      </p:graphicFrame>
      <p:sp>
        <p:nvSpPr>
          <p:cNvPr id="919" name="Google Shape;919;p51"/>
          <p:cNvSpPr txBox="1"/>
          <p:nvPr/>
        </p:nvSpPr>
        <p:spPr>
          <a:xfrm>
            <a:off x="5210728" y="5918935"/>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52"/>
          <p:cNvSpPr txBox="1"/>
          <p:nvPr/>
        </p:nvSpPr>
        <p:spPr>
          <a:xfrm>
            <a:off x="2188564" y="2248525"/>
            <a:ext cx="7285220"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CO" sz="2000" u="none" cap="none" strike="noStrike">
                <a:solidFill>
                  <a:schemeClr val="dk1"/>
                </a:solidFill>
                <a:latin typeface="Arial"/>
                <a:ea typeface="Arial"/>
                <a:cs typeface="Arial"/>
                <a:sym typeface="Arial"/>
              </a:rPr>
              <a:t> Alguien como usted vive en una ciudad muy similar que se está reactivando después de ser afectada por el Coronavirus (COVID-19).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s-CO" sz="2000" u="none" cap="none" strike="noStrike">
                <a:solidFill>
                  <a:schemeClr val="dk1"/>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s-CO" sz="2000" u="none" cap="none" strike="noStrike">
                <a:solidFill>
                  <a:schemeClr val="dk1"/>
                </a:solidFill>
                <a:latin typeface="Arial"/>
                <a:ea typeface="Arial"/>
                <a:cs typeface="Arial"/>
                <a:sym typeface="Arial"/>
              </a:rPr>
              <a:t>La mayoría de los residentes</a:t>
            </a:r>
            <a:r>
              <a:rPr b="0" i="0" lang="es-CO" sz="2000" u="none" cap="none" strike="noStrike">
                <a:solidFill>
                  <a:schemeClr val="dk1"/>
                </a:solidFill>
                <a:latin typeface="Arial"/>
                <a:ea typeface="Arial"/>
                <a:cs typeface="Arial"/>
                <a:sym typeface="Arial"/>
              </a:rPr>
              <a:t> empezaron a caminar como medio de movilidad durante la pandemia, por razones de salud y prevención. También, </a:t>
            </a:r>
            <a:r>
              <a:rPr b="1" i="0" lang="es-CO" sz="2000" u="none" cap="none" strike="noStrike">
                <a:solidFill>
                  <a:schemeClr val="dk1"/>
                </a:solidFill>
                <a:latin typeface="Arial"/>
                <a:ea typeface="Arial"/>
                <a:cs typeface="Arial"/>
                <a:sym typeface="Arial"/>
              </a:rPr>
              <a:t>son cada vez más los residentes que </a:t>
            </a:r>
            <a:r>
              <a:rPr b="0" i="0" lang="es-CO" sz="2000" u="none" cap="none" strike="noStrike">
                <a:solidFill>
                  <a:schemeClr val="dk1"/>
                </a:solidFill>
                <a:latin typeface="Arial"/>
                <a:ea typeface="Arial"/>
                <a:cs typeface="Arial"/>
                <a:sym typeface="Arial"/>
              </a:rPr>
              <a:t> creen que todos deberían cuidar el aire, salir del trancón y caminar para ir a sus destinos.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925" name="Google Shape;925;p52"/>
          <p:cNvSpPr txBox="1"/>
          <p:nvPr/>
        </p:nvSpPr>
        <p:spPr>
          <a:xfrm>
            <a:off x="4961744" y="1343692"/>
            <a:ext cx="136101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s-CO" sz="2000" u="none" cap="none" strike="noStrike">
                <a:solidFill>
                  <a:schemeClr val="dk1"/>
                </a:solidFill>
                <a:latin typeface="Arial"/>
                <a:ea typeface="Arial"/>
                <a:cs typeface="Arial"/>
                <a:sym typeface="Arial"/>
              </a:rPr>
              <a:t>SITUACION</a:t>
            </a:r>
            <a:endParaRPr b="1" i="0" sz="2000" u="none" cap="none" strike="noStrike">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53"/>
          <p:cNvSpPr txBox="1"/>
          <p:nvPr/>
        </p:nvSpPr>
        <p:spPr>
          <a:xfrm>
            <a:off x="5594489" y="5972440"/>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
        <p:nvSpPr>
          <p:cNvPr id="931" name="Google Shape;931;p53"/>
          <p:cNvSpPr/>
          <p:nvPr/>
        </p:nvSpPr>
        <p:spPr>
          <a:xfrm>
            <a:off x="433891" y="262411"/>
            <a:ext cx="1175810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38. </a:t>
            </a:r>
            <a:r>
              <a:rPr b="0" i="0" lang="es-CO" sz="1800" u="none" cap="none" strike="noStrike">
                <a:solidFill>
                  <a:schemeClr val="dk1"/>
                </a:solidFill>
                <a:latin typeface="Arial"/>
                <a:ea typeface="Arial"/>
                <a:cs typeface="Arial"/>
                <a:sym typeface="Arial"/>
              </a:rPr>
              <a:t>Teniendo en cuenta lo que acabo de leer, y usando una escala de 1 a 10 , en donde 1 es extremadamente improbable y 10 extremadamente probable, ¿Qué tan probable es que esta persona opte por empezar a caminar en esta situación?</a:t>
            </a:r>
            <a:endParaRPr b="0" i="0" sz="1400" u="none" cap="none" strike="noStrike">
              <a:solidFill>
                <a:srgbClr val="000000"/>
              </a:solidFill>
              <a:latin typeface="Arial"/>
              <a:ea typeface="Arial"/>
              <a:cs typeface="Arial"/>
              <a:sym typeface="Arial"/>
            </a:endParaRPr>
          </a:p>
        </p:txBody>
      </p:sp>
      <p:graphicFrame>
        <p:nvGraphicFramePr>
          <p:cNvPr id="932" name="Google Shape;932;p53"/>
          <p:cNvGraphicFramePr/>
          <p:nvPr/>
        </p:nvGraphicFramePr>
        <p:xfrm>
          <a:off x="240244" y="225073"/>
          <a:ext cx="7143195" cy="5593139"/>
        </p:xfrm>
        <a:graphic>
          <a:graphicData uri="http://schemas.openxmlformats.org/drawingml/2006/chart">
            <c:chart r:id="rId3"/>
          </a:graphicData>
        </a:graphic>
      </p:graphicFrame>
      <p:sp>
        <p:nvSpPr>
          <p:cNvPr id="933" name="Google Shape;933;p53"/>
          <p:cNvSpPr txBox="1"/>
          <p:nvPr/>
        </p:nvSpPr>
        <p:spPr>
          <a:xfrm>
            <a:off x="433891" y="3927423"/>
            <a:ext cx="12988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Extremadamente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probable</a:t>
            </a:r>
            <a:endParaRPr b="0" i="0" sz="1200" u="none" cap="none" strike="noStrike">
              <a:solidFill>
                <a:schemeClr val="dk1"/>
              </a:solidFill>
              <a:latin typeface="Arial"/>
              <a:ea typeface="Arial"/>
              <a:cs typeface="Arial"/>
              <a:sym typeface="Arial"/>
            </a:endParaRPr>
          </a:p>
        </p:txBody>
      </p:sp>
      <p:sp>
        <p:nvSpPr>
          <p:cNvPr id="934" name="Google Shape;934;p53"/>
          <p:cNvSpPr txBox="1"/>
          <p:nvPr/>
        </p:nvSpPr>
        <p:spPr>
          <a:xfrm>
            <a:off x="6040357" y="3956872"/>
            <a:ext cx="1298882" cy="4616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Extremadamente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improbable</a:t>
            </a:r>
            <a:endParaRPr b="0" i="0" sz="1200" u="none" cap="none" strike="noStrike">
              <a:solidFill>
                <a:schemeClr val="dk1"/>
              </a:solidFill>
              <a:latin typeface="Arial"/>
              <a:ea typeface="Arial"/>
              <a:cs typeface="Arial"/>
              <a:sym typeface="Arial"/>
            </a:endParaRPr>
          </a:p>
        </p:txBody>
      </p:sp>
      <p:graphicFrame>
        <p:nvGraphicFramePr>
          <p:cNvPr id="935" name="Google Shape;935;p53"/>
          <p:cNvGraphicFramePr/>
          <p:nvPr/>
        </p:nvGraphicFramePr>
        <p:xfrm>
          <a:off x="8060714" y="1593125"/>
          <a:ext cx="4673600" cy="3852334"/>
        </p:xfrm>
        <a:graphic>
          <a:graphicData uri="http://schemas.openxmlformats.org/drawingml/2006/chart">
            <c:chart r:id="rId4"/>
          </a:graphicData>
        </a:graphic>
      </p:graphicFrame>
      <p:sp>
        <p:nvSpPr>
          <p:cNvPr id="936" name="Google Shape;936;p53"/>
          <p:cNvSpPr txBox="1"/>
          <p:nvPr/>
        </p:nvSpPr>
        <p:spPr>
          <a:xfrm>
            <a:off x="8364511" y="1293140"/>
            <a:ext cx="275966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CO" sz="1400" u="sng" cap="none" strike="noStrike">
                <a:solidFill>
                  <a:srgbClr val="7F7F7F"/>
                </a:solidFill>
                <a:latin typeface="Arial"/>
                <a:ea typeface="Arial"/>
                <a:cs typeface="Arial"/>
                <a:sym typeface="Arial"/>
              </a:rPr>
              <a:t>Probabilidad de empezar a caminar</a:t>
            </a:r>
            <a:endParaRPr b="0" i="0" sz="1400" u="sng" cap="none" strike="noStrike">
              <a:solidFill>
                <a:srgbClr val="7F7F7F"/>
              </a:solidFill>
              <a:latin typeface="Arial"/>
              <a:ea typeface="Arial"/>
              <a:cs typeface="Arial"/>
              <a:sym typeface="Arial"/>
            </a:endParaRPr>
          </a:p>
        </p:txBody>
      </p:sp>
      <p:sp>
        <p:nvSpPr>
          <p:cNvPr id="937" name="Google Shape;937;p53"/>
          <p:cNvSpPr txBox="1"/>
          <p:nvPr/>
        </p:nvSpPr>
        <p:spPr>
          <a:xfrm>
            <a:off x="3524371" y="2033611"/>
            <a:ext cx="11129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CO" sz="1400" u="sng" cap="none" strike="noStrike">
                <a:solidFill>
                  <a:srgbClr val="7F7F7F"/>
                </a:solidFill>
                <a:latin typeface="Arial"/>
                <a:ea typeface="Arial"/>
                <a:cs typeface="Arial"/>
                <a:sym typeface="Arial"/>
              </a:rPr>
              <a:t>Escala 1 a 10</a:t>
            </a:r>
            <a:endParaRPr b="0" i="0" sz="1400" u="sng" cap="none" strike="noStrike">
              <a:solidFill>
                <a:srgbClr val="7F7F7F"/>
              </a:solidFill>
              <a:latin typeface="Arial"/>
              <a:ea typeface="Arial"/>
              <a:cs typeface="Arial"/>
              <a:sym typeface="Arial"/>
            </a:endParaRPr>
          </a:p>
        </p:txBody>
      </p:sp>
      <p:cxnSp>
        <p:nvCxnSpPr>
          <p:cNvPr id="938" name="Google Shape;938;p53"/>
          <p:cNvCxnSpPr/>
          <p:nvPr/>
        </p:nvCxnSpPr>
        <p:spPr>
          <a:xfrm>
            <a:off x="8049718" y="1293140"/>
            <a:ext cx="0" cy="5062690"/>
          </a:xfrm>
          <a:prstGeom prst="straightConnector1">
            <a:avLst/>
          </a:prstGeom>
          <a:noFill/>
          <a:ln cap="flat" cmpd="sng" w="9525">
            <a:solidFill>
              <a:srgbClr val="7F7F7F"/>
            </a:solidFill>
            <a:prstDash val="dash"/>
            <a:round/>
            <a:headEnd len="sm" w="sm" type="none"/>
            <a:tailEnd len="sm" w="sm" type="none"/>
          </a:ln>
          <a:effectLst>
            <a:outerShdw blurRad="40000" rotWithShape="0" dir="5400000" dist="20000">
              <a:srgbClr val="000000">
                <a:alpha val="37254"/>
              </a:srgbClr>
            </a:outerShdw>
          </a:effectLst>
        </p:spPr>
      </p:cxn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54"/>
          <p:cNvSpPr/>
          <p:nvPr/>
        </p:nvSpPr>
        <p:spPr>
          <a:xfrm>
            <a:off x="278881" y="111939"/>
            <a:ext cx="11758109"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39. </a:t>
            </a:r>
            <a:r>
              <a:rPr b="0" i="0" lang="es-CO" sz="1800" u="none" cap="none" strike="noStrike">
                <a:solidFill>
                  <a:schemeClr val="dk1"/>
                </a:solidFill>
                <a:latin typeface="Arial"/>
                <a:ea typeface="Arial"/>
                <a:cs typeface="Arial"/>
                <a:sym typeface="Arial"/>
              </a:rPr>
              <a:t>Teniendo en cuenta lo que acabo de leer, y usando una escala de 1 a 10 , en donde 1 es extremadamente improbable y 10 extremadamente probable ¿Qué tan probable es que esta persona siga caminando como medio de transporte para movilizarse después de la pandemia?</a:t>
            </a:r>
            <a:endParaRPr b="0" i="0" sz="1400" u="none" cap="none" strike="noStrike">
              <a:solidFill>
                <a:srgbClr val="000000"/>
              </a:solidFill>
              <a:latin typeface="Arial"/>
              <a:ea typeface="Arial"/>
              <a:cs typeface="Arial"/>
              <a:sym typeface="Arial"/>
            </a:endParaRPr>
          </a:p>
        </p:txBody>
      </p:sp>
      <p:sp>
        <p:nvSpPr>
          <p:cNvPr id="944" name="Google Shape;944;p54"/>
          <p:cNvSpPr txBox="1"/>
          <p:nvPr/>
        </p:nvSpPr>
        <p:spPr>
          <a:xfrm>
            <a:off x="5594489" y="5972440"/>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graphicFrame>
        <p:nvGraphicFramePr>
          <p:cNvPr id="945" name="Google Shape;945;p54"/>
          <p:cNvGraphicFramePr/>
          <p:nvPr/>
        </p:nvGraphicFramePr>
        <p:xfrm>
          <a:off x="240244" y="225073"/>
          <a:ext cx="7143195" cy="5593139"/>
        </p:xfrm>
        <a:graphic>
          <a:graphicData uri="http://schemas.openxmlformats.org/drawingml/2006/chart">
            <c:chart r:id="rId3"/>
          </a:graphicData>
        </a:graphic>
      </p:graphicFrame>
      <p:sp>
        <p:nvSpPr>
          <p:cNvPr id="946" name="Google Shape;946;p54"/>
          <p:cNvSpPr txBox="1"/>
          <p:nvPr/>
        </p:nvSpPr>
        <p:spPr>
          <a:xfrm>
            <a:off x="433891" y="3927423"/>
            <a:ext cx="12988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Extremadamente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probable</a:t>
            </a:r>
            <a:endParaRPr b="0" i="0" sz="1200" u="none" cap="none" strike="noStrike">
              <a:solidFill>
                <a:schemeClr val="dk1"/>
              </a:solidFill>
              <a:latin typeface="Arial"/>
              <a:ea typeface="Arial"/>
              <a:cs typeface="Arial"/>
              <a:sym typeface="Arial"/>
            </a:endParaRPr>
          </a:p>
        </p:txBody>
      </p:sp>
      <p:sp>
        <p:nvSpPr>
          <p:cNvPr id="947" name="Google Shape;947;p54"/>
          <p:cNvSpPr txBox="1"/>
          <p:nvPr/>
        </p:nvSpPr>
        <p:spPr>
          <a:xfrm>
            <a:off x="6040357" y="3956872"/>
            <a:ext cx="1298882" cy="4616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Extremadamente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improbable</a:t>
            </a:r>
            <a:endParaRPr b="0" i="0" sz="1200" u="none" cap="none" strike="noStrike">
              <a:solidFill>
                <a:schemeClr val="dk1"/>
              </a:solidFill>
              <a:latin typeface="Arial"/>
              <a:ea typeface="Arial"/>
              <a:cs typeface="Arial"/>
              <a:sym typeface="Arial"/>
            </a:endParaRPr>
          </a:p>
        </p:txBody>
      </p:sp>
      <p:graphicFrame>
        <p:nvGraphicFramePr>
          <p:cNvPr id="948" name="Google Shape;948;p54"/>
          <p:cNvGraphicFramePr/>
          <p:nvPr/>
        </p:nvGraphicFramePr>
        <p:xfrm>
          <a:off x="8060714" y="1593125"/>
          <a:ext cx="4673600" cy="3852334"/>
        </p:xfrm>
        <a:graphic>
          <a:graphicData uri="http://schemas.openxmlformats.org/drawingml/2006/chart">
            <c:chart r:id="rId4"/>
          </a:graphicData>
        </a:graphic>
      </p:graphicFrame>
      <p:sp>
        <p:nvSpPr>
          <p:cNvPr id="949" name="Google Shape;949;p54"/>
          <p:cNvSpPr txBox="1"/>
          <p:nvPr/>
        </p:nvSpPr>
        <p:spPr>
          <a:xfrm>
            <a:off x="8874177" y="1372077"/>
            <a:ext cx="175887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CO" sz="1400" u="sng" cap="none" strike="noStrike">
                <a:solidFill>
                  <a:srgbClr val="7F7F7F"/>
                </a:solidFill>
                <a:latin typeface="Arial"/>
                <a:ea typeface="Arial"/>
                <a:cs typeface="Arial"/>
                <a:sym typeface="Arial"/>
              </a:rPr>
              <a:t>Continuar caminando</a:t>
            </a:r>
            <a:endParaRPr b="0" i="0" sz="1400" u="sng" cap="none" strike="noStrike">
              <a:solidFill>
                <a:srgbClr val="7F7F7F"/>
              </a:solidFill>
              <a:latin typeface="Arial"/>
              <a:ea typeface="Arial"/>
              <a:cs typeface="Arial"/>
              <a:sym typeface="Arial"/>
            </a:endParaRPr>
          </a:p>
        </p:txBody>
      </p:sp>
      <p:sp>
        <p:nvSpPr>
          <p:cNvPr id="950" name="Google Shape;950;p54"/>
          <p:cNvSpPr txBox="1"/>
          <p:nvPr/>
        </p:nvSpPr>
        <p:spPr>
          <a:xfrm>
            <a:off x="3524371" y="2033611"/>
            <a:ext cx="11129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CO" sz="1400" u="sng" cap="none" strike="noStrike">
                <a:solidFill>
                  <a:srgbClr val="7F7F7F"/>
                </a:solidFill>
                <a:latin typeface="Arial"/>
                <a:ea typeface="Arial"/>
                <a:cs typeface="Arial"/>
                <a:sym typeface="Arial"/>
              </a:rPr>
              <a:t>Escala 1 a 10</a:t>
            </a:r>
            <a:endParaRPr b="0" i="0" sz="1400" u="sng" cap="none" strike="noStrike">
              <a:solidFill>
                <a:srgbClr val="7F7F7F"/>
              </a:solidFill>
              <a:latin typeface="Arial"/>
              <a:ea typeface="Arial"/>
              <a:cs typeface="Arial"/>
              <a:sym typeface="Arial"/>
            </a:endParaRPr>
          </a:p>
        </p:txBody>
      </p:sp>
      <p:cxnSp>
        <p:nvCxnSpPr>
          <p:cNvPr id="951" name="Google Shape;951;p54"/>
          <p:cNvCxnSpPr/>
          <p:nvPr/>
        </p:nvCxnSpPr>
        <p:spPr>
          <a:xfrm>
            <a:off x="8049718" y="1293140"/>
            <a:ext cx="0" cy="5062690"/>
          </a:xfrm>
          <a:prstGeom prst="straightConnector1">
            <a:avLst/>
          </a:prstGeom>
          <a:noFill/>
          <a:ln cap="flat" cmpd="sng" w="9525">
            <a:solidFill>
              <a:srgbClr val="7F7F7F"/>
            </a:solidFill>
            <a:prstDash val="dash"/>
            <a:round/>
            <a:headEnd len="sm" w="sm" type="none"/>
            <a:tailEnd len="sm" w="sm" type="none"/>
          </a:ln>
          <a:effectLst>
            <a:outerShdw blurRad="40000" rotWithShape="0" dir="5400000" dist="20000">
              <a:srgbClr val="000000">
                <a:alpha val="37254"/>
              </a:srgbClr>
            </a:outerShdw>
          </a:effectLst>
        </p:spPr>
      </p:cxn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graphicFrame>
        <p:nvGraphicFramePr>
          <p:cNvPr id="956" name="Google Shape;956;p55"/>
          <p:cNvGraphicFramePr/>
          <p:nvPr/>
        </p:nvGraphicFramePr>
        <p:xfrm>
          <a:off x="734992" y="1175967"/>
          <a:ext cx="10822424" cy="4515575"/>
        </p:xfrm>
        <a:graphic>
          <a:graphicData uri="http://schemas.openxmlformats.org/drawingml/2006/chart">
            <c:chart r:id="rId3"/>
          </a:graphicData>
        </a:graphic>
      </p:graphicFrame>
      <p:sp>
        <p:nvSpPr>
          <p:cNvPr id="957" name="Google Shape;957;p55"/>
          <p:cNvSpPr/>
          <p:nvPr/>
        </p:nvSpPr>
        <p:spPr>
          <a:xfrm>
            <a:off x="1919507" y="343366"/>
            <a:ext cx="879675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40.</a:t>
            </a:r>
            <a:r>
              <a:rPr b="0" i="0" lang="es-CO" sz="1800" u="none" cap="none" strike="noStrike">
                <a:solidFill>
                  <a:schemeClr val="dk1"/>
                </a:solidFill>
                <a:latin typeface="Arial"/>
                <a:ea typeface="Arial"/>
                <a:cs typeface="Arial"/>
                <a:sym typeface="Arial"/>
              </a:rPr>
              <a:t> ¿Por favor indique si está de acuerdo o en desacuerdo con las siguientes  afirmaciones? </a:t>
            </a:r>
            <a:endParaRPr b="0" i="0" sz="1400" u="none" cap="none" strike="noStrike">
              <a:solidFill>
                <a:srgbClr val="000000"/>
              </a:solidFill>
              <a:latin typeface="Arial"/>
              <a:ea typeface="Arial"/>
              <a:cs typeface="Arial"/>
              <a:sym typeface="Arial"/>
            </a:endParaRPr>
          </a:p>
        </p:txBody>
      </p:sp>
      <p:sp>
        <p:nvSpPr>
          <p:cNvPr id="958" name="Google Shape;958;p55"/>
          <p:cNvSpPr txBox="1"/>
          <p:nvPr/>
        </p:nvSpPr>
        <p:spPr>
          <a:xfrm>
            <a:off x="4626198" y="5964108"/>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56"/>
          <p:cNvSpPr/>
          <p:nvPr/>
        </p:nvSpPr>
        <p:spPr>
          <a:xfrm>
            <a:off x="324091" y="343366"/>
            <a:ext cx="1162098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41.</a:t>
            </a:r>
            <a:r>
              <a:rPr b="0" i="0" lang="es-CO" sz="1800" u="none" cap="none" strike="noStrike">
                <a:solidFill>
                  <a:schemeClr val="dk1"/>
                </a:solidFill>
                <a:latin typeface="Arial"/>
                <a:ea typeface="Arial"/>
                <a:cs typeface="Arial"/>
                <a:sym typeface="Arial"/>
              </a:rPr>
              <a:t> Teniendo en cuenta una escala de 1 a 4, en donde 1 es No confío para nada, 2 confío poco, 3 confío algo y 4 confío completamente, Cuando usted camina, dígame por favor ¿qué tanto confía en los siguientes actores viales?</a:t>
            </a:r>
            <a:endParaRPr b="0" i="0" sz="1400" u="none" cap="none" strike="noStrike">
              <a:solidFill>
                <a:srgbClr val="000000"/>
              </a:solidFill>
              <a:latin typeface="Arial"/>
              <a:ea typeface="Arial"/>
              <a:cs typeface="Arial"/>
              <a:sym typeface="Arial"/>
            </a:endParaRPr>
          </a:p>
        </p:txBody>
      </p:sp>
      <p:sp>
        <p:nvSpPr>
          <p:cNvPr id="964" name="Google Shape;964;p56"/>
          <p:cNvSpPr txBox="1"/>
          <p:nvPr/>
        </p:nvSpPr>
        <p:spPr>
          <a:xfrm>
            <a:off x="7117492" y="2740461"/>
            <a:ext cx="82790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CO" sz="2800" u="none" cap="none" strike="noStrike">
                <a:solidFill>
                  <a:schemeClr val="lt1"/>
                </a:solidFill>
                <a:latin typeface="Arial"/>
                <a:ea typeface="Arial"/>
                <a:cs typeface="Arial"/>
                <a:sym typeface="Arial"/>
              </a:rPr>
              <a:t>69%</a:t>
            </a:r>
            <a:endParaRPr b="1" i="0" sz="2800" u="none" cap="none" strike="noStrike">
              <a:solidFill>
                <a:schemeClr val="lt1"/>
              </a:solidFill>
              <a:latin typeface="Arial"/>
              <a:ea typeface="Arial"/>
              <a:cs typeface="Arial"/>
              <a:sym typeface="Arial"/>
            </a:endParaRPr>
          </a:p>
        </p:txBody>
      </p:sp>
      <p:sp>
        <p:nvSpPr>
          <p:cNvPr id="965" name="Google Shape;965;p56"/>
          <p:cNvSpPr txBox="1"/>
          <p:nvPr/>
        </p:nvSpPr>
        <p:spPr>
          <a:xfrm>
            <a:off x="4037496" y="2178604"/>
            <a:ext cx="82790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CO" sz="2800" u="none" cap="none" strike="noStrike">
                <a:solidFill>
                  <a:schemeClr val="lt1"/>
                </a:solidFill>
                <a:latin typeface="Arial"/>
                <a:ea typeface="Arial"/>
                <a:cs typeface="Arial"/>
                <a:sym typeface="Arial"/>
              </a:rPr>
              <a:t>31%</a:t>
            </a:r>
            <a:endParaRPr b="1" i="0" sz="2800" u="none" cap="none" strike="noStrike">
              <a:solidFill>
                <a:schemeClr val="lt1"/>
              </a:solidFill>
              <a:latin typeface="Arial"/>
              <a:ea typeface="Arial"/>
              <a:cs typeface="Arial"/>
              <a:sym typeface="Arial"/>
            </a:endParaRPr>
          </a:p>
        </p:txBody>
      </p:sp>
      <p:sp>
        <p:nvSpPr>
          <p:cNvPr id="966" name="Google Shape;966;p56"/>
          <p:cNvSpPr txBox="1"/>
          <p:nvPr/>
        </p:nvSpPr>
        <p:spPr>
          <a:xfrm>
            <a:off x="5008548" y="6322996"/>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graphicFrame>
        <p:nvGraphicFramePr>
          <p:cNvPr id="967" name="Google Shape;967;p56"/>
          <p:cNvGraphicFramePr/>
          <p:nvPr/>
        </p:nvGraphicFramePr>
        <p:xfrm>
          <a:off x="646253" y="881360"/>
          <a:ext cx="10976658" cy="5478833"/>
        </p:xfrm>
        <a:graphic>
          <a:graphicData uri="http://schemas.openxmlformats.org/drawingml/2006/chart">
            <c:chart r:id="rId3"/>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graphicFrame>
        <p:nvGraphicFramePr>
          <p:cNvPr id="972" name="Google Shape;972;p57"/>
          <p:cNvGraphicFramePr/>
          <p:nvPr/>
        </p:nvGraphicFramePr>
        <p:xfrm>
          <a:off x="1447800" y="1197487"/>
          <a:ext cx="11867428" cy="4967698"/>
        </p:xfrm>
        <a:graphic>
          <a:graphicData uri="http://schemas.openxmlformats.org/drawingml/2006/chart">
            <c:chart r:id="rId3"/>
          </a:graphicData>
        </a:graphic>
      </p:graphicFrame>
      <p:sp>
        <p:nvSpPr>
          <p:cNvPr id="973" name="Google Shape;973;p57"/>
          <p:cNvSpPr txBox="1"/>
          <p:nvPr/>
        </p:nvSpPr>
        <p:spPr>
          <a:xfrm>
            <a:off x="5416781" y="5936020"/>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sp>
        <p:nvSpPr>
          <p:cNvPr id="974" name="Google Shape;974;p57"/>
          <p:cNvSpPr/>
          <p:nvPr/>
        </p:nvSpPr>
        <p:spPr>
          <a:xfrm>
            <a:off x="2458388" y="210790"/>
            <a:ext cx="826120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42. </a:t>
            </a:r>
            <a:r>
              <a:rPr b="0" i="0" lang="es-CO" sz="1800" u="none" cap="none" strike="noStrike">
                <a:solidFill>
                  <a:schemeClr val="dk1"/>
                </a:solidFill>
                <a:latin typeface="Arial"/>
                <a:ea typeface="Arial"/>
                <a:cs typeface="Arial"/>
                <a:sym typeface="Arial"/>
              </a:rPr>
              <a:t>¿Cuál de los siguientes factores considera el más importante para mejorar la experiencia de los y las peatones en Bogotá?</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58"/>
          <p:cNvSpPr/>
          <p:nvPr/>
        </p:nvSpPr>
        <p:spPr>
          <a:xfrm>
            <a:off x="229604" y="262344"/>
            <a:ext cx="1162098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43.</a:t>
            </a:r>
            <a:r>
              <a:rPr b="0" i="0" lang="es-CO" sz="1800" u="none" cap="none" strike="noStrike">
                <a:solidFill>
                  <a:schemeClr val="dk1"/>
                </a:solidFill>
                <a:latin typeface="Arial"/>
                <a:ea typeface="Arial"/>
                <a:cs typeface="Arial"/>
                <a:sym typeface="Arial"/>
              </a:rPr>
              <a:t> Teniendo en cuenta una escala de 1 a 4, en donde 1 es nada frecuente, 2 poco frecuente, 3 algo frecuente y 4 muy frecuente, Con ¿qué frecuencia ha visto los siguientes comportamientos en los y las peatones de Bogotá?</a:t>
            </a:r>
            <a:endParaRPr b="0" i="0" sz="1400" u="none" cap="none" strike="noStrike">
              <a:solidFill>
                <a:srgbClr val="000000"/>
              </a:solidFill>
              <a:latin typeface="Arial"/>
              <a:ea typeface="Arial"/>
              <a:cs typeface="Arial"/>
              <a:sym typeface="Arial"/>
            </a:endParaRPr>
          </a:p>
        </p:txBody>
      </p:sp>
      <p:sp>
        <p:nvSpPr>
          <p:cNvPr id="980" name="Google Shape;980;p58"/>
          <p:cNvSpPr txBox="1"/>
          <p:nvPr/>
        </p:nvSpPr>
        <p:spPr>
          <a:xfrm>
            <a:off x="7117492" y="2740461"/>
            <a:ext cx="82790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CO" sz="2800" u="none" cap="none" strike="noStrike">
                <a:solidFill>
                  <a:schemeClr val="lt1"/>
                </a:solidFill>
                <a:latin typeface="Arial"/>
                <a:ea typeface="Arial"/>
                <a:cs typeface="Arial"/>
                <a:sym typeface="Arial"/>
              </a:rPr>
              <a:t>69%</a:t>
            </a:r>
            <a:endParaRPr b="1" i="0" sz="2800" u="none" cap="none" strike="noStrike">
              <a:solidFill>
                <a:schemeClr val="lt1"/>
              </a:solidFill>
              <a:latin typeface="Arial"/>
              <a:ea typeface="Arial"/>
              <a:cs typeface="Arial"/>
              <a:sym typeface="Arial"/>
            </a:endParaRPr>
          </a:p>
        </p:txBody>
      </p:sp>
      <p:sp>
        <p:nvSpPr>
          <p:cNvPr id="981" name="Google Shape;981;p58"/>
          <p:cNvSpPr txBox="1"/>
          <p:nvPr/>
        </p:nvSpPr>
        <p:spPr>
          <a:xfrm>
            <a:off x="4037496" y="2178604"/>
            <a:ext cx="82790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CO" sz="2800" u="none" cap="none" strike="noStrike">
                <a:solidFill>
                  <a:schemeClr val="lt1"/>
                </a:solidFill>
                <a:latin typeface="Arial"/>
                <a:ea typeface="Arial"/>
                <a:cs typeface="Arial"/>
                <a:sym typeface="Arial"/>
              </a:rPr>
              <a:t>31%</a:t>
            </a:r>
            <a:endParaRPr b="1" i="0" sz="2800" u="none" cap="none" strike="noStrike">
              <a:solidFill>
                <a:schemeClr val="lt1"/>
              </a:solidFill>
              <a:latin typeface="Arial"/>
              <a:ea typeface="Arial"/>
              <a:cs typeface="Arial"/>
              <a:sym typeface="Arial"/>
            </a:endParaRPr>
          </a:p>
        </p:txBody>
      </p:sp>
      <p:sp>
        <p:nvSpPr>
          <p:cNvPr id="982" name="Google Shape;982;p58"/>
          <p:cNvSpPr txBox="1"/>
          <p:nvPr/>
        </p:nvSpPr>
        <p:spPr>
          <a:xfrm>
            <a:off x="5128287" y="6360049"/>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70</a:t>
            </a:r>
            <a:endParaRPr b="1" i="0" sz="1200" u="none" cap="none" strike="noStrike">
              <a:solidFill>
                <a:srgbClr val="3F3F3F"/>
              </a:solidFill>
              <a:latin typeface="Arial"/>
              <a:ea typeface="Arial"/>
              <a:cs typeface="Arial"/>
              <a:sym typeface="Arial"/>
            </a:endParaRPr>
          </a:p>
        </p:txBody>
      </p:sp>
      <p:graphicFrame>
        <p:nvGraphicFramePr>
          <p:cNvPr id="983" name="Google Shape;983;p58"/>
          <p:cNvGraphicFramePr/>
          <p:nvPr/>
        </p:nvGraphicFramePr>
        <p:xfrm>
          <a:off x="620692" y="1058055"/>
          <a:ext cx="11914207" cy="5152613"/>
        </p:xfrm>
        <a:graphic>
          <a:graphicData uri="http://schemas.openxmlformats.org/drawingml/2006/chart">
            <c:chart r:id="rId3"/>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59"/>
          <p:cNvSpPr txBox="1"/>
          <p:nvPr/>
        </p:nvSpPr>
        <p:spPr>
          <a:xfrm>
            <a:off x="1678711" y="1739777"/>
            <a:ext cx="7488819"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s-CO" sz="6000" u="none" cap="none" strike="noStrike">
                <a:solidFill>
                  <a:schemeClr val="lt1"/>
                </a:solidFill>
                <a:latin typeface="Arial"/>
                <a:ea typeface="Arial"/>
                <a:cs typeface="Arial"/>
                <a:sym typeface="Arial"/>
              </a:rPr>
              <a:t>Usuarios de transporte público</a:t>
            </a:r>
            <a:endParaRPr b="1" i="0" sz="6000" u="none" cap="none" strike="noStrike">
              <a:solidFill>
                <a:schemeClr val="lt1"/>
              </a:solidFill>
              <a:latin typeface="Arial"/>
              <a:ea typeface="Arial"/>
              <a:cs typeface="Arial"/>
              <a:sym typeface="Arial"/>
            </a:endParaRPr>
          </a:p>
        </p:txBody>
      </p:sp>
      <p:sp>
        <p:nvSpPr>
          <p:cNvPr id="989" name="Google Shape;989;p59"/>
          <p:cNvSpPr txBox="1"/>
          <p:nvPr/>
        </p:nvSpPr>
        <p:spPr>
          <a:xfrm>
            <a:off x="337457" y="5845631"/>
            <a:ext cx="341151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s-CO" sz="2400" u="none" cap="none" strike="noStrike">
                <a:solidFill>
                  <a:srgbClr val="F5B02B"/>
                </a:solidFill>
                <a:latin typeface="Arial"/>
                <a:ea typeface="Arial"/>
                <a:cs typeface="Arial"/>
                <a:sym typeface="Arial"/>
              </a:rPr>
              <a:t>#</a:t>
            </a:r>
            <a:r>
              <a:rPr b="1" i="0" lang="es-CO" sz="2400" u="none" cap="none" strike="noStrike">
                <a:solidFill>
                  <a:schemeClr val="lt1"/>
                </a:solidFill>
                <a:latin typeface="Arial"/>
                <a:ea typeface="Arial"/>
                <a:cs typeface="Arial"/>
                <a:sym typeface="Arial"/>
              </a:rPr>
              <a:t>YoMeQuedoEnCasa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
          <p:cNvSpPr/>
          <p:nvPr/>
        </p:nvSpPr>
        <p:spPr>
          <a:xfrm>
            <a:off x="2586178" y="116246"/>
            <a:ext cx="7613450" cy="413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s-CO" sz="2400" u="none" cap="none" strike="noStrike">
                <a:solidFill>
                  <a:srgbClr val="000000"/>
                </a:solidFill>
                <a:latin typeface="Arial"/>
                <a:ea typeface="Arial"/>
                <a:cs typeface="Arial"/>
                <a:sym typeface="Arial"/>
              </a:rPr>
              <a:t>Encuestas aplicadas por localidad </a:t>
            </a:r>
            <a:endParaRPr b="0" i="0" sz="2400" u="none" cap="none" strike="noStrike">
              <a:solidFill>
                <a:srgbClr val="000000"/>
              </a:solidFill>
              <a:latin typeface="Arial"/>
              <a:ea typeface="Arial"/>
              <a:cs typeface="Arial"/>
              <a:sym typeface="Arial"/>
            </a:endParaRPr>
          </a:p>
        </p:txBody>
      </p:sp>
      <p:sp>
        <p:nvSpPr>
          <p:cNvPr id="430" name="Google Shape;430;p6"/>
          <p:cNvSpPr txBox="1"/>
          <p:nvPr/>
        </p:nvSpPr>
        <p:spPr>
          <a:xfrm>
            <a:off x="799766" y="5802837"/>
            <a:ext cx="5876527" cy="77630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O" sz="1600" u="none" cap="none" strike="noStrike">
                <a:solidFill>
                  <a:srgbClr val="000000"/>
                </a:solidFill>
                <a:latin typeface="Arial"/>
                <a:ea typeface="Arial"/>
                <a:cs typeface="Arial"/>
                <a:sym typeface="Arial"/>
              </a:rPr>
              <a:t>En total se han realizado 1011 encuestas distribuidas en las 20 localidades de Bogotá.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p:txBody>
      </p:sp>
      <p:pic>
        <p:nvPicPr>
          <p:cNvPr id="431" name="Google Shape;431;p6"/>
          <p:cNvPicPr preferRelativeResize="0"/>
          <p:nvPr/>
        </p:nvPicPr>
        <p:blipFill rotWithShape="1">
          <a:blip r:embed="rId3">
            <a:alphaModFix/>
          </a:blip>
          <a:srcRect b="1499" l="-5140" r="13406" t="-1500"/>
          <a:stretch/>
        </p:blipFill>
        <p:spPr>
          <a:xfrm>
            <a:off x="3924102" y="558569"/>
            <a:ext cx="7687354" cy="5181872"/>
          </a:xfrm>
          <a:prstGeom prst="rect">
            <a:avLst/>
          </a:prstGeom>
          <a:noFill/>
          <a:ln>
            <a:noFill/>
          </a:ln>
        </p:spPr>
      </p:pic>
      <p:grpSp>
        <p:nvGrpSpPr>
          <p:cNvPr id="432" name="Google Shape;432;p6"/>
          <p:cNvGrpSpPr/>
          <p:nvPr/>
        </p:nvGrpSpPr>
        <p:grpSpPr>
          <a:xfrm>
            <a:off x="5107113" y="529945"/>
            <a:ext cx="538998" cy="762400"/>
            <a:chOff x="5951312" y="906811"/>
            <a:chExt cx="435027" cy="696510"/>
          </a:xfrm>
        </p:grpSpPr>
        <p:sp>
          <p:nvSpPr>
            <p:cNvPr id="433" name="Google Shape;433;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34" name="Google Shape;434;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64</a:t>
              </a:r>
              <a:endParaRPr b="1" i="0" sz="900" u="none" cap="none" strike="noStrike">
                <a:solidFill>
                  <a:srgbClr val="000000"/>
                </a:solidFill>
                <a:latin typeface="Arial"/>
                <a:ea typeface="Arial"/>
                <a:cs typeface="Arial"/>
                <a:sym typeface="Arial"/>
              </a:endParaRPr>
            </a:p>
          </p:txBody>
        </p:sp>
      </p:grpSp>
      <p:grpSp>
        <p:nvGrpSpPr>
          <p:cNvPr id="435" name="Google Shape;435;p6"/>
          <p:cNvGrpSpPr/>
          <p:nvPr/>
        </p:nvGrpSpPr>
        <p:grpSpPr>
          <a:xfrm>
            <a:off x="7114372" y="1166262"/>
            <a:ext cx="538998" cy="762400"/>
            <a:chOff x="5951312" y="906811"/>
            <a:chExt cx="435027" cy="696510"/>
          </a:xfrm>
        </p:grpSpPr>
        <p:sp>
          <p:nvSpPr>
            <p:cNvPr id="436" name="Google Shape;436;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37" name="Google Shape;437;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41</a:t>
              </a:r>
              <a:endParaRPr b="1" i="0" sz="900" u="none" cap="none" strike="noStrike">
                <a:solidFill>
                  <a:srgbClr val="000000"/>
                </a:solidFill>
                <a:latin typeface="Arial"/>
                <a:ea typeface="Arial"/>
                <a:cs typeface="Arial"/>
                <a:sym typeface="Arial"/>
              </a:endParaRPr>
            </a:p>
          </p:txBody>
        </p:sp>
      </p:grpSp>
      <p:grpSp>
        <p:nvGrpSpPr>
          <p:cNvPr id="438" name="Google Shape;438;p6"/>
          <p:cNvGrpSpPr/>
          <p:nvPr/>
        </p:nvGrpSpPr>
        <p:grpSpPr>
          <a:xfrm>
            <a:off x="8034110" y="1686929"/>
            <a:ext cx="538998" cy="762400"/>
            <a:chOff x="5951312" y="906811"/>
            <a:chExt cx="435027" cy="696510"/>
          </a:xfrm>
        </p:grpSpPr>
        <p:sp>
          <p:nvSpPr>
            <p:cNvPr id="439" name="Google Shape;439;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40" name="Google Shape;440;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35</a:t>
              </a:r>
              <a:endParaRPr b="1" i="0" sz="900" u="none" cap="none" strike="noStrike">
                <a:solidFill>
                  <a:srgbClr val="000000"/>
                </a:solidFill>
                <a:latin typeface="Arial"/>
                <a:ea typeface="Arial"/>
                <a:cs typeface="Arial"/>
                <a:sym typeface="Arial"/>
              </a:endParaRPr>
            </a:p>
          </p:txBody>
        </p:sp>
      </p:grpSp>
      <p:grpSp>
        <p:nvGrpSpPr>
          <p:cNvPr id="441" name="Google Shape;441;p6"/>
          <p:cNvGrpSpPr/>
          <p:nvPr/>
        </p:nvGrpSpPr>
        <p:grpSpPr>
          <a:xfrm>
            <a:off x="9831509" y="2210303"/>
            <a:ext cx="538998" cy="762400"/>
            <a:chOff x="5951312" y="906811"/>
            <a:chExt cx="435027" cy="696510"/>
          </a:xfrm>
        </p:grpSpPr>
        <p:sp>
          <p:nvSpPr>
            <p:cNvPr id="442" name="Google Shape;442;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43" name="Google Shape;443;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52 	</a:t>
              </a:r>
              <a:endParaRPr b="1" i="0" sz="900" u="none" cap="none" strike="noStrike">
                <a:solidFill>
                  <a:srgbClr val="000000"/>
                </a:solidFill>
                <a:latin typeface="Arial"/>
                <a:ea typeface="Arial"/>
                <a:cs typeface="Arial"/>
                <a:sym typeface="Arial"/>
              </a:endParaRPr>
            </a:p>
          </p:txBody>
        </p:sp>
      </p:grpSp>
      <p:grpSp>
        <p:nvGrpSpPr>
          <p:cNvPr id="444" name="Google Shape;444;p6"/>
          <p:cNvGrpSpPr/>
          <p:nvPr/>
        </p:nvGrpSpPr>
        <p:grpSpPr>
          <a:xfrm>
            <a:off x="10548005" y="3215047"/>
            <a:ext cx="538998" cy="762400"/>
            <a:chOff x="5951312" y="906811"/>
            <a:chExt cx="435027" cy="696510"/>
          </a:xfrm>
        </p:grpSpPr>
        <p:sp>
          <p:nvSpPr>
            <p:cNvPr id="445" name="Google Shape;445;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46" name="Google Shape;446;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49</a:t>
              </a:r>
              <a:endParaRPr b="1" i="0" sz="900" u="none" cap="none" strike="noStrike">
                <a:solidFill>
                  <a:srgbClr val="000000"/>
                </a:solidFill>
                <a:latin typeface="Arial"/>
                <a:ea typeface="Arial"/>
                <a:cs typeface="Arial"/>
                <a:sym typeface="Arial"/>
              </a:endParaRPr>
            </a:p>
          </p:txBody>
        </p:sp>
      </p:grpSp>
      <p:sp>
        <p:nvSpPr>
          <p:cNvPr id="447" name="Google Shape;447;p6"/>
          <p:cNvSpPr/>
          <p:nvPr/>
        </p:nvSpPr>
        <p:spPr>
          <a:xfrm>
            <a:off x="8037312" y="4730106"/>
            <a:ext cx="538974" cy="76240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grpSp>
        <p:nvGrpSpPr>
          <p:cNvPr id="448" name="Google Shape;448;p6"/>
          <p:cNvGrpSpPr/>
          <p:nvPr/>
        </p:nvGrpSpPr>
        <p:grpSpPr>
          <a:xfrm>
            <a:off x="7767779" y="3596247"/>
            <a:ext cx="538998" cy="762400"/>
            <a:chOff x="5951312" y="906811"/>
            <a:chExt cx="435027" cy="696510"/>
          </a:xfrm>
        </p:grpSpPr>
        <p:sp>
          <p:nvSpPr>
            <p:cNvPr id="449" name="Google Shape;449;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50" name="Google Shape;450;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87</a:t>
              </a:r>
              <a:endParaRPr b="1" i="0" sz="900" u="none" cap="none" strike="noStrike">
                <a:solidFill>
                  <a:srgbClr val="000000"/>
                </a:solidFill>
                <a:latin typeface="Arial"/>
                <a:ea typeface="Arial"/>
                <a:cs typeface="Arial"/>
                <a:sym typeface="Arial"/>
              </a:endParaRPr>
            </a:p>
          </p:txBody>
        </p:sp>
      </p:grpSp>
      <p:grpSp>
        <p:nvGrpSpPr>
          <p:cNvPr id="451" name="Google Shape;451;p6"/>
          <p:cNvGrpSpPr/>
          <p:nvPr/>
        </p:nvGrpSpPr>
        <p:grpSpPr>
          <a:xfrm>
            <a:off x="6676293" y="3215047"/>
            <a:ext cx="538998" cy="762400"/>
            <a:chOff x="5951312" y="906811"/>
            <a:chExt cx="435027" cy="696510"/>
          </a:xfrm>
        </p:grpSpPr>
        <p:sp>
          <p:nvSpPr>
            <p:cNvPr id="452" name="Google Shape;452;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53" name="Google Shape;453;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61</a:t>
              </a:r>
              <a:endParaRPr b="1" i="0" sz="900" u="none" cap="none" strike="noStrike">
                <a:solidFill>
                  <a:srgbClr val="000000"/>
                </a:solidFill>
                <a:latin typeface="Arial"/>
                <a:ea typeface="Arial"/>
                <a:cs typeface="Arial"/>
                <a:sym typeface="Arial"/>
              </a:endParaRPr>
            </a:p>
          </p:txBody>
        </p:sp>
      </p:grpSp>
      <p:grpSp>
        <p:nvGrpSpPr>
          <p:cNvPr id="454" name="Google Shape;454;p6"/>
          <p:cNvGrpSpPr/>
          <p:nvPr/>
        </p:nvGrpSpPr>
        <p:grpSpPr>
          <a:xfrm>
            <a:off x="6078379" y="2387105"/>
            <a:ext cx="538998" cy="762400"/>
            <a:chOff x="5951312" y="906811"/>
            <a:chExt cx="435027" cy="696510"/>
          </a:xfrm>
        </p:grpSpPr>
        <p:sp>
          <p:nvSpPr>
            <p:cNvPr id="455" name="Google Shape;455;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56" name="Google Shape;456;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74</a:t>
              </a:r>
              <a:endParaRPr b="1" i="0" sz="900" u="none" cap="none" strike="noStrike">
                <a:solidFill>
                  <a:srgbClr val="000000"/>
                </a:solidFill>
                <a:latin typeface="Arial"/>
                <a:ea typeface="Arial"/>
                <a:cs typeface="Arial"/>
                <a:sym typeface="Arial"/>
              </a:endParaRPr>
            </a:p>
          </p:txBody>
        </p:sp>
      </p:grpSp>
      <p:grpSp>
        <p:nvGrpSpPr>
          <p:cNvPr id="457" name="Google Shape;457;p6"/>
          <p:cNvGrpSpPr/>
          <p:nvPr/>
        </p:nvGrpSpPr>
        <p:grpSpPr>
          <a:xfrm>
            <a:off x="4776844" y="1829103"/>
            <a:ext cx="538998" cy="762400"/>
            <a:chOff x="5951312" y="906811"/>
            <a:chExt cx="435027" cy="696510"/>
          </a:xfrm>
        </p:grpSpPr>
        <p:sp>
          <p:nvSpPr>
            <p:cNvPr id="458" name="Google Shape;458;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59" name="Google Shape;459;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87</a:t>
              </a:r>
              <a:endParaRPr b="1" i="0" sz="900" u="none" cap="none" strike="noStrike">
                <a:solidFill>
                  <a:srgbClr val="000000"/>
                </a:solidFill>
                <a:latin typeface="Arial"/>
                <a:ea typeface="Arial"/>
                <a:cs typeface="Arial"/>
                <a:sym typeface="Arial"/>
              </a:endParaRPr>
            </a:p>
          </p:txBody>
        </p:sp>
      </p:grpSp>
      <p:grpSp>
        <p:nvGrpSpPr>
          <p:cNvPr id="460" name="Google Shape;460;p6"/>
          <p:cNvGrpSpPr/>
          <p:nvPr/>
        </p:nvGrpSpPr>
        <p:grpSpPr>
          <a:xfrm>
            <a:off x="6487562" y="1614984"/>
            <a:ext cx="538998" cy="762400"/>
            <a:chOff x="5951312" y="906811"/>
            <a:chExt cx="435027" cy="696510"/>
          </a:xfrm>
        </p:grpSpPr>
        <p:sp>
          <p:nvSpPr>
            <p:cNvPr id="461" name="Google Shape;461;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62" name="Google Shape;462;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49</a:t>
              </a:r>
              <a:endParaRPr b="1" i="0" sz="900" u="none" cap="none" strike="noStrike">
                <a:solidFill>
                  <a:srgbClr val="000000"/>
                </a:solidFill>
                <a:latin typeface="Arial"/>
                <a:ea typeface="Arial"/>
                <a:cs typeface="Arial"/>
                <a:sym typeface="Arial"/>
              </a:endParaRPr>
            </a:p>
          </p:txBody>
        </p:sp>
      </p:grpSp>
      <p:grpSp>
        <p:nvGrpSpPr>
          <p:cNvPr id="463" name="Google Shape;463;p6"/>
          <p:cNvGrpSpPr/>
          <p:nvPr/>
        </p:nvGrpSpPr>
        <p:grpSpPr>
          <a:xfrm>
            <a:off x="7415913" y="2051198"/>
            <a:ext cx="538998" cy="762400"/>
            <a:chOff x="5951312" y="906811"/>
            <a:chExt cx="435027" cy="696510"/>
          </a:xfrm>
        </p:grpSpPr>
        <p:sp>
          <p:nvSpPr>
            <p:cNvPr id="464" name="Google Shape;464;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65" name="Google Shape;465;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40</a:t>
              </a:r>
              <a:endParaRPr b="1" i="0" sz="900" u="none" cap="none" strike="noStrike">
                <a:solidFill>
                  <a:srgbClr val="000000"/>
                </a:solidFill>
                <a:latin typeface="Arial"/>
                <a:ea typeface="Arial"/>
                <a:cs typeface="Arial"/>
                <a:sym typeface="Arial"/>
              </a:endParaRPr>
            </a:p>
          </p:txBody>
        </p:sp>
      </p:grpSp>
      <p:grpSp>
        <p:nvGrpSpPr>
          <p:cNvPr id="466" name="Google Shape;466;p6"/>
          <p:cNvGrpSpPr/>
          <p:nvPr/>
        </p:nvGrpSpPr>
        <p:grpSpPr>
          <a:xfrm>
            <a:off x="8184927" y="2422862"/>
            <a:ext cx="538998" cy="762400"/>
            <a:chOff x="5951312" y="906811"/>
            <a:chExt cx="435027" cy="696510"/>
          </a:xfrm>
        </p:grpSpPr>
        <p:sp>
          <p:nvSpPr>
            <p:cNvPr id="467" name="Google Shape;467;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68" name="Google Shape;468;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33</a:t>
              </a:r>
              <a:endParaRPr b="1" i="0" sz="900" u="none" cap="none" strike="noStrike">
                <a:solidFill>
                  <a:srgbClr val="000000"/>
                </a:solidFill>
                <a:latin typeface="Arial"/>
                <a:ea typeface="Arial"/>
                <a:cs typeface="Arial"/>
                <a:sym typeface="Arial"/>
              </a:endParaRPr>
            </a:p>
          </p:txBody>
        </p:sp>
      </p:grpSp>
      <p:grpSp>
        <p:nvGrpSpPr>
          <p:cNvPr id="469" name="Google Shape;469;p6"/>
          <p:cNvGrpSpPr/>
          <p:nvPr/>
        </p:nvGrpSpPr>
        <p:grpSpPr>
          <a:xfrm>
            <a:off x="8822509" y="2651548"/>
            <a:ext cx="538998" cy="762400"/>
            <a:chOff x="5951312" y="906811"/>
            <a:chExt cx="435027" cy="696510"/>
          </a:xfrm>
        </p:grpSpPr>
        <p:sp>
          <p:nvSpPr>
            <p:cNvPr id="470" name="Google Shape;470;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71" name="Google Shape;471;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30</a:t>
              </a:r>
              <a:endParaRPr b="1" i="0" sz="900" u="none" cap="none" strike="noStrike">
                <a:solidFill>
                  <a:srgbClr val="000000"/>
                </a:solidFill>
                <a:latin typeface="Arial"/>
                <a:ea typeface="Arial"/>
                <a:cs typeface="Arial"/>
                <a:sym typeface="Arial"/>
              </a:endParaRPr>
            </a:p>
          </p:txBody>
        </p:sp>
      </p:grpSp>
      <p:grpSp>
        <p:nvGrpSpPr>
          <p:cNvPr id="472" name="Google Shape;472;p6"/>
          <p:cNvGrpSpPr/>
          <p:nvPr/>
        </p:nvGrpSpPr>
        <p:grpSpPr>
          <a:xfrm>
            <a:off x="7635987" y="2709210"/>
            <a:ext cx="538998" cy="762400"/>
            <a:chOff x="5951312" y="906811"/>
            <a:chExt cx="435027" cy="696510"/>
          </a:xfrm>
        </p:grpSpPr>
        <p:sp>
          <p:nvSpPr>
            <p:cNvPr id="473" name="Google Shape;473;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74" name="Google Shape;474;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44</a:t>
              </a:r>
              <a:endParaRPr b="1" i="0" sz="900" u="none" cap="none" strike="noStrike">
                <a:solidFill>
                  <a:srgbClr val="000000"/>
                </a:solidFill>
                <a:latin typeface="Arial"/>
                <a:ea typeface="Arial"/>
                <a:cs typeface="Arial"/>
                <a:sym typeface="Arial"/>
              </a:endParaRPr>
            </a:p>
          </p:txBody>
        </p:sp>
      </p:grpSp>
      <p:grpSp>
        <p:nvGrpSpPr>
          <p:cNvPr id="475" name="Google Shape;475;p6"/>
          <p:cNvGrpSpPr/>
          <p:nvPr/>
        </p:nvGrpSpPr>
        <p:grpSpPr>
          <a:xfrm>
            <a:off x="8723909" y="1620624"/>
            <a:ext cx="551136" cy="782320"/>
            <a:chOff x="5951331" y="888613"/>
            <a:chExt cx="444824" cy="714708"/>
          </a:xfrm>
        </p:grpSpPr>
        <p:sp>
          <p:nvSpPr>
            <p:cNvPr id="476" name="Google Shape;476;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77" name="Google Shape;477;p6"/>
            <p:cNvSpPr/>
            <p:nvPr/>
          </p:nvSpPr>
          <p:spPr>
            <a:xfrm>
              <a:off x="5961155" y="888613"/>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21</a:t>
              </a:r>
              <a:endParaRPr b="1" i="0" sz="900" u="none" cap="none" strike="noStrike">
                <a:solidFill>
                  <a:srgbClr val="000000"/>
                </a:solidFill>
                <a:latin typeface="Arial"/>
                <a:ea typeface="Arial"/>
                <a:cs typeface="Arial"/>
                <a:sym typeface="Arial"/>
              </a:endParaRPr>
            </a:p>
          </p:txBody>
        </p:sp>
      </p:grpSp>
      <p:grpSp>
        <p:nvGrpSpPr>
          <p:cNvPr id="478" name="Google Shape;478;p6"/>
          <p:cNvGrpSpPr/>
          <p:nvPr/>
        </p:nvGrpSpPr>
        <p:grpSpPr>
          <a:xfrm>
            <a:off x="8697035" y="3251103"/>
            <a:ext cx="538998" cy="762400"/>
            <a:chOff x="5951312" y="906811"/>
            <a:chExt cx="435027" cy="696510"/>
          </a:xfrm>
        </p:grpSpPr>
        <p:sp>
          <p:nvSpPr>
            <p:cNvPr id="479" name="Google Shape;479;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80" name="Google Shape;480;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52</a:t>
              </a:r>
              <a:endParaRPr b="1" i="0" sz="900" u="none" cap="none" strike="noStrike">
                <a:solidFill>
                  <a:srgbClr val="000000"/>
                </a:solidFill>
                <a:latin typeface="Arial"/>
                <a:ea typeface="Arial"/>
                <a:cs typeface="Arial"/>
                <a:sym typeface="Arial"/>
              </a:endParaRPr>
            </a:p>
          </p:txBody>
        </p:sp>
      </p:grpSp>
      <p:graphicFrame>
        <p:nvGraphicFramePr>
          <p:cNvPr id="481" name="Google Shape;481;p6"/>
          <p:cNvGraphicFramePr/>
          <p:nvPr/>
        </p:nvGraphicFramePr>
        <p:xfrm>
          <a:off x="799766" y="975112"/>
          <a:ext cx="3000000" cy="3000000"/>
        </p:xfrm>
        <a:graphic>
          <a:graphicData uri="http://schemas.openxmlformats.org/drawingml/2006/table">
            <a:tbl>
              <a:tblPr>
                <a:noFill/>
                <a:tableStyleId>{9DCE1D51-216E-45FC-86F1-6A9344CFAA45}</a:tableStyleId>
              </a:tblPr>
              <a:tblGrid>
                <a:gridCol w="1443650"/>
                <a:gridCol w="600375"/>
              </a:tblGrid>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LOCALIDADES</a:t>
                      </a:r>
                      <a:endParaRPr b="1" i="0" sz="1100" u="none" cap="none" strike="noStrike">
                        <a:solidFill>
                          <a:srgbClr val="000000"/>
                        </a:solidFill>
                        <a:latin typeface="Arial"/>
                        <a:ea typeface="Arial"/>
                        <a:cs typeface="Arial"/>
                        <a:sym typeface="Arial"/>
                      </a:endParaRPr>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Suba</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17%</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Kennedy</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16%</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Engativá</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11%</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Ciudad Bolívar</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10%</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Bosa</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9%</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Usaquén</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6%</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Fontibón</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5%</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San Cristóbal</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5%</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Usme</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4%</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Rafael Uribe Uribe</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4%</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Barrios Unidos</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3%</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Puente Aranda</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3%</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Tunjuelito</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2%</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Teusaquillo</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2%</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Chapinero</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2%</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Antonio Nariño</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1%</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Los Mártires</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1%</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Santa Fe</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1%</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La Candelaria</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0%</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190500">
                <a:tc>
                  <a:txBody>
                    <a:bodyPr/>
                    <a:lstStyle/>
                    <a:p>
                      <a:pPr indent="0" lvl="0" marL="0" marR="0" rtl="0" algn="l">
                        <a:lnSpc>
                          <a:spcPct val="100000"/>
                        </a:lnSpc>
                        <a:spcBef>
                          <a:spcPts val="0"/>
                        </a:spcBef>
                        <a:spcAft>
                          <a:spcPts val="0"/>
                        </a:spcAft>
                        <a:buClr>
                          <a:srgbClr val="000000"/>
                        </a:buClr>
                        <a:buSzPts val="1100"/>
                        <a:buFont typeface="Arial"/>
                        <a:buNone/>
                      </a:pPr>
                      <a:r>
                        <a:rPr b="1" i="0" lang="es-CO" sz="1100" u="none" cap="none" strike="noStrike">
                          <a:solidFill>
                            <a:srgbClr val="000000"/>
                          </a:solidFill>
                          <a:latin typeface="Arial"/>
                          <a:ea typeface="Arial"/>
                          <a:cs typeface="Arial"/>
                          <a:sym typeface="Arial"/>
                        </a:rPr>
                        <a:t>Sumapaz</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s-CO" sz="1100" u="none" cap="none" strike="noStrike">
                          <a:solidFill>
                            <a:srgbClr val="000000"/>
                          </a:solidFill>
                          <a:latin typeface="Arial"/>
                          <a:ea typeface="Arial"/>
                          <a:cs typeface="Arial"/>
                          <a:sym typeface="Arial"/>
                        </a:rPr>
                        <a:t>0%</a:t>
                      </a:r>
                      <a:endParaRPr sz="1400" u="none" cap="none" strike="noStrike"/>
                    </a:p>
                  </a:txBody>
                  <a:tcPr marT="9525" marB="0" marR="9525" marL="9525" anchor="b">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bl>
          </a:graphicData>
        </a:graphic>
      </p:graphicFrame>
      <p:sp>
        <p:nvSpPr>
          <p:cNvPr id="482" name="Google Shape;482;p6"/>
          <p:cNvSpPr/>
          <p:nvPr/>
        </p:nvSpPr>
        <p:spPr>
          <a:xfrm>
            <a:off x="8042663" y="4694050"/>
            <a:ext cx="538965" cy="532304"/>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68</a:t>
            </a:r>
            <a:endParaRPr b="1" i="0" sz="900" u="none" cap="none" strike="noStrike">
              <a:solidFill>
                <a:srgbClr val="000000"/>
              </a:solidFill>
              <a:latin typeface="Arial"/>
              <a:ea typeface="Arial"/>
              <a:cs typeface="Arial"/>
              <a:sym typeface="Arial"/>
            </a:endParaRPr>
          </a:p>
        </p:txBody>
      </p:sp>
      <p:grpSp>
        <p:nvGrpSpPr>
          <p:cNvPr id="483" name="Google Shape;483;p6"/>
          <p:cNvGrpSpPr/>
          <p:nvPr/>
        </p:nvGrpSpPr>
        <p:grpSpPr>
          <a:xfrm>
            <a:off x="9100389" y="3366151"/>
            <a:ext cx="943015" cy="932407"/>
            <a:chOff x="9100389" y="3366151"/>
            <a:chExt cx="943015" cy="932407"/>
          </a:xfrm>
        </p:grpSpPr>
        <p:grpSp>
          <p:nvGrpSpPr>
            <p:cNvPr id="484" name="Google Shape;484;p6"/>
            <p:cNvGrpSpPr/>
            <p:nvPr/>
          </p:nvGrpSpPr>
          <p:grpSpPr>
            <a:xfrm>
              <a:off x="9466391" y="3366151"/>
              <a:ext cx="538998" cy="762400"/>
              <a:chOff x="5951312" y="906811"/>
              <a:chExt cx="435027" cy="696510"/>
            </a:xfrm>
          </p:grpSpPr>
          <p:sp>
            <p:nvSpPr>
              <p:cNvPr id="485" name="Google Shape;485;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86" name="Google Shape;486;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43</a:t>
                </a:r>
                <a:endParaRPr b="1" i="0" sz="900" u="none" cap="none" strike="noStrike">
                  <a:solidFill>
                    <a:srgbClr val="000000"/>
                  </a:solidFill>
                  <a:latin typeface="Arial"/>
                  <a:ea typeface="Arial"/>
                  <a:cs typeface="Arial"/>
                  <a:sym typeface="Arial"/>
                </a:endParaRPr>
              </a:p>
            </p:txBody>
          </p:sp>
        </p:grpSp>
        <p:sp>
          <p:nvSpPr>
            <p:cNvPr id="487" name="Google Shape;487;p6"/>
            <p:cNvSpPr txBox="1"/>
            <p:nvPr/>
          </p:nvSpPr>
          <p:spPr>
            <a:xfrm>
              <a:off x="9100389" y="4021559"/>
              <a:ext cx="94301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s-CO" sz="1200" u="none" cap="none" strike="noStrike">
                  <a:solidFill>
                    <a:srgbClr val="3F3F3F"/>
                  </a:solidFill>
                  <a:latin typeface="Arial"/>
                  <a:ea typeface="Arial"/>
                  <a:cs typeface="Arial"/>
                  <a:sym typeface="Arial"/>
                </a:rPr>
                <a:t>TUNJUELITO</a:t>
              </a:r>
              <a:endParaRPr b="0" i="0" sz="1200" u="none" cap="none" strike="noStrike">
                <a:solidFill>
                  <a:srgbClr val="3F3F3F"/>
                </a:solidFill>
                <a:latin typeface="Arial"/>
                <a:ea typeface="Arial"/>
                <a:cs typeface="Arial"/>
                <a:sym typeface="Arial"/>
              </a:endParaRPr>
            </a:p>
          </p:txBody>
        </p:sp>
      </p:grpSp>
      <p:grpSp>
        <p:nvGrpSpPr>
          <p:cNvPr id="488" name="Google Shape;488;p6"/>
          <p:cNvGrpSpPr/>
          <p:nvPr/>
        </p:nvGrpSpPr>
        <p:grpSpPr>
          <a:xfrm>
            <a:off x="8742998" y="4079344"/>
            <a:ext cx="538998" cy="762400"/>
            <a:chOff x="5951312" y="906811"/>
            <a:chExt cx="435027" cy="696510"/>
          </a:xfrm>
        </p:grpSpPr>
        <p:sp>
          <p:nvSpPr>
            <p:cNvPr id="489" name="Google Shape;489;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90" name="Google Shape;490;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74</a:t>
              </a:r>
              <a:endParaRPr b="1" i="0" sz="900" u="none" cap="none" strike="noStrike">
                <a:solidFill>
                  <a:srgbClr val="000000"/>
                </a:solidFill>
                <a:latin typeface="Arial"/>
                <a:ea typeface="Arial"/>
                <a:cs typeface="Arial"/>
                <a:sym typeface="Arial"/>
              </a:endParaRPr>
            </a:p>
          </p:txBody>
        </p:sp>
      </p:grpSp>
      <p:grpSp>
        <p:nvGrpSpPr>
          <p:cNvPr id="491" name="Google Shape;491;p6"/>
          <p:cNvGrpSpPr/>
          <p:nvPr/>
        </p:nvGrpSpPr>
        <p:grpSpPr>
          <a:xfrm>
            <a:off x="11067418" y="2546554"/>
            <a:ext cx="820284" cy="1024414"/>
            <a:chOff x="11067418" y="2546554"/>
            <a:chExt cx="820284" cy="1024414"/>
          </a:xfrm>
        </p:grpSpPr>
        <p:grpSp>
          <p:nvGrpSpPr>
            <p:cNvPr id="492" name="Google Shape;492;p6"/>
            <p:cNvGrpSpPr/>
            <p:nvPr/>
          </p:nvGrpSpPr>
          <p:grpSpPr>
            <a:xfrm>
              <a:off x="11067418" y="2546554"/>
              <a:ext cx="538998" cy="762400"/>
              <a:chOff x="5951312" y="906811"/>
              <a:chExt cx="435027" cy="696510"/>
            </a:xfrm>
          </p:grpSpPr>
          <p:sp>
            <p:nvSpPr>
              <p:cNvPr id="493" name="Google Shape;493;p6"/>
              <p:cNvSpPr/>
              <p:nvPr/>
            </p:nvSpPr>
            <p:spPr>
              <a:xfrm>
                <a:off x="5951331" y="906811"/>
                <a:ext cx="435008" cy="696510"/>
              </a:xfrm>
              <a:custGeom>
                <a:rect b="b" l="l" r="r" t="t"/>
                <a:pathLst>
                  <a:path extrusionOk="0" h="176" w="128">
                    <a:moveTo>
                      <a:pt x="64" y="0"/>
                    </a:moveTo>
                    <a:cubicBezTo>
                      <a:pt x="29" y="0"/>
                      <a:pt x="0" y="29"/>
                      <a:pt x="0" y="64"/>
                    </a:cubicBezTo>
                    <a:cubicBezTo>
                      <a:pt x="0" y="116"/>
                      <a:pt x="64" y="176"/>
                      <a:pt x="64" y="176"/>
                    </a:cubicBezTo>
                    <a:cubicBezTo>
                      <a:pt x="64" y="176"/>
                      <a:pt x="128" y="116"/>
                      <a:pt x="128" y="64"/>
                    </a:cubicBezTo>
                    <a:cubicBezTo>
                      <a:pt x="128" y="29"/>
                      <a:pt x="99"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moveTo>
                      <a:pt x="64" y="32"/>
                    </a:moveTo>
                    <a:cubicBezTo>
                      <a:pt x="46" y="32"/>
                      <a:pt x="32" y="46"/>
                      <a:pt x="32" y="64"/>
                    </a:cubicBezTo>
                    <a:cubicBezTo>
                      <a:pt x="32" y="82"/>
                      <a:pt x="46"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7" y="40"/>
                      <a:pt x="88" y="51"/>
                      <a:pt x="88" y="64"/>
                    </a:cubicBezTo>
                    <a:cubicBezTo>
                      <a:pt x="88" y="77"/>
                      <a:pt x="77" y="88"/>
                      <a:pt x="64" y="88"/>
                    </a:cubicBezTo>
                  </a:path>
                </a:pathLst>
              </a:custGeom>
              <a:solidFill>
                <a:srgbClr val="EA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2A2A2A"/>
                  </a:solidFill>
                  <a:latin typeface="Arial"/>
                  <a:ea typeface="Arial"/>
                  <a:cs typeface="Arial"/>
                  <a:sym typeface="Arial"/>
                </a:endParaRPr>
              </a:p>
            </p:txBody>
          </p:sp>
          <p:sp>
            <p:nvSpPr>
              <p:cNvPr id="494" name="Google Shape;494;p6"/>
              <p:cNvSpPr/>
              <p:nvPr/>
            </p:nvSpPr>
            <p:spPr>
              <a:xfrm>
                <a:off x="5951312" y="906811"/>
                <a:ext cx="435000" cy="486300"/>
              </a:xfrm>
              <a:prstGeom prst="ellipse">
                <a:avLst/>
              </a:prstGeom>
              <a:solidFill>
                <a:srgbClr val="EA9999"/>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s-CO" sz="900" u="none" cap="none" strike="noStrike">
                    <a:solidFill>
                      <a:srgbClr val="000000"/>
                    </a:solidFill>
                    <a:latin typeface="Arial"/>
                    <a:ea typeface="Arial"/>
                    <a:cs typeface="Arial"/>
                    <a:sym typeface="Arial"/>
                  </a:rPr>
                  <a:t>  7</a:t>
                </a:r>
                <a:endParaRPr b="1" i="0" sz="900" u="none" cap="none" strike="noStrike">
                  <a:solidFill>
                    <a:srgbClr val="000000"/>
                  </a:solidFill>
                  <a:latin typeface="Arial"/>
                  <a:ea typeface="Arial"/>
                  <a:cs typeface="Arial"/>
                  <a:sym typeface="Arial"/>
                </a:endParaRPr>
              </a:p>
            </p:txBody>
          </p:sp>
        </p:grpSp>
        <p:sp>
          <p:nvSpPr>
            <p:cNvPr id="495" name="Google Shape;495;p6"/>
            <p:cNvSpPr txBox="1"/>
            <p:nvPr/>
          </p:nvSpPr>
          <p:spPr>
            <a:xfrm>
              <a:off x="11086970" y="3293969"/>
              <a:ext cx="80073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s-CO" sz="1200" u="none" cap="none" strike="noStrike">
                  <a:solidFill>
                    <a:srgbClr val="3F3F3F"/>
                  </a:solidFill>
                  <a:latin typeface="Arial"/>
                  <a:ea typeface="Arial"/>
                  <a:cs typeface="Arial"/>
                  <a:sym typeface="Arial"/>
                </a:rPr>
                <a:t>SUMAPAZ</a:t>
              </a:r>
              <a:endParaRPr b="0" i="0" sz="1200" u="none" cap="none" strike="noStrike">
                <a:solidFill>
                  <a:srgbClr val="3F3F3F"/>
                </a:solidFill>
                <a:latin typeface="Arial"/>
                <a:ea typeface="Arial"/>
                <a:cs typeface="Arial"/>
                <a:sym typeface="Arial"/>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graphicFrame>
        <p:nvGraphicFramePr>
          <p:cNvPr id="994" name="Google Shape;994;p60"/>
          <p:cNvGraphicFramePr/>
          <p:nvPr/>
        </p:nvGraphicFramePr>
        <p:xfrm>
          <a:off x="300941" y="1037924"/>
          <a:ext cx="11516811" cy="5226139"/>
        </p:xfrm>
        <a:graphic>
          <a:graphicData uri="http://schemas.openxmlformats.org/drawingml/2006/chart">
            <c:chart r:id="rId3"/>
          </a:graphicData>
        </a:graphic>
      </p:graphicFrame>
      <p:sp>
        <p:nvSpPr>
          <p:cNvPr id="995" name="Google Shape;995;p60"/>
          <p:cNvSpPr txBox="1"/>
          <p:nvPr/>
        </p:nvSpPr>
        <p:spPr>
          <a:xfrm>
            <a:off x="5511864" y="6034899"/>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638</a:t>
            </a:r>
            <a:endParaRPr b="1" i="0" sz="1200" u="none" cap="none" strike="noStrike">
              <a:solidFill>
                <a:srgbClr val="3F3F3F"/>
              </a:solidFill>
              <a:latin typeface="Arial"/>
              <a:ea typeface="Arial"/>
              <a:cs typeface="Arial"/>
              <a:sym typeface="Arial"/>
            </a:endParaRPr>
          </a:p>
        </p:txBody>
      </p:sp>
      <p:sp>
        <p:nvSpPr>
          <p:cNvPr id="996" name="Google Shape;996;p60"/>
          <p:cNvSpPr/>
          <p:nvPr/>
        </p:nvSpPr>
        <p:spPr>
          <a:xfrm>
            <a:off x="887066" y="237764"/>
            <a:ext cx="1074130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44. </a:t>
            </a:r>
            <a:r>
              <a:rPr b="0" i="0" lang="es-CO" sz="1800" u="none" cap="none" strike="noStrike">
                <a:solidFill>
                  <a:schemeClr val="dk1"/>
                </a:solidFill>
                <a:latin typeface="Arial"/>
                <a:ea typeface="Arial"/>
                <a:cs typeface="Arial"/>
                <a:sym typeface="Arial"/>
              </a:rPr>
              <a:t>Dígame por favor dentro de las siguientes opciones ¿Por qué usted habitualmente no prefiere caminar para movilizarse en Bogotá?</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61"/>
          <p:cNvSpPr/>
          <p:nvPr/>
        </p:nvSpPr>
        <p:spPr>
          <a:xfrm>
            <a:off x="559398" y="325417"/>
            <a:ext cx="1109113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45. </a:t>
            </a:r>
            <a:r>
              <a:rPr b="0" i="0" lang="es-CO" sz="1800" u="none" cap="none" strike="noStrike">
                <a:solidFill>
                  <a:schemeClr val="dk1"/>
                </a:solidFill>
                <a:latin typeface="Arial"/>
                <a:ea typeface="Arial"/>
                <a:cs typeface="Arial"/>
                <a:sym typeface="Arial"/>
              </a:rPr>
              <a:t>Teniendo en cuenta su percepción de la movilidad en la ciudad ¿Usted estaría dispuesto a caminar más como alternativa para ir a sus principales destinos?</a:t>
            </a:r>
            <a:endParaRPr b="0" i="0" sz="1400" u="none" cap="none" strike="noStrike">
              <a:solidFill>
                <a:srgbClr val="000000"/>
              </a:solidFill>
              <a:latin typeface="Arial"/>
              <a:ea typeface="Arial"/>
              <a:cs typeface="Arial"/>
              <a:sym typeface="Arial"/>
            </a:endParaRPr>
          </a:p>
        </p:txBody>
      </p:sp>
      <p:graphicFrame>
        <p:nvGraphicFramePr>
          <p:cNvPr id="1002" name="Google Shape;1002;p61"/>
          <p:cNvGraphicFramePr/>
          <p:nvPr/>
        </p:nvGraphicFramePr>
        <p:xfrm>
          <a:off x="2943433" y="1931185"/>
          <a:ext cx="5987535" cy="4124182"/>
        </p:xfrm>
        <a:graphic>
          <a:graphicData uri="http://schemas.openxmlformats.org/drawingml/2006/chart">
            <c:chart r:id="rId3"/>
          </a:graphicData>
        </a:graphic>
      </p:graphicFrame>
      <p:cxnSp>
        <p:nvCxnSpPr>
          <p:cNvPr id="1003" name="Google Shape;1003;p61"/>
          <p:cNvCxnSpPr/>
          <p:nvPr/>
        </p:nvCxnSpPr>
        <p:spPr>
          <a:xfrm>
            <a:off x="2718176" y="1822877"/>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254"/>
              </a:srgbClr>
            </a:outerShdw>
          </a:effectLst>
        </p:spPr>
      </p:cxnSp>
      <p:cxnSp>
        <p:nvCxnSpPr>
          <p:cNvPr id="1004" name="Google Shape;1004;p61"/>
          <p:cNvCxnSpPr/>
          <p:nvPr/>
        </p:nvCxnSpPr>
        <p:spPr>
          <a:xfrm>
            <a:off x="2703337" y="1582148"/>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254"/>
              </a:srgbClr>
            </a:outerShdw>
          </a:effectLst>
        </p:spPr>
      </p:cxnSp>
      <p:sp>
        <p:nvSpPr>
          <p:cNvPr id="1005" name="Google Shape;1005;p61"/>
          <p:cNvSpPr txBox="1"/>
          <p:nvPr/>
        </p:nvSpPr>
        <p:spPr>
          <a:xfrm>
            <a:off x="3439020" y="1638211"/>
            <a:ext cx="45557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No</a:t>
            </a:r>
            <a:endParaRPr b="0" i="0" sz="1800" u="none" cap="none" strike="noStrike">
              <a:solidFill>
                <a:schemeClr val="dk1"/>
              </a:solidFill>
              <a:latin typeface="Arial"/>
              <a:ea typeface="Arial"/>
              <a:cs typeface="Arial"/>
              <a:sym typeface="Arial"/>
            </a:endParaRPr>
          </a:p>
        </p:txBody>
      </p:sp>
      <p:sp>
        <p:nvSpPr>
          <p:cNvPr id="1006" name="Google Shape;1006;p61"/>
          <p:cNvSpPr txBox="1"/>
          <p:nvPr/>
        </p:nvSpPr>
        <p:spPr>
          <a:xfrm>
            <a:off x="3422547" y="1404790"/>
            <a:ext cx="3433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Sí</a:t>
            </a:r>
            <a:endParaRPr b="0" i="0" sz="1800" u="none" cap="none" strike="noStrike">
              <a:solidFill>
                <a:schemeClr val="dk1"/>
              </a:solidFill>
              <a:latin typeface="Arial"/>
              <a:ea typeface="Arial"/>
              <a:cs typeface="Arial"/>
              <a:sym typeface="Arial"/>
            </a:endParaRPr>
          </a:p>
        </p:txBody>
      </p:sp>
      <p:sp>
        <p:nvSpPr>
          <p:cNvPr id="1007" name="Google Shape;1007;p61"/>
          <p:cNvSpPr/>
          <p:nvPr/>
        </p:nvSpPr>
        <p:spPr>
          <a:xfrm>
            <a:off x="4925126" y="3075179"/>
            <a:ext cx="2030778" cy="2047047"/>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08" name="Google Shape;1008;p61"/>
          <p:cNvSpPr txBox="1"/>
          <p:nvPr/>
        </p:nvSpPr>
        <p:spPr>
          <a:xfrm>
            <a:off x="5207139" y="6342279"/>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638</a:t>
            </a:r>
            <a:endParaRPr b="1" i="0" sz="1200" u="none" cap="none" strike="noStrike">
              <a:solidFill>
                <a:srgbClr val="3F3F3F"/>
              </a:solidFill>
              <a:latin typeface="Arial"/>
              <a:ea typeface="Arial"/>
              <a:cs typeface="Arial"/>
              <a:sym typeface="Arial"/>
            </a:endParaRPr>
          </a:p>
        </p:txBody>
      </p:sp>
      <p:sp>
        <p:nvSpPr>
          <p:cNvPr id="1009" name="Google Shape;1009;p61"/>
          <p:cNvSpPr/>
          <p:nvPr/>
        </p:nvSpPr>
        <p:spPr>
          <a:xfrm>
            <a:off x="6816670" y="2517237"/>
            <a:ext cx="868102" cy="868613"/>
          </a:xfrm>
          <a:prstGeom prst="ellipse">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31%</a:t>
            </a:r>
            <a:endParaRPr b="1" i="0" sz="1800" u="none" cap="none" strike="noStrike">
              <a:solidFill>
                <a:schemeClr val="lt1"/>
              </a:solidFill>
              <a:latin typeface="Arial"/>
              <a:ea typeface="Arial"/>
              <a:cs typeface="Arial"/>
              <a:sym typeface="Arial"/>
            </a:endParaRPr>
          </a:p>
        </p:txBody>
      </p:sp>
      <p:sp>
        <p:nvSpPr>
          <p:cNvPr id="1010" name="Google Shape;1010;p61"/>
          <p:cNvSpPr/>
          <p:nvPr/>
        </p:nvSpPr>
        <p:spPr>
          <a:xfrm>
            <a:off x="4217927" y="4791077"/>
            <a:ext cx="868102" cy="868613"/>
          </a:xfrm>
          <a:prstGeom prst="ellipse">
            <a:avLst/>
          </a:prstGeom>
          <a:solidFill>
            <a:srgbClr val="F5B0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69%</a:t>
            </a:r>
            <a:endParaRPr b="1" i="0" sz="1800" u="none" cap="none" strike="noStrike">
              <a:solidFill>
                <a:schemeClr val="lt1"/>
              </a:solidFill>
              <a:latin typeface="Arial"/>
              <a:ea typeface="Arial"/>
              <a:cs typeface="Arial"/>
              <a:sym typeface="Arial"/>
            </a:endParaRPr>
          </a:p>
        </p:txBody>
      </p:sp>
      <p:cxnSp>
        <p:nvCxnSpPr>
          <p:cNvPr id="1011" name="Google Shape;1011;p61"/>
          <p:cNvCxnSpPr/>
          <p:nvPr/>
        </p:nvCxnSpPr>
        <p:spPr>
          <a:xfrm>
            <a:off x="2712461" y="2091826"/>
            <a:ext cx="691979" cy="0"/>
          </a:xfrm>
          <a:prstGeom prst="straightConnector1">
            <a:avLst/>
          </a:prstGeom>
          <a:noFill/>
          <a:ln cap="flat" cmpd="sng" w="57150">
            <a:solidFill>
              <a:srgbClr val="7F7F7F"/>
            </a:solidFill>
            <a:prstDash val="solid"/>
            <a:round/>
            <a:headEnd len="sm" w="sm" type="none"/>
            <a:tailEnd len="sm" w="sm" type="none"/>
          </a:ln>
          <a:effectLst>
            <a:outerShdw blurRad="40000" rotWithShape="0" dir="5400000" dist="20000">
              <a:srgbClr val="000000">
                <a:alpha val="37254"/>
              </a:srgbClr>
            </a:outerShdw>
          </a:effectLst>
        </p:spPr>
      </p:cxnSp>
      <p:sp>
        <p:nvSpPr>
          <p:cNvPr id="1012" name="Google Shape;1012;p61"/>
          <p:cNvSpPr txBox="1"/>
          <p:nvPr/>
        </p:nvSpPr>
        <p:spPr>
          <a:xfrm>
            <a:off x="3422547" y="1907160"/>
            <a:ext cx="80342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NS/NR</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62"/>
          <p:cNvSpPr/>
          <p:nvPr/>
        </p:nvSpPr>
        <p:spPr>
          <a:xfrm>
            <a:off x="999050" y="256763"/>
            <a:ext cx="991379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r>
              <a:rPr b="1" i="0" lang="es-CO" sz="1800" u="none" cap="none" strike="noStrike">
                <a:solidFill>
                  <a:schemeClr val="dk1"/>
                </a:solidFill>
                <a:latin typeface="Arial"/>
                <a:ea typeface="Arial"/>
                <a:cs typeface="Arial"/>
                <a:sym typeface="Arial"/>
              </a:rPr>
              <a:t>46</a:t>
            </a:r>
            <a:r>
              <a:rPr b="0" i="0" lang="es-CO" sz="1800" u="none" cap="none" strike="noStrike">
                <a:solidFill>
                  <a:schemeClr val="dk1"/>
                </a:solidFill>
                <a:latin typeface="Arial"/>
                <a:ea typeface="Arial"/>
                <a:cs typeface="Arial"/>
                <a:sym typeface="Arial"/>
              </a:rPr>
              <a:t>. Teniendo en cuenta su percepción de la movilidad en la ciudad ¿Usted estaría dispuesto a caminar más como alternativa para ir a sus principales destinos?</a:t>
            </a:r>
            <a:endParaRPr b="0" i="0" sz="1400" u="none" cap="none" strike="noStrike">
              <a:solidFill>
                <a:srgbClr val="000000"/>
              </a:solidFill>
              <a:latin typeface="Arial"/>
              <a:ea typeface="Arial"/>
              <a:cs typeface="Arial"/>
              <a:sym typeface="Arial"/>
            </a:endParaRPr>
          </a:p>
        </p:txBody>
      </p:sp>
      <p:graphicFrame>
        <p:nvGraphicFramePr>
          <p:cNvPr id="1018" name="Google Shape;1018;p62"/>
          <p:cNvGraphicFramePr/>
          <p:nvPr/>
        </p:nvGraphicFramePr>
        <p:xfrm>
          <a:off x="1608881" y="984801"/>
          <a:ext cx="9097701" cy="4528834"/>
        </p:xfrm>
        <a:graphic>
          <a:graphicData uri="http://schemas.openxmlformats.org/drawingml/2006/chart">
            <c:chart r:id="rId3"/>
          </a:graphicData>
        </a:graphic>
      </p:graphicFrame>
      <p:sp>
        <p:nvSpPr>
          <p:cNvPr id="1019" name="Google Shape;1019;p62"/>
          <p:cNvSpPr txBox="1"/>
          <p:nvPr/>
        </p:nvSpPr>
        <p:spPr>
          <a:xfrm>
            <a:off x="5694743" y="6099445"/>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638</a:t>
            </a:r>
            <a:endParaRPr b="1" i="0" sz="1200" u="none" cap="none" strike="noStrike">
              <a:solidFill>
                <a:srgbClr val="3F3F3F"/>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sp>
        <p:nvSpPr>
          <p:cNvPr id="1024" name="Google Shape;1024;p63"/>
          <p:cNvSpPr/>
          <p:nvPr/>
        </p:nvSpPr>
        <p:spPr>
          <a:xfrm>
            <a:off x="559398" y="325417"/>
            <a:ext cx="1109113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47. </a:t>
            </a:r>
            <a:r>
              <a:rPr b="0" i="0" lang="es-CO" sz="1800" u="none" cap="none" strike="noStrike">
                <a:solidFill>
                  <a:schemeClr val="dk1"/>
                </a:solidFill>
                <a:latin typeface="Arial"/>
                <a:ea typeface="Arial"/>
                <a:cs typeface="Arial"/>
                <a:sym typeface="Arial"/>
              </a:rPr>
              <a:t>¿Alguna de las personas que viven en su hogar camina al menos una vez a la semana para ir a trabajar o estudiar?</a:t>
            </a:r>
            <a:endParaRPr b="0" i="0" sz="1400" u="none" cap="none" strike="noStrike">
              <a:solidFill>
                <a:srgbClr val="000000"/>
              </a:solidFill>
              <a:latin typeface="Arial"/>
              <a:ea typeface="Arial"/>
              <a:cs typeface="Arial"/>
              <a:sym typeface="Arial"/>
            </a:endParaRPr>
          </a:p>
        </p:txBody>
      </p:sp>
      <p:graphicFrame>
        <p:nvGraphicFramePr>
          <p:cNvPr id="1025" name="Google Shape;1025;p63"/>
          <p:cNvGraphicFramePr/>
          <p:nvPr/>
        </p:nvGraphicFramePr>
        <p:xfrm>
          <a:off x="2943433" y="1931185"/>
          <a:ext cx="5987535" cy="4124182"/>
        </p:xfrm>
        <a:graphic>
          <a:graphicData uri="http://schemas.openxmlformats.org/drawingml/2006/chart">
            <c:chart r:id="rId3"/>
          </a:graphicData>
        </a:graphic>
      </p:graphicFrame>
      <p:cxnSp>
        <p:nvCxnSpPr>
          <p:cNvPr id="1026" name="Google Shape;1026;p63"/>
          <p:cNvCxnSpPr/>
          <p:nvPr/>
        </p:nvCxnSpPr>
        <p:spPr>
          <a:xfrm>
            <a:off x="2323520" y="1721663"/>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254"/>
              </a:srgbClr>
            </a:outerShdw>
          </a:effectLst>
        </p:spPr>
      </p:cxnSp>
      <p:cxnSp>
        <p:nvCxnSpPr>
          <p:cNvPr id="1027" name="Google Shape;1027;p63"/>
          <p:cNvCxnSpPr/>
          <p:nvPr/>
        </p:nvCxnSpPr>
        <p:spPr>
          <a:xfrm>
            <a:off x="2308681" y="1480934"/>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254"/>
              </a:srgbClr>
            </a:outerShdw>
          </a:effectLst>
        </p:spPr>
      </p:cxnSp>
      <p:sp>
        <p:nvSpPr>
          <p:cNvPr id="1028" name="Google Shape;1028;p63"/>
          <p:cNvSpPr txBox="1"/>
          <p:nvPr/>
        </p:nvSpPr>
        <p:spPr>
          <a:xfrm>
            <a:off x="3044364" y="1536997"/>
            <a:ext cx="45557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No</a:t>
            </a:r>
            <a:endParaRPr b="0" i="0" sz="1800" u="none" cap="none" strike="noStrike">
              <a:solidFill>
                <a:schemeClr val="dk1"/>
              </a:solidFill>
              <a:latin typeface="Arial"/>
              <a:ea typeface="Arial"/>
              <a:cs typeface="Arial"/>
              <a:sym typeface="Arial"/>
            </a:endParaRPr>
          </a:p>
        </p:txBody>
      </p:sp>
      <p:sp>
        <p:nvSpPr>
          <p:cNvPr id="1029" name="Google Shape;1029;p63"/>
          <p:cNvSpPr txBox="1"/>
          <p:nvPr/>
        </p:nvSpPr>
        <p:spPr>
          <a:xfrm>
            <a:off x="3027891" y="1303576"/>
            <a:ext cx="3433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Sí</a:t>
            </a:r>
            <a:endParaRPr b="0" i="0" sz="1800" u="none" cap="none" strike="noStrike">
              <a:solidFill>
                <a:schemeClr val="dk1"/>
              </a:solidFill>
              <a:latin typeface="Arial"/>
              <a:ea typeface="Arial"/>
              <a:cs typeface="Arial"/>
              <a:sym typeface="Arial"/>
            </a:endParaRPr>
          </a:p>
        </p:txBody>
      </p:sp>
      <p:sp>
        <p:nvSpPr>
          <p:cNvPr id="1030" name="Google Shape;1030;p63"/>
          <p:cNvSpPr/>
          <p:nvPr/>
        </p:nvSpPr>
        <p:spPr>
          <a:xfrm>
            <a:off x="4925126" y="3159889"/>
            <a:ext cx="2030778" cy="1962337"/>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31" name="Google Shape;1031;p63"/>
          <p:cNvSpPr txBox="1"/>
          <p:nvPr/>
        </p:nvSpPr>
        <p:spPr>
          <a:xfrm>
            <a:off x="5220625" y="6197156"/>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638</a:t>
            </a:r>
            <a:endParaRPr b="1" i="0" sz="1200" u="none" cap="none" strike="noStrike">
              <a:solidFill>
                <a:srgbClr val="3F3F3F"/>
              </a:solidFill>
              <a:latin typeface="Arial"/>
              <a:ea typeface="Arial"/>
              <a:cs typeface="Arial"/>
              <a:sym typeface="Arial"/>
            </a:endParaRPr>
          </a:p>
        </p:txBody>
      </p:sp>
      <p:sp>
        <p:nvSpPr>
          <p:cNvPr id="1032" name="Google Shape;1032;p63"/>
          <p:cNvSpPr/>
          <p:nvPr/>
        </p:nvSpPr>
        <p:spPr>
          <a:xfrm>
            <a:off x="7183600" y="4033520"/>
            <a:ext cx="868102" cy="868613"/>
          </a:xfrm>
          <a:prstGeom prst="ellipse">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55%</a:t>
            </a:r>
            <a:endParaRPr b="1" i="0" sz="1800" u="none" cap="none" strike="noStrike">
              <a:solidFill>
                <a:schemeClr val="lt1"/>
              </a:solidFill>
              <a:latin typeface="Arial"/>
              <a:ea typeface="Arial"/>
              <a:cs typeface="Arial"/>
              <a:sym typeface="Arial"/>
            </a:endParaRPr>
          </a:p>
        </p:txBody>
      </p:sp>
      <p:sp>
        <p:nvSpPr>
          <p:cNvPr id="1033" name="Google Shape;1033;p63"/>
          <p:cNvSpPr/>
          <p:nvPr/>
        </p:nvSpPr>
        <p:spPr>
          <a:xfrm>
            <a:off x="3877045" y="3448742"/>
            <a:ext cx="868102" cy="868613"/>
          </a:xfrm>
          <a:prstGeom prst="ellipse">
            <a:avLst/>
          </a:prstGeom>
          <a:solidFill>
            <a:srgbClr val="F5B0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44%</a:t>
            </a:r>
            <a:endParaRPr b="1" i="0" sz="1800" u="none" cap="none" strike="noStrike">
              <a:solidFill>
                <a:schemeClr val="lt1"/>
              </a:solidFill>
              <a:latin typeface="Arial"/>
              <a:ea typeface="Arial"/>
              <a:cs typeface="Arial"/>
              <a:sym typeface="Arial"/>
            </a:endParaRPr>
          </a:p>
        </p:txBody>
      </p:sp>
      <p:cxnSp>
        <p:nvCxnSpPr>
          <p:cNvPr id="1034" name="Google Shape;1034;p63"/>
          <p:cNvCxnSpPr/>
          <p:nvPr/>
        </p:nvCxnSpPr>
        <p:spPr>
          <a:xfrm>
            <a:off x="2317805" y="1990612"/>
            <a:ext cx="691979" cy="0"/>
          </a:xfrm>
          <a:prstGeom prst="straightConnector1">
            <a:avLst/>
          </a:prstGeom>
          <a:noFill/>
          <a:ln cap="flat" cmpd="sng" w="57150">
            <a:solidFill>
              <a:srgbClr val="7F7F7F"/>
            </a:solidFill>
            <a:prstDash val="solid"/>
            <a:round/>
            <a:headEnd len="sm" w="sm" type="none"/>
            <a:tailEnd len="sm" w="sm" type="none"/>
          </a:ln>
          <a:effectLst>
            <a:outerShdw blurRad="40000" rotWithShape="0" dir="5400000" dist="20000">
              <a:srgbClr val="000000">
                <a:alpha val="37254"/>
              </a:srgbClr>
            </a:outerShdw>
          </a:effectLst>
        </p:spPr>
      </p:cxnSp>
      <p:sp>
        <p:nvSpPr>
          <p:cNvPr id="1035" name="Google Shape;1035;p63"/>
          <p:cNvSpPr txBox="1"/>
          <p:nvPr/>
        </p:nvSpPr>
        <p:spPr>
          <a:xfrm>
            <a:off x="3027891" y="1805946"/>
            <a:ext cx="80342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NS/NR</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64"/>
          <p:cNvSpPr/>
          <p:nvPr/>
        </p:nvSpPr>
        <p:spPr>
          <a:xfrm>
            <a:off x="1490433" y="325417"/>
            <a:ext cx="935703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48. </a:t>
            </a:r>
            <a:r>
              <a:rPr b="0" i="0" lang="es-CO" sz="1800" u="none" cap="none" strike="noStrike">
                <a:solidFill>
                  <a:schemeClr val="dk1"/>
                </a:solidFill>
                <a:latin typeface="Arial"/>
                <a:ea typeface="Arial"/>
                <a:cs typeface="Arial"/>
                <a:sym typeface="Arial"/>
              </a:rPr>
              <a:t>Teniendo en cuenta su percepción de la movilidad en Bogotá ¿Usted estaría dispuesto a caminar más para llegar a sus principales destinos? </a:t>
            </a:r>
            <a:endParaRPr b="0" i="0" sz="1400" u="none" cap="none" strike="noStrike">
              <a:solidFill>
                <a:srgbClr val="000000"/>
              </a:solidFill>
              <a:latin typeface="Arial"/>
              <a:ea typeface="Arial"/>
              <a:cs typeface="Arial"/>
              <a:sym typeface="Arial"/>
            </a:endParaRPr>
          </a:p>
        </p:txBody>
      </p:sp>
      <p:graphicFrame>
        <p:nvGraphicFramePr>
          <p:cNvPr id="1041" name="Google Shape;1041;p64"/>
          <p:cNvGraphicFramePr/>
          <p:nvPr/>
        </p:nvGraphicFramePr>
        <p:xfrm>
          <a:off x="2943433" y="1931185"/>
          <a:ext cx="5987535" cy="4124182"/>
        </p:xfrm>
        <a:graphic>
          <a:graphicData uri="http://schemas.openxmlformats.org/drawingml/2006/chart">
            <c:chart r:id="rId3"/>
          </a:graphicData>
        </a:graphic>
      </p:graphicFrame>
      <p:cxnSp>
        <p:nvCxnSpPr>
          <p:cNvPr id="1042" name="Google Shape;1042;p64"/>
          <p:cNvCxnSpPr/>
          <p:nvPr/>
        </p:nvCxnSpPr>
        <p:spPr>
          <a:xfrm>
            <a:off x="2225223" y="1721663"/>
            <a:ext cx="691979" cy="0"/>
          </a:xfrm>
          <a:prstGeom prst="straightConnector1">
            <a:avLst/>
          </a:prstGeom>
          <a:noFill/>
          <a:ln cap="flat" cmpd="sng" w="57150">
            <a:solidFill>
              <a:srgbClr val="DA0F2B"/>
            </a:solidFill>
            <a:prstDash val="solid"/>
            <a:round/>
            <a:headEnd len="sm" w="sm" type="none"/>
            <a:tailEnd len="sm" w="sm" type="none"/>
          </a:ln>
          <a:effectLst>
            <a:outerShdw blurRad="40000" rotWithShape="0" dir="5400000" dist="20000">
              <a:srgbClr val="000000">
                <a:alpha val="37254"/>
              </a:srgbClr>
            </a:outerShdw>
          </a:effectLst>
        </p:spPr>
      </p:cxnSp>
      <p:cxnSp>
        <p:nvCxnSpPr>
          <p:cNvPr id="1043" name="Google Shape;1043;p64"/>
          <p:cNvCxnSpPr/>
          <p:nvPr/>
        </p:nvCxnSpPr>
        <p:spPr>
          <a:xfrm>
            <a:off x="2210384" y="1480934"/>
            <a:ext cx="691979" cy="0"/>
          </a:xfrm>
          <a:prstGeom prst="straightConnector1">
            <a:avLst/>
          </a:prstGeom>
          <a:noFill/>
          <a:ln cap="flat" cmpd="sng" w="57150">
            <a:solidFill>
              <a:srgbClr val="F5B02B"/>
            </a:solidFill>
            <a:prstDash val="solid"/>
            <a:round/>
            <a:headEnd len="sm" w="sm" type="none"/>
            <a:tailEnd len="sm" w="sm" type="none"/>
          </a:ln>
          <a:effectLst>
            <a:outerShdw blurRad="40000" rotWithShape="0" dir="5400000" dist="20000">
              <a:srgbClr val="000000">
                <a:alpha val="37254"/>
              </a:srgbClr>
            </a:outerShdw>
          </a:effectLst>
        </p:spPr>
      </p:cxnSp>
      <p:sp>
        <p:nvSpPr>
          <p:cNvPr id="1044" name="Google Shape;1044;p64"/>
          <p:cNvSpPr txBox="1"/>
          <p:nvPr/>
        </p:nvSpPr>
        <p:spPr>
          <a:xfrm>
            <a:off x="2946067" y="1536997"/>
            <a:ext cx="45557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No</a:t>
            </a:r>
            <a:endParaRPr b="0" i="0" sz="1800" u="none" cap="none" strike="noStrike">
              <a:solidFill>
                <a:schemeClr val="dk1"/>
              </a:solidFill>
              <a:latin typeface="Arial"/>
              <a:ea typeface="Arial"/>
              <a:cs typeface="Arial"/>
              <a:sym typeface="Arial"/>
            </a:endParaRPr>
          </a:p>
        </p:txBody>
      </p:sp>
      <p:sp>
        <p:nvSpPr>
          <p:cNvPr id="1045" name="Google Shape;1045;p64"/>
          <p:cNvSpPr txBox="1"/>
          <p:nvPr/>
        </p:nvSpPr>
        <p:spPr>
          <a:xfrm>
            <a:off x="2929594" y="1303576"/>
            <a:ext cx="3433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Sí</a:t>
            </a:r>
            <a:endParaRPr b="0" i="0" sz="1800" u="none" cap="none" strike="noStrike">
              <a:solidFill>
                <a:schemeClr val="dk1"/>
              </a:solidFill>
              <a:latin typeface="Arial"/>
              <a:ea typeface="Arial"/>
              <a:cs typeface="Arial"/>
              <a:sym typeface="Arial"/>
            </a:endParaRPr>
          </a:p>
        </p:txBody>
      </p:sp>
      <p:sp>
        <p:nvSpPr>
          <p:cNvPr id="1046" name="Google Shape;1046;p64"/>
          <p:cNvSpPr/>
          <p:nvPr/>
        </p:nvSpPr>
        <p:spPr>
          <a:xfrm>
            <a:off x="4925126" y="3159889"/>
            <a:ext cx="2030778" cy="1962337"/>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47" name="Google Shape;1047;p64"/>
          <p:cNvSpPr txBox="1"/>
          <p:nvPr/>
        </p:nvSpPr>
        <p:spPr>
          <a:xfrm>
            <a:off x="5184458" y="6298811"/>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638</a:t>
            </a:r>
            <a:endParaRPr b="1" i="0" sz="1200" u="none" cap="none" strike="noStrike">
              <a:solidFill>
                <a:srgbClr val="3F3F3F"/>
              </a:solidFill>
              <a:latin typeface="Arial"/>
              <a:ea typeface="Arial"/>
              <a:cs typeface="Arial"/>
              <a:sym typeface="Arial"/>
            </a:endParaRPr>
          </a:p>
        </p:txBody>
      </p:sp>
      <p:sp>
        <p:nvSpPr>
          <p:cNvPr id="1048" name="Google Shape;1048;p64"/>
          <p:cNvSpPr/>
          <p:nvPr/>
        </p:nvSpPr>
        <p:spPr>
          <a:xfrm>
            <a:off x="7059738" y="3003373"/>
            <a:ext cx="868102" cy="868613"/>
          </a:xfrm>
          <a:prstGeom prst="ellipse">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35%</a:t>
            </a:r>
            <a:endParaRPr b="1" i="0" sz="1800" u="none" cap="none" strike="noStrike">
              <a:solidFill>
                <a:schemeClr val="lt1"/>
              </a:solidFill>
              <a:latin typeface="Arial"/>
              <a:ea typeface="Arial"/>
              <a:cs typeface="Arial"/>
              <a:sym typeface="Arial"/>
            </a:endParaRPr>
          </a:p>
        </p:txBody>
      </p:sp>
      <p:sp>
        <p:nvSpPr>
          <p:cNvPr id="1049" name="Google Shape;1049;p64"/>
          <p:cNvSpPr/>
          <p:nvPr/>
        </p:nvSpPr>
        <p:spPr>
          <a:xfrm>
            <a:off x="4057024" y="4581632"/>
            <a:ext cx="868102" cy="868613"/>
          </a:xfrm>
          <a:prstGeom prst="ellipse">
            <a:avLst/>
          </a:prstGeom>
          <a:solidFill>
            <a:srgbClr val="F5B0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64%</a:t>
            </a:r>
            <a:endParaRPr b="1" i="0" sz="1800" u="none" cap="none" strike="noStrike">
              <a:solidFill>
                <a:schemeClr val="lt1"/>
              </a:solidFill>
              <a:latin typeface="Arial"/>
              <a:ea typeface="Arial"/>
              <a:cs typeface="Arial"/>
              <a:sym typeface="Arial"/>
            </a:endParaRPr>
          </a:p>
        </p:txBody>
      </p:sp>
      <p:cxnSp>
        <p:nvCxnSpPr>
          <p:cNvPr id="1050" name="Google Shape;1050;p64"/>
          <p:cNvCxnSpPr/>
          <p:nvPr/>
        </p:nvCxnSpPr>
        <p:spPr>
          <a:xfrm>
            <a:off x="2219508" y="1990612"/>
            <a:ext cx="691979" cy="0"/>
          </a:xfrm>
          <a:prstGeom prst="straightConnector1">
            <a:avLst/>
          </a:prstGeom>
          <a:noFill/>
          <a:ln cap="flat" cmpd="sng" w="57150">
            <a:solidFill>
              <a:srgbClr val="7F7F7F"/>
            </a:solidFill>
            <a:prstDash val="solid"/>
            <a:round/>
            <a:headEnd len="sm" w="sm" type="none"/>
            <a:tailEnd len="sm" w="sm" type="none"/>
          </a:ln>
          <a:effectLst>
            <a:outerShdw blurRad="40000" rotWithShape="0" dir="5400000" dist="20000">
              <a:srgbClr val="000000">
                <a:alpha val="37254"/>
              </a:srgbClr>
            </a:outerShdw>
          </a:effectLst>
        </p:spPr>
      </p:cxnSp>
      <p:sp>
        <p:nvSpPr>
          <p:cNvPr id="1051" name="Google Shape;1051;p64"/>
          <p:cNvSpPr txBox="1"/>
          <p:nvPr/>
        </p:nvSpPr>
        <p:spPr>
          <a:xfrm>
            <a:off x="2929594" y="1805946"/>
            <a:ext cx="80342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NS/NR</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65"/>
          <p:cNvSpPr/>
          <p:nvPr/>
        </p:nvSpPr>
        <p:spPr>
          <a:xfrm>
            <a:off x="2348540" y="225911"/>
            <a:ext cx="758414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r>
              <a:rPr b="1" i="0" lang="es-CO" sz="1800" u="none" cap="none" strike="noStrike">
                <a:solidFill>
                  <a:schemeClr val="dk1"/>
                </a:solidFill>
                <a:latin typeface="Arial"/>
                <a:ea typeface="Arial"/>
                <a:cs typeface="Arial"/>
                <a:sym typeface="Arial"/>
              </a:rPr>
              <a:t>49</a:t>
            </a:r>
            <a:r>
              <a:rPr b="0" i="0" lang="es-CO" sz="1800" u="none" cap="none" strike="noStrike">
                <a:solidFill>
                  <a:schemeClr val="dk1"/>
                </a:solidFill>
                <a:latin typeface="Arial"/>
                <a:ea typeface="Arial"/>
                <a:cs typeface="Arial"/>
                <a:sym typeface="Arial"/>
              </a:rPr>
              <a:t>. ¿Cómo calificaría el estado de andenes y senderos peatonales en Bogotá?</a:t>
            </a:r>
            <a:endParaRPr b="0" i="0" sz="1400" u="none" cap="none" strike="noStrike">
              <a:solidFill>
                <a:srgbClr val="000000"/>
              </a:solidFill>
              <a:latin typeface="Arial"/>
              <a:ea typeface="Arial"/>
              <a:cs typeface="Arial"/>
              <a:sym typeface="Arial"/>
            </a:endParaRPr>
          </a:p>
        </p:txBody>
      </p:sp>
      <p:graphicFrame>
        <p:nvGraphicFramePr>
          <p:cNvPr id="1057" name="Google Shape;1057;p65"/>
          <p:cNvGraphicFramePr/>
          <p:nvPr/>
        </p:nvGraphicFramePr>
        <p:xfrm>
          <a:off x="1710467" y="1054249"/>
          <a:ext cx="8530814" cy="4528834"/>
        </p:xfrm>
        <a:graphic>
          <a:graphicData uri="http://schemas.openxmlformats.org/drawingml/2006/chart">
            <c:chart r:id="rId3"/>
          </a:graphicData>
        </a:graphic>
      </p:graphicFrame>
      <p:sp>
        <p:nvSpPr>
          <p:cNvPr id="1058" name="Google Shape;1058;p65"/>
          <p:cNvSpPr txBox="1"/>
          <p:nvPr/>
        </p:nvSpPr>
        <p:spPr>
          <a:xfrm>
            <a:off x="5530005" y="6042089"/>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638</a:t>
            </a:r>
            <a:endParaRPr b="1" i="0" sz="1200" u="none" cap="none" strike="noStrike">
              <a:solidFill>
                <a:srgbClr val="3F3F3F"/>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graphicFrame>
        <p:nvGraphicFramePr>
          <p:cNvPr id="1063" name="Google Shape;1063;p66"/>
          <p:cNvGraphicFramePr/>
          <p:nvPr/>
        </p:nvGraphicFramePr>
        <p:xfrm>
          <a:off x="1595725" y="630246"/>
          <a:ext cx="11241300" cy="6553200"/>
        </p:xfrm>
        <a:graphic>
          <a:graphicData uri="http://schemas.openxmlformats.org/drawingml/2006/chart">
            <c:chart r:id="rId3"/>
          </a:graphicData>
        </a:graphic>
      </p:graphicFrame>
      <p:sp>
        <p:nvSpPr>
          <p:cNvPr id="1064" name="Google Shape;1064;p66"/>
          <p:cNvSpPr txBox="1"/>
          <p:nvPr/>
        </p:nvSpPr>
        <p:spPr>
          <a:xfrm>
            <a:off x="5819729" y="6264064"/>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638</a:t>
            </a:r>
            <a:endParaRPr b="1" i="0" sz="1200" u="none" cap="none" strike="noStrike">
              <a:solidFill>
                <a:srgbClr val="3F3F3F"/>
              </a:solidFill>
              <a:latin typeface="Arial"/>
              <a:ea typeface="Arial"/>
              <a:cs typeface="Arial"/>
              <a:sym typeface="Arial"/>
            </a:endParaRPr>
          </a:p>
        </p:txBody>
      </p:sp>
      <p:sp>
        <p:nvSpPr>
          <p:cNvPr id="1065" name="Google Shape;1065;p66"/>
          <p:cNvSpPr/>
          <p:nvPr/>
        </p:nvSpPr>
        <p:spPr>
          <a:xfrm>
            <a:off x="1894063" y="260914"/>
            <a:ext cx="874307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50. </a:t>
            </a:r>
            <a:r>
              <a:rPr b="0" i="0" lang="es-CO" sz="1800" u="none" cap="none" strike="noStrike">
                <a:solidFill>
                  <a:schemeClr val="dk1"/>
                </a:solidFill>
                <a:latin typeface="Arial"/>
                <a:ea typeface="Arial"/>
                <a:cs typeface="Arial"/>
                <a:sym typeface="Arial"/>
              </a:rPr>
              <a:t>De las siguientes razones ¿Cuál es la que lo desmotiva más para movilizarse caminando?</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67"/>
          <p:cNvSpPr txBox="1"/>
          <p:nvPr/>
        </p:nvSpPr>
        <p:spPr>
          <a:xfrm>
            <a:off x="2188564" y="2248525"/>
            <a:ext cx="7285220"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s-CO" sz="2000" u="none" cap="none" strike="noStrike">
                <a:solidFill>
                  <a:srgbClr val="000000"/>
                </a:solidFill>
                <a:latin typeface="Arial"/>
                <a:ea typeface="Arial"/>
                <a:cs typeface="Arial"/>
                <a:sym typeface="Arial"/>
              </a:rPr>
              <a:t> Alguien como usted vive en una ciudad muy similar que se está reactivando después de ser afectada por el Coronavirus (COVID-19).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s-CO"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s-CO" sz="2000" u="none" cap="none" strike="noStrike">
                <a:solidFill>
                  <a:srgbClr val="000000"/>
                </a:solidFill>
                <a:latin typeface="Arial"/>
                <a:ea typeface="Arial"/>
                <a:cs typeface="Arial"/>
                <a:sym typeface="Arial"/>
              </a:rPr>
              <a:t>La mayoría de los residentes</a:t>
            </a:r>
            <a:r>
              <a:rPr b="0" i="0" lang="es-CO" sz="2000" u="none" cap="none" strike="noStrike">
                <a:solidFill>
                  <a:srgbClr val="000000"/>
                </a:solidFill>
                <a:latin typeface="Arial"/>
                <a:ea typeface="Arial"/>
                <a:cs typeface="Arial"/>
                <a:sym typeface="Arial"/>
              </a:rPr>
              <a:t> empezaron a caminar como medio de movilidad durante la pandemia, por razones de salud y prevención. También, </a:t>
            </a:r>
            <a:r>
              <a:rPr b="1" i="0" lang="es-CO" sz="2000" u="none" cap="none" strike="noStrike">
                <a:solidFill>
                  <a:srgbClr val="000000"/>
                </a:solidFill>
                <a:latin typeface="Arial"/>
                <a:ea typeface="Arial"/>
                <a:cs typeface="Arial"/>
                <a:sym typeface="Arial"/>
              </a:rPr>
              <a:t>son cada vez más los residentes que </a:t>
            </a:r>
            <a:r>
              <a:rPr b="0" i="0" lang="es-CO" sz="2000" u="none" cap="none" strike="noStrike">
                <a:solidFill>
                  <a:srgbClr val="000000"/>
                </a:solidFill>
                <a:latin typeface="Arial"/>
                <a:ea typeface="Arial"/>
                <a:cs typeface="Arial"/>
                <a:sym typeface="Arial"/>
              </a:rPr>
              <a:t> creen que todos deberían cuidar el aire, salir del trancón y caminar para ir a sus destinos.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1071" name="Google Shape;1071;p67"/>
          <p:cNvSpPr txBox="1"/>
          <p:nvPr/>
        </p:nvSpPr>
        <p:spPr>
          <a:xfrm>
            <a:off x="4961744" y="1343692"/>
            <a:ext cx="136101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s-CO" sz="2000" u="none" cap="none" strike="noStrike">
                <a:solidFill>
                  <a:srgbClr val="000000"/>
                </a:solidFill>
                <a:latin typeface="Arial"/>
                <a:ea typeface="Arial"/>
                <a:cs typeface="Arial"/>
                <a:sym typeface="Arial"/>
              </a:rPr>
              <a:t>SITUACION</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68"/>
          <p:cNvSpPr txBox="1"/>
          <p:nvPr/>
        </p:nvSpPr>
        <p:spPr>
          <a:xfrm>
            <a:off x="5511864" y="6231669"/>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638</a:t>
            </a:r>
            <a:endParaRPr b="1" i="0" sz="1200" u="none" cap="none" strike="noStrike">
              <a:solidFill>
                <a:srgbClr val="3F3F3F"/>
              </a:solidFill>
              <a:latin typeface="Arial"/>
              <a:ea typeface="Arial"/>
              <a:cs typeface="Arial"/>
              <a:sym typeface="Arial"/>
            </a:endParaRPr>
          </a:p>
        </p:txBody>
      </p:sp>
      <p:sp>
        <p:nvSpPr>
          <p:cNvPr id="1077" name="Google Shape;1077;p68"/>
          <p:cNvSpPr/>
          <p:nvPr/>
        </p:nvSpPr>
        <p:spPr>
          <a:xfrm>
            <a:off x="433891" y="262411"/>
            <a:ext cx="11758109"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51. </a:t>
            </a:r>
            <a:r>
              <a:rPr b="0" i="0" lang="es-CO" sz="1800" u="none" cap="none" strike="noStrike">
                <a:solidFill>
                  <a:schemeClr val="dk1"/>
                </a:solidFill>
                <a:latin typeface="Arial"/>
                <a:ea typeface="Arial"/>
                <a:cs typeface="Arial"/>
                <a:sym typeface="Arial"/>
              </a:rPr>
              <a:t>Teniendo en cuenta lo que acabo de leer, y usando una escala de 1 a 10 , en donde 1 es extremadamente improbable y 10 extremadamente probable, ¿Qué tan probable es que esta persona opte por empezar a caminar en esta situación?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78" name="Google Shape;1078;p68"/>
          <p:cNvSpPr txBox="1"/>
          <p:nvPr/>
        </p:nvSpPr>
        <p:spPr>
          <a:xfrm>
            <a:off x="433891" y="3927423"/>
            <a:ext cx="12988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Extremadamente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probable</a:t>
            </a:r>
            <a:endParaRPr b="0" i="0" sz="1200" u="none" cap="none" strike="noStrike">
              <a:solidFill>
                <a:schemeClr val="dk1"/>
              </a:solidFill>
              <a:latin typeface="Arial"/>
              <a:ea typeface="Arial"/>
              <a:cs typeface="Arial"/>
              <a:sym typeface="Arial"/>
            </a:endParaRPr>
          </a:p>
        </p:txBody>
      </p:sp>
      <p:sp>
        <p:nvSpPr>
          <p:cNvPr id="1079" name="Google Shape;1079;p68"/>
          <p:cNvSpPr txBox="1"/>
          <p:nvPr/>
        </p:nvSpPr>
        <p:spPr>
          <a:xfrm>
            <a:off x="6040357" y="3956872"/>
            <a:ext cx="1298882" cy="4616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Extremadamente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improbable</a:t>
            </a:r>
            <a:endParaRPr b="0" i="0" sz="1200" u="none" cap="none" strike="noStrike">
              <a:solidFill>
                <a:schemeClr val="dk1"/>
              </a:solidFill>
              <a:latin typeface="Arial"/>
              <a:ea typeface="Arial"/>
              <a:cs typeface="Arial"/>
              <a:sym typeface="Arial"/>
            </a:endParaRPr>
          </a:p>
        </p:txBody>
      </p:sp>
      <p:graphicFrame>
        <p:nvGraphicFramePr>
          <p:cNvPr id="1080" name="Google Shape;1080;p68"/>
          <p:cNvGraphicFramePr/>
          <p:nvPr/>
        </p:nvGraphicFramePr>
        <p:xfrm>
          <a:off x="8060714" y="1593125"/>
          <a:ext cx="4673600" cy="3852334"/>
        </p:xfrm>
        <a:graphic>
          <a:graphicData uri="http://schemas.openxmlformats.org/drawingml/2006/chart">
            <c:chart r:id="rId3"/>
          </a:graphicData>
        </a:graphic>
      </p:graphicFrame>
      <p:sp>
        <p:nvSpPr>
          <p:cNvPr id="1081" name="Google Shape;1081;p68"/>
          <p:cNvSpPr txBox="1"/>
          <p:nvPr/>
        </p:nvSpPr>
        <p:spPr>
          <a:xfrm>
            <a:off x="8364511" y="1293140"/>
            <a:ext cx="275966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CO" sz="1400" u="sng" cap="none" strike="noStrike">
                <a:solidFill>
                  <a:srgbClr val="7F7F7F"/>
                </a:solidFill>
                <a:latin typeface="Arial"/>
                <a:ea typeface="Arial"/>
                <a:cs typeface="Arial"/>
                <a:sym typeface="Arial"/>
              </a:rPr>
              <a:t>Probabilidad de empezar a caminar</a:t>
            </a:r>
            <a:endParaRPr b="0" i="0" sz="1400" u="sng" cap="none" strike="noStrike">
              <a:solidFill>
                <a:srgbClr val="7F7F7F"/>
              </a:solidFill>
              <a:latin typeface="Arial"/>
              <a:ea typeface="Arial"/>
              <a:cs typeface="Arial"/>
              <a:sym typeface="Arial"/>
            </a:endParaRPr>
          </a:p>
        </p:txBody>
      </p:sp>
      <p:sp>
        <p:nvSpPr>
          <p:cNvPr id="1082" name="Google Shape;1082;p68"/>
          <p:cNvSpPr txBox="1"/>
          <p:nvPr/>
        </p:nvSpPr>
        <p:spPr>
          <a:xfrm>
            <a:off x="3524371" y="2033611"/>
            <a:ext cx="11129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CO" sz="1400" u="sng" cap="none" strike="noStrike">
                <a:solidFill>
                  <a:srgbClr val="7F7F7F"/>
                </a:solidFill>
                <a:latin typeface="Arial"/>
                <a:ea typeface="Arial"/>
                <a:cs typeface="Arial"/>
                <a:sym typeface="Arial"/>
              </a:rPr>
              <a:t>Escala 1 a 10</a:t>
            </a:r>
            <a:endParaRPr b="0" i="0" sz="1400" u="sng" cap="none" strike="noStrike">
              <a:solidFill>
                <a:srgbClr val="7F7F7F"/>
              </a:solidFill>
              <a:latin typeface="Arial"/>
              <a:ea typeface="Arial"/>
              <a:cs typeface="Arial"/>
              <a:sym typeface="Arial"/>
            </a:endParaRPr>
          </a:p>
        </p:txBody>
      </p:sp>
      <p:cxnSp>
        <p:nvCxnSpPr>
          <p:cNvPr id="1083" name="Google Shape;1083;p68"/>
          <p:cNvCxnSpPr/>
          <p:nvPr/>
        </p:nvCxnSpPr>
        <p:spPr>
          <a:xfrm>
            <a:off x="8049718" y="1293140"/>
            <a:ext cx="0" cy="5062690"/>
          </a:xfrm>
          <a:prstGeom prst="straightConnector1">
            <a:avLst/>
          </a:prstGeom>
          <a:noFill/>
          <a:ln cap="flat" cmpd="sng" w="9525">
            <a:solidFill>
              <a:srgbClr val="7F7F7F"/>
            </a:solidFill>
            <a:prstDash val="dash"/>
            <a:round/>
            <a:headEnd len="sm" w="sm" type="none"/>
            <a:tailEnd len="sm" w="sm" type="none"/>
          </a:ln>
          <a:effectLst>
            <a:outerShdw blurRad="40000" rotWithShape="0" dir="5400000" dist="20000">
              <a:srgbClr val="000000">
                <a:alpha val="37254"/>
              </a:srgbClr>
            </a:outerShdw>
          </a:effectLst>
        </p:spPr>
      </p:cxnSp>
      <p:graphicFrame>
        <p:nvGraphicFramePr>
          <p:cNvPr id="1084" name="Google Shape;1084;p68"/>
          <p:cNvGraphicFramePr/>
          <p:nvPr/>
        </p:nvGraphicFramePr>
        <p:xfrm>
          <a:off x="240244" y="225073"/>
          <a:ext cx="7143195" cy="5593139"/>
        </p:xfrm>
        <a:graphic>
          <a:graphicData uri="http://schemas.openxmlformats.org/drawingml/2006/chart">
            <c:chart r:id="rId4"/>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69"/>
          <p:cNvSpPr txBox="1"/>
          <p:nvPr/>
        </p:nvSpPr>
        <p:spPr>
          <a:xfrm>
            <a:off x="5511864" y="6231669"/>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638</a:t>
            </a:r>
            <a:endParaRPr b="1" i="0" sz="1200" u="none" cap="none" strike="noStrike">
              <a:solidFill>
                <a:srgbClr val="3F3F3F"/>
              </a:solidFill>
              <a:latin typeface="Arial"/>
              <a:ea typeface="Arial"/>
              <a:cs typeface="Arial"/>
              <a:sym typeface="Arial"/>
            </a:endParaRPr>
          </a:p>
        </p:txBody>
      </p:sp>
      <p:sp>
        <p:nvSpPr>
          <p:cNvPr id="1090" name="Google Shape;1090;p69"/>
          <p:cNvSpPr/>
          <p:nvPr/>
        </p:nvSpPr>
        <p:spPr>
          <a:xfrm>
            <a:off x="300943" y="135090"/>
            <a:ext cx="11586257"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52. </a:t>
            </a:r>
            <a:r>
              <a:rPr b="0" i="0" lang="es-CO" sz="1800" u="none" cap="none" strike="noStrike">
                <a:solidFill>
                  <a:schemeClr val="dk1"/>
                </a:solidFill>
                <a:latin typeface="Arial"/>
                <a:ea typeface="Arial"/>
                <a:cs typeface="Arial"/>
                <a:sym typeface="Arial"/>
              </a:rPr>
              <a:t>Teniendo en cuenta lo que acabo de leer, y usando una escala de 1 a 10 , en donde 1 es extremadamente improbable y 10 extremadamente probable ¿Qué tan probable es que esta persona siga caminando como medio de transporte para movilizarse después de la pandemia?</a:t>
            </a:r>
            <a:endParaRPr b="0" i="0" sz="1400" u="none" cap="none" strike="noStrike">
              <a:solidFill>
                <a:srgbClr val="000000"/>
              </a:solidFill>
              <a:latin typeface="Arial"/>
              <a:ea typeface="Arial"/>
              <a:cs typeface="Arial"/>
              <a:sym typeface="Arial"/>
            </a:endParaRPr>
          </a:p>
        </p:txBody>
      </p:sp>
      <p:sp>
        <p:nvSpPr>
          <p:cNvPr id="1091" name="Google Shape;1091;p69"/>
          <p:cNvSpPr txBox="1"/>
          <p:nvPr/>
        </p:nvSpPr>
        <p:spPr>
          <a:xfrm>
            <a:off x="433891" y="3927423"/>
            <a:ext cx="12988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Extremadamente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probable</a:t>
            </a:r>
            <a:endParaRPr b="0" i="0" sz="1200" u="none" cap="none" strike="noStrike">
              <a:solidFill>
                <a:schemeClr val="dk1"/>
              </a:solidFill>
              <a:latin typeface="Arial"/>
              <a:ea typeface="Arial"/>
              <a:cs typeface="Arial"/>
              <a:sym typeface="Arial"/>
            </a:endParaRPr>
          </a:p>
        </p:txBody>
      </p:sp>
      <p:sp>
        <p:nvSpPr>
          <p:cNvPr id="1092" name="Google Shape;1092;p69"/>
          <p:cNvSpPr txBox="1"/>
          <p:nvPr/>
        </p:nvSpPr>
        <p:spPr>
          <a:xfrm>
            <a:off x="6040357" y="3956872"/>
            <a:ext cx="1298882" cy="4616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Extremadamente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Arial"/>
                <a:ea typeface="Arial"/>
                <a:cs typeface="Arial"/>
                <a:sym typeface="Arial"/>
              </a:rPr>
              <a:t>improbable</a:t>
            </a:r>
            <a:endParaRPr b="0" i="0" sz="1200" u="none" cap="none" strike="noStrike">
              <a:solidFill>
                <a:schemeClr val="dk1"/>
              </a:solidFill>
              <a:latin typeface="Arial"/>
              <a:ea typeface="Arial"/>
              <a:cs typeface="Arial"/>
              <a:sym typeface="Arial"/>
            </a:endParaRPr>
          </a:p>
        </p:txBody>
      </p:sp>
      <p:graphicFrame>
        <p:nvGraphicFramePr>
          <p:cNvPr id="1093" name="Google Shape;1093;p69"/>
          <p:cNvGraphicFramePr/>
          <p:nvPr/>
        </p:nvGraphicFramePr>
        <p:xfrm>
          <a:off x="8060714" y="1593125"/>
          <a:ext cx="4673600" cy="3852334"/>
        </p:xfrm>
        <a:graphic>
          <a:graphicData uri="http://schemas.openxmlformats.org/drawingml/2006/chart">
            <c:chart r:id="rId3"/>
          </a:graphicData>
        </a:graphic>
      </p:graphicFrame>
      <p:sp>
        <p:nvSpPr>
          <p:cNvPr id="1094" name="Google Shape;1094;p69"/>
          <p:cNvSpPr txBox="1"/>
          <p:nvPr/>
        </p:nvSpPr>
        <p:spPr>
          <a:xfrm>
            <a:off x="8364511" y="1293140"/>
            <a:ext cx="275966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CO" sz="1400" u="sng" cap="none" strike="noStrike">
                <a:solidFill>
                  <a:srgbClr val="7F7F7F"/>
                </a:solidFill>
                <a:latin typeface="Arial"/>
                <a:ea typeface="Arial"/>
                <a:cs typeface="Arial"/>
                <a:sym typeface="Arial"/>
              </a:rPr>
              <a:t>Probabilidad de empezar a caminar</a:t>
            </a:r>
            <a:endParaRPr b="0" i="0" sz="1400" u="sng" cap="none" strike="noStrike">
              <a:solidFill>
                <a:srgbClr val="7F7F7F"/>
              </a:solidFill>
              <a:latin typeface="Arial"/>
              <a:ea typeface="Arial"/>
              <a:cs typeface="Arial"/>
              <a:sym typeface="Arial"/>
            </a:endParaRPr>
          </a:p>
        </p:txBody>
      </p:sp>
      <p:sp>
        <p:nvSpPr>
          <p:cNvPr id="1095" name="Google Shape;1095;p69"/>
          <p:cNvSpPr txBox="1"/>
          <p:nvPr/>
        </p:nvSpPr>
        <p:spPr>
          <a:xfrm>
            <a:off x="3524371" y="2033611"/>
            <a:ext cx="11129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s-CO" sz="1400" u="sng" cap="none" strike="noStrike">
                <a:solidFill>
                  <a:srgbClr val="7F7F7F"/>
                </a:solidFill>
                <a:latin typeface="Arial"/>
                <a:ea typeface="Arial"/>
                <a:cs typeface="Arial"/>
                <a:sym typeface="Arial"/>
              </a:rPr>
              <a:t>Escala 1 a 10</a:t>
            </a:r>
            <a:endParaRPr b="0" i="0" sz="1400" u="sng" cap="none" strike="noStrike">
              <a:solidFill>
                <a:srgbClr val="7F7F7F"/>
              </a:solidFill>
              <a:latin typeface="Arial"/>
              <a:ea typeface="Arial"/>
              <a:cs typeface="Arial"/>
              <a:sym typeface="Arial"/>
            </a:endParaRPr>
          </a:p>
        </p:txBody>
      </p:sp>
      <p:cxnSp>
        <p:nvCxnSpPr>
          <p:cNvPr id="1096" name="Google Shape;1096;p69"/>
          <p:cNvCxnSpPr/>
          <p:nvPr/>
        </p:nvCxnSpPr>
        <p:spPr>
          <a:xfrm>
            <a:off x="8049718" y="1293140"/>
            <a:ext cx="0" cy="5062690"/>
          </a:xfrm>
          <a:prstGeom prst="straightConnector1">
            <a:avLst/>
          </a:prstGeom>
          <a:noFill/>
          <a:ln cap="flat" cmpd="sng" w="9525">
            <a:solidFill>
              <a:srgbClr val="7F7F7F"/>
            </a:solidFill>
            <a:prstDash val="dash"/>
            <a:round/>
            <a:headEnd len="sm" w="sm" type="none"/>
            <a:tailEnd len="sm" w="sm" type="none"/>
          </a:ln>
          <a:effectLst>
            <a:outerShdw blurRad="40000" rotWithShape="0" dir="5400000" dist="20000">
              <a:srgbClr val="000000">
                <a:alpha val="37254"/>
              </a:srgbClr>
            </a:outerShdw>
          </a:effectLst>
        </p:spPr>
      </p:cxnSp>
      <p:graphicFrame>
        <p:nvGraphicFramePr>
          <p:cNvPr id="1097" name="Google Shape;1097;p69"/>
          <p:cNvGraphicFramePr/>
          <p:nvPr/>
        </p:nvGraphicFramePr>
        <p:xfrm>
          <a:off x="240244" y="225073"/>
          <a:ext cx="7143195" cy="5593139"/>
        </p:xfrm>
        <a:graphic>
          <a:graphicData uri="http://schemas.openxmlformats.org/drawingml/2006/chart">
            <c:chart r:id="rId4"/>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7"/>
          <p:cNvSpPr/>
          <p:nvPr/>
        </p:nvSpPr>
        <p:spPr>
          <a:xfrm>
            <a:off x="856768" y="117715"/>
            <a:ext cx="1056768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Por favor dígame ¿con cuál estrato le llega el servicio de energía eléctrica donde usted reside?  </a:t>
            </a:r>
            <a:endParaRPr b="0" i="0" sz="1800" u="none" cap="none" strike="noStrike">
              <a:solidFill>
                <a:schemeClr val="dk1"/>
              </a:solidFill>
              <a:latin typeface="Arial"/>
              <a:ea typeface="Arial"/>
              <a:cs typeface="Arial"/>
              <a:sym typeface="Arial"/>
            </a:endParaRPr>
          </a:p>
        </p:txBody>
      </p:sp>
      <p:graphicFrame>
        <p:nvGraphicFramePr>
          <p:cNvPr id="501" name="Google Shape;501;p7"/>
          <p:cNvGraphicFramePr/>
          <p:nvPr/>
        </p:nvGraphicFramePr>
        <p:xfrm>
          <a:off x="856768" y="1201913"/>
          <a:ext cx="6166100" cy="4260737"/>
        </p:xfrm>
        <a:graphic>
          <a:graphicData uri="http://schemas.openxmlformats.org/drawingml/2006/chart">
            <c:chart r:id="rId3"/>
          </a:graphicData>
        </a:graphic>
      </p:graphicFrame>
      <p:sp>
        <p:nvSpPr>
          <p:cNvPr id="502" name="Google Shape;502;p7"/>
          <p:cNvSpPr txBox="1"/>
          <p:nvPr/>
        </p:nvSpPr>
        <p:spPr>
          <a:xfrm>
            <a:off x="5694743" y="6099445"/>
            <a:ext cx="891737" cy="220573"/>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1011  </a:t>
            </a:r>
            <a:endParaRPr b="1" i="0" sz="1200" u="none" cap="none" strike="noStrike">
              <a:solidFill>
                <a:srgbClr val="3F3F3F"/>
              </a:solidFill>
              <a:latin typeface="Arial"/>
              <a:ea typeface="Arial"/>
              <a:cs typeface="Arial"/>
              <a:sym typeface="Arial"/>
            </a:endParaRPr>
          </a:p>
        </p:txBody>
      </p:sp>
      <p:graphicFrame>
        <p:nvGraphicFramePr>
          <p:cNvPr id="503" name="Google Shape;503;p7"/>
          <p:cNvGraphicFramePr/>
          <p:nvPr/>
        </p:nvGraphicFramePr>
        <p:xfrm>
          <a:off x="7802088" y="1935678"/>
          <a:ext cx="3961079" cy="3585138"/>
        </p:xfrm>
        <a:graphic>
          <a:graphicData uri="http://schemas.openxmlformats.org/drawingml/2006/chart">
            <c:chart r:id="rId4"/>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graphicFrame>
        <p:nvGraphicFramePr>
          <p:cNvPr id="1102" name="Google Shape;1102;p70"/>
          <p:cNvGraphicFramePr/>
          <p:nvPr/>
        </p:nvGraphicFramePr>
        <p:xfrm>
          <a:off x="1111169" y="1037924"/>
          <a:ext cx="10394065" cy="5467048"/>
        </p:xfrm>
        <a:graphic>
          <a:graphicData uri="http://schemas.openxmlformats.org/drawingml/2006/chart">
            <c:chart r:id="rId3"/>
          </a:graphicData>
        </a:graphic>
      </p:graphicFrame>
      <p:sp>
        <p:nvSpPr>
          <p:cNvPr id="1103" name="Google Shape;1103;p70"/>
          <p:cNvSpPr txBox="1"/>
          <p:nvPr/>
        </p:nvSpPr>
        <p:spPr>
          <a:xfrm>
            <a:off x="5646749" y="6127418"/>
            <a:ext cx="891737"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638</a:t>
            </a:r>
            <a:endParaRPr b="1" i="0" sz="1200" u="none" cap="none" strike="noStrike">
              <a:solidFill>
                <a:srgbClr val="3F3F3F"/>
              </a:solidFill>
              <a:latin typeface="Arial"/>
              <a:ea typeface="Arial"/>
              <a:cs typeface="Arial"/>
              <a:sym typeface="Arial"/>
            </a:endParaRPr>
          </a:p>
        </p:txBody>
      </p:sp>
      <p:sp>
        <p:nvSpPr>
          <p:cNvPr id="1104" name="Google Shape;1104;p70"/>
          <p:cNvSpPr/>
          <p:nvPr/>
        </p:nvSpPr>
        <p:spPr>
          <a:xfrm>
            <a:off x="2113613" y="237764"/>
            <a:ext cx="8574374"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53. </a:t>
            </a:r>
            <a:r>
              <a:rPr b="0" i="0" lang="es-CO" sz="1800" u="none" cap="none" strike="noStrike">
                <a:solidFill>
                  <a:schemeClr val="dk1"/>
                </a:solidFill>
                <a:latin typeface="Arial"/>
                <a:ea typeface="Arial"/>
                <a:cs typeface="Arial"/>
                <a:sym typeface="Arial"/>
              </a:rPr>
              <a:t>¿Cuál de los siguientes factores considera el más importante para mejorar la experiencia de los y las peatones en Bogotá?</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graphicFrame>
        <p:nvGraphicFramePr>
          <p:cNvPr id="1109" name="Google Shape;1109;p71"/>
          <p:cNvGraphicFramePr/>
          <p:nvPr/>
        </p:nvGraphicFramePr>
        <p:xfrm>
          <a:off x="489995" y="1401130"/>
          <a:ext cx="11702005" cy="4849063"/>
        </p:xfrm>
        <a:graphic>
          <a:graphicData uri="http://schemas.openxmlformats.org/drawingml/2006/chart">
            <c:chart r:id="rId3"/>
          </a:graphicData>
        </a:graphic>
      </p:graphicFrame>
      <p:sp>
        <p:nvSpPr>
          <p:cNvPr id="1110" name="Google Shape;1110;p71"/>
          <p:cNvSpPr/>
          <p:nvPr/>
        </p:nvSpPr>
        <p:spPr>
          <a:xfrm>
            <a:off x="229604" y="262344"/>
            <a:ext cx="1162098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54.</a:t>
            </a:r>
            <a:r>
              <a:rPr b="0" i="0" lang="es-CO" sz="1800" u="none" cap="none" strike="noStrike">
                <a:solidFill>
                  <a:schemeClr val="dk1"/>
                </a:solidFill>
                <a:latin typeface="Arial"/>
                <a:ea typeface="Arial"/>
                <a:cs typeface="Arial"/>
                <a:sym typeface="Arial"/>
              </a:rPr>
              <a:t> Teniendo en cuenta una escala de 1 a 4, en donde 1 es nada frecuente, 2 poco frecuente, 3 algo frecuente y 4 muy frecuente, Con ¿qué frecuencia ha visto los siguientes comportamientos en los y las peatones de Bogotá?</a:t>
            </a:r>
            <a:endParaRPr b="0" i="0" sz="1400" u="none" cap="none" strike="noStrike">
              <a:solidFill>
                <a:srgbClr val="000000"/>
              </a:solidFill>
              <a:latin typeface="Arial"/>
              <a:ea typeface="Arial"/>
              <a:cs typeface="Arial"/>
              <a:sym typeface="Arial"/>
            </a:endParaRPr>
          </a:p>
        </p:txBody>
      </p:sp>
      <p:sp>
        <p:nvSpPr>
          <p:cNvPr id="1111" name="Google Shape;1111;p71"/>
          <p:cNvSpPr txBox="1"/>
          <p:nvPr/>
        </p:nvSpPr>
        <p:spPr>
          <a:xfrm>
            <a:off x="5214348" y="5897471"/>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638</a:t>
            </a:r>
            <a:endParaRPr b="1" i="0" sz="1200" u="none" cap="none" strike="noStrike">
              <a:solidFill>
                <a:srgbClr val="3F3F3F"/>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5" name="Shape 1115"/>
        <p:cNvGrpSpPr/>
        <p:nvPr/>
      </p:nvGrpSpPr>
      <p:grpSpPr>
        <a:xfrm>
          <a:off x="0" y="0"/>
          <a:ext cx="0" cy="0"/>
          <a:chOff x="0" y="0"/>
          <a:chExt cx="0" cy="0"/>
        </a:xfrm>
      </p:grpSpPr>
      <p:sp>
        <p:nvSpPr>
          <p:cNvPr id="1116" name="Google Shape;1116;p72"/>
          <p:cNvSpPr txBox="1"/>
          <p:nvPr/>
        </p:nvSpPr>
        <p:spPr>
          <a:xfrm>
            <a:off x="3056352" y="2601308"/>
            <a:ext cx="648848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s-CO" sz="6000" u="none" cap="none" strike="noStrike">
                <a:solidFill>
                  <a:schemeClr val="lt1"/>
                </a:solidFill>
                <a:latin typeface="Arial"/>
                <a:ea typeface="Arial"/>
                <a:cs typeface="Arial"/>
                <a:sym typeface="Arial"/>
              </a:rPr>
              <a:t>Demográficos</a:t>
            </a:r>
            <a:endParaRPr b="1" i="0" sz="6000" u="none" cap="none" strike="noStrike">
              <a:solidFill>
                <a:schemeClr val="lt1"/>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0" name="Shape 1120"/>
        <p:cNvGrpSpPr/>
        <p:nvPr/>
      </p:nvGrpSpPr>
      <p:grpSpPr>
        <a:xfrm>
          <a:off x="0" y="0"/>
          <a:ext cx="0" cy="0"/>
          <a:chOff x="0" y="0"/>
          <a:chExt cx="0" cy="0"/>
        </a:xfrm>
      </p:grpSpPr>
      <p:sp>
        <p:nvSpPr>
          <p:cNvPr id="1121" name="Google Shape;1121;p73"/>
          <p:cNvSpPr/>
          <p:nvPr/>
        </p:nvSpPr>
        <p:spPr>
          <a:xfrm>
            <a:off x="2656727" y="223964"/>
            <a:ext cx="799160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55. </a:t>
            </a:r>
            <a:r>
              <a:rPr b="0" i="0" lang="es-CO" sz="1800" u="none" cap="none" strike="noStrike">
                <a:solidFill>
                  <a:schemeClr val="dk1"/>
                </a:solidFill>
                <a:latin typeface="Arial"/>
                <a:ea typeface="Arial"/>
                <a:cs typeface="Arial"/>
                <a:sym typeface="Arial"/>
              </a:rPr>
              <a:t>Por favor dígame ¿Cuál es el último grado de educación alcanzado por usted? </a:t>
            </a:r>
            <a:endParaRPr b="0" i="0" sz="1800" u="none" cap="none" strike="noStrike">
              <a:solidFill>
                <a:schemeClr val="dk1"/>
              </a:solidFill>
              <a:latin typeface="Arial"/>
              <a:ea typeface="Arial"/>
              <a:cs typeface="Arial"/>
              <a:sym typeface="Arial"/>
            </a:endParaRPr>
          </a:p>
        </p:txBody>
      </p:sp>
      <p:graphicFrame>
        <p:nvGraphicFramePr>
          <p:cNvPr id="1122" name="Google Shape;1122;p73"/>
          <p:cNvGraphicFramePr/>
          <p:nvPr/>
        </p:nvGraphicFramePr>
        <p:xfrm>
          <a:off x="2656727" y="972115"/>
          <a:ext cx="7667195" cy="4501528"/>
        </p:xfrm>
        <a:graphic>
          <a:graphicData uri="http://schemas.openxmlformats.org/drawingml/2006/chart">
            <c:chart r:id="rId3"/>
          </a:graphicData>
        </a:graphic>
      </p:graphicFrame>
      <p:sp>
        <p:nvSpPr>
          <p:cNvPr id="1123" name="Google Shape;1123;p73"/>
          <p:cNvSpPr txBox="1"/>
          <p:nvPr/>
        </p:nvSpPr>
        <p:spPr>
          <a:xfrm>
            <a:off x="5275672" y="5861949"/>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1011</a:t>
            </a:r>
            <a:endParaRPr b="1" i="0" sz="1200" u="none" cap="none" strike="noStrike">
              <a:solidFill>
                <a:srgbClr val="3F3F3F"/>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74"/>
          <p:cNvSpPr/>
          <p:nvPr/>
        </p:nvSpPr>
        <p:spPr>
          <a:xfrm>
            <a:off x="3816454" y="223964"/>
            <a:ext cx="799160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56. </a:t>
            </a:r>
            <a:r>
              <a:rPr b="0" i="0" lang="es-CO" sz="1800" u="none" cap="none" strike="noStrike">
                <a:solidFill>
                  <a:schemeClr val="dk1"/>
                </a:solidFill>
                <a:latin typeface="Arial"/>
                <a:ea typeface="Arial"/>
                <a:cs typeface="Arial"/>
                <a:sym typeface="Arial"/>
              </a:rPr>
              <a:t>Por favor dígame ¿Cuál es su ocupación actual? </a:t>
            </a:r>
            <a:endParaRPr b="0" i="0" sz="1800" u="none" cap="none" strike="noStrike">
              <a:solidFill>
                <a:schemeClr val="dk1"/>
              </a:solidFill>
              <a:latin typeface="Arial"/>
              <a:ea typeface="Arial"/>
              <a:cs typeface="Arial"/>
              <a:sym typeface="Arial"/>
            </a:endParaRPr>
          </a:p>
        </p:txBody>
      </p:sp>
      <p:graphicFrame>
        <p:nvGraphicFramePr>
          <p:cNvPr id="1129" name="Google Shape;1129;p74"/>
          <p:cNvGraphicFramePr/>
          <p:nvPr/>
        </p:nvGraphicFramePr>
        <p:xfrm>
          <a:off x="2656727" y="972115"/>
          <a:ext cx="7667195" cy="4501528"/>
        </p:xfrm>
        <a:graphic>
          <a:graphicData uri="http://schemas.openxmlformats.org/drawingml/2006/chart">
            <c:chart r:id="rId3"/>
          </a:graphicData>
        </a:graphic>
      </p:graphicFrame>
      <p:sp>
        <p:nvSpPr>
          <p:cNvPr id="1130" name="Google Shape;1130;p74"/>
          <p:cNvSpPr txBox="1"/>
          <p:nvPr/>
        </p:nvSpPr>
        <p:spPr>
          <a:xfrm>
            <a:off x="5275672" y="5861949"/>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1011</a:t>
            </a:r>
            <a:endParaRPr b="1" i="0" sz="1200" u="none" cap="none" strike="noStrike">
              <a:solidFill>
                <a:srgbClr val="3F3F3F"/>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75"/>
          <p:cNvSpPr/>
          <p:nvPr/>
        </p:nvSpPr>
        <p:spPr>
          <a:xfrm>
            <a:off x="3816454" y="223964"/>
            <a:ext cx="799160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57. </a:t>
            </a:r>
            <a:r>
              <a:rPr b="0" i="0" lang="es-CO" sz="1800" u="none" cap="none" strike="noStrike">
                <a:solidFill>
                  <a:schemeClr val="dk1"/>
                </a:solidFill>
                <a:latin typeface="Arial"/>
                <a:ea typeface="Arial"/>
                <a:cs typeface="Arial"/>
                <a:sym typeface="Arial"/>
              </a:rPr>
              <a:t>Por favor dígame ¿En qué sector se desempeña?</a:t>
            </a:r>
            <a:endParaRPr b="0" i="0" sz="1800" u="none" cap="none" strike="noStrike">
              <a:solidFill>
                <a:schemeClr val="dk1"/>
              </a:solidFill>
              <a:latin typeface="Arial"/>
              <a:ea typeface="Arial"/>
              <a:cs typeface="Arial"/>
              <a:sym typeface="Arial"/>
            </a:endParaRPr>
          </a:p>
        </p:txBody>
      </p:sp>
      <p:graphicFrame>
        <p:nvGraphicFramePr>
          <p:cNvPr id="1136" name="Google Shape;1136;p75"/>
          <p:cNvGraphicFramePr/>
          <p:nvPr/>
        </p:nvGraphicFramePr>
        <p:xfrm>
          <a:off x="1962615" y="838299"/>
          <a:ext cx="9420674" cy="5369996"/>
        </p:xfrm>
        <a:graphic>
          <a:graphicData uri="http://schemas.openxmlformats.org/drawingml/2006/chart">
            <c:chart r:id="rId3"/>
          </a:graphicData>
        </a:graphic>
      </p:graphicFrame>
      <p:sp>
        <p:nvSpPr>
          <p:cNvPr id="1137" name="Google Shape;1137;p75"/>
          <p:cNvSpPr txBox="1"/>
          <p:nvPr/>
        </p:nvSpPr>
        <p:spPr>
          <a:xfrm>
            <a:off x="5263640" y="6319149"/>
            <a:ext cx="1189600" cy="229165"/>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654</a:t>
            </a:r>
            <a:endParaRPr b="1" i="0" sz="1200" u="none" cap="none" strike="noStrike">
              <a:solidFill>
                <a:srgbClr val="3F3F3F"/>
              </a:solidFill>
              <a:latin typeface="Arial"/>
              <a:ea typeface="Arial"/>
              <a:cs typeface="Arial"/>
              <a:sym typeface="Arial"/>
            </a:endParaRPr>
          </a:p>
        </p:txBody>
      </p:sp>
      <p:graphicFrame>
        <p:nvGraphicFramePr>
          <p:cNvPr id="1138" name="Google Shape;1138;p75"/>
          <p:cNvGraphicFramePr/>
          <p:nvPr/>
        </p:nvGraphicFramePr>
        <p:xfrm>
          <a:off x="8429859" y="2819400"/>
          <a:ext cx="3000000" cy="3000000"/>
        </p:xfrm>
        <a:graphic>
          <a:graphicData uri="http://schemas.openxmlformats.org/drawingml/2006/table">
            <a:tbl>
              <a:tblPr>
                <a:noFill/>
                <a:tableStyleId>{5DD224CB-1694-4337-B0AA-9CF55BEA31EE}</a:tableStyleId>
              </a:tblPr>
              <a:tblGrid>
                <a:gridCol w="1688500"/>
              </a:tblGrid>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Fuerzas Armadas</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Trabajador social</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Tecnologia</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Rama judicial</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Consultorias</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Mecanico</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Telecomunicaciones</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Servidor publico</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Publicidad</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Ambiental</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Funerario</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Turistico</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Diseño grafico</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Medios de comunicación</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Estadistica</a:t>
                      </a:r>
                      <a:endParaRPr b="1" i="0" sz="1100" u="none" cap="none" strike="noStrike">
                        <a:solidFill>
                          <a:srgbClr val="000000"/>
                        </a:solidFill>
                        <a:latin typeface="Arial"/>
                        <a:ea typeface="Arial"/>
                        <a:cs typeface="Arial"/>
                        <a:sym typeface="Arial"/>
                      </a:endParaRPr>
                    </a:p>
                  </a:txBody>
                  <a:tcPr marT="9525" marB="0" marR="9525" marL="9525" anchor="b"/>
                </a:tc>
              </a:tr>
              <a:tr h="1905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Farmaceutico</a:t>
                      </a:r>
                      <a:endParaRPr b="1" i="0" sz="1100" u="none" cap="none" strike="noStrike">
                        <a:solidFill>
                          <a:srgbClr val="000000"/>
                        </a:solidFill>
                        <a:latin typeface="Arial"/>
                        <a:ea typeface="Arial"/>
                        <a:cs typeface="Arial"/>
                        <a:sym typeface="Arial"/>
                      </a:endParaRPr>
                    </a:p>
                  </a:txBody>
                  <a:tcPr marT="9525" marB="0" marR="9525" marL="9525" anchor="b"/>
                </a:tc>
              </a:tr>
            </a:tbl>
          </a:graphicData>
        </a:graphic>
      </p:graphicFrame>
      <p:cxnSp>
        <p:nvCxnSpPr>
          <p:cNvPr id="1139" name="Google Shape;1139;p75"/>
          <p:cNvCxnSpPr/>
          <p:nvPr/>
        </p:nvCxnSpPr>
        <p:spPr>
          <a:xfrm flipH="1" rot="10800000">
            <a:off x="6820525" y="4662044"/>
            <a:ext cx="1394100" cy="1214100"/>
          </a:xfrm>
          <a:prstGeom prst="bentConnector3">
            <a:avLst>
              <a:gd fmla="val 50000" name="adj1"/>
            </a:avLst>
          </a:prstGeom>
          <a:noFill/>
          <a:ln cap="flat" cmpd="sng" w="25400">
            <a:solidFill>
              <a:srgbClr val="7F7F7F"/>
            </a:solidFill>
            <a:prstDash val="solid"/>
            <a:round/>
            <a:headEnd len="sm" w="sm" type="none"/>
            <a:tailEnd len="med" w="med" type="stealth"/>
          </a:ln>
          <a:effectLst>
            <a:outerShdw blurRad="40000" rotWithShape="0" dir="5400000" dist="20000">
              <a:srgbClr val="000000">
                <a:alpha val="37254"/>
              </a:srgbClr>
            </a:outerShdw>
          </a:effectLst>
        </p:spPr>
      </p:cxnSp>
      <p:sp>
        <p:nvSpPr>
          <p:cNvPr id="1140" name="Google Shape;1140;p75"/>
          <p:cNvSpPr txBox="1"/>
          <p:nvPr/>
        </p:nvSpPr>
        <p:spPr>
          <a:xfrm>
            <a:off x="5263640" y="476564"/>
            <a:ext cx="214225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1" lang="es-CO" sz="1400" u="none" cap="none" strike="noStrike">
                <a:solidFill>
                  <a:schemeClr val="dk1"/>
                </a:solidFill>
                <a:latin typeface="Arial"/>
                <a:ea typeface="Arial"/>
                <a:cs typeface="Arial"/>
                <a:sym typeface="Arial"/>
              </a:rPr>
              <a:t> Encuestados que trabajan</a:t>
            </a:r>
            <a:endParaRPr b="1" i="1" sz="14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8"/>
          <p:cNvSpPr/>
          <p:nvPr/>
        </p:nvSpPr>
        <p:spPr>
          <a:xfrm>
            <a:off x="4238176" y="305596"/>
            <a:ext cx="374942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Arial"/>
                <a:ea typeface="Arial"/>
                <a:cs typeface="Arial"/>
                <a:sym typeface="Arial"/>
              </a:rPr>
              <a:t> </a:t>
            </a:r>
            <a:r>
              <a:rPr b="0" i="0" lang="es-CO" sz="1800" u="none" cap="none" strike="noStrike">
                <a:solidFill>
                  <a:schemeClr val="dk1"/>
                </a:solidFill>
                <a:latin typeface="Arial"/>
                <a:ea typeface="Arial"/>
                <a:cs typeface="Arial"/>
                <a:sym typeface="Arial"/>
              </a:rPr>
              <a:t>¿Con qué género se identifica usted? </a:t>
            </a:r>
            <a:endParaRPr b="0" i="0" sz="1400" u="none" cap="none" strike="noStrike">
              <a:solidFill>
                <a:srgbClr val="000000"/>
              </a:solidFill>
              <a:latin typeface="Arial"/>
              <a:ea typeface="Arial"/>
              <a:cs typeface="Arial"/>
              <a:sym typeface="Arial"/>
            </a:endParaRPr>
          </a:p>
        </p:txBody>
      </p:sp>
      <p:grpSp>
        <p:nvGrpSpPr>
          <p:cNvPr id="509" name="Google Shape;509;p8"/>
          <p:cNvGrpSpPr/>
          <p:nvPr/>
        </p:nvGrpSpPr>
        <p:grpSpPr>
          <a:xfrm>
            <a:off x="4623513" y="975772"/>
            <a:ext cx="3068206" cy="1207863"/>
            <a:chOff x="4419116" y="777560"/>
            <a:chExt cx="3531307" cy="1393947"/>
          </a:xfrm>
        </p:grpSpPr>
        <p:cxnSp>
          <p:nvCxnSpPr>
            <p:cNvPr id="510" name="Google Shape;510;p8"/>
            <p:cNvCxnSpPr/>
            <p:nvPr/>
          </p:nvCxnSpPr>
          <p:spPr>
            <a:xfrm>
              <a:off x="6299009" y="1569045"/>
              <a:ext cx="504825" cy="0"/>
            </a:xfrm>
            <a:prstGeom prst="straightConnector1">
              <a:avLst/>
            </a:prstGeom>
            <a:noFill/>
            <a:ln cap="flat" cmpd="sng" w="25400">
              <a:solidFill>
                <a:srgbClr val="DA0F2B"/>
              </a:solidFill>
              <a:prstDash val="solid"/>
              <a:round/>
              <a:headEnd len="sm" w="sm" type="none"/>
              <a:tailEnd len="sm" w="sm" type="none"/>
            </a:ln>
            <a:effectLst>
              <a:outerShdw blurRad="40000" rotWithShape="0" dir="5400000" dist="20000">
                <a:srgbClr val="000000">
                  <a:alpha val="37254"/>
                </a:srgbClr>
              </a:outerShdw>
            </a:effectLst>
          </p:spPr>
        </p:cxnSp>
        <p:cxnSp>
          <p:nvCxnSpPr>
            <p:cNvPr id="511" name="Google Shape;511;p8"/>
            <p:cNvCxnSpPr/>
            <p:nvPr/>
          </p:nvCxnSpPr>
          <p:spPr>
            <a:xfrm>
              <a:off x="6299009" y="1875135"/>
              <a:ext cx="504825" cy="0"/>
            </a:xfrm>
            <a:prstGeom prst="straightConnector1">
              <a:avLst/>
            </a:prstGeom>
            <a:noFill/>
            <a:ln cap="flat" cmpd="sng" w="25400">
              <a:solidFill>
                <a:srgbClr val="F5B02B"/>
              </a:solidFill>
              <a:prstDash val="solid"/>
              <a:round/>
              <a:headEnd len="sm" w="sm" type="none"/>
              <a:tailEnd len="sm" w="sm" type="none"/>
            </a:ln>
            <a:effectLst>
              <a:outerShdw blurRad="40000" rotWithShape="0" dir="5400000" dist="20000">
                <a:srgbClr val="000000">
                  <a:alpha val="37254"/>
                </a:srgbClr>
              </a:outerShdw>
            </a:effectLst>
          </p:spPr>
        </p:cxnSp>
        <p:sp>
          <p:nvSpPr>
            <p:cNvPr id="512" name="Google Shape;512;p8"/>
            <p:cNvSpPr txBox="1"/>
            <p:nvPr/>
          </p:nvSpPr>
          <p:spPr>
            <a:xfrm>
              <a:off x="6799146" y="1448420"/>
              <a:ext cx="1151277"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Clr>
                  <a:srgbClr val="000000"/>
                </a:buClr>
                <a:buSzPts val="1800"/>
                <a:buFont typeface="Arial"/>
                <a:buNone/>
              </a:pPr>
              <a:r>
                <a:rPr b="0" i="0" lang="es-CO" sz="1800" u="none" cap="none" strike="noStrike">
                  <a:solidFill>
                    <a:srgbClr val="3F3F3F"/>
                  </a:solidFill>
                  <a:latin typeface="Arial"/>
                  <a:ea typeface="Arial"/>
                  <a:cs typeface="Arial"/>
                  <a:sym typeface="Arial"/>
                </a:rPr>
                <a:t>Masculino</a:t>
              </a:r>
              <a:endParaRPr b="0" i="0" sz="1400" u="none" cap="none" strike="noStrike">
                <a:solidFill>
                  <a:srgbClr val="000000"/>
                </a:solidFill>
                <a:latin typeface="Arial"/>
                <a:ea typeface="Arial"/>
                <a:cs typeface="Arial"/>
                <a:sym typeface="Arial"/>
              </a:endParaRPr>
            </a:p>
          </p:txBody>
        </p:sp>
        <p:sp>
          <p:nvSpPr>
            <p:cNvPr id="513" name="Google Shape;513;p8"/>
            <p:cNvSpPr txBox="1"/>
            <p:nvPr/>
          </p:nvSpPr>
          <p:spPr>
            <a:xfrm>
              <a:off x="6799146" y="1772394"/>
              <a:ext cx="1120628" cy="249427"/>
            </a:xfrm>
            <a:prstGeom prst="rect">
              <a:avLst/>
            </a:prstGeom>
            <a:noFill/>
            <a:ln>
              <a:noFill/>
            </a:ln>
          </p:spPr>
          <p:txBody>
            <a:bodyPr anchorCtr="0" anchor="t" bIns="45700" lIns="91425" spcFirstLastPara="1" rIns="91425" wrap="square" tIns="45700">
              <a:spAutoFit/>
            </a:bodyPr>
            <a:lstStyle/>
            <a:p>
              <a:pPr indent="0" lvl="0" marL="0" marR="0" rtl="0" algn="l">
                <a:lnSpc>
                  <a:spcPct val="55555"/>
                </a:lnSpc>
                <a:spcBef>
                  <a:spcPts val="0"/>
                </a:spcBef>
                <a:spcAft>
                  <a:spcPts val="0"/>
                </a:spcAft>
                <a:buClr>
                  <a:srgbClr val="000000"/>
                </a:buClr>
                <a:buSzPts val="1800"/>
                <a:buFont typeface="Arial"/>
                <a:buNone/>
              </a:pPr>
              <a:r>
                <a:rPr b="0" i="0" lang="es-CO" sz="1800" u="none" cap="none" strike="noStrike">
                  <a:solidFill>
                    <a:srgbClr val="3F3F3F"/>
                  </a:solidFill>
                  <a:latin typeface="Arial"/>
                  <a:ea typeface="Arial"/>
                  <a:cs typeface="Arial"/>
                  <a:sym typeface="Arial"/>
                </a:rPr>
                <a:t>Femenino</a:t>
              </a:r>
              <a:endParaRPr b="0" i="0" sz="1400" u="none" cap="none" strike="noStrike">
                <a:solidFill>
                  <a:srgbClr val="000000"/>
                </a:solidFill>
                <a:latin typeface="Arial"/>
                <a:ea typeface="Arial"/>
                <a:cs typeface="Arial"/>
                <a:sym typeface="Arial"/>
              </a:endParaRPr>
            </a:p>
          </p:txBody>
        </p:sp>
        <p:pic>
          <p:nvPicPr>
            <p:cNvPr id="514" name="Google Shape;514;p8"/>
            <p:cNvPicPr preferRelativeResize="0"/>
            <p:nvPr/>
          </p:nvPicPr>
          <p:blipFill rotWithShape="1">
            <a:blip r:embed="rId3">
              <a:alphaModFix/>
            </a:blip>
            <a:srcRect b="0" l="0" r="0" t="0"/>
            <a:stretch/>
          </p:blipFill>
          <p:spPr>
            <a:xfrm>
              <a:off x="4419116" y="777843"/>
              <a:ext cx="834472" cy="1393086"/>
            </a:xfrm>
            <a:prstGeom prst="rect">
              <a:avLst/>
            </a:prstGeom>
            <a:noFill/>
            <a:ln>
              <a:noFill/>
            </a:ln>
          </p:spPr>
        </p:pic>
        <p:pic>
          <p:nvPicPr>
            <p:cNvPr id="515" name="Google Shape;515;p8"/>
            <p:cNvPicPr preferRelativeResize="0"/>
            <p:nvPr/>
          </p:nvPicPr>
          <p:blipFill rotWithShape="1">
            <a:blip r:embed="rId4">
              <a:alphaModFix/>
            </a:blip>
            <a:srcRect b="0" l="0" r="0" t="0"/>
            <a:stretch/>
          </p:blipFill>
          <p:spPr>
            <a:xfrm>
              <a:off x="5253588" y="777560"/>
              <a:ext cx="900850" cy="1393947"/>
            </a:xfrm>
            <a:prstGeom prst="rect">
              <a:avLst/>
            </a:prstGeom>
            <a:noFill/>
            <a:ln>
              <a:noFill/>
            </a:ln>
          </p:spPr>
        </p:pic>
      </p:grpSp>
      <p:graphicFrame>
        <p:nvGraphicFramePr>
          <p:cNvPr id="516" name="Google Shape;516;p8"/>
          <p:cNvGraphicFramePr/>
          <p:nvPr/>
        </p:nvGraphicFramePr>
        <p:xfrm>
          <a:off x="3150143" y="2170929"/>
          <a:ext cx="5615176" cy="3487593"/>
        </p:xfrm>
        <a:graphic>
          <a:graphicData uri="http://schemas.openxmlformats.org/drawingml/2006/chart">
            <c:chart r:id="rId5"/>
          </a:graphicData>
        </a:graphic>
      </p:graphicFrame>
      <p:sp>
        <p:nvSpPr>
          <p:cNvPr id="517" name="Google Shape;517;p8"/>
          <p:cNvSpPr/>
          <p:nvPr/>
        </p:nvSpPr>
        <p:spPr>
          <a:xfrm>
            <a:off x="6945717" y="3747286"/>
            <a:ext cx="868102" cy="868613"/>
          </a:xfrm>
          <a:prstGeom prst="ellipse">
            <a:avLst/>
          </a:prstGeom>
          <a:solidFill>
            <a:srgbClr val="DA0F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47%</a:t>
            </a:r>
            <a:endParaRPr b="1" i="0" sz="1800" u="none" cap="none" strike="noStrike">
              <a:solidFill>
                <a:schemeClr val="lt1"/>
              </a:solidFill>
              <a:latin typeface="Arial"/>
              <a:ea typeface="Arial"/>
              <a:cs typeface="Arial"/>
              <a:sym typeface="Arial"/>
            </a:endParaRPr>
          </a:p>
        </p:txBody>
      </p:sp>
      <p:sp>
        <p:nvSpPr>
          <p:cNvPr id="518" name="Google Shape;518;p8"/>
          <p:cNvSpPr/>
          <p:nvPr/>
        </p:nvSpPr>
        <p:spPr>
          <a:xfrm>
            <a:off x="4363970" y="2789569"/>
            <a:ext cx="868102" cy="868613"/>
          </a:xfrm>
          <a:prstGeom prst="ellipse">
            <a:avLst/>
          </a:prstGeom>
          <a:solidFill>
            <a:srgbClr val="F5B02B"/>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lt1"/>
                </a:solidFill>
                <a:latin typeface="Arial"/>
                <a:ea typeface="Arial"/>
                <a:cs typeface="Arial"/>
                <a:sym typeface="Arial"/>
              </a:rPr>
              <a:t>53%</a:t>
            </a:r>
            <a:endParaRPr b="1" i="0" sz="1800" u="none" cap="none" strike="noStrike">
              <a:solidFill>
                <a:schemeClr val="lt1"/>
              </a:solidFill>
              <a:latin typeface="Arial"/>
              <a:ea typeface="Arial"/>
              <a:cs typeface="Arial"/>
              <a:sym typeface="Arial"/>
            </a:endParaRPr>
          </a:p>
        </p:txBody>
      </p:sp>
      <p:sp>
        <p:nvSpPr>
          <p:cNvPr id="519" name="Google Shape;519;p8"/>
          <p:cNvSpPr txBox="1"/>
          <p:nvPr/>
        </p:nvSpPr>
        <p:spPr>
          <a:xfrm>
            <a:off x="5511861" y="6053966"/>
            <a:ext cx="891737" cy="220573"/>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1011 </a:t>
            </a:r>
            <a:endParaRPr b="1" i="0" sz="1200" u="none" cap="none" strike="noStrike">
              <a:solidFill>
                <a:srgbClr val="3F3F3F"/>
              </a:solidFill>
              <a:latin typeface="Arial"/>
              <a:ea typeface="Arial"/>
              <a:cs typeface="Arial"/>
              <a:sym typeface="Arial"/>
            </a:endParaRPr>
          </a:p>
        </p:txBody>
      </p:sp>
      <p:sp>
        <p:nvSpPr>
          <p:cNvPr id="520" name="Google Shape;520;p8"/>
          <p:cNvSpPr/>
          <p:nvPr/>
        </p:nvSpPr>
        <p:spPr>
          <a:xfrm>
            <a:off x="5123794" y="3195288"/>
            <a:ext cx="1667873" cy="1648813"/>
          </a:xfrm>
          <a:prstGeom prst="ellipse">
            <a:avLst/>
          </a:prstGeom>
          <a:noFill/>
          <a:ln cap="flat" cmpd="sng" w="28575">
            <a:solidFill>
              <a:srgbClr val="A5A5A5"/>
            </a:solidFill>
            <a:prstDash val="dash"/>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9"/>
          <p:cNvSpPr/>
          <p:nvPr/>
        </p:nvSpPr>
        <p:spPr>
          <a:xfrm>
            <a:off x="4016742" y="296672"/>
            <a:ext cx="396815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Arial"/>
                <a:ea typeface="Arial"/>
                <a:cs typeface="Arial"/>
                <a:sym typeface="Arial"/>
              </a:rPr>
              <a:t> </a:t>
            </a:r>
            <a:r>
              <a:rPr b="1" i="0" lang="es-CO" sz="1800" u="none" cap="none" strike="noStrike">
                <a:solidFill>
                  <a:schemeClr val="dk1"/>
                </a:solidFill>
                <a:latin typeface="Arial"/>
                <a:ea typeface="Arial"/>
                <a:cs typeface="Arial"/>
                <a:sym typeface="Arial"/>
              </a:rPr>
              <a:t> </a:t>
            </a:r>
            <a:r>
              <a:rPr b="0" i="0" lang="es-CO" sz="1800" u="none" cap="none" strike="noStrike">
                <a:solidFill>
                  <a:schemeClr val="dk1"/>
                </a:solidFill>
                <a:latin typeface="Arial"/>
                <a:ea typeface="Arial"/>
                <a:cs typeface="Arial"/>
                <a:sym typeface="Arial"/>
              </a:rPr>
              <a:t>¿Cuántos años cumplidos tiene usted? </a:t>
            </a:r>
            <a:endParaRPr b="0" i="0" sz="1400" u="none" cap="none" strike="noStrike">
              <a:solidFill>
                <a:srgbClr val="000000"/>
              </a:solidFill>
              <a:latin typeface="Arial"/>
              <a:ea typeface="Arial"/>
              <a:cs typeface="Arial"/>
              <a:sym typeface="Arial"/>
            </a:endParaRPr>
          </a:p>
        </p:txBody>
      </p:sp>
      <p:graphicFrame>
        <p:nvGraphicFramePr>
          <p:cNvPr id="526" name="Google Shape;526;p9"/>
          <p:cNvGraphicFramePr/>
          <p:nvPr/>
        </p:nvGraphicFramePr>
        <p:xfrm>
          <a:off x="1778492" y="1296915"/>
          <a:ext cx="8962814" cy="4339956"/>
        </p:xfrm>
        <a:graphic>
          <a:graphicData uri="http://schemas.openxmlformats.org/drawingml/2006/chart">
            <c:chart r:id="rId3"/>
          </a:graphicData>
        </a:graphic>
      </p:graphicFrame>
      <p:sp>
        <p:nvSpPr>
          <p:cNvPr id="527" name="Google Shape;527;p9"/>
          <p:cNvSpPr txBox="1"/>
          <p:nvPr/>
        </p:nvSpPr>
        <p:spPr>
          <a:xfrm>
            <a:off x="5694743" y="6099445"/>
            <a:ext cx="891737" cy="220573"/>
          </a:xfrm>
          <a:prstGeom prst="rect">
            <a:avLst/>
          </a:prstGeom>
          <a:noFill/>
          <a:ln>
            <a:noFill/>
          </a:ln>
        </p:spPr>
        <p:txBody>
          <a:bodyPr anchorCtr="0" anchor="t" bIns="45700" lIns="91425" spcFirstLastPara="1" rIns="91425" wrap="square" tIns="45700">
            <a:spAutoFit/>
          </a:bodyPr>
          <a:lstStyle/>
          <a:p>
            <a:pPr indent="0" lvl="0" marL="0" marR="0" rtl="0" algn="r">
              <a:lnSpc>
                <a:spcPct val="83333"/>
              </a:lnSpc>
              <a:spcBef>
                <a:spcPts val="0"/>
              </a:spcBef>
              <a:spcAft>
                <a:spcPts val="0"/>
              </a:spcAft>
              <a:buClr>
                <a:srgbClr val="000000"/>
              </a:buClr>
              <a:buSzPts val="1200"/>
              <a:buFont typeface="Arial"/>
              <a:buNone/>
            </a:pPr>
            <a:r>
              <a:rPr b="1" i="0" lang="es-CO" sz="1200" u="none" cap="none" strike="noStrike">
                <a:solidFill>
                  <a:srgbClr val="3F3F3F"/>
                </a:solidFill>
                <a:latin typeface="Arial"/>
                <a:ea typeface="Arial"/>
                <a:cs typeface="Arial"/>
                <a:sym typeface="Arial"/>
              </a:rPr>
              <a:t>Base: 1011</a:t>
            </a:r>
            <a:endParaRPr b="1" i="0" sz="1200" u="none" cap="none" strike="noStrike">
              <a:solidFill>
                <a:srgbClr val="3F3F3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3_Diseño personalizad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2020-03-20T22:43:11Z</dcterms:created>
  <dc:creator>ANDREA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0x01010099445C066DBEB742A95E02D9B95101DB</vt:lpwstr>
  </property>
</Properties>
</file>