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4" r:id="rId2"/>
    <p:sldId id="301" r:id="rId3"/>
    <p:sldId id="302" r:id="rId4"/>
    <p:sldId id="375" r:id="rId5"/>
    <p:sldId id="376" r:id="rId6"/>
    <p:sldId id="383" r:id="rId7"/>
    <p:sldId id="338" r:id="rId8"/>
    <p:sldId id="39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82" r:id="rId17"/>
    <p:sldId id="329" r:id="rId18"/>
    <p:sldId id="349" r:id="rId19"/>
    <p:sldId id="350" r:id="rId20"/>
    <p:sldId id="314" r:id="rId21"/>
    <p:sldId id="392" r:id="rId22"/>
    <p:sldId id="315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D5E1171-A361-4B2C-BFAB-B6A948074A89}">
          <p14:sldIdLst>
            <p14:sldId id="304"/>
            <p14:sldId id="301"/>
            <p14:sldId id="302"/>
            <p14:sldId id="375"/>
            <p14:sldId id="376"/>
            <p14:sldId id="383"/>
            <p14:sldId id="338"/>
            <p14:sldId id="393"/>
            <p14:sldId id="384"/>
            <p14:sldId id="385"/>
            <p14:sldId id="386"/>
            <p14:sldId id="387"/>
            <p14:sldId id="388"/>
            <p14:sldId id="389"/>
            <p14:sldId id="390"/>
            <p14:sldId id="382"/>
            <p14:sldId id="329"/>
            <p14:sldId id="349"/>
            <p14:sldId id="350"/>
            <p14:sldId id="314"/>
            <p14:sldId id="392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95D"/>
    <a:srgbClr val="5C4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A184-99F8-42FF-B3C5-037C93CEC821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2E48-80CB-46B2-87F2-BA8E5F3D41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128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10/07/2020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64E452B-A436-4FC1-9028-64C3C1C78AB4}"/>
              </a:ext>
            </a:extLst>
          </p:cNvPr>
          <p:cNvSpPr txBox="1"/>
          <p:nvPr/>
        </p:nvSpPr>
        <p:spPr>
          <a:xfrm>
            <a:off x="1596481" y="1251308"/>
            <a:ext cx="92141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SECRETARÍA DISTRITAL DE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COMITÉ SECTORIAL DE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DESARROLLO ADMINISTRATIVO 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845CC-4DAC-4772-A9C1-88D9D5437C7F}"/>
              </a:ext>
            </a:extLst>
          </p:cNvPr>
          <p:cNvSpPr txBox="1"/>
          <p:nvPr/>
        </p:nvSpPr>
        <p:spPr>
          <a:xfrm>
            <a:off x="4944371" y="5559031"/>
            <a:ext cx="2303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Bogotá D.C.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Julio 10 de 2020</a:t>
            </a:r>
          </a:p>
        </p:txBody>
      </p:sp>
    </p:spTree>
    <p:extLst>
      <p:ext uri="{BB962C8B-B14F-4D97-AF65-F5344CB8AC3E}">
        <p14:creationId xmlns:p14="http://schemas.microsoft.com/office/powerpoint/2010/main" val="411385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4800" y="163343"/>
            <a:ext cx="11711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  <a:defRPr/>
            </a:pPr>
            <a:r>
              <a:rPr lang="es-CO" altLang="es-CO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INSTITUTO DISTRITAL DE RECREACIÓN Y DEPORTE - IDRD</a:t>
            </a:r>
          </a:p>
          <a:p>
            <a:pPr lvl="0" algn="ctr">
              <a:spcAft>
                <a:spcPct val="0"/>
              </a:spcAft>
              <a:defRPr/>
            </a:pPr>
            <a:r>
              <a:rPr lang="es-CO" altLang="es-CO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PROGRAMACIÓN PRESUPUESTAL DE COMPROMISOS Y GIROS PDD UNCSA </a:t>
            </a:r>
          </a:p>
          <a:p>
            <a:pPr lvl="0" algn="ctr">
              <a:spcAft>
                <a:spcPct val="0"/>
              </a:spcAft>
              <a:defRPr/>
            </a:pPr>
            <a:endParaRPr lang="es-CO" altLang="es-CO" sz="2800" dirty="0">
              <a:solidFill>
                <a:srgbClr val="00416B"/>
              </a:solidFill>
              <a:latin typeface="Arial Black" panose="020B0A040201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9BF7EB-CF18-4AC2-A35F-82E12D252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82" y="5218093"/>
            <a:ext cx="11096625" cy="9541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8838F0-9E8F-4E9B-9575-DB548E14540E}"/>
              </a:ext>
            </a:extLst>
          </p:cNvPr>
          <p:cNvSpPr txBox="1"/>
          <p:nvPr/>
        </p:nvSpPr>
        <p:spPr>
          <a:xfrm>
            <a:off x="10252833" y="4951291"/>
            <a:ext cx="1669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ct val="0"/>
              </a:spcAft>
              <a:defRPr/>
            </a:pPr>
            <a:r>
              <a:rPr lang="es-CO" altLang="es-CO" sz="800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Millones de Pesos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6825719-CB36-4FE6-ABC5-157FACA79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238" y="912802"/>
            <a:ext cx="6754953" cy="39871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892B62D-5959-4760-A094-9E96DD6D23DA}"/>
              </a:ext>
            </a:extLst>
          </p:cNvPr>
          <p:cNvSpPr txBox="1"/>
          <p:nvPr/>
        </p:nvSpPr>
        <p:spPr>
          <a:xfrm>
            <a:off x="8998226" y="2843021"/>
            <a:ext cx="3017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Presupuesto  $202.426 </a:t>
            </a:r>
          </a:p>
          <a:p>
            <a:r>
              <a:rPr lang="es-CO" dirty="0"/>
              <a:t>Ppto programado $180.812</a:t>
            </a:r>
          </a:p>
          <a:p>
            <a:r>
              <a:rPr lang="es-CO" dirty="0"/>
              <a:t>Ppto  no programado $21.614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C7A761-149C-4952-9F28-84FE53BD43D1}"/>
              </a:ext>
            </a:extLst>
          </p:cNvPr>
          <p:cNvSpPr txBox="1"/>
          <p:nvPr/>
        </p:nvSpPr>
        <p:spPr>
          <a:xfrm>
            <a:off x="9566285" y="2468497"/>
            <a:ext cx="1669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ct val="0"/>
              </a:spcAft>
              <a:defRPr/>
            </a:pPr>
            <a:r>
              <a:rPr lang="es-CO" altLang="es-CO" sz="800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30174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4800" y="163343"/>
            <a:ext cx="11711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  <a:defRPr/>
            </a:pPr>
            <a:r>
              <a:rPr lang="es-CO" altLang="es-CO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INSTITUTO DISTRITAL DE LAS ARTES - IDARTES</a:t>
            </a:r>
          </a:p>
          <a:p>
            <a:pPr lvl="0" algn="ctr">
              <a:spcAft>
                <a:spcPct val="0"/>
              </a:spcAft>
              <a:defRPr/>
            </a:pPr>
            <a:r>
              <a:rPr lang="es-CO" altLang="es-CO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PROGRAMACIÓN PRESUPUESTAL DE COMPROMISOS Y GIROS PDD UNCSA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74A92F-767E-48A6-A46A-3683E1BBC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148" y="1117450"/>
            <a:ext cx="7288695" cy="3454550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9438374-C117-45B3-9D0D-7523C5CB1B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170639"/>
              </p:ext>
            </p:extLst>
          </p:nvPr>
        </p:nvGraphicFramePr>
        <p:xfrm>
          <a:off x="841306" y="5114581"/>
          <a:ext cx="11039475" cy="106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5" imgW="11039266" imgH="495150" progId="Excel.Sheet.12">
                  <p:embed/>
                </p:oleObj>
              </mc:Choice>
              <mc:Fallback>
                <p:oleObj name="Worksheet" r:id="rId5" imgW="11039266" imgH="495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1306" y="5114581"/>
                        <a:ext cx="11039475" cy="106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3143018-012A-4C1B-AE92-538299D9627A}"/>
              </a:ext>
            </a:extLst>
          </p:cNvPr>
          <p:cNvSpPr txBox="1"/>
          <p:nvPr/>
        </p:nvSpPr>
        <p:spPr>
          <a:xfrm>
            <a:off x="10211007" y="4899137"/>
            <a:ext cx="1669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ct val="0"/>
              </a:spcAft>
              <a:defRPr/>
            </a:pPr>
            <a:r>
              <a:rPr lang="es-CO" altLang="es-CO" sz="800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416908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4800" y="163343"/>
            <a:ext cx="11711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  <a:defRPr/>
            </a:pPr>
            <a:r>
              <a:rPr lang="es-CO" altLang="es-CO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INSTITUTO DISTRITAL DE PATRIMONIO CULTURAL - IDPC</a:t>
            </a:r>
          </a:p>
          <a:p>
            <a:pPr lvl="0" algn="ctr">
              <a:spcAft>
                <a:spcPct val="0"/>
              </a:spcAft>
              <a:defRPr/>
            </a:pPr>
            <a:r>
              <a:rPr lang="es-CO" altLang="es-CO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PROGRAMACIÓN PRESUPUESTAL DE COMPROMISOS Y GIROS PDD UNCSA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ABC6B9C-95C8-44F1-9EFF-A095BD75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417" y="1117450"/>
            <a:ext cx="6612835" cy="3531920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9B5D39F-6004-40A0-915D-1DA595C05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326319"/>
              </p:ext>
            </p:extLst>
          </p:nvPr>
        </p:nvGraphicFramePr>
        <p:xfrm>
          <a:off x="1207398" y="5140475"/>
          <a:ext cx="10201275" cy="116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Worksheet" r:id="rId5" imgW="10201331" imgH="600016" progId="Excel.Sheet.12">
                  <p:embed/>
                </p:oleObj>
              </mc:Choice>
              <mc:Fallback>
                <p:oleObj name="Worksheet" r:id="rId5" imgW="10201331" imgH="600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7398" y="5140475"/>
                        <a:ext cx="10201275" cy="1167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EF7D113-A746-4B53-B757-0CBA013E0DFC}"/>
              </a:ext>
            </a:extLst>
          </p:cNvPr>
          <p:cNvSpPr txBox="1"/>
          <p:nvPr/>
        </p:nvSpPr>
        <p:spPr>
          <a:xfrm>
            <a:off x="9959215" y="4925031"/>
            <a:ext cx="1669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ct val="0"/>
              </a:spcAft>
              <a:defRPr/>
            </a:pPr>
            <a:r>
              <a:rPr lang="es-CO" altLang="es-CO" sz="800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213946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BFC295E-4A00-4B62-9858-B48792A18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552" y="1117451"/>
            <a:ext cx="6773961" cy="3807580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95C9BAC-42C1-4C23-9171-80445EA52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603303"/>
              </p:ext>
            </p:extLst>
          </p:nvPr>
        </p:nvGraphicFramePr>
        <p:xfrm>
          <a:off x="157529" y="5245249"/>
          <a:ext cx="11858625" cy="954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Worksheet" r:id="rId5" imgW="11858674" imgH="495150" progId="Excel.Sheet.12">
                  <p:embed/>
                </p:oleObj>
              </mc:Choice>
              <mc:Fallback>
                <p:oleObj name="Worksheet" r:id="rId5" imgW="11858674" imgH="495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529" y="5245249"/>
                        <a:ext cx="11858625" cy="954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DFA6495-EA1C-423F-813B-1189E8E0E2C9}"/>
              </a:ext>
            </a:extLst>
          </p:cNvPr>
          <p:cNvSpPr txBox="1"/>
          <p:nvPr/>
        </p:nvSpPr>
        <p:spPr>
          <a:xfrm>
            <a:off x="9959215" y="4925031"/>
            <a:ext cx="1669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ct val="0"/>
              </a:spcAft>
              <a:defRPr/>
            </a:pPr>
            <a:r>
              <a:rPr lang="es-CO" altLang="es-CO" sz="800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Millones de Pesos</a:t>
            </a:r>
          </a:p>
        </p:txBody>
      </p:sp>
      <p:sp>
        <p:nvSpPr>
          <p:cNvPr id="6" name="2 Rectángulo">
            <a:extLst>
              <a:ext uri="{FF2B5EF4-FFF2-40B4-BE49-F238E27FC236}">
                <a16:creationId xmlns:a16="http://schemas.microsoft.com/office/drawing/2014/main" id="{C8DF99D9-4E98-4DAB-9264-CBFAD1D9952C}"/>
              </a:ext>
            </a:extLst>
          </p:cNvPr>
          <p:cNvSpPr/>
          <p:nvPr/>
        </p:nvSpPr>
        <p:spPr>
          <a:xfrm>
            <a:off x="304800" y="163343"/>
            <a:ext cx="11711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  <a:defRPr/>
            </a:pPr>
            <a:r>
              <a:rPr lang="es-CO" altLang="es-CO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ORQUESTA FILARMÓNICA DE BOGOTÁ - OFB</a:t>
            </a:r>
          </a:p>
          <a:p>
            <a:pPr lvl="0" algn="ctr">
              <a:spcAft>
                <a:spcPct val="0"/>
              </a:spcAft>
              <a:defRPr/>
            </a:pPr>
            <a:r>
              <a:rPr lang="es-CO" altLang="es-CO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PROGRAMACIÓN PRESUPUESTAL DE COMPROMISOS Y GIROS PDD UNCSA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4B84DB-88AB-4F4E-A955-53D2110EE279}"/>
              </a:ext>
            </a:extLst>
          </p:cNvPr>
          <p:cNvSpPr txBox="1"/>
          <p:nvPr/>
        </p:nvSpPr>
        <p:spPr>
          <a:xfrm>
            <a:off x="9475304" y="3193774"/>
            <a:ext cx="2540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23% de Reservas por constituir, supera el limite establecido en el Acuerdo  5 de 1998</a:t>
            </a:r>
          </a:p>
        </p:txBody>
      </p:sp>
    </p:spTree>
    <p:extLst>
      <p:ext uri="{BB962C8B-B14F-4D97-AF65-F5344CB8AC3E}">
        <p14:creationId xmlns:p14="http://schemas.microsoft.com/office/powerpoint/2010/main" val="382361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68CED79-928B-4C1D-873D-7DC02E724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983" y="1216400"/>
            <a:ext cx="6533321" cy="3717348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4C8639E-A9A9-4B65-B108-E4C7A40A6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709282"/>
              </p:ext>
            </p:extLst>
          </p:nvPr>
        </p:nvGraphicFramePr>
        <p:xfrm>
          <a:off x="0" y="5300110"/>
          <a:ext cx="12058650" cy="95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Worksheet" r:id="rId5" imgW="12058683" imgH="495150" progId="Excel.Sheet.12">
                  <p:embed/>
                </p:oleObj>
              </mc:Choice>
              <mc:Fallback>
                <p:oleObj name="Worksheet" r:id="rId5" imgW="12058683" imgH="495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5300110"/>
                        <a:ext cx="12058650" cy="95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81B7925-88F3-45F5-8367-33AB571B7782}"/>
              </a:ext>
            </a:extLst>
          </p:cNvPr>
          <p:cNvSpPr txBox="1"/>
          <p:nvPr/>
        </p:nvSpPr>
        <p:spPr>
          <a:xfrm>
            <a:off x="10065232" y="5052903"/>
            <a:ext cx="1669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ct val="0"/>
              </a:spcAft>
              <a:defRPr/>
            </a:pPr>
            <a:r>
              <a:rPr lang="es-CO" altLang="es-CO" sz="800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Millones de Pesos</a:t>
            </a:r>
          </a:p>
        </p:txBody>
      </p:sp>
      <p:sp>
        <p:nvSpPr>
          <p:cNvPr id="7" name="2 Rectángulo">
            <a:extLst>
              <a:ext uri="{FF2B5EF4-FFF2-40B4-BE49-F238E27FC236}">
                <a16:creationId xmlns:a16="http://schemas.microsoft.com/office/drawing/2014/main" id="{AB7151F6-D8D5-4787-8F4D-78E1BB39EE11}"/>
              </a:ext>
            </a:extLst>
          </p:cNvPr>
          <p:cNvSpPr/>
          <p:nvPr/>
        </p:nvSpPr>
        <p:spPr>
          <a:xfrm>
            <a:off x="304800" y="163343"/>
            <a:ext cx="11711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  <a:defRPr/>
            </a:pPr>
            <a:r>
              <a:rPr lang="es-CO" altLang="es-CO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FUNDACIÓN GILBERTO ÁLZATE AVENDAÑO - FUGA</a:t>
            </a:r>
          </a:p>
          <a:p>
            <a:pPr lvl="0" algn="ctr">
              <a:spcAft>
                <a:spcPct val="0"/>
              </a:spcAft>
              <a:defRPr/>
            </a:pPr>
            <a:r>
              <a:rPr lang="es-CO" altLang="es-CO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PROGRAMACIÓN PRESUPUESTAL DE COMPROMISOS Y GIROS PDD UNCSA </a:t>
            </a:r>
          </a:p>
        </p:txBody>
      </p:sp>
    </p:spTree>
    <p:extLst>
      <p:ext uri="{BB962C8B-B14F-4D97-AF65-F5344CB8AC3E}">
        <p14:creationId xmlns:p14="http://schemas.microsoft.com/office/powerpoint/2010/main" val="24602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51823D4-7064-4AC5-8D70-D8612E413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294" y="809674"/>
            <a:ext cx="6374144" cy="4365981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05F51BE-E1DA-4C23-86C7-AF83D7384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001116"/>
              </p:ext>
            </p:extLst>
          </p:nvPr>
        </p:nvGraphicFramePr>
        <p:xfrm>
          <a:off x="569302" y="5460393"/>
          <a:ext cx="11182350" cy="84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Worksheet" r:id="rId5" imgW="11182431" imgH="600016" progId="Excel.Sheet.12">
                  <p:embed/>
                </p:oleObj>
              </mc:Choice>
              <mc:Fallback>
                <p:oleObj name="Worksheet" r:id="rId5" imgW="11182431" imgH="600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302" y="5460393"/>
                        <a:ext cx="11182350" cy="847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D5A378B-5E7E-43A1-8F73-FAEDB0D33764}"/>
              </a:ext>
            </a:extLst>
          </p:cNvPr>
          <p:cNvSpPr txBox="1"/>
          <p:nvPr/>
        </p:nvSpPr>
        <p:spPr>
          <a:xfrm>
            <a:off x="10081878" y="5244949"/>
            <a:ext cx="1669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ct val="0"/>
              </a:spcAft>
              <a:defRPr/>
            </a:pPr>
            <a:r>
              <a:rPr lang="es-CO" altLang="es-CO" sz="800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Millones de Pesos</a:t>
            </a:r>
          </a:p>
        </p:txBody>
      </p:sp>
      <p:sp>
        <p:nvSpPr>
          <p:cNvPr id="6" name="2 Rectángulo">
            <a:extLst>
              <a:ext uri="{FF2B5EF4-FFF2-40B4-BE49-F238E27FC236}">
                <a16:creationId xmlns:a16="http://schemas.microsoft.com/office/drawing/2014/main" id="{EA7E7184-3242-464D-9BD9-6E16F983DCA0}"/>
              </a:ext>
            </a:extLst>
          </p:cNvPr>
          <p:cNvSpPr/>
          <p:nvPr/>
        </p:nvSpPr>
        <p:spPr>
          <a:xfrm>
            <a:off x="304800" y="163343"/>
            <a:ext cx="11711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  <a:defRPr/>
            </a:pPr>
            <a:r>
              <a:rPr lang="es-CO" altLang="es-CO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CANAL CAPITAL</a:t>
            </a:r>
          </a:p>
          <a:p>
            <a:pPr lvl="0" algn="ctr">
              <a:spcAft>
                <a:spcPct val="0"/>
              </a:spcAft>
              <a:defRPr/>
            </a:pPr>
            <a:r>
              <a:rPr lang="es-CO" altLang="es-CO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PROGRAMACIÓN PRESUPUESTAL DE COMPROMISOS Y GIROS PDD UNCSA </a:t>
            </a:r>
          </a:p>
        </p:txBody>
      </p:sp>
    </p:spTree>
    <p:extLst>
      <p:ext uri="{BB962C8B-B14F-4D97-AF65-F5344CB8AC3E}">
        <p14:creationId xmlns:p14="http://schemas.microsoft.com/office/powerpoint/2010/main" val="372875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08898" y="1762539"/>
            <a:ext cx="7929562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7000"/>
              </a:lnSpc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5.GIROS DE COMPROMISOS RECURSOS PDD BMPT </a:t>
            </a:r>
          </a:p>
          <a:p>
            <a:pPr fontAlgn="ctr">
              <a:lnSpc>
                <a:spcPct val="107000"/>
              </a:lnSpc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ctr">
              <a:lnSpc>
                <a:spcPct val="107000"/>
              </a:lnSpc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Corte a Junio 30 de 2020</a:t>
            </a:r>
          </a:p>
          <a:p>
            <a:pPr fontAlgn="ctr">
              <a:lnSpc>
                <a:spcPct val="107000"/>
              </a:lnSpc>
              <a:defRPr/>
            </a:pPr>
            <a:endParaRPr lang="es-CO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85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328246" y="34163"/>
            <a:ext cx="108684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3200" b="1" dirty="0">
                <a:solidFill>
                  <a:srgbClr val="002060"/>
                </a:solidFill>
              </a:rPr>
              <a:t>Presupuesto de Inversión Directa PDD BMPT</a:t>
            </a:r>
          </a:p>
          <a:p>
            <a:pPr algn="ctr"/>
            <a:r>
              <a:rPr lang="es-CO" sz="3200" b="1" dirty="0">
                <a:solidFill>
                  <a:srgbClr val="002060"/>
                </a:solidFill>
              </a:rPr>
              <a:t> Ejecución de Giros a Junio 30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33C08B-DBBA-466E-BB04-138525B85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0" y="1740186"/>
            <a:ext cx="7925628" cy="4183535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0FEE73C-B7B3-459B-82F5-F9D6A56664F6}"/>
              </a:ext>
            </a:extLst>
          </p:cNvPr>
          <p:cNvCxnSpPr/>
          <p:nvPr/>
        </p:nvCxnSpPr>
        <p:spPr>
          <a:xfrm>
            <a:off x="8688455" y="3273287"/>
            <a:ext cx="4364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A7CE5FB-FEB7-4AC6-8308-3788A06AD3E7}"/>
              </a:ext>
            </a:extLst>
          </p:cNvPr>
          <p:cNvCxnSpPr>
            <a:cxnSpLocks/>
          </p:cNvCxnSpPr>
          <p:nvPr/>
        </p:nvCxnSpPr>
        <p:spPr>
          <a:xfrm>
            <a:off x="8688455" y="4326835"/>
            <a:ext cx="4041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2D0C74B5-EE26-4C43-9FBA-687EBDBDA7FB}"/>
              </a:ext>
            </a:extLst>
          </p:cNvPr>
          <p:cNvSpPr txBox="1"/>
          <p:nvPr/>
        </p:nvSpPr>
        <p:spPr>
          <a:xfrm>
            <a:off x="9275170" y="2962186"/>
            <a:ext cx="19215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Realizó anulación </a:t>
            </a:r>
          </a:p>
          <a:p>
            <a:pPr lvl="0" algn="just"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compromisos por  $17,5 millones</a:t>
            </a:r>
            <a:r>
              <a:rPr lang="es-CO" sz="1600" b="1" dirty="0">
                <a:solidFill>
                  <a:prstClr val="black"/>
                </a:solidFill>
              </a:rPr>
              <a:t>. </a:t>
            </a:r>
          </a:p>
          <a:p>
            <a:pPr lvl="0" algn="just">
              <a:defRPr/>
            </a:pPr>
            <a:endParaRPr lang="es-CO" sz="16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s-CO" sz="16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s-CO" sz="1600" b="1" dirty="0">
                <a:solidFill>
                  <a:prstClr val="black"/>
                </a:solidFill>
              </a:rPr>
              <a:t>Realizó anulación </a:t>
            </a:r>
          </a:p>
          <a:p>
            <a:pPr lvl="0" algn="just">
              <a:defRPr/>
            </a:pPr>
            <a:r>
              <a:rPr lang="es-CO" sz="1600" b="1" dirty="0">
                <a:solidFill>
                  <a:prstClr val="black"/>
                </a:solidFill>
              </a:rPr>
              <a:t>de compromisos por  $13 millones.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Estos recursos se devuelven al Tesoro Distrital</a:t>
            </a:r>
          </a:p>
        </p:txBody>
      </p:sp>
    </p:spTree>
    <p:extLst>
      <p:ext uri="{BB962C8B-B14F-4D97-AF65-F5344CB8AC3E}">
        <p14:creationId xmlns:p14="http://schemas.microsoft.com/office/powerpoint/2010/main" val="3185794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363414" y="923847"/>
            <a:ext cx="11465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1805" y="3514618"/>
            <a:ext cx="12190195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400" b="1" dirty="0">
                <a:solidFill>
                  <a:prstClr val="white"/>
                </a:solidFill>
              </a:rPr>
              <a:t>Ejecución de Reservas a Junio 30 de 2020</a:t>
            </a:r>
          </a:p>
        </p:txBody>
      </p:sp>
    </p:spTree>
    <p:extLst>
      <p:ext uri="{BB962C8B-B14F-4D97-AF65-F5344CB8AC3E}">
        <p14:creationId xmlns:p14="http://schemas.microsoft.com/office/powerpoint/2010/main" val="411194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389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442218" y="453838"/>
            <a:ext cx="8456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600" b="1" dirty="0">
                <a:solidFill>
                  <a:srgbClr val="002060"/>
                </a:solidFill>
              </a:rPr>
              <a:t>SECTOR CULTURA, RECREACIÓN Y DEPORTE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610776C-7602-49B1-8CF8-D7956E3BF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77" y="1490661"/>
            <a:ext cx="7295114" cy="3876675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0CE0EB8-B95B-4D86-8C3B-33E2E61F24D7}"/>
              </a:ext>
            </a:extLst>
          </p:cNvPr>
          <p:cNvCxnSpPr/>
          <p:nvPr/>
        </p:nvCxnSpPr>
        <p:spPr>
          <a:xfrm>
            <a:off x="8226791" y="2766147"/>
            <a:ext cx="7023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56AEBCE-23DF-441C-B242-3FD6B8C6B58F}"/>
              </a:ext>
            </a:extLst>
          </p:cNvPr>
          <p:cNvCxnSpPr/>
          <p:nvPr/>
        </p:nvCxnSpPr>
        <p:spPr>
          <a:xfrm>
            <a:off x="8226791" y="3430784"/>
            <a:ext cx="7023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BC44258-1F14-43D5-8062-400005CE9227}"/>
              </a:ext>
            </a:extLst>
          </p:cNvPr>
          <p:cNvCxnSpPr/>
          <p:nvPr/>
        </p:nvCxnSpPr>
        <p:spPr>
          <a:xfrm>
            <a:off x="8226791" y="4275610"/>
            <a:ext cx="7023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8EBC4EB-A364-4CC8-98BD-2908914579ED}"/>
              </a:ext>
            </a:extLst>
          </p:cNvPr>
          <p:cNvSpPr txBox="1"/>
          <p:nvPr/>
        </p:nvSpPr>
        <p:spPr>
          <a:xfrm>
            <a:off x="8929157" y="2625881"/>
            <a:ext cx="325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Posible constitución de pasivo exigible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F04776C-C8CC-451F-9BF2-C0FF3A3E4DCB}"/>
              </a:ext>
            </a:extLst>
          </p:cNvPr>
          <p:cNvSpPr txBox="1"/>
          <p:nvPr/>
        </p:nvSpPr>
        <p:spPr>
          <a:xfrm>
            <a:off x="8929157" y="3312135"/>
            <a:ext cx="306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Posible constitución de pasivo exigible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01428B-4239-4681-9207-EB341137D496}"/>
              </a:ext>
            </a:extLst>
          </p:cNvPr>
          <p:cNvSpPr txBox="1"/>
          <p:nvPr/>
        </p:nvSpPr>
        <p:spPr>
          <a:xfrm>
            <a:off x="8955661" y="4181038"/>
            <a:ext cx="303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Posible constitución de pasivo exigible</a:t>
            </a:r>
          </a:p>
        </p:txBody>
      </p:sp>
    </p:spTree>
    <p:extLst>
      <p:ext uri="{BB962C8B-B14F-4D97-AF65-F5344CB8AC3E}">
        <p14:creationId xmlns:p14="http://schemas.microsoft.com/office/powerpoint/2010/main" val="334779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44113A9-DCDB-4073-AC7D-6CB1B460AB2C}"/>
              </a:ext>
            </a:extLst>
          </p:cNvPr>
          <p:cNvSpPr txBox="1">
            <a:spLocks/>
          </p:cNvSpPr>
          <p:nvPr/>
        </p:nvSpPr>
        <p:spPr>
          <a:xfrm>
            <a:off x="2561105" y="-22732"/>
            <a:ext cx="8229240" cy="818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ORDEN DEL DÍA - SESIÓN DEL </a:t>
            </a:r>
            <a:r>
              <a:rPr lang="es-CO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JULIO 2020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130672"/>
              </p:ext>
            </p:extLst>
          </p:nvPr>
        </p:nvGraphicFramePr>
        <p:xfrm>
          <a:off x="847725" y="950885"/>
          <a:ext cx="10496549" cy="574893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823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6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TEMAS</a:t>
                      </a:r>
                      <a:r>
                        <a:rPr lang="es-CO" sz="1600" baseline="0" dirty="0">
                          <a:effectLst/>
                        </a:rPr>
                        <a:t> DEL COMITÉ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RESPONSABLE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TIEMPO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1. Verificación</a:t>
                      </a:r>
                      <a:r>
                        <a:rPr lang="es-CO" sz="1600" baseline="0" dirty="0">
                          <a:effectLst/>
                        </a:rPr>
                        <a:t> del</a:t>
                      </a:r>
                      <a:r>
                        <a:rPr lang="es-CO" sz="1600" dirty="0">
                          <a:effectLst/>
                        </a:rPr>
                        <a:t> quorum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Dirección de Planeación  SCRD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O" sz="1600" dirty="0">
                          <a:effectLst/>
                        </a:rPr>
                        <a:t>5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2. Aprobación Acta Anterior 26 de junio de 2020 </a:t>
                      </a:r>
                      <a:endParaRPr lang="es-CO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Dirección de Planeación SCRD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5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1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3</a:t>
                      </a:r>
                      <a:r>
                        <a:rPr lang="es-CO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Protocolos de Bioseguridad para el Sector Cultura, Recreación y Deporte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Subsecretaria de Gobernanza SCRD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30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5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4.Programación sectorial de la ejecución presupuestal, en compromisos y giros, correspondiente al nuevo Plan de Desarrollo, periodo julio a diciembre de 2020.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Dirección de Planeación SCRD</a:t>
                      </a:r>
                      <a:endParaRPr kumimoji="0" lang="es-CO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minutos</a:t>
                      </a:r>
                      <a:endParaRPr kumimoji="0" lang="es-CO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2044128431"/>
                  </a:ext>
                </a:extLst>
              </a:tr>
              <a:tr h="995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Presentación Giros de compromisos recursos PDD BMPT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Dirección de Planeación SCRD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5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6.Proposiciones y varios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600" dirty="0">
                          <a:effectLst/>
                        </a:rPr>
                        <a:t>Circular Externa 012 de 2020 SDH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600" dirty="0">
                          <a:effectLst/>
                        </a:rPr>
                        <a:t>Talento no Palanca – IDARTES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600" dirty="0">
                          <a:effectLst/>
                        </a:rPr>
                        <a:t>Autorización para consulta de informes en PREDIS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aseline="0" dirty="0">
                          <a:effectLst/>
                        </a:rPr>
                        <a:t>Todos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lain" startAt="20"/>
                      </a:pPr>
                      <a:r>
                        <a:rPr lang="es-CO" sz="1600" dirty="0">
                          <a:effectLst/>
                        </a:rPr>
                        <a:t>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85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95451" y="2273941"/>
            <a:ext cx="7929562" cy="1926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7000"/>
              </a:lnSpc>
              <a:defRPr/>
            </a:pP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6.PROPOSICIÓN Y VARIOS</a:t>
            </a:r>
            <a:endParaRPr lang="es-CO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lnSpc>
                <a:spcPct val="107000"/>
              </a:lnSpc>
              <a:defRPr/>
            </a:pPr>
            <a:endParaRPr lang="es-CO" sz="2800" b="1" dirty="0">
              <a:solidFill>
                <a:srgbClr val="7030A0"/>
              </a:solidFill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es-CO" sz="2800" b="1" dirty="0"/>
              <a:t>Circular Externa 012 de 2020 SDH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es-CO" sz="2800" b="1" dirty="0"/>
              <a:t>Talento no Palanca – IDARTES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es-CO" sz="2800" b="1" dirty="0"/>
              <a:t>Autorización para consulta de informes en PREDIS</a:t>
            </a:r>
          </a:p>
          <a:p>
            <a:pPr fontAlgn="ctr">
              <a:lnSpc>
                <a:spcPct val="107000"/>
              </a:lnSpc>
              <a:defRPr/>
            </a:pPr>
            <a:endParaRPr lang="es-CO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80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164631" y="128717"/>
            <a:ext cx="11465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</a:rPr>
              <a:t>CIRCULAR EXTERNA 12 DE 2020 SDH</a:t>
            </a:r>
          </a:p>
          <a:p>
            <a:pPr algn="ctr"/>
            <a:r>
              <a:rPr lang="es-CO" sz="3200" b="1" dirty="0">
                <a:solidFill>
                  <a:srgbClr val="002060"/>
                </a:solidFill>
              </a:rPr>
              <a:t>IMPACTOS EN EL SECTOR CULTURA RECREACIÓN Y DEPORTE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8C5A855-46C6-4953-8235-9A17B6AF1FC2}"/>
              </a:ext>
            </a:extLst>
          </p:cNvPr>
          <p:cNvSpPr/>
          <p:nvPr/>
        </p:nvSpPr>
        <p:spPr>
          <a:xfrm>
            <a:off x="1802293" y="1466023"/>
            <a:ext cx="81898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es-ES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-Retraso en la adjudicación y ejecución del programa distrital de estímulos, apoyos concertados y otras convocatorias los cuales ascienden a un valor aproximado de $5.389 millones.</a:t>
            </a:r>
            <a:endParaRPr lang="es-CO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s-ES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O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s-ES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Retraso en los procesos de contratación en curso que según cronograma tiene fecha de adjudicación entre el 21 de julio y el 10 de agosto por un valor aproximado de $21.254 millones.</a:t>
            </a:r>
            <a:endParaRPr lang="es-CO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s-ES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O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s-ES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Retraso en la contratación de 263 contratos de prestación de servicios, para dar continuidad a la procesos administrativos y misionales en ejecución del nuevo plan de desarrollo, por un valor aproximado de $4.820 millones.  </a:t>
            </a:r>
            <a:endParaRPr lang="es-CO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46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32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95451" y="2273941"/>
            <a:ext cx="7929562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1.VERIFICACIÓN DEL QUORUM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5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95451" y="2273941"/>
            <a:ext cx="7929562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APROBACIÓN DEL 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ACTA ANTERIOR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5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08898" y="2663905"/>
            <a:ext cx="7929562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7000"/>
              </a:lnSpc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PROTOCOLOS DE BIOSEGURIDAD PARA EL SECTOR CULTURA, RECREACIÓN Y DEPORTE</a:t>
            </a:r>
            <a:endParaRPr lang="es-CO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0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79443" y="1360783"/>
            <a:ext cx="8881338" cy="4085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7000"/>
              </a:lnSpc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4.PROGRAMACIÓN SECTORIAL DE LA EJECUCIÓN PRESUPUESTAL, EN COMPROMISOS Y GIROS.</a:t>
            </a:r>
          </a:p>
          <a:p>
            <a:pPr fontAlgn="ctr">
              <a:lnSpc>
                <a:spcPct val="107000"/>
              </a:lnSpc>
              <a:defRPr/>
            </a:pPr>
            <a:endParaRPr lang="es-CO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lnSpc>
                <a:spcPct val="107000"/>
              </a:lnSpc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DESARROLLO UNCSA</a:t>
            </a:r>
          </a:p>
          <a:p>
            <a:pPr fontAlgn="ctr">
              <a:lnSpc>
                <a:spcPct val="107000"/>
              </a:lnSpc>
              <a:defRPr/>
            </a:pPr>
            <a:endParaRPr lang="es-CO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lnSpc>
                <a:spcPct val="107000"/>
              </a:lnSpc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JULIO A DICIEMBRE DE 2020</a:t>
            </a:r>
          </a:p>
          <a:p>
            <a:pPr fontAlgn="ctr">
              <a:lnSpc>
                <a:spcPct val="107000"/>
              </a:lnSpc>
              <a:defRPr/>
            </a:pPr>
            <a:endParaRPr lang="es-CO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4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4800" y="163343"/>
            <a:ext cx="11711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  <a:defRPr/>
            </a:pPr>
            <a:r>
              <a:rPr lang="es-CO" altLang="es-CO" sz="2800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PRESUPUESTO DE INVERSIÓN </a:t>
            </a:r>
            <a:endParaRPr lang="es-CO" altLang="es-CO" sz="2000" dirty="0">
              <a:solidFill>
                <a:srgbClr val="00416B"/>
              </a:solidFill>
              <a:latin typeface="Arial Black" panose="020B0A04020102020204" pitchFamily="34" charset="0"/>
              <a:ea typeface="Microsoft YaHei" panose="020B0503020204020204" pitchFamily="34" charset="-122"/>
            </a:endParaRPr>
          </a:p>
          <a:p>
            <a:pPr lvl="0" algn="ctr">
              <a:spcAft>
                <a:spcPct val="0"/>
              </a:spcAft>
              <a:defRPr/>
            </a:pPr>
            <a:r>
              <a:rPr lang="es-CO" altLang="es-CO" sz="2800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VIGENCIA 2020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99EB5C-8DAC-4558-8D03-496405AE6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59" y="1055457"/>
            <a:ext cx="10473836" cy="50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5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4800" y="163343"/>
            <a:ext cx="11711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  <a:defRPr/>
            </a:pPr>
            <a:r>
              <a:rPr lang="es-CO" altLang="es-CO" sz="2000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SECTOR CULTURA REACREACIÓN Y DEPORTE</a:t>
            </a:r>
          </a:p>
          <a:p>
            <a:pPr lvl="0" algn="ctr">
              <a:spcAft>
                <a:spcPct val="0"/>
              </a:spcAft>
              <a:defRPr/>
            </a:pPr>
            <a:r>
              <a:rPr lang="es-CO" altLang="es-CO" sz="2000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PROGRAMACIÓN PRESUPUESTAL DE COMPROMISOS Y GIROS</a:t>
            </a:r>
          </a:p>
          <a:p>
            <a:pPr lvl="0" algn="ctr">
              <a:spcAft>
                <a:spcPct val="0"/>
              </a:spcAft>
              <a:defRPr/>
            </a:pPr>
            <a:r>
              <a:rPr lang="es-CO" altLang="es-CO" sz="2000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 PDD UNCSA - JULIO A DICIEMBRE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A37063-B27F-47C2-9871-904FD9832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574" y="1197328"/>
            <a:ext cx="7235687" cy="36989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321F06-BE41-4BD2-A0BE-FC17CD471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658" y="4896295"/>
            <a:ext cx="1670449" cy="2948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7EA7BB3-5509-4D21-901C-ACF79174A106}"/>
              </a:ext>
            </a:extLst>
          </p:cNvPr>
          <p:cNvSpPr txBox="1"/>
          <p:nvPr/>
        </p:nvSpPr>
        <p:spPr>
          <a:xfrm>
            <a:off x="9370937" y="2846038"/>
            <a:ext cx="2805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Ppto del Sector     $506.802 </a:t>
            </a:r>
          </a:p>
          <a:p>
            <a:r>
              <a:rPr lang="es-CO" dirty="0"/>
              <a:t>Ppto programado $485.158</a:t>
            </a:r>
          </a:p>
          <a:p>
            <a:r>
              <a:rPr lang="es-CO" dirty="0"/>
              <a:t>Ppto no programado $21.614 - IDRD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D49894-EC57-4C33-BC4D-6A6ACCE1D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744" y="2614370"/>
            <a:ext cx="1670449" cy="231668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91009C3D-8FAB-4233-84C6-8BA4E12AB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825063"/>
              </p:ext>
            </p:extLst>
          </p:nvPr>
        </p:nvGraphicFramePr>
        <p:xfrm>
          <a:off x="610843" y="5207616"/>
          <a:ext cx="11182350" cy="117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Worksheet" r:id="rId6" imgW="11182431" imgH="600016" progId="Excel.Sheet.12">
                  <p:embed/>
                </p:oleObj>
              </mc:Choice>
              <mc:Fallback>
                <p:oleObj name="Worksheet" r:id="rId6" imgW="11182431" imgH="600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0843" y="5207616"/>
                        <a:ext cx="11182350" cy="1174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90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4800" y="163343"/>
            <a:ext cx="11711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ct val="0"/>
              </a:spcAft>
              <a:defRPr/>
            </a:pPr>
            <a:r>
              <a:rPr lang="es-CO" altLang="es-CO" sz="2000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SECRETARÍA DISTRITAL DE CULTURA RECREACIÓN Y DEPORTE </a:t>
            </a:r>
          </a:p>
          <a:p>
            <a:pPr lvl="0" algn="ctr">
              <a:spcAft>
                <a:spcPct val="0"/>
              </a:spcAft>
              <a:defRPr/>
            </a:pPr>
            <a:r>
              <a:rPr lang="es-CO" altLang="es-CO" sz="2000" dirty="0">
                <a:solidFill>
                  <a:srgbClr val="00416B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PROGRAMACIÓN PRESUPUESTAL DE COMPROMISOS Y GIROS PDD UNCSA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986455-4622-4B21-8B5D-CBE22DF32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437" y="1057165"/>
            <a:ext cx="6379001" cy="37927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F8102C-6488-46BB-B6F5-BB8F9ED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818" y="4804159"/>
            <a:ext cx="1670449" cy="2316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6471539-8DBF-425A-9A47-E425CF55E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42" y="5035827"/>
            <a:ext cx="11096625" cy="115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33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5884</TotalTime>
  <Words>635</Words>
  <Application>Microsoft Office PowerPoint</Application>
  <PresentationFormat>Panorámica</PresentationFormat>
  <Paragraphs>109</Paragraphs>
  <Slides>22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marysol</cp:lastModifiedBy>
  <cp:revision>158</cp:revision>
  <dcterms:created xsi:type="dcterms:W3CDTF">2020-02-27T14:24:05Z</dcterms:created>
  <dcterms:modified xsi:type="dcterms:W3CDTF">2020-07-10T14:05:14Z</dcterms:modified>
</cp:coreProperties>
</file>