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8" r:id="rId2"/>
    <p:sldMasterId id="2147483696" r:id="rId3"/>
    <p:sldMasterId id="2147483720" r:id="rId4"/>
    <p:sldMasterId id="2147483732" r:id="rId5"/>
  </p:sldMasterIdLst>
  <p:sldIdLst>
    <p:sldId id="256" r:id="rId6"/>
    <p:sldId id="262" r:id="rId7"/>
    <p:sldId id="261" r:id="rId8"/>
    <p:sldId id="259" r:id="rId9"/>
    <p:sldId id="267" r:id="rId10"/>
    <p:sldId id="278" r:id="rId11"/>
    <p:sldId id="294" r:id="rId12"/>
    <p:sldId id="295" r:id="rId13"/>
    <p:sldId id="296" r:id="rId14"/>
    <p:sldId id="297" r:id="rId15"/>
    <p:sldId id="266" r:id="rId16"/>
    <p:sldId id="268" r:id="rId17"/>
    <p:sldId id="280" r:id="rId18"/>
    <p:sldId id="271" r:id="rId19"/>
    <p:sldId id="274" r:id="rId20"/>
    <p:sldId id="291" r:id="rId21"/>
    <p:sldId id="293" r:id="rId22"/>
    <p:sldId id="284" r:id="rId23"/>
    <p:sldId id="285" r:id="rId24"/>
    <p:sldId id="286" r:id="rId25"/>
    <p:sldId id="287" r:id="rId26"/>
    <p:sldId id="288" r:id="rId27"/>
    <p:sldId id="289" r:id="rId28"/>
    <p:sldId id="275" r:id="rId2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97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p:restoredTop sz="94645"/>
  </p:normalViewPr>
  <p:slideViewPr>
    <p:cSldViewPr snapToGrid="0" snapToObjects="1">
      <p:cViewPr varScale="1">
        <p:scale>
          <a:sx n="113" d="100"/>
          <a:sy n="113" d="100"/>
        </p:scale>
        <p:origin x="15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wnloads\EJECUCION%20A%2030%20DE%20AGOSTO%20PLNEAC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EJECUCIÓN</a:t>
            </a:r>
            <a:r>
              <a:rPr lang="es-ES" baseline="0"/>
              <a:t> PRESUPUESTAL A 30 DE AGOSTO DE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rgbClr val="7030A0"/>
            </a:solidFill>
            <a:ln>
              <a:noFill/>
            </a:ln>
            <a:effectLst/>
          </c:spPr>
          <c:invertIfNegative val="0"/>
          <c:cat>
            <c:strRef>
              <c:f>'[EJECUCION A 30 DE AGOSTO PLNEACION.xlsx]Hoja1'!$F$5:$G$5</c:f>
              <c:strCache>
                <c:ptCount val="2"/>
                <c:pt idx="0">
                  <c:v>Presupuesto Definitivo</c:v>
                </c:pt>
                <c:pt idx="1">
                  <c:v>Comprometido a Agosto 30</c:v>
                </c:pt>
              </c:strCache>
            </c:strRef>
          </c:cat>
          <c:val>
            <c:numRef>
              <c:f>'[EJECUCION A 30 DE AGOSTO PLNEACION.xlsx]Hoja1'!$F$6:$G$6</c:f>
              <c:numCache>
                <c:formatCode>_("$"* #,##0_);_("$"* \(#,##0\);_("$"* "-"_);_(@_)</c:formatCode>
                <c:ptCount val="2"/>
                <c:pt idx="0">
                  <c:v>31402000000</c:v>
                </c:pt>
                <c:pt idx="1">
                  <c:v>24405356485</c:v>
                </c:pt>
              </c:numCache>
            </c:numRef>
          </c:val>
          <c:extLst>
            <c:ext xmlns:c16="http://schemas.microsoft.com/office/drawing/2014/chart" uri="{C3380CC4-5D6E-409C-BE32-E72D297353CC}">
              <c16:uniqueId val="{00000000-4B08-4571-B927-6AEDB82C67BC}"/>
            </c:ext>
          </c:extLst>
        </c:ser>
        <c:dLbls>
          <c:showLegendKey val="0"/>
          <c:showVal val="0"/>
          <c:showCatName val="0"/>
          <c:showSerName val="0"/>
          <c:showPercent val="0"/>
          <c:showBubbleSize val="0"/>
        </c:dLbls>
        <c:gapWidth val="219"/>
        <c:overlap val="-27"/>
        <c:axId val="446509448"/>
        <c:axId val="446512072"/>
      </c:barChart>
      <c:catAx>
        <c:axId val="44650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46512072"/>
        <c:crosses val="autoZero"/>
        <c:auto val="1"/>
        <c:lblAlgn val="ctr"/>
        <c:lblOffset val="100"/>
        <c:noMultiLvlLbl val="0"/>
      </c:catAx>
      <c:valAx>
        <c:axId val="44651207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46509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Atenciones</a:t>
            </a:r>
            <a:r>
              <a:rPr lang="es-ES" baseline="0"/>
              <a:t> en el proceso de Formación Musical 2021</a:t>
            </a:r>
            <a:endParaRPr lang="es-E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rgbClr val="7030A0"/>
            </a:solidFill>
            <a:ln>
              <a:noFill/>
            </a:ln>
            <a:effectLst/>
          </c:spPr>
          <c:invertIfNegative val="0"/>
          <c:cat>
            <c:strRef>
              <c:f>Hoja1!$C$8:$D$8</c:f>
              <c:strCache>
                <c:ptCount val="2"/>
                <c:pt idx="0">
                  <c:v>Programación total para 2021</c:v>
                </c:pt>
                <c:pt idx="1">
                  <c:v>Niños atendidos a 30 de julio de 2021</c:v>
                </c:pt>
              </c:strCache>
            </c:strRef>
          </c:cat>
          <c:val>
            <c:numRef>
              <c:f>Hoja1!$C$9:$D$9</c:f>
              <c:numCache>
                <c:formatCode>General</c:formatCode>
                <c:ptCount val="2"/>
                <c:pt idx="0">
                  <c:v>24562</c:v>
                </c:pt>
                <c:pt idx="1">
                  <c:v>21979</c:v>
                </c:pt>
              </c:numCache>
            </c:numRef>
          </c:val>
          <c:extLst>
            <c:ext xmlns:c16="http://schemas.microsoft.com/office/drawing/2014/chart" uri="{C3380CC4-5D6E-409C-BE32-E72D297353CC}">
              <c16:uniqueId val="{00000000-7C56-4A2E-80A2-E4209926D033}"/>
            </c:ext>
          </c:extLst>
        </c:ser>
        <c:dLbls>
          <c:showLegendKey val="0"/>
          <c:showVal val="0"/>
          <c:showCatName val="0"/>
          <c:showSerName val="0"/>
          <c:showPercent val="0"/>
          <c:showBubbleSize val="0"/>
        </c:dLbls>
        <c:gapWidth val="219"/>
        <c:overlap val="-27"/>
        <c:axId val="449770152"/>
        <c:axId val="449760640"/>
      </c:barChart>
      <c:catAx>
        <c:axId val="44977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49760640"/>
        <c:crosses val="autoZero"/>
        <c:auto val="1"/>
        <c:lblAlgn val="ctr"/>
        <c:lblOffset val="100"/>
        <c:noMultiLvlLbl val="0"/>
      </c:catAx>
      <c:valAx>
        <c:axId val="449760640"/>
        <c:scaling>
          <c:orientation val="minMax"/>
          <c:max val="25000"/>
          <c:min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49770152"/>
        <c:crosses val="autoZero"/>
        <c:crossBetween val="between"/>
        <c:majorUnit val="2000"/>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s-ES_tradnl"/>
              <a:t>Clic para editar título</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5904E447-6086-B24C-AEF1-0B2C66E35441}" type="datetimeFigureOut">
              <a:rPr lang="es-ES" smtClean="0"/>
              <a:t>31/08/2021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Vertical Text Placeholder 2"/>
          <p:cNvSpPr>
            <a:spLocks noGrp="1"/>
          </p:cNvSpPr>
          <p:nvPr>
            <p:ph type="body" orient="vert" idx="1"/>
          </p:nvPr>
        </p:nvSpPr>
        <p:spPr/>
        <p:txBody>
          <a:bodyPr vert="eaVert" ancho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5904E447-6086-B24C-AEF1-0B2C66E35441}" type="datetimeFigureOut">
              <a:rPr lang="es-ES" smtClean="0"/>
              <a:t>31/08/2021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5904E447-6086-B24C-AEF1-0B2C66E35441}" type="datetimeFigureOut">
              <a:rPr lang="es-ES" smtClean="0"/>
              <a:t>31/08/2021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6CCB777B-0F3B-4F43-AC3C-5C6C311F1351}" type="datetimeFigureOut">
              <a:rPr lang="es-ES" smtClean="0"/>
              <a:t>31/08/2021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1963639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CCB777B-0F3B-4F43-AC3C-5C6C311F1351}" type="datetimeFigureOut">
              <a:rPr lang="es-ES" smtClean="0"/>
              <a:t>31/08/2021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145375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6CCB777B-0F3B-4F43-AC3C-5C6C311F1351}" type="datetimeFigureOut">
              <a:rPr lang="es-ES" smtClean="0"/>
              <a:t>31/08/2021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326580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6CCB777B-0F3B-4F43-AC3C-5C6C311F1351}" type="datetimeFigureOut">
              <a:rPr lang="es-ES" smtClean="0"/>
              <a:t>31/08/2021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368382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6CCB777B-0F3B-4F43-AC3C-5C6C311F1351}" type="datetimeFigureOut">
              <a:rPr lang="es-ES" smtClean="0"/>
              <a:t>31/08/2021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2123562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6CCB777B-0F3B-4F43-AC3C-5C6C311F1351}" type="datetimeFigureOut">
              <a:rPr lang="es-ES" smtClean="0"/>
              <a:t>31/08/2021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81061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CB777B-0F3B-4F43-AC3C-5C6C311F1351}" type="datetimeFigureOut">
              <a:rPr lang="es-ES" smtClean="0"/>
              <a:t>31/08/2021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1519573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CCB777B-0F3B-4F43-AC3C-5C6C311F1351}" type="datetimeFigureOut">
              <a:rPr lang="es-ES" smtClean="0"/>
              <a:t>31/08/2021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4480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5904E447-6086-B24C-AEF1-0B2C66E35441}" type="datetimeFigureOut">
              <a:rPr lang="es-ES" smtClean="0"/>
              <a:t>31/08/2021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CCB777B-0F3B-4F43-AC3C-5C6C311F1351}" type="datetimeFigureOut">
              <a:rPr lang="es-ES" smtClean="0"/>
              <a:t>31/08/2021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533190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CCB777B-0F3B-4F43-AC3C-5C6C311F1351}" type="datetimeFigureOut">
              <a:rPr lang="es-ES" smtClean="0"/>
              <a:t>31/08/2021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2396207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CCB777B-0F3B-4F43-AC3C-5C6C311F1351}" type="datetimeFigureOut">
              <a:rPr lang="es-ES" smtClean="0"/>
              <a:t>31/08/2021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6FA049-1292-6741-9CF4-3BB30D17C8D4}" type="slidenum">
              <a:rPr lang="es-ES" smtClean="0"/>
              <a:t>‹Nº›</a:t>
            </a:fld>
            <a:endParaRPr lang="es-ES"/>
          </a:p>
        </p:txBody>
      </p:sp>
    </p:spTree>
    <p:extLst>
      <p:ext uri="{BB962C8B-B14F-4D97-AF65-F5344CB8AC3E}">
        <p14:creationId xmlns:p14="http://schemas.microsoft.com/office/powerpoint/2010/main" val="1514941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t>31/08/2021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326923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t>31/08/2021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3531881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910B21B8-515C-8E45-ACC6-C958B3C94B4B}" type="datetimeFigureOut">
              <a:rPr lang="es-ES" smtClean="0"/>
              <a:t>31/08/2021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2449311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910B21B8-515C-8E45-ACC6-C958B3C94B4B}" type="datetimeFigureOut">
              <a:rPr lang="es-ES" smtClean="0"/>
              <a:t>31/08/2021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1875558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910B21B8-515C-8E45-ACC6-C958B3C94B4B}" type="datetimeFigureOut">
              <a:rPr lang="es-ES" smtClean="0"/>
              <a:t>31/08/2021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1430358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910B21B8-515C-8E45-ACC6-C958B3C94B4B}" type="datetimeFigureOut">
              <a:rPr lang="es-ES" smtClean="0"/>
              <a:t>31/08/2021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1331618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0B21B8-515C-8E45-ACC6-C958B3C94B4B}" type="datetimeFigureOut">
              <a:rPr lang="es-ES" smtClean="0"/>
              <a:t>31/08/2021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413482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5904E447-6086-B24C-AEF1-0B2C66E35441}" type="datetimeFigureOut">
              <a:rPr lang="es-ES" smtClean="0"/>
              <a:t>31/08/2021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10B21B8-515C-8E45-ACC6-C958B3C94B4B}" type="datetimeFigureOut">
              <a:rPr lang="es-ES" smtClean="0"/>
              <a:t>31/08/2021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3633832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10B21B8-515C-8E45-ACC6-C958B3C94B4B}" type="datetimeFigureOut">
              <a:rPr lang="es-ES" smtClean="0"/>
              <a:t>31/08/2021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3544104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t>31/08/2021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1054491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10B21B8-515C-8E45-ACC6-C958B3C94B4B}" type="datetimeFigureOut">
              <a:rPr lang="es-ES" smtClean="0"/>
              <a:t>31/08/2021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FCD7B5D-4AAF-944F-8F79-1958F93DB250}" type="slidenum">
              <a:rPr lang="es-ES" smtClean="0"/>
              <a:t>‹Nº›</a:t>
            </a:fld>
            <a:endParaRPr lang="es-ES"/>
          </a:p>
        </p:txBody>
      </p:sp>
    </p:spTree>
    <p:extLst>
      <p:ext uri="{BB962C8B-B14F-4D97-AF65-F5344CB8AC3E}">
        <p14:creationId xmlns:p14="http://schemas.microsoft.com/office/powerpoint/2010/main" val="3495782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BAE3DB13-654C-4B41-8DFF-F70797730382}" type="datetimeFigureOut">
              <a:rPr lang="es-ES" smtClean="0"/>
              <a:t>31/08/2021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3793830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AE3DB13-654C-4B41-8DFF-F70797730382}" type="datetimeFigureOut">
              <a:rPr lang="es-ES" smtClean="0"/>
              <a:t>31/08/2021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2604946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BAE3DB13-654C-4B41-8DFF-F70797730382}" type="datetimeFigureOut">
              <a:rPr lang="es-ES" smtClean="0"/>
              <a:t>31/08/2021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1143143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BAE3DB13-654C-4B41-8DFF-F70797730382}" type="datetimeFigureOut">
              <a:rPr lang="es-ES" smtClean="0"/>
              <a:t>31/08/2021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2342331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BAE3DB13-654C-4B41-8DFF-F70797730382}" type="datetimeFigureOut">
              <a:rPr lang="es-ES" smtClean="0"/>
              <a:t>31/08/2021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1076177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BAE3DB13-654C-4B41-8DFF-F70797730382}" type="datetimeFigureOut">
              <a:rPr lang="es-ES" smtClean="0"/>
              <a:t>31/08/2021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65029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Date Placeholder 4"/>
          <p:cNvSpPr>
            <a:spLocks noGrp="1"/>
          </p:cNvSpPr>
          <p:nvPr>
            <p:ph type="dt" sz="half" idx="10"/>
          </p:nvPr>
        </p:nvSpPr>
        <p:spPr/>
        <p:txBody>
          <a:bodyPr/>
          <a:lstStyle/>
          <a:p>
            <a:fld id="{5904E447-6086-B24C-AEF1-0B2C66E35441}" type="datetimeFigureOut">
              <a:rPr lang="es-ES" smtClean="0"/>
              <a:t>31/08/2021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AE3DB13-654C-4B41-8DFF-F70797730382}" type="datetimeFigureOut">
              <a:rPr lang="es-ES" smtClean="0"/>
              <a:t>31/08/2021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25021031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AE3DB13-654C-4B41-8DFF-F70797730382}" type="datetimeFigureOut">
              <a:rPr lang="es-ES" smtClean="0"/>
              <a:t>31/08/2021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2200896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AE3DB13-654C-4B41-8DFF-F70797730382}" type="datetimeFigureOut">
              <a:rPr lang="es-ES" smtClean="0"/>
              <a:t>31/08/2021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2013832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AE3DB13-654C-4B41-8DFF-F70797730382}" type="datetimeFigureOut">
              <a:rPr lang="es-ES" smtClean="0"/>
              <a:t>31/08/2021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3610955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AE3DB13-654C-4B41-8DFF-F70797730382}" type="datetimeFigureOut">
              <a:rPr lang="es-ES" smtClean="0"/>
              <a:t>31/08/2021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F8D71F-2004-B44E-AB4E-71FB18684AD3}" type="slidenum">
              <a:rPr lang="es-ES" smtClean="0"/>
              <a:t>‹Nº›</a:t>
            </a:fld>
            <a:endParaRPr lang="es-ES"/>
          </a:p>
        </p:txBody>
      </p:sp>
    </p:spTree>
    <p:extLst>
      <p:ext uri="{BB962C8B-B14F-4D97-AF65-F5344CB8AC3E}">
        <p14:creationId xmlns:p14="http://schemas.microsoft.com/office/powerpoint/2010/main" val="3340950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9739C-F40E-4978-AC3B-9BA5A1338A6F}"/>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C51B2CB-1623-4CCB-8305-F0A98606C8B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3FCD03E-BE19-47DA-9AC1-F17F81C7E9A3}"/>
              </a:ext>
            </a:extLst>
          </p:cNvPr>
          <p:cNvSpPr>
            <a:spLocks noGrp="1"/>
          </p:cNvSpPr>
          <p:nvPr>
            <p:ph type="dt" sz="half" idx="10"/>
          </p:nvPr>
        </p:nvSpPr>
        <p:spPr/>
        <p:txBody>
          <a:bodyPr/>
          <a:lstStyle/>
          <a:p>
            <a:fld id="{38FA269F-87A0-47D6-A67F-76ABBA6F2598}" type="datetimeFigureOut">
              <a:rPr lang="es-ES" smtClean="0"/>
              <a:t>31/08/2021</a:t>
            </a:fld>
            <a:endParaRPr lang="es-ES"/>
          </a:p>
        </p:txBody>
      </p:sp>
      <p:sp>
        <p:nvSpPr>
          <p:cNvPr id="5" name="Marcador de pie de página 4">
            <a:extLst>
              <a:ext uri="{FF2B5EF4-FFF2-40B4-BE49-F238E27FC236}">
                <a16:creationId xmlns:a16="http://schemas.microsoft.com/office/drawing/2014/main" id="{351442B4-4D5F-4B15-A70C-1A80256C4A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051A5A-BCC6-4A15-B6E1-30306B326C2C}"/>
              </a:ext>
            </a:extLst>
          </p:cNvPr>
          <p:cNvSpPr>
            <a:spLocks noGrp="1"/>
          </p:cNvSpPr>
          <p:nvPr>
            <p:ph type="sldNum" sz="quarter" idx="12"/>
          </p:nvPr>
        </p:nvSpPr>
        <p:spPr/>
        <p:txBody>
          <a:bodyPr/>
          <a:lstStyle/>
          <a:p>
            <a:fld id="{DB786199-1496-4E6F-B0A3-B2A51FEEDAF0}" type="slidenum">
              <a:rPr lang="es-ES" smtClean="0"/>
              <a:t>‹Nº›</a:t>
            </a:fld>
            <a:endParaRPr lang="es-ES"/>
          </a:p>
        </p:txBody>
      </p:sp>
    </p:spTree>
    <p:extLst>
      <p:ext uri="{BB962C8B-B14F-4D97-AF65-F5344CB8AC3E}">
        <p14:creationId xmlns:p14="http://schemas.microsoft.com/office/powerpoint/2010/main" val="3748122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BA82-48A0-4670-BB7D-0BB87492364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2BE6C7-EC9C-4388-A447-78B456F55B06}"/>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E5268B-3927-4FB9-BCC2-63B453443FF9}"/>
              </a:ext>
            </a:extLst>
          </p:cNvPr>
          <p:cNvSpPr>
            <a:spLocks noGrp="1"/>
          </p:cNvSpPr>
          <p:nvPr>
            <p:ph type="dt" sz="half" idx="10"/>
          </p:nvPr>
        </p:nvSpPr>
        <p:spPr/>
        <p:txBody>
          <a:bodyPr/>
          <a:lstStyle/>
          <a:p>
            <a:fld id="{38FA269F-87A0-47D6-A67F-76ABBA6F2598}" type="datetimeFigureOut">
              <a:rPr lang="es-ES" smtClean="0"/>
              <a:t>31/08/2021</a:t>
            </a:fld>
            <a:endParaRPr lang="es-ES"/>
          </a:p>
        </p:txBody>
      </p:sp>
      <p:sp>
        <p:nvSpPr>
          <p:cNvPr id="5" name="Marcador de pie de página 4">
            <a:extLst>
              <a:ext uri="{FF2B5EF4-FFF2-40B4-BE49-F238E27FC236}">
                <a16:creationId xmlns:a16="http://schemas.microsoft.com/office/drawing/2014/main" id="{DE80B290-6715-4DC4-8143-B08F534E728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796F6F7-8965-467D-AD0B-5BEF145F1C51}"/>
              </a:ext>
            </a:extLst>
          </p:cNvPr>
          <p:cNvSpPr>
            <a:spLocks noGrp="1"/>
          </p:cNvSpPr>
          <p:nvPr>
            <p:ph type="sldNum" sz="quarter" idx="12"/>
          </p:nvPr>
        </p:nvSpPr>
        <p:spPr/>
        <p:txBody>
          <a:bodyPr/>
          <a:lstStyle/>
          <a:p>
            <a:fld id="{DB786199-1496-4E6F-B0A3-B2A51FEEDAF0}" type="slidenum">
              <a:rPr lang="es-ES" smtClean="0"/>
              <a:t>‹Nº›</a:t>
            </a:fld>
            <a:endParaRPr lang="es-ES"/>
          </a:p>
        </p:txBody>
      </p:sp>
    </p:spTree>
    <p:extLst>
      <p:ext uri="{BB962C8B-B14F-4D97-AF65-F5344CB8AC3E}">
        <p14:creationId xmlns:p14="http://schemas.microsoft.com/office/powerpoint/2010/main" val="30300124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214741-CE34-4507-A697-F7C1B9E78013}"/>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0F3870-D925-4CF9-A2D8-544EEEF5B98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1075FA61-6E8F-4263-BC14-2764F96B46A2}"/>
              </a:ext>
            </a:extLst>
          </p:cNvPr>
          <p:cNvSpPr>
            <a:spLocks noGrp="1"/>
          </p:cNvSpPr>
          <p:nvPr>
            <p:ph type="dt" sz="half" idx="10"/>
          </p:nvPr>
        </p:nvSpPr>
        <p:spPr/>
        <p:txBody>
          <a:bodyPr/>
          <a:lstStyle/>
          <a:p>
            <a:fld id="{38FA269F-87A0-47D6-A67F-76ABBA6F2598}" type="datetimeFigureOut">
              <a:rPr lang="es-ES" smtClean="0"/>
              <a:t>31/08/2021</a:t>
            </a:fld>
            <a:endParaRPr lang="es-ES"/>
          </a:p>
        </p:txBody>
      </p:sp>
      <p:sp>
        <p:nvSpPr>
          <p:cNvPr id="5" name="Marcador de pie de página 4">
            <a:extLst>
              <a:ext uri="{FF2B5EF4-FFF2-40B4-BE49-F238E27FC236}">
                <a16:creationId xmlns:a16="http://schemas.microsoft.com/office/drawing/2014/main" id="{C6901C21-8E99-4817-86CF-24D6F1B7B4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FBC4BF-7445-43C7-9F7D-327D33F37927}"/>
              </a:ext>
            </a:extLst>
          </p:cNvPr>
          <p:cNvSpPr>
            <a:spLocks noGrp="1"/>
          </p:cNvSpPr>
          <p:nvPr>
            <p:ph type="sldNum" sz="quarter" idx="12"/>
          </p:nvPr>
        </p:nvSpPr>
        <p:spPr/>
        <p:txBody>
          <a:bodyPr/>
          <a:lstStyle/>
          <a:p>
            <a:fld id="{DB786199-1496-4E6F-B0A3-B2A51FEEDAF0}" type="slidenum">
              <a:rPr lang="es-ES" smtClean="0"/>
              <a:t>‹Nº›</a:t>
            </a:fld>
            <a:endParaRPr lang="es-ES"/>
          </a:p>
        </p:txBody>
      </p:sp>
    </p:spTree>
    <p:extLst>
      <p:ext uri="{BB962C8B-B14F-4D97-AF65-F5344CB8AC3E}">
        <p14:creationId xmlns:p14="http://schemas.microsoft.com/office/powerpoint/2010/main" val="1097651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9BF44C-6C79-47A6-BED6-EEFF51B6B22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2A0E274-2D97-4A33-AE87-E968EAB7C193}"/>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5F97C80-4483-45DA-815A-81726F8F26F9}"/>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65433AA-5B23-4400-A4D0-30B5431C7C5F}"/>
              </a:ext>
            </a:extLst>
          </p:cNvPr>
          <p:cNvSpPr>
            <a:spLocks noGrp="1"/>
          </p:cNvSpPr>
          <p:nvPr>
            <p:ph type="dt" sz="half" idx="10"/>
          </p:nvPr>
        </p:nvSpPr>
        <p:spPr/>
        <p:txBody>
          <a:bodyPr/>
          <a:lstStyle/>
          <a:p>
            <a:fld id="{38FA269F-87A0-47D6-A67F-76ABBA6F2598}" type="datetimeFigureOut">
              <a:rPr lang="es-ES" smtClean="0"/>
              <a:t>31/08/2021</a:t>
            </a:fld>
            <a:endParaRPr lang="es-ES"/>
          </a:p>
        </p:txBody>
      </p:sp>
      <p:sp>
        <p:nvSpPr>
          <p:cNvPr id="6" name="Marcador de pie de página 5">
            <a:extLst>
              <a:ext uri="{FF2B5EF4-FFF2-40B4-BE49-F238E27FC236}">
                <a16:creationId xmlns:a16="http://schemas.microsoft.com/office/drawing/2014/main" id="{007A2ECD-9E63-407B-9661-5F98C06FAC9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DDC3816-EFBE-4523-B06B-B0B5E9FF6705}"/>
              </a:ext>
            </a:extLst>
          </p:cNvPr>
          <p:cNvSpPr>
            <a:spLocks noGrp="1"/>
          </p:cNvSpPr>
          <p:nvPr>
            <p:ph type="sldNum" sz="quarter" idx="12"/>
          </p:nvPr>
        </p:nvSpPr>
        <p:spPr/>
        <p:txBody>
          <a:bodyPr/>
          <a:lstStyle/>
          <a:p>
            <a:fld id="{DB786199-1496-4E6F-B0A3-B2A51FEEDAF0}" type="slidenum">
              <a:rPr lang="es-ES" smtClean="0"/>
              <a:t>‹Nº›</a:t>
            </a:fld>
            <a:endParaRPr lang="es-ES"/>
          </a:p>
        </p:txBody>
      </p:sp>
    </p:spTree>
    <p:extLst>
      <p:ext uri="{BB962C8B-B14F-4D97-AF65-F5344CB8AC3E}">
        <p14:creationId xmlns:p14="http://schemas.microsoft.com/office/powerpoint/2010/main" val="63788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C57AE-5BCA-496A-8659-EE30FAFC6F87}"/>
              </a:ext>
            </a:extLst>
          </p:cNvPr>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68DF4EC-7E13-483E-AF64-3F5EE61CBD7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12217DB3-62A4-4739-B766-ED427AC57986}"/>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178BC0-6D85-41D5-B2D9-D7E5539F7B7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AFA673E8-4F10-4F04-99F5-19FF7B8897F2}"/>
              </a:ext>
            </a:extLst>
          </p:cNvPr>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C954AB3-85F3-445B-9675-FC9B516F0C24}"/>
              </a:ext>
            </a:extLst>
          </p:cNvPr>
          <p:cNvSpPr>
            <a:spLocks noGrp="1"/>
          </p:cNvSpPr>
          <p:nvPr>
            <p:ph type="dt" sz="half" idx="10"/>
          </p:nvPr>
        </p:nvSpPr>
        <p:spPr/>
        <p:txBody>
          <a:bodyPr/>
          <a:lstStyle/>
          <a:p>
            <a:fld id="{38FA269F-87A0-47D6-A67F-76ABBA6F2598}" type="datetimeFigureOut">
              <a:rPr lang="es-ES" smtClean="0"/>
              <a:t>31/08/2021</a:t>
            </a:fld>
            <a:endParaRPr lang="es-ES"/>
          </a:p>
        </p:txBody>
      </p:sp>
      <p:sp>
        <p:nvSpPr>
          <p:cNvPr id="8" name="Marcador de pie de página 7">
            <a:extLst>
              <a:ext uri="{FF2B5EF4-FFF2-40B4-BE49-F238E27FC236}">
                <a16:creationId xmlns:a16="http://schemas.microsoft.com/office/drawing/2014/main" id="{6A9B937C-77F0-4988-8FCC-155F51D98C4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D5AC170-2077-477A-8B30-C07483694FA7}"/>
              </a:ext>
            </a:extLst>
          </p:cNvPr>
          <p:cNvSpPr>
            <a:spLocks noGrp="1"/>
          </p:cNvSpPr>
          <p:nvPr>
            <p:ph type="sldNum" sz="quarter" idx="12"/>
          </p:nvPr>
        </p:nvSpPr>
        <p:spPr/>
        <p:txBody>
          <a:bodyPr/>
          <a:lstStyle/>
          <a:p>
            <a:fld id="{DB786199-1496-4E6F-B0A3-B2A51FEEDAF0}" type="slidenum">
              <a:rPr lang="es-ES" smtClean="0"/>
              <a:t>‹Nº›</a:t>
            </a:fld>
            <a:endParaRPr lang="es-ES"/>
          </a:p>
        </p:txBody>
      </p:sp>
    </p:spTree>
    <p:extLst>
      <p:ext uri="{BB962C8B-B14F-4D97-AF65-F5344CB8AC3E}">
        <p14:creationId xmlns:p14="http://schemas.microsoft.com/office/powerpoint/2010/main" val="3222264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 para editar título</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Date Placeholder 6"/>
          <p:cNvSpPr>
            <a:spLocks noGrp="1"/>
          </p:cNvSpPr>
          <p:nvPr>
            <p:ph type="dt" sz="half" idx="10"/>
          </p:nvPr>
        </p:nvSpPr>
        <p:spPr/>
        <p:txBody>
          <a:bodyPr/>
          <a:lstStyle/>
          <a:p>
            <a:fld id="{5904E447-6086-B24C-AEF1-0B2C66E35441}" type="datetimeFigureOut">
              <a:rPr lang="es-ES" smtClean="0"/>
              <a:t>31/08/2021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84687F-3F06-460C-87C1-F8C260C5F0C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95AD8C2-EF7D-495A-B6CF-1BDC4152B44B}"/>
              </a:ext>
            </a:extLst>
          </p:cNvPr>
          <p:cNvSpPr>
            <a:spLocks noGrp="1"/>
          </p:cNvSpPr>
          <p:nvPr>
            <p:ph type="dt" sz="half" idx="10"/>
          </p:nvPr>
        </p:nvSpPr>
        <p:spPr/>
        <p:txBody>
          <a:bodyPr/>
          <a:lstStyle/>
          <a:p>
            <a:fld id="{38FA269F-87A0-47D6-A67F-76ABBA6F2598}" type="datetimeFigureOut">
              <a:rPr lang="es-ES" smtClean="0"/>
              <a:t>31/08/2021</a:t>
            </a:fld>
            <a:endParaRPr lang="es-ES"/>
          </a:p>
        </p:txBody>
      </p:sp>
      <p:sp>
        <p:nvSpPr>
          <p:cNvPr id="4" name="Marcador de pie de página 3">
            <a:extLst>
              <a:ext uri="{FF2B5EF4-FFF2-40B4-BE49-F238E27FC236}">
                <a16:creationId xmlns:a16="http://schemas.microsoft.com/office/drawing/2014/main" id="{9E47410E-BAA7-45DE-AABC-8D9CC183949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EDBAA36-1962-45F3-87D6-6D58BFF89E10}"/>
              </a:ext>
            </a:extLst>
          </p:cNvPr>
          <p:cNvSpPr>
            <a:spLocks noGrp="1"/>
          </p:cNvSpPr>
          <p:nvPr>
            <p:ph type="sldNum" sz="quarter" idx="12"/>
          </p:nvPr>
        </p:nvSpPr>
        <p:spPr/>
        <p:txBody>
          <a:bodyPr/>
          <a:lstStyle/>
          <a:p>
            <a:fld id="{DB786199-1496-4E6F-B0A3-B2A51FEEDAF0}" type="slidenum">
              <a:rPr lang="es-ES" smtClean="0"/>
              <a:t>‹Nº›</a:t>
            </a:fld>
            <a:endParaRPr lang="es-ES"/>
          </a:p>
        </p:txBody>
      </p:sp>
    </p:spTree>
    <p:extLst>
      <p:ext uri="{BB962C8B-B14F-4D97-AF65-F5344CB8AC3E}">
        <p14:creationId xmlns:p14="http://schemas.microsoft.com/office/powerpoint/2010/main" val="16691367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1411BE-CC1B-4049-BEF8-6B047361A788}"/>
              </a:ext>
            </a:extLst>
          </p:cNvPr>
          <p:cNvSpPr>
            <a:spLocks noGrp="1"/>
          </p:cNvSpPr>
          <p:nvPr>
            <p:ph type="dt" sz="half" idx="10"/>
          </p:nvPr>
        </p:nvSpPr>
        <p:spPr/>
        <p:txBody>
          <a:bodyPr/>
          <a:lstStyle/>
          <a:p>
            <a:fld id="{38FA269F-87A0-47D6-A67F-76ABBA6F2598}" type="datetimeFigureOut">
              <a:rPr lang="es-ES" smtClean="0"/>
              <a:t>31/08/2021</a:t>
            </a:fld>
            <a:endParaRPr lang="es-ES"/>
          </a:p>
        </p:txBody>
      </p:sp>
      <p:sp>
        <p:nvSpPr>
          <p:cNvPr id="3" name="Marcador de pie de página 2">
            <a:extLst>
              <a:ext uri="{FF2B5EF4-FFF2-40B4-BE49-F238E27FC236}">
                <a16:creationId xmlns:a16="http://schemas.microsoft.com/office/drawing/2014/main" id="{4CF6E6C7-F082-44AF-8CE0-50593998C5A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145CAE8-067B-40F4-A43A-76FC16FEB864}"/>
              </a:ext>
            </a:extLst>
          </p:cNvPr>
          <p:cNvSpPr>
            <a:spLocks noGrp="1"/>
          </p:cNvSpPr>
          <p:nvPr>
            <p:ph type="sldNum" sz="quarter" idx="12"/>
          </p:nvPr>
        </p:nvSpPr>
        <p:spPr/>
        <p:txBody>
          <a:bodyPr/>
          <a:lstStyle/>
          <a:p>
            <a:fld id="{DB786199-1496-4E6F-B0A3-B2A51FEEDAF0}" type="slidenum">
              <a:rPr lang="es-ES" smtClean="0"/>
              <a:t>‹Nº›</a:t>
            </a:fld>
            <a:endParaRPr lang="es-ES"/>
          </a:p>
        </p:txBody>
      </p:sp>
    </p:spTree>
    <p:extLst>
      <p:ext uri="{BB962C8B-B14F-4D97-AF65-F5344CB8AC3E}">
        <p14:creationId xmlns:p14="http://schemas.microsoft.com/office/powerpoint/2010/main" val="5190812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B866E-AEF3-4E5C-BF57-92C000BF3D59}"/>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DD8F77-4EE2-4FEA-8F2F-7D2471A65EC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B18A234-6A49-46D6-B220-2DFC2BD9725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Marcador de fecha 4">
            <a:extLst>
              <a:ext uri="{FF2B5EF4-FFF2-40B4-BE49-F238E27FC236}">
                <a16:creationId xmlns:a16="http://schemas.microsoft.com/office/drawing/2014/main" id="{F246DDEC-3F33-47A3-8714-F5D2D3CF5912}"/>
              </a:ext>
            </a:extLst>
          </p:cNvPr>
          <p:cNvSpPr>
            <a:spLocks noGrp="1"/>
          </p:cNvSpPr>
          <p:nvPr>
            <p:ph type="dt" sz="half" idx="10"/>
          </p:nvPr>
        </p:nvSpPr>
        <p:spPr/>
        <p:txBody>
          <a:bodyPr/>
          <a:lstStyle/>
          <a:p>
            <a:fld id="{38FA269F-87A0-47D6-A67F-76ABBA6F2598}" type="datetimeFigureOut">
              <a:rPr lang="es-ES" smtClean="0"/>
              <a:t>31/08/2021</a:t>
            </a:fld>
            <a:endParaRPr lang="es-ES"/>
          </a:p>
        </p:txBody>
      </p:sp>
      <p:sp>
        <p:nvSpPr>
          <p:cNvPr id="6" name="Marcador de pie de página 5">
            <a:extLst>
              <a:ext uri="{FF2B5EF4-FFF2-40B4-BE49-F238E27FC236}">
                <a16:creationId xmlns:a16="http://schemas.microsoft.com/office/drawing/2014/main" id="{604750FD-0439-4D55-B679-7938EF74D02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790B338-4DDA-4B16-B876-5531B992E8D9}"/>
              </a:ext>
            </a:extLst>
          </p:cNvPr>
          <p:cNvSpPr>
            <a:spLocks noGrp="1"/>
          </p:cNvSpPr>
          <p:nvPr>
            <p:ph type="sldNum" sz="quarter" idx="12"/>
          </p:nvPr>
        </p:nvSpPr>
        <p:spPr/>
        <p:txBody>
          <a:bodyPr/>
          <a:lstStyle/>
          <a:p>
            <a:fld id="{DB786199-1496-4E6F-B0A3-B2A51FEEDAF0}" type="slidenum">
              <a:rPr lang="es-ES" smtClean="0"/>
              <a:t>‹Nº›</a:t>
            </a:fld>
            <a:endParaRPr lang="es-ES"/>
          </a:p>
        </p:txBody>
      </p:sp>
    </p:spTree>
    <p:extLst>
      <p:ext uri="{BB962C8B-B14F-4D97-AF65-F5344CB8AC3E}">
        <p14:creationId xmlns:p14="http://schemas.microsoft.com/office/powerpoint/2010/main" val="26840242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654BF-7865-4B66-ABD3-D7F6867621DA}"/>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FF871F7-5B52-47F2-BA36-157FFDFCF8D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D4C5B82F-BA34-45EC-A97F-7AB5DB260AA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Marcador de fecha 4">
            <a:extLst>
              <a:ext uri="{FF2B5EF4-FFF2-40B4-BE49-F238E27FC236}">
                <a16:creationId xmlns:a16="http://schemas.microsoft.com/office/drawing/2014/main" id="{32C37756-0424-4AF0-B583-5C237CBF86C7}"/>
              </a:ext>
            </a:extLst>
          </p:cNvPr>
          <p:cNvSpPr>
            <a:spLocks noGrp="1"/>
          </p:cNvSpPr>
          <p:nvPr>
            <p:ph type="dt" sz="half" idx="10"/>
          </p:nvPr>
        </p:nvSpPr>
        <p:spPr/>
        <p:txBody>
          <a:bodyPr/>
          <a:lstStyle/>
          <a:p>
            <a:fld id="{38FA269F-87A0-47D6-A67F-76ABBA6F2598}" type="datetimeFigureOut">
              <a:rPr lang="es-ES" smtClean="0"/>
              <a:t>31/08/2021</a:t>
            </a:fld>
            <a:endParaRPr lang="es-ES"/>
          </a:p>
        </p:txBody>
      </p:sp>
      <p:sp>
        <p:nvSpPr>
          <p:cNvPr id="6" name="Marcador de pie de página 5">
            <a:extLst>
              <a:ext uri="{FF2B5EF4-FFF2-40B4-BE49-F238E27FC236}">
                <a16:creationId xmlns:a16="http://schemas.microsoft.com/office/drawing/2014/main" id="{A153E3DA-BFA3-46F4-8557-1439E9E7E19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D37F87-D5E9-4D4F-B4BC-3465D993E7C1}"/>
              </a:ext>
            </a:extLst>
          </p:cNvPr>
          <p:cNvSpPr>
            <a:spLocks noGrp="1"/>
          </p:cNvSpPr>
          <p:nvPr>
            <p:ph type="sldNum" sz="quarter" idx="12"/>
          </p:nvPr>
        </p:nvSpPr>
        <p:spPr/>
        <p:txBody>
          <a:bodyPr/>
          <a:lstStyle/>
          <a:p>
            <a:fld id="{DB786199-1496-4E6F-B0A3-B2A51FEEDAF0}" type="slidenum">
              <a:rPr lang="es-ES" smtClean="0"/>
              <a:t>‹Nº›</a:t>
            </a:fld>
            <a:endParaRPr lang="es-ES"/>
          </a:p>
        </p:txBody>
      </p:sp>
    </p:spTree>
    <p:extLst>
      <p:ext uri="{BB962C8B-B14F-4D97-AF65-F5344CB8AC3E}">
        <p14:creationId xmlns:p14="http://schemas.microsoft.com/office/powerpoint/2010/main" val="84631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63BAD2-9593-4EA1-92CF-6581CC1E9EB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E004C9A-A848-44BD-9064-0060C9C40A6F}"/>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4C7F6A-6BEF-4515-88D3-19ECF1E1351C}"/>
              </a:ext>
            </a:extLst>
          </p:cNvPr>
          <p:cNvSpPr>
            <a:spLocks noGrp="1"/>
          </p:cNvSpPr>
          <p:nvPr>
            <p:ph type="dt" sz="half" idx="10"/>
          </p:nvPr>
        </p:nvSpPr>
        <p:spPr/>
        <p:txBody>
          <a:bodyPr/>
          <a:lstStyle/>
          <a:p>
            <a:fld id="{38FA269F-87A0-47D6-A67F-76ABBA6F2598}" type="datetimeFigureOut">
              <a:rPr lang="es-ES" smtClean="0"/>
              <a:t>31/08/2021</a:t>
            </a:fld>
            <a:endParaRPr lang="es-ES"/>
          </a:p>
        </p:txBody>
      </p:sp>
      <p:sp>
        <p:nvSpPr>
          <p:cNvPr id="5" name="Marcador de pie de página 4">
            <a:extLst>
              <a:ext uri="{FF2B5EF4-FFF2-40B4-BE49-F238E27FC236}">
                <a16:creationId xmlns:a16="http://schemas.microsoft.com/office/drawing/2014/main" id="{8DCBCBD9-83F9-4696-BF77-E11DB39443C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BB37D01-0560-4932-8342-752CA952BCA1}"/>
              </a:ext>
            </a:extLst>
          </p:cNvPr>
          <p:cNvSpPr>
            <a:spLocks noGrp="1"/>
          </p:cNvSpPr>
          <p:nvPr>
            <p:ph type="sldNum" sz="quarter" idx="12"/>
          </p:nvPr>
        </p:nvSpPr>
        <p:spPr/>
        <p:txBody>
          <a:bodyPr/>
          <a:lstStyle/>
          <a:p>
            <a:fld id="{DB786199-1496-4E6F-B0A3-B2A51FEEDAF0}" type="slidenum">
              <a:rPr lang="es-ES" smtClean="0"/>
              <a:t>‹Nº›</a:t>
            </a:fld>
            <a:endParaRPr lang="es-ES"/>
          </a:p>
        </p:txBody>
      </p:sp>
    </p:spTree>
    <p:extLst>
      <p:ext uri="{BB962C8B-B14F-4D97-AF65-F5344CB8AC3E}">
        <p14:creationId xmlns:p14="http://schemas.microsoft.com/office/powerpoint/2010/main" val="11822341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E37F887-0CE1-4D07-9742-17A715E6A8D5}"/>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1293109-37A7-4E31-B17B-FF7FE5C5FBC0}"/>
              </a:ext>
            </a:extLst>
          </p:cNvPr>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BC3A81-F127-4178-906B-0E911B1A54B9}"/>
              </a:ext>
            </a:extLst>
          </p:cNvPr>
          <p:cNvSpPr>
            <a:spLocks noGrp="1"/>
          </p:cNvSpPr>
          <p:nvPr>
            <p:ph type="dt" sz="half" idx="10"/>
          </p:nvPr>
        </p:nvSpPr>
        <p:spPr/>
        <p:txBody>
          <a:bodyPr/>
          <a:lstStyle/>
          <a:p>
            <a:fld id="{38FA269F-87A0-47D6-A67F-76ABBA6F2598}" type="datetimeFigureOut">
              <a:rPr lang="es-ES" smtClean="0"/>
              <a:t>31/08/2021</a:t>
            </a:fld>
            <a:endParaRPr lang="es-ES"/>
          </a:p>
        </p:txBody>
      </p:sp>
      <p:sp>
        <p:nvSpPr>
          <p:cNvPr id="5" name="Marcador de pie de página 4">
            <a:extLst>
              <a:ext uri="{FF2B5EF4-FFF2-40B4-BE49-F238E27FC236}">
                <a16:creationId xmlns:a16="http://schemas.microsoft.com/office/drawing/2014/main" id="{4C3EB177-BB63-4CA2-8291-2D4F4AF8A37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F663AF-5B4C-403D-B5B2-99EF8D7B23BB}"/>
              </a:ext>
            </a:extLst>
          </p:cNvPr>
          <p:cNvSpPr>
            <a:spLocks noGrp="1"/>
          </p:cNvSpPr>
          <p:nvPr>
            <p:ph type="sldNum" sz="quarter" idx="12"/>
          </p:nvPr>
        </p:nvSpPr>
        <p:spPr/>
        <p:txBody>
          <a:bodyPr/>
          <a:lstStyle/>
          <a:p>
            <a:fld id="{DB786199-1496-4E6F-B0A3-B2A51FEEDAF0}" type="slidenum">
              <a:rPr lang="es-ES" smtClean="0"/>
              <a:t>‹Nº›</a:t>
            </a:fld>
            <a:endParaRPr lang="es-ES"/>
          </a:p>
        </p:txBody>
      </p:sp>
    </p:spTree>
    <p:extLst>
      <p:ext uri="{BB962C8B-B14F-4D97-AF65-F5344CB8AC3E}">
        <p14:creationId xmlns:p14="http://schemas.microsoft.com/office/powerpoint/2010/main" val="257199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Date Placeholder 2"/>
          <p:cNvSpPr>
            <a:spLocks noGrp="1"/>
          </p:cNvSpPr>
          <p:nvPr>
            <p:ph type="dt" sz="half" idx="10"/>
          </p:nvPr>
        </p:nvSpPr>
        <p:spPr/>
        <p:txBody>
          <a:bodyPr/>
          <a:lstStyle/>
          <a:p>
            <a:fld id="{5904E447-6086-B24C-AEF1-0B2C66E35441}" type="datetimeFigureOut">
              <a:rPr lang="es-ES" smtClean="0"/>
              <a:t>31/08/2021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4E447-6086-B24C-AEF1-0B2C66E35441}" type="datetimeFigureOut">
              <a:rPr lang="es-ES" smtClean="0"/>
              <a:t>31/08/2021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904E447-6086-B24C-AEF1-0B2C66E35441}" type="datetimeFigureOut">
              <a:rPr lang="es-ES" smtClean="0"/>
              <a:t>31/08/2021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904E447-6086-B24C-AEF1-0B2C66E35441}" type="datetimeFigureOut">
              <a:rPr lang="es-ES" smtClean="0"/>
              <a:t>31/08/2021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A1B6920-19A3-4843-B9D5-11DF9EC37B0B}"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s-ES_tradnl"/>
              <a:t>Clic para editar título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4E447-6086-B24C-AEF1-0B2C66E35441}" type="datetimeFigureOut">
              <a:rPr lang="es-ES" smtClean="0"/>
              <a:t>31/08/2021</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B6920-19A3-4843-B9D5-11DF9EC37B0B}" type="slidenum">
              <a:rPr lang="es-ES" smtClean="0"/>
              <a:t>‹Nº›</a:t>
            </a:fld>
            <a:endParaRPr lang="es-ES"/>
          </a:p>
        </p:txBody>
      </p:sp>
      <p:pic>
        <p:nvPicPr>
          <p:cNvPr id="7" name="Imagen 6" descr="Formato PPT 4.3_1.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rotWithShape="1">
          <a:blip r:embed="rId14">
            <a:extLst>
              <a:ext uri="{28A0092B-C50C-407E-A947-70E740481C1C}">
                <a14:useLocalDpi xmlns:a14="http://schemas.microsoft.com/office/drawing/2010/main" val="0"/>
              </a:ext>
            </a:extLst>
          </a:blip>
          <a:srcRect t="65883" r="24321" b="7975"/>
          <a:stretch/>
        </p:blipFill>
        <p:spPr>
          <a:xfrm>
            <a:off x="5932251" y="6336894"/>
            <a:ext cx="1723417" cy="442948"/>
          </a:xfrm>
          <a:prstGeom prst="rect">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B777B-0F3B-4F43-AC3C-5C6C311F1351}" type="datetimeFigureOut">
              <a:rPr lang="es-ES" smtClean="0"/>
              <a:t>31/08/2021</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FA049-1292-6741-9CF4-3BB30D17C8D4}" type="slidenum">
              <a:rPr lang="es-ES" smtClean="0"/>
              <a:t>‹Nº›</a:t>
            </a:fld>
            <a:endParaRPr lang="es-ES"/>
          </a:p>
        </p:txBody>
      </p:sp>
      <p:pic>
        <p:nvPicPr>
          <p:cNvPr id="7" name="Imagen 6" descr="Formato PPT 4.3_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t="65820" r="24030" b="7974"/>
          <a:stretch/>
        </p:blipFill>
        <p:spPr>
          <a:xfrm>
            <a:off x="7527588" y="6478622"/>
            <a:ext cx="984114" cy="252582"/>
          </a:xfrm>
          <a:prstGeom prst="rect">
            <a:avLst/>
          </a:prstGeom>
        </p:spPr>
      </p:pic>
    </p:spTree>
    <p:extLst>
      <p:ext uri="{BB962C8B-B14F-4D97-AF65-F5344CB8AC3E}">
        <p14:creationId xmlns:p14="http://schemas.microsoft.com/office/powerpoint/2010/main" val="28623241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B21B8-515C-8E45-ACC6-C958B3C94B4B}" type="datetimeFigureOut">
              <a:rPr lang="es-ES" smtClean="0"/>
              <a:t>31/08/2021</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D7B5D-4AAF-944F-8F79-1958F93DB250}" type="slidenum">
              <a:rPr lang="es-ES" smtClean="0"/>
              <a:t>‹Nº›</a:t>
            </a:fld>
            <a:endParaRPr lang="es-ES"/>
          </a:p>
        </p:txBody>
      </p:sp>
      <p:pic>
        <p:nvPicPr>
          <p:cNvPr id="7" name="Imagen 6" descr="Formato PPT 4.3_3.png"/>
          <p:cNvPicPr>
            <a:picLocks noChangeAspect="1"/>
          </p:cNvPicPr>
          <p:nvPr userDrawn="1"/>
        </p:nvPicPr>
        <p:blipFill rotWithShape="1">
          <a:blip r:embed="rId13">
            <a:extLst>
              <a:ext uri="{28A0092B-C50C-407E-A947-70E740481C1C}">
                <a14:useLocalDpi xmlns:a14="http://schemas.microsoft.com/office/drawing/2010/main" val="0"/>
              </a:ext>
            </a:extLst>
          </a:blip>
          <a:srcRect r="20115"/>
          <a:stretch/>
        </p:blipFill>
        <p:spPr>
          <a:xfrm>
            <a:off x="4062" y="0"/>
            <a:ext cx="7301410" cy="685800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29890" y="5826866"/>
            <a:ext cx="1320199" cy="982291"/>
          </a:xfrm>
          <a:prstGeom prst="rect">
            <a:avLst/>
          </a:prstGeom>
        </p:spPr>
      </p:pic>
    </p:spTree>
    <p:extLst>
      <p:ext uri="{BB962C8B-B14F-4D97-AF65-F5344CB8AC3E}">
        <p14:creationId xmlns:p14="http://schemas.microsoft.com/office/powerpoint/2010/main" val="289667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3DB13-654C-4B41-8DFF-F70797730382}" type="datetimeFigureOut">
              <a:rPr lang="es-ES" smtClean="0"/>
              <a:t>31/08/2021</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8D71F-2004-B44E-AB4E-71FB18684AD3}" type="slidenum">
              <a:rPr lang="es-ES" smtClean="0"/>
              <a:t>‹Nº›</a:t>
            </a:fld>
            <a:endParaRPr lang="es-ES"/>
          </a:p>
        </p:txBody>
      </p:sp>
    </p:spTree>
    <p:extLst>
      <p:ext uri="{BB962C8B-B14F-4D97-AF65-F5344CB8AC3E}">
        <p14:creationId xmlns:p14="http://schemas.microsoft.com/office/powerpoint/2010/main" val="35739213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7FE9D64-22CD-41C5-A4D4-F2547E1999F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6885430-D440-4100-839F-BE2BCECA5A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336DFE-C094-47F5-9C13-18E297A9B59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FA269F-87A0-47D6-A67F-76ABBA6F2598}" type="datetimeFigureOut">
              <a:rPr lang="es-ES" smtClean="0"/>
              <a:t>31/08/2021</a:t>
            </a:fld>
            <a:endParaRPr lang="es-ES"/>
          </a:p>
        </p:txBody>
      </p:sp>
      <p:sp>
        <p:nvSpPr>
          <p:cNvPr id="5" name="Marcador de pie de página 4">
            <a:extLst>
              <a:ext uri="{FF2B5EF4-FFF2-40B4-BE49-F238E27FC236}">
                <a16:creationId xmlns:a16="http://schemas.microsoft.com/office/drawing/2014/main" id="{E8588340-BC66-40C3-A7DA-3EF14ECCA8C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5FFC97E-7690-4999-9881-BECBEDAA745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786199-1496-4E6F-B0A3-B2A51FEEDAF0}" type="slidenum">
              <a:rPr lang="es-ES" smtClean="0"/>
              <a:t>‹Nº›</a:t>
            </a:fld>
            <a:endParaRPr lang="es-ES"/>
          </a:p>
        </p:txBody>
      </p:sp>
    </p:spTree>
    <p:extLst>
      <p:ext uri="{BB962C8B-B14F-4D97-AF65-F5344CB8AC3E}">
        <p14:creationId xmlns:p14="http://schemas.microsoft.com/office/powerpoint/2010/main" val="26610800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34.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827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260215F-5CBA-4E64-8CF0-2FB0C43161B6}"/>
              </a:ext>
            </a:extLst>
          </p:cNvPr>
          <p:cNvSpPr/>
          <p:nvPr/>
        </p:nvSpPr>
        <p:spPr>
          <a:xfrm>
            <a:off x="1295400" y="739349"/>
            <a:ext cx="6553200" cy="646331"/>
          </a:xfrm>
          <a:prstGeom prst="rect">
            <a:avLst/>
          </a:prstGeom>
        </p:spPr>
        <p:txBody>
          <a:bodyPr wrap="square">
            <a:spAutoFit/>
          </a:bodyPr>
          <a:lstStyle/>
          <a:p>
            <a:pPr algn="ctr"/>
            <a:r>
              <a:rPr lang="es-MX" b="1" dirty="0">
                <a:solidFill>
                  <a:srgbClr val="7030A0"/>
                </a:solidFill>
                <a:latin typeface="Calibri" panose="020F0502020204030204" pitchFamily="34" charset="0"/>
              </a:rPr>
              <a:t>Orquesta Filarmónica de Inmigrantes: </a:t>
            </a:r>
            <a:r>
              <a:rPr lang="es-MX" dirty="0">
                <a:solidFill>
                  <a:srgbClr val="7030A0"/>
                </a:solidFill>
                <a:latin typeface="Calibri" panose="020F0502020204030204" pitchFamily="34" charset="0"/>
              </a:rPr>
              <a:t>Se obtuvo el beneficio tributario para vincular al sector empresarial en  su creación.</a:t>
            </a:r>
            <a:endParaRPr lang="es-ES" dirty="0">
              <a:solidFill>
                <a:srgbClr val="7030A0"/>
              </a:solidFill>
            </a:endParaRPr>
          </a:p>
        </p:txBody>
      </p:sp>
      <p:pic>
        <p:nvPicPr>
          <p:cNvPr id="6" name="Imagen 5">
            <a:extLst>
              <a:ext uri="{FF2B5EF4-FFF2-40B4-BE49-F238E27FC236}">
                <a16:creationId xmlns:a16="http://schemas.microsoft.com/office/drawing/2014/main" id="{CD73BFED-20E2-46A9-938C-0189D26EF8EE}"/>
              </a:ext>
            </a:extLst>
          </p:cNvPr>
          <p:cNvPicPr>
            <a:picLocks noChangeAspect="1"/>
          </p:cNvPicPr>
          <p:nvPr/>
        </p:nvPicPr>
        <p:blipFill>
          <a:blip r:embed="rId2"/>
          <a:stretch>
            <a:fillRect/>
          </a:stretch>
        </p:blipFill>
        <p:spPr>
          <a:xfrm>
            <a:off x="0" y="1722120"/>
            <a:ext cx="9144000" cy="5135880"/>
          </a:xfrm>
          <a:prstGeom prst="rect">
            <a:avLst/>
          </a:prstGeom>
        </p:spPr>
      </p:pic>
    </p:spTree>
    <p:extLst>
      <p:ext uri="{BB962C8B-B14F-4D97-AF65-F5344CB8AC3E}">
        <p14:creationId xmlns:p14="http://schemas.microsoft.com/office/powerpoint/2010/main" val="1583009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143000"/>
          </a:xfrm>
        </p:spPr>
        <p:txBody>
          <a:bodyPr>
            <a:normAutofit/>
          </a:bodyPr>
          <a:lstStyle/>
          <a:p>
            <a:r>
              <a:rPr lang="es-CO" sz="2000" b="1" dirty="0">
                <a:solidFill>
                  <a:srgbClr val="7030A0"/>
                </a:solidFill>
                <a:latin typeface="Arial" panose="020B0604020202020204" pitchFamily="34" charset="0"/>
                <a:cs typeface="Arial" panose="020B0604020202020204" pitchFamily="34" charset="0"/>
              </a:rPr>
              <a:t>LOGROS ALCANZADOS EN EL PROCESO DE FORMACIÓN</a:t>
            </a:r>
          </a:p>
        </p:txBody>
      </p:sp>
      <p:sp>
        <p:nvSpPr>
          <p:cNvPr id="3" name="Marcador de contenido 2"/>
          <p:cNvSpPr>
            <a:spLocks noGrp="1"/>
          </p:cNvSpPr>
          <p:nvPr>
            <p:ph idx="1"/>
          </p:nvPr>
        </p:nvSpPr>
        <p:spPr>
          <a:xfrm>
            <a:off x="457200" y="968868"/>
            <a:ext cx="8229600" cy="4525963"/>
          </a:xfrm>
        </p:spPr>
        <p:txBody>
          <a:bodyPr>
            <a:normAutofit/>
          </a:bodyPr>
          <a:lstStyle/>
          <a:p>
            <a:pPr algn="just"/>
            <a:r>
              <a:rPr lang="es-ES" sz="1800" dirty="0">
                <a:solidFill>
                  <a:srgbClr val="7030A0"/>
                </a:solidFill>
                <a:latin typeface="Arial" panose="020B0604020202020204" pitchFamily="34" charset="0"/>
                <a:cs typeface="Arial" panose="020B0604020202020204" pitchFamily="34" charset="0"/>
              </a:rPr>
              <a:t>Número de niños, niñas, jóvenes, adultos y adultos mayores atendidos en procesos de formación musical  con corte a 30 de julio de 2021 </a:t>
            </a:r>
            <a:endParaRPr lang="es-CO" sz="1800" dirty="0">
              <a:solidFill>
                <a:srgbClr val="7030A0"/>
              </a:solidFill>
              <a:latin typeface="Arial" panose="020B0604020202020204" pitchFamily="34" charset="0"/>
              <a:cs typeface="Arial" panose="020B0604020202020204" pitchFamily="34" charset="0"/>
            </a:endParaRPr>
          </a:p>
        </p:txBody>
      </p:sp>
      <p:graphicFrame>
        <p:nvGraphicFramePr>
          <p:cNvPr id="4" name="Objeto 3">
            <a:extLst>
              <a:ext uri="{FF2B5EF4-FFF2-40B4-BE49-F238E27FC236}">
                <a16:creationId xmlns:a16="http://schemas.microsoft.com/office/drawing/2014/main" id="{6A0C672D-145C-44A3-BE99-F14FC02443DB}"/>
              </a:ext>
            </a:extLst>
          </p:cNvPr>
          <p:cNvGraphicFramePr>
            <a:graphicFrameLocks noChangeAspect="1"/>
          </p:cNvGraphicFramePr>
          <p:nvPr>
            <p:extLst>
              <p:ext uri="{D42A27DB-BD31-4B8C-83A1-F6EECF244321}">
                <p14:modId xmlns:p14="http://schemas.microsoft.com/office/powerpoint/2010/main" val="1249907223"/>
              </p:ext>
            </p:extLst>
          </p:nvPr>
        </p:nvGraphicFramePr>
        <p:xfrm>
          <a:off x="1591131" y="1861453"/>
          <a:ext cx="5961737" cy="1066006"/>
        </p:xfrm>
        <a:graphic>
          <a:graphicData uri="http://schemas.openxmlformats.org/presentationml/2006/ole">
            <mc:AlternateContent xmlns:mc="http://schemas.openxmlformats.org/markup-compatibility/2006">
              <mc:Choice xmlns:v="urn:schemas-microsoft-com:vml" Requires="v">
                <p:oleObj name="Worksheet" r:id="rId2" imgW="4314733" imgH="771459" progId="Excel.Sheet.12">
                  <p:embed/>
                </p:oleObj>
              </mc:Choice>
              <mc:Fallback>
                <p:oleObj name="Worksheet" r:id="rId2" imgW="4314733" imgH="771459" progId="Excel.Sheet.12">
                  <p:embed/>
                  <p:pic>
                    <p:nvPicPr>
                      <p:cNvPr id="9" name="Objeto 8">
                        <a:extLst>
                          <a:ext uri="{FF2B5EF4-FFF2-40B4-BE49-F238E27FC236}">
                            <a16:creationId xmlns:a16="http://schemas.microsoft.com/office/drawing/2014/main" id="{6A0C672D-145C-44A3-BE99-F14FC02443DB}"/>
                          </a:ext>
                        </a:extLst>
                      </p:cNvPr>
                      <p:cNvPicPr/>
                      <p:nvPr/>
                    </p:nvPicPr>
                    <p:blipFill>
                      <a:blip r:embed="rId3"/>
                      <a:stretch>
                        <a:fillRect/>
                      </a:stretch>
                    </p:blipFill>
                    <p:spPr>
                      <a:xfrm>
                        <a:off x="1591131" y="1861453"/>
                        <a:ext cx="5961737" cy="1066006"/>
                      </a:xfrm>
                      <a:prstGeom prst="rect">
                        <a:avLst/>
                      </a:prstGeom>
                    </p:spPr>
                  </p:pic>
                </p:oleObj>
              </mc:Fallback>
            </mc:AlternateContent>
          </a:graphicData>
        </a:graphic>
      </p:graphicFrame>
      <p:graphicFrame>
        <p:nvGraphicFramePr>
          <p:cNvPr id="7" name="Gráfico 6">
            <a:extLst>
              <a:ext uri="{FF2B5EF4-FFF2-40B4-BE49-F238E27FC236}">
                <a16:creationId xmlns:a16="http://schemas.microsoft.com/office/drawing/2014/main" id="{13828765-CC1F-4216-A4E0-80828FE13F56}"/>
              </a:ext>
            </a:extLst>
          </p:cNvPr>
          <p:cNvGraphicFramePr>
            <a:graphicFrameLocks/>
          </p:cNvGraphicFramePr>
          <p:nvPr>
            <p:extLst>
              <p:ext uri="{D42A27DB-BD31-4B8C-83A1-F6EECF244321}">
                <p14:modId xmlns:p14="http://schemas.microsoft.com/office/powerpoint/2010/main" val="2860425535"/>
              </p:ext>
            </p:extLst>
          </p:nvPr>
        </p:nvGraphicFramePr>
        <p:xfrm>
          <a:off x="2286000" y="3231849"/>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3664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85800" y="552209"/>
            <a:ext cx="7772400" cy="8579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ES" sz="3600" b="1" dirty="0">
              <a:solidFill>
                <a:schemeClr val="bg1"/>
              </a:solidFill>
              <a:latin typeface="Arial Narrow"/>
              <a:cs typeface="Arial Narrow"/>
            </a:endParaRPr>
          </a:p>
        </p:txBody>
      </p:sp>
      <p:sp>
        <p:nvSpPr>
          <p:cNvPr id="5" name="Título 1"/>
          <p:cNvSpPr txBox="1">
            <a:spLocks/>
          </p:cNvSpPr>
          <p:nvPr/>
        </p:nvSpPr>
        <p:spPr>
          <a:xfrm>
            <a:off x="685800" y="2885906"/>
            <a:ext cx="8097981" cy="857913"/>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s-CO" sz="9600" dirty="0">
                <a:solidFill>
                  <a:schemeClr val="bg1"/>
                </a:solidFill>
                <a:latin typeface="Arial" panose="020B0604020202020204" pitchFamily="34" charset="0"/>
                <a:cs typeface="Arial" panose="020B0604020202020204" pitchFamily="34" charset="0"/>
              </a:rPr>
              <a:t>LA OFB EN LAS METAS DEL PLAN DE DESARROLLO “UN NUEVO CONTRATO SOCIAL Y AMBIENTAL PARA LA BOGOTÁ DEL SIGLO XXI”</a:t>
            </a:r>
          </a:p>
          <a:p>
            <a:pPr algn="l"/>
            <a:endParaRPr lang="es-MX" sz="3200" dirty="0">
              <a:solidFill>
                <a:schemeClr val="bg1"/>
              </a:solidFill>
              <a:latin typeface="Arial" panose="020B0604020202020204" pitchFamily="34" charset="0"/>
              <a:cs typeface="Arial" panose="020B0604020202020204" pitchFamily="34" charset="0"/>
            </a:endParaRPr>
          </a:p>
          <a:p>
            <a:pPr algn="l"/>
            <a:endParaRPr lang="es-ES" sz="3200" dirty="0">
              <a:solidFill>
                <a:schemeClr val="bg1"/>
              </a:solidFill>
              <a:latin typeface="Arial Narrow"/>
              <a:cs typeface="Arial Narrow"/>
            </a:endParaRPr>
          </a:p>
        </p:txBody>
      </p:sp>
    </p:spTree>
    <p:extLst>
      <p:ext uri="{BB962C8B-B14F-4D97-AF65-F5344CB8AC3E}">
        <p14:creationId xmlns:p14="http://schemas.microsoft.com/office/powerpoint/2010/main" val="3910376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792902269"/>
              </p:ext>
            </p:extLst>
          </p:nvPr>
        </p:nvGraphicFramePr>
        <p:xfrm>
          <a:off x="1034716" y="196677"/>
          <a:ext cx="7074568" cy="5992606"/>
        </p:xfrm>
        <a:graphic>
          <a:graphicData uri="http://schemas.openxmlformats.org/drawingml/2006/table">
            <a:tbl>
              <a:tblPr>
                <a:tableStyleId>{C4B1156A-380E-4F78-BDF5-A606A8083BF9}</a:tableStyleId>
              </a:tblPr>
              <a:tblGrid>
                <a:gridCol w="778851">
                  <a:extLst>
                    <a:ext uri="{9D8B030D-6E8A-4147-A177-3AD203B41FA5}">
                      <a16:colId xmlns:a16="http://schemas.microsoft.com/office/drawing/2014/main" val="4214040919"/>
                    </a:ext>
                  </a:extLst>
                </a:gridCol>
                <a:gridCol w="6295717">
                  <a:extLst>
                    <a:ext uri="{9D8B030D-6E8A-4147-A177-3AD203B41FA5}">
                      <a16:colId xmlns:a16="http://schemas.microsoft.com/office/drawing/2014/main" val="680586119"/>
                    </a:ext>
                  </a:extLst>
                </a:gridCol>
              </a:tblGrid>
              <a:tr h="255120">
                <a:tc gridSpan="2">
                  <a:txBody>
                    <a:bodyPr/>
                    <a:lstStyle/>
                    <a:p>
                      <a:pPr algn="ctr" fontAlgn="ctr"/>
                      <a:r>
                        <a:rPr lang="es-CO" sz="1100" u="none" strike="noStrike" dirty="0">
                          <a:effectLst/>
                        </a:rPr>
                        <a:t>PLAN DE DESARROLLO UN NUEVO CONTRATO SOCIAL Y AMBIENTAL PARA LA BOGOTÁ DEL SIGLO XXI</a:t>
                      </a:r>
                      <a:endParaRPr lang="es-CO" sz="1100" b="1" i="0" u="none" strike="noStrike" dirty="0">
                        <a:solidFill>
                          <a:sysClr val="windowText" lastClr="000000"/>
                        </a:solidFill>
                        <a:effectLst/>
                        <a:latin typeface="Arial" panose="020B0604020202020204" pitchFamily="34" charset="0"/>
                      </a:endParaRPr>
                    </a:p>
                  </a:txBody>
                  <a:tcPr marL="6054" marR="6054" marT="6054" marB="0" anchor="ctr"/>
                </a:tc>
                <a:tc hMerge="1">
                  <a:txBody>
                    <a:bodyPr/>
                    <a:lstStyle/>
                    <a:p>
                      <a:endParaRPr lang="es-CO"/>
                    </a:p>
                  </a:txBody>
                  <a:tcPr/>
                </a:tc>
                <a:extLst>
                  <a:ext uri="{0D108BD9-81ED-4DB2-BD59-A6C34878D82A}">
                    <a16:rowId xmlns:a16="http://schemas.microsoft.com/office/drawing/2014/main" val="530284300"/>
                  </a:ext>
                </a:extLst>
              </a:tr>
              <a:tr h="113387">
                <a:tc gridSpan="2">
                  <a:txBody>
                    <a:bodyPr/>
                    <a:lstStyle/>
                    <a:p>
                      <a:pPr algn="ctr" fontAlgn="b"/>
                      <a:r>
                        <a:rPr lang="es-CO" sz="1100" u="none" strike="noStrike" dirty="0">
                          <a:effectLst/>
                        </a:rPr>
                        <a:t>ORQUESTA FILARMÓNICA DE BOGOTÁ</a:t>
                      </a:r>
                      <a:endParaRPr lang="es-CO" sz="1100" b="1" i="0" u="none" strike="noStrike" dirty="0">
                        <a:solidFill>
                          <a:sysClr val="windowText" lastClr="000000"/>
                        </a:solidFill>
                        <a:effectLst/>
                        <a:latin typeface="Arial" panose="020B0604020202020204" pitchFamily="34" charset="0"/>
                      </a:endParaRPr>
                    </a:p>
                  </a:txBody>
                  <a:tcPr marL="6054" marR="6054" marT="6054" marB="0" anchor="b"/>
                </a:tc>
                <a:tc hMerge="1">
                  <a:txBody>
                    <a:bodyPr/>
                    <a:lstStyle/>
                    <a:p>
                      <a:endParaRPr lang="es-CO"/>
                    </a:p>
                  </a:txBody>
                  <a:tcPr/>
                </a:tc>
                <a:extLst>
                  <a:ext uri="{0D108BD9-81ED-4DB2-BD59-A6C34878D82A}">
                    <a16:rowId xmlns:a16="http://schemas.microsoft.com/office/drawing/2014/main" val="3834896929"/>
                  </a:ext>
                </a:extLst>
              </a:tr>
              <a:tr h="113387">
                <a:tc gridSpan="2">
                  <a:txBody>
                    <a:bodyPr/>
                    <a:lstStyle/>
                    <a:p>
                      <a:pPr algn="ctr" fontAlgn="b"/>
                      <a:r>
                        <a:rPr lang="es-CO" sz="1100" u="none" strike="noStrike" dirty="0">
                          <a:effectLst/>
                        </a:rPr>
                        <a:t>METAS EN LAS QUE CONTRIBUYE</a:t>
                      </a:r>
                      <a:endParaRPr lang="es-CO" sz="1100" b="1" i="0" u="none" strike="noStrike" dirty="0">
                        <a:solidFill>
                          <a:sysClr val="windowText" lastClr="000000"/>
                        </a:solidFill>
                        <a:effectLst/>
                        <a:latin typeface="Arial" panose="020B0604020202020204" pitchFamily="34" charset="0"/>
                      </a:endParaRPr>
                    </a:p>
                  </a:txBody>
                  <a:tcPr marL="6054" marR="6054" marT="6054" marB="0" anchor="b"/>
                </a:tc>
                <a:tc hMerge="1">
                  <a:txBody>
                    <a:bodyPr/>
                    <a:lstStyle/>
                    <a:p>
                      <a:endParaRPr lang="es-CO"/>
                    </a:p>
                  </a:txBody>
                  <a:tcPr/>
                </a:tc>
                <a:extLst>
                  <a:ext uri="{0D108BD9-81ED-4DB2-BD59-A6C34878D82A}">
                    <a16:rowId xmlns:a16="http://schemas.microsoft.com/office/drawing/2014/main" val="2296391897"/>
                  </a:ext>
                </a:extLst>
              </a:tr>
              <a:tr h="113387">
                <a:tc>
                  <a:txBody>
                    <a:bodyPr/>
                    <a:lstStyle/>
                    <a:p>
                      <a:pPr algn="ctr" fontAlgn="ctr"/>
                      <a:r>
                        <a:rPr lang="es-CO" sz="1050" u="none" strike="noStrike">
                          <a:effectLst/>
                        </a:rPr>
                        <a:t>META</a:t>
                      </a:r>
                      <a:endParaRPr lang="es-CO" sz="1050" b="1" i="0" u="none" strike="noStrike">
                        <a:solidFill>
                          <a:sysClr val="windowText" lastClr="000000"/>
                        </a:solidFill>
                        <a:effectLst/>
                        <a:latin typeface="Arial" panose="020B0604020202020204" pitchFamily="34" charset="0"/>
                      </a:endParaRPr>
                    </a:p>
                  </a:txBody>
                  <a:tcPr marL="6054" marR="6054" marT="6054" marB="0" anchor="ctr"/>
                </a:tc>
                <a:tc>
                  <a:txBody>
                    <a:bodyPr/>
                    <a:lstStyle/>
                    <a:p>
                      <a:pPr algn="ctr" fontAlgn="ctr"/>
                      <a:r>
                        <a:rPr lang="es-CO" sz="1100" u="none" strike="noStrike" dirty="0">
                          <a:effectLst/>
                        </a:rPr>
                        <a:t>DESCRIPCIÓN</a:t>
                      </a:r>
                      <a:endParaRPr lang="es-CO" sz="1100" b="1" i="0" u="none" strike="noStrike" dirty="0">
                        <a:solidFill>
                          <a:sysClr val="windowText" lastClr="000000"/>
                        </a:solidFill>
                        <a:effectLst/>
                        <a:latin typeface="Arial" panose="020B0604020202020204" pitchFamily="34" charset="0"/>
                      </a:endParaRPr>
                    </a:p>
                  </a:txBody>
                  <a:tcPr marL="6054" marR="6054" marT="6054" marB="0" anchor="ctr"/>
                </a:tc>
                <a:extLst>
                  <a:ext uri="{0D108BD9-81ED-4DB2-BD59-A6C34878D82A}">
                    <a16:rowId xmlns:a16="http://schemas.microsoft.com/office/drawing/2014/main" val="2389329062"/>
                  </a:ext>
                </a:extLst>
              </a:tr>
              <a:tr h="477358">
                <a:tc>
                  <a:txBody>
                    <a:bodyPr/>
                    <a:lstStyle/>
                    <a:p>
                      <a:pPr algn="ctr" fontAlgn="ctr"/>
                      <a:r>
                        <a:rPr lang="es-CO" sz="1050" u="none" strike="noStrike">
                          <a:effectLst/>
                        </a:rPr>
                        <a:t>100</a:t>
                      </a:r>
                      <a:endParaRPr lang="es-CO" sz="1050" b="0" i="0" u="none" strike="noStrike">
                        <a:solidFill>
                          <a:sysClr val="windowText" lastClr="000000"/>
                        </a:solidFill>
                        <a:effectLst/>
                        <a:latin typeface="Arial" panose="020B0604020202020204" pitchFamily="34" charset="0"/>
                      </a:endParaRPr>
                    </a:p>
                  </a:txBody>
                  <a:tcPr marL="6054" marR="6054" marT="6054" marB="0" anchor="ctr"/>
                </a:tc>
                <a:tc>
                  <a:txBody>
                    <a:bodyPr/>
                    <a:lstStyle/>
                    <a:p>
                      <a:pPr algn="ctr" fontAlgn="ctr"/>
                      <a:r>
                        <a:rPr lang="es-CO" sz="1200" u="none" strike="noStrike" dirty="0">
                          <a:effectLst/>
                        </a:rPr>
                        <a:t>Realizar 1 proceso integral de formación a lo largo de la vida con énfasis en el arte, la cultura</a:t>
                      </a:r>
                      <a:br>
                        <a:rPr lang="es-CO" sz="1200" u="none" strike="noStrike" dirty="0">
                          <a:effectLst/>
                        </a:rPr>
                      </a:br>
                      <a:br>
                        <a:rPr lang="es-CO" sz="1200" u="none" strike="noStrike" dirty="0">
                          <a:effectLst/>
                        </a:rPr>
                      </a:br>
                      <a:endParaRPr lang="es-CO" sz="1200" b="0" i="0" u="none" strike="noStrike" dirty="0">
                        <a:solidFill>
                          <a:sysClr val="windowText" lastClr="000000"/>
                        </a:solidFill>
                        <a:effectLst/>
                        <a:latin typeface="Arial" panose="020B0604020202020204" pitchFamily="34" charset="0"/>
                      </a:endParaRPr>
                    </a:p>
                  </a:txBody>
                  <a:tcPr marL="6054" marR="6054" marT="6054" marB="0" anchor="ctr"/>
                </a:tc>
                <a:extLst>
                  <a:ext uri="{0D108BD9-81ED-4DB2-BD59-A6C34878D82A}">
                    <a16:rowId xmlns:a16="http://schemas.microsoft.com/office/drawing/2014/main" val="4266515604"/>
                  </a:ext>
                </a:extLst>
              </a:tr>
              <a:tr h="595281">
                <a:tc>
                  <a:txBody>
                    <a:bodyPr/>
                    <a:lstStyle/>
                    <a:p>
                      <a:pPr algn="ctr" fontAlgn="ctr"/>
                      <a:r>
                        <a:rPr lang="es-CO" sz="1050" u="none" strike="noStrike">
                          <a:effectLst/>
                        </a:rPr>
                        <a:t>149</a:t>
                      </a:r>
                      <a:endParaRPr lang="es-CO" sz="1050" b="0" i="0" u="none" strike="noStrike">
                        <a:solidFill>
                          <a:sysClr val="windowText" lastClr="000000"/>
                        </a:solidFill>
                        <a:effectLst/>
                        <a:latin typeface="Arial" panose="020B0604020202020204" pitchFamily="34" charset="0"/>
                      </a:endParaRPr>
                    </a:p>
                  </a:txBody>
                  <a:tcPr marL="6054" marR="6054" marT="6054" marB="0" anchor="ctr"/>
                </a:tc>
                <a:tc>
                  <a:txBody>
                    <a:bodyPr/>
                    <a:lstStyle/>
                    <a:p>
                      <a:pPr algn="ctr" fontAlgn="ctr"/>
                      <a:r>
                        <a:rPr lang="es-CO" sz="1200" u="none" strike="noStrike" dirty="0">
                          <a:effectLst/>
                        </a:rPr>
                        <a:t>Diseñar e implementar una (1) estrategia para fortalecer a Bogotá como una ciudad creativa de la música (Red UNESCO 2012)</a:t>
                      </a:r>
                      <a:br>
                        <a:rPr lang="es-CO" sz="1200" u="none" strike="noStrike" dirty="0">
                          <a:effectLst/>
                        </a:rPr>
                      </a:br>
                      <a:br>
                        <a:rPr lang="es-CO" sz="1200" u="none" strike="noStrike" dirty="0">
                          <a:effectLst/>
                        </a:rPr>
                      </a:br>
                      <a:br>
                        <a:rPr lang="es-CO" sz="1200" u="none" strike="noStrike" dirty="0">
                          <a:effectLst/>
                        </a:rPr>
                      </a:br>
                      <a:endParaRPr lang="es-CO" sz="1200" b="0" i="0" u="none" strike="noStrike" dirty="0">
                        <a:solidFill>
                          <a:sysClr val="windowText" lastClr="000000"/>
                        </a:solidFill>
                        <a:effectLst/>
                        <a:latin typeface="Arial" panose="020B0604020202020204" pitchFamily="34" charset="0"/>
                      </a:endParaRPr>
                    </a:p>
                  </a:txBody>
                  <a:tcPr marL="6054" marR="6054" marT="6054" marB="0" anchor="ctr"/>
                </a:tc>
                <a:extLst>
                  <a:ext uri="{0D108BD9-81ED-4DB2-BD59-A6C34878D82A}">
                    <a16:rowId xmlns:a16="http://schemas.microsoft.com/office/drawing/2014/main" val="3978960443"/>
                  </a:ext>
                </a:extLst>
              </a:tr>
              <a:tr h="477358">
                <a:tc>
                  <a:txBody>
                    <a:bodyPr/>
                    <a:lstStyle/>
                    <a:p>
                      <a:pPr algn="ctr" fontAlgn="ctr"/>
                      <a:r>
                        <a:rPr lang="es-CO" sz="1050" u="none" strike="noStrike">
                          <a:effectLst/>
                        </a:rPr>
                        <a:t>155</a:t>
                      </a:r>
                      <a:endParaRPr lang="es-CO" sz="1050" b="0" i="0" u="none" strike="noStrike">
                        <a:solidFill>
                          <a:sysClr val="windowText" lastClr="000000"/>
                        </a:solidFill>
                        <a:effectLst/>
                        <a:latin typeface="Arial" panose="020B0604020202020204" pitchFamily="34" charset="0"/>
                      </a:endParaRPr>
                    </a:p>
                  </a:txBody>
                  <a:tcPr marL="6054" marR="6054" marT="6054" marB="0" anchor="ctr"/>
                </a:tc>
                <a:tc>
                  <a:txBody>
                    <a:bodyPr/>
                    <a:lstStyle/>
                    <a:p>
                      <a:pPr algn="ctr" fontAlgn="ctr"/>
                      <a:r>
                        <a:rPr lang="es-CO" sz="1200" u="none" strike="noStrike" dirty="0">
                          <a:effectLst/>
                        </a:rPr>
                        <a:t>Mantener, mejorar y dotar 17 equipamientos urbanos y rurales para el goce y disfrute de los habitantes de la ciudad región y de los visitantes</a:t>
                      </a:r>
                      <a:br>
                        <a:rPr lang="es-CO" sz="1200" u="none" strike="noStrike" dirty="0">
                          <a:effectLst/>
                        </a:rPr>
                      </a:br>
                      <a:br>
                        <a:rPr lang="es-CO" sz="1200" u="none" strike="noStrike" dirty="0">
                          <a:effectLst/>
                        </a:rPr>
                      </a:br>
                      <a:endParaRPr lang="es-CO" sz="1200" b="0" i="0" u="none" strike="noStrike" dirty="0">
                        <a:solidFill>
                          <a:sysClr val="windowText" lastClr="000000"/>
                        </a:solidFill>
                        <a:effectLst/>
                        <a:latin typeface="Arial" panose="020B0604020202020204" pitchFamily="34" charset="0"/>
                      </a:endParaRPr>
                    </a:p>
                  </a:txBody>
                  <a:tcPr marL="6054" marR="6054" marT="6054" marB="0" anchor="ctr"/>
                </a:tc>
                <a:extLst>
                  <a:ext uri="{0D108BD9-81ED-4DB2-BD59-A6C34878D82A}">
                    <a16:rowId xmlns:a16="http://schemas.microsoft.com/office/drawing/2014/main" val="3606486397"/>
                  </a:ext>
                </a:extLst>
              </a:tr>
              <a:tr h="595281">
                <a:tc>
                  <a:txBody>
                    <a:bodyPr/>
                    <a:lstStyle/>
                    <a:p>
                      <a:pPr algn="ctr" fontAlgn="ctr"/>
                      <a:r>
                        <a:rPr lang="es-CO" sz="1050" u="none" strike="noStrike">
                          <a:effectLst/>
                        </a:rPr>
                        <a:t>158</a:t>
                      </a:r>
                      <a:endParaRPr lang="es-CO" sz="1050" b="0" i="0" u="none" strike="noStrike">
                        <a:solidFill>
                          <a:sysClr val="windowText" lastClr="000000"/>
                        </a:solidFill>
                        <a:effectLst/>
                        <a:latin typeface="Arial" panose="020B0604020202020204" pitchFamily="34" charset="0"/>
                      </a:endParaRPr>
                    </a:p>
                  </a:txBody>
                  <a:tcPr marL="6054" marR="6054" marT="6054" marB="0" anchor="ctr"/>
                </a:tc>
                <a:tc>
                  <a:txBody>
                    <a:bodyPr/>
                    <a:lstStyle/>
                    <a:p>
                      <a:pPr algn="ctr" fontAlgn="ctr"/>
                      <a:r>
                        <a:rPr lang="es-CO" sz="1200" u="none" strike="noStrike" dirty="0">
                          <a:effectLst/>
                        </a:rPr>
                        <a:t>Realizar el 100% de las acciones para el fortalecimiento de los estímulos, apoyos concertados y alianzas estratégicas para dinamizar la estrategia sectorial dirigida a fomentar los procesos culturales, artísticos, patrimoniales</a:t>
                      </a:r>
                      <a:br>
                        <a:rPr lang="es-CO" sz="1200" u="none" strike="noStrike" dirty="0">
                          <a:effectLst/>
                        </a:rPr>
                      </a:br>
                      <a:br>
                        <a:rPr lang="es-CO" sz="1200" u="none" strike="noStrike" dirty="0">
                          <a:effectLst/>
                        </a:rPr>
                      </a:br>
                      <a:endParaRPr lang="es-CO" sz="1200" b="0" i="0" u="none" strike="noStrike" dirty="0">
                        <a:solidFill>
                          <a:sysClr val="windowText" lastClr="000000"/>
                        </a:solidFill>
                        <a:effectLst/>
                        <a:latin typeface="Arial" panose="020B0604020202020204" pitchFamily="34" charset="0"/>
                      </a:endParaRPr>
                    </a:p>
                  </a:txBody>
                  <a:tcPr marL="6054" marR="6054" marT="6054" marB="0" anchor="ctr"/>
                </a:tc>
                <a:extLst>
                  <a:ext uri="{0D108BD9-81ED-4DB2-BD59-A6C34878D82A}">
                    <a16:rowId xmlns:a16="http://schemas.microsoft.com/office/drawing/2014/main" val="2727962260"/>
                  </a:ext>
                </a:extLst>
              </a:tr>
              <a:tr h="477358">
                <a:tc>
                  <a:txBody>
                    <a:bodyPr/>
                    <a:lstStyle/>
                    <a:p>
                      <a:pPr algn="ctr" fontAlgn="ctr"/>
                      <a:r>
                        <a:rPr lang="es-CO" sz="1050" u="none" strike="noStrike">
                          <a:effectLst/>
                        </a:rPr>
                        <a:t>493</a:t>
                      </a:r>
                      <a:endParaRPr lang="es-CO" sz="1050" b="0" i="0" u="none" strike="noStrike">
                        <a:solidFill>
                          <a:sysClr val="windowText" lastClr="000000"/>
                        </a:solidFill>
                        <a:effectLst/>
                        <a:latin typeface="Arial" panose="020B0604020202020204" pitchFamily="34" charset="0"/>
                      </a:endParaRPr>
                    </a:p>
                  </a:txBody>
                  <a:tcPr marL="6054" marR="6054" marT="6054" marB="0" anchor="ctr"/>
                </a:tc>
                <a:tc>
                  <a:txBody>
                    <a:bodyPr/>
                    <a:lstStyle/>
                    <a:p>
                      <a:pPr algn="ctr" fontAlgn="ctr"/>
                      <a:r>
                        <a:rPr lang="es-CO" sz="1200" u="none" strike="noStrike" dirty="0">
                          <a:effectLst/>
                        </a:rPr>
                        <a:t>Desarrollar y mantener al 100% la capacidad institucional a través de la mejora en la infraestructura física, tecnológica y de gestión en beneficio de la ciudadanía</a:t>
                      </a:r>
                      <a:br>
                        <a:rPr lang="es-CO" sz="1200" u="none" strike="noStrike" dirty="0">
                          <a:effectLst/>
                        </a:rPr>
                      </a:br>
                      <a:br>
                        <a:rPr lang="es-CO" sz="1200" u="none" strike="noStrike" dirty="0">
                          <a:effectLst/>
                        </a:rPr>
                      </a:br>
                      <a:endParaRPr lang="es-CO" sz="1200" b="0" i="0" u="none" strike="noStrike" dirty="0">
                        <a:solidFill>
                          <a:sysClr val="windowText" lastClr="000000"/>
                        </a:solidFill>
                        <a:effectLst/>
                        <a:latin typeface="Arial" panose="020B0604020202020204" pitchFamily="34" charset="0"/>
                      </a:endParaRPr>
                    </a:p>
                  </a:txBody>
                  <a:tcPr marL="6054" marR="6054" marT="6054" marB="0" anchor="ctr"/>
                </a:tc>
                <a:extLst>
                  <a:ext uri="{0D108BD9-81ED-4DB2-BD59-A6C34878D82A}">
                    <a16:rowId xmlns:a16="http://schemas.microsoft.com/office/drawing/2014/main" val="3171699363"/>
                  </a:ext>
                </a:extLst>
              </a:tr>
              <a:tr h="595281">
                <a:tc>
                  <a:txBody>
                    <a:bodyPr/>
                    <a:lstStyle/>
                    <a:p>
                      <a:pPr algn="ctr" fontAlgn="ctr"/>
                      <a:r>
                        <a:rPr lang="es-CO" sz="1050" u="none" strike="noStrike">
                          <a:effectLst/>
                        </a:rPr>
                        <a:t>140</a:t>
                      </a:r>
                      <a:endParaRPr lang="es-CO" sz="1050" b="0" i="0" u="none" strike="noStrike">
                        <a:solidFill>
                          <a:sysClr val="windowText" lastClr="000000"/>
                        </a:solidFill>
                        <a:effectLst/>
                        <a:latin typeface="Arial" panose="020B0604020202020204" pitchFamily="34" charset="0"/>
                      </a:endParaRPr>
                    </a:p>
                  </a:txBody>
                  <a:tcPr marL="6054" marR="6054" marT="6054" marB="0" anchor="ctr"/>
                </a:tc>
                <a:tc>
                  <a:txBody>
                    <a:bodyPr/>
                    <a:lstStyle/>
                    <a:p>
                      <a:pPr algn="ctr" fontAlgn="ctr"/>
                      <a:r>
                        <a:rPr lang="es-CO" sz="1200" u="none" strike="noStrike" dirty="0">
                          <a:effectLst/>
                        </a:rPr>
                        <a:t>Gestionar 100% de las Alianzas Público Privadas de proyectos de infraestructura para la cultura, la recreación y el deporte, priorizando la sede de la Orquesta Filarmónica de Bogotá y la unidad deportiva el Campin.</a:t>
                      </a:r>
                      <a:br>
                        <a:rPr lang="es-CO" sz="1200" u="none" strike="noStrike" dirty="0">
                          <a:effectLst/>
                        </a:rPr>
                      </a:br>
                      <a:br>
                        <a:rPr lang="es-CO" sz="1200" u="none" strike="noStrike" dirty="0">
                          <a:effectLst/>
                        </a:rPr>
                      </a:br>
                      <a:endParaRPr lang="es-CO" sz="1200" b="0" i="0" u="none" strike="noStrike" dirty="0">
                        <a:solidFill>
                          <a:sysClr val="windowText" lastClr="000000"/>
                        </a:solidFill>
                        <a:effectLst/>
                        <a:latin typeface="Arial" panose="020B0604020202020204" pitchFamily="34" charset="0"/>
                      </a:endParaRPr>
                    </a:p>
                  </a:txBody>
                  <a:tcPr marL="6054" marR="6054" marT="6054" marB="0" anchor="ctr"/>
                </a:tc>
                <a:extLst>
                  <a:ext uri="{0D108BD9-81ED-4DB2-BD59-A6C34878D82A}">
                    <a16:rowId xmlns:a16="http://schemas.microsoft.com/office/drawing/2014/main" val="4150943124"/>
                  </a:ext>
                </a:extLst>
              </a:tr>
              <a:tr h="425200">
                <a:tc>
                  <a:txBody>
                    <a:bodyPr/>
                    <a:lstStyle/>
                    <a:p>
                      <a:pPr algn="ctr" fontAlgn="ctr"/>
                      <a:r>
                        <a:rPr lang="es-CO" sz="1050" u="none" strike="noStrike">
                          <a:effectLst/>
                        </a:rPr>
                        <a:t>539</a:t>
                      </a:r>
                      <a:endParaRPr lang="es-CO" sz="1050" b="0" i="0" u="none" strike="noStrike">
                        <a:solidFill>
                          <a:sysClr val="windowText" lastClr="000000"/>
                        </a:solidFill>
                        <a:effectLst/>
                        <a:latin typeface="Arial" panose="020B0604020202020204" pitchFamily="34" charset="0"/>
                      </a:endParaRPr>
                    </a:p>
                  </a:txBody>
                  <a:tcPr marL="6054" marR="6054" marT="6054" marB="0" anchor="ctr"/>
                </a:tc>
                <a:tc>
                  <a:txBody>
                    <a:bodyPr/>
                    <a:lstStyle/>
                    <a:p>
                      <a:pPr algn="ctr" fontAlgn="ctr"/>
                      <a:r>
                        <a:rPr lang="es-CO" sz="1200" u="none" strike="noStrike" dirty="0">
                          <a:effectLst/>
                        </a:rPr>
                        <a:t>Realizar el 100% de las acciones para el fortalecimiento de la comunicación pública</a:t>
                      </a:r>
                      <a:br>
                        <a:rPr lang="es-CO" sz="1200" u="none" strike="noStrike" dirty="0">
                          <a:effectLst/>
                        </a:rPr>
                      </a:br>
                      <a:endParaRPr lang="es-CO" sz="1200" b="0" i="0" u="none" strike="noStrike" dirty="0">
                        <a:solidFill>
                          <a:sysClr val="windowText" lastClr="000000"/>
                        </a:solidFill>
                        <a:effectLst/>
                        <a:latin typeface="Arial" panose="020B0604020202020204" pitchFamily="34" charset="0"/>
                      </a:endParaRPr>
                    </a:p>
                  </a:txBody>
                  <a:tcPr marL="6054" marR="6054" marT="6054" marB="0" anchor="ctr"/>
                </a:tc>
                <a:extLst>
                  <a:ext uri="{0D108BD9-81ED-4DB2-BD59-A6C34878D82A}">
                    <a16:rowId xmlns:a16="http://schemas.microsoft.com/office/drawing/2014/main" val="2125778391"/>
                  </a:ext>
                </a:extLst>
              </a:tr>
            </a:tbl>
          </a:graphicData>
        </a:graphic>
      </p:graphicFrame>
    </p:spTree>
    <p:extLst>
      <p:ext uri="{BB962C8B-B14F-4D97-AF65-F5344CB8AC3E}">
        <p14:creationId xmlns:p14="http://schemas.microsoft.com/office/powerpoint/2010/main" val="399899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2297401"/>
            <a:ext cx="8229600" cy="4525963"/>
          </a:xfrm>
        </p:spPr>
        <p:txBody>
          <a:bodyPr/>
          <a:lstStyle/>
          <a:p>
            <a:pPr marL="0" lvl="0" indent="0" algn="ctr">
              <a:buNone/>
            </a:pPr>
            <a:r>
              <a:rPr lang="es-ES" b="1" dirty="0">
                <a:solidFill>
                  <a:schemeClr val="bg1"/>
                </a:solidFill>
                <a:latin typeface="Arial" panose="020B0604020202020204" pitchFamily="34" charset="0"/>
                <a:cs typeface="Arial" panose="020B0604020202020204" pitchFamily="34" charset="0"/>
              </a:rPr>
              <a:t>ANTEPROYECTO DE PRESUPUESTO 2022</a:t>
            </a:r>
            <a:endParaRPr lang="es-CO" dirty="0">
              <a:solidFill>
                <a:schemeClr val="bg1"/>
              </a:solidFill>
              <a:latin typeface="Arial" panose="020B0604020202020204" pitchFamily="34" charset="0"/>
              <a:cs typeface="Arial" panose="020B0604020202020204" pitchFamily="34" charset="0"/>
            </a:endParaRPr>
          </a:p>
          <a:p>
            <a:pPr marL="0" indent="0">
              <a:buNone/>
            </a:pPr>
            <a:endParaRPr lang="es-CO" dirty="0"/>
          </a:p>
        </p:txBody>
      </p:sp>
    </p:spTree>
    <p:extLst>
      <p:ext uri="{BB962C8B-B14F-4D97-AF65-F5344CB8AC3E}">
        <p14:creationId xmlns:p14="http://schemas.microsoft.com/office/powerpoint/2010/main" val="286619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15;geb01f5813e_0_51">
            <a:extLst>
              <a:ext uri="{FF2B5EF4-FFF2-40B4-BE49-F238E27FC236}">
                <a16:creationId xmlns:a16="http://schemas.microsoft.com/office/drawing/2014/main" id="{A9062038-6BD5-4A94-B14B-AB063727FB17}"/>
              </a:ext>
            </a:extLst>
          </p:cNvPr>
          <p:cNvSpPr txBox="1"/>
          <p:nvPr/>
        </p:nvSpPr>
        <p:spPr>
          <a:xfrm>
            <a:off x="2558144" y="549234"/>
            <a:ext cx="4027712"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CO" sz="1800" b="1" i="0" u="none" strike="noStrike" cap="none" dirty="0">
                <a:solidFill>
                  <a:srgbClr val="7030A0"/>
                </a:solidFill>
                <a:latin typeface="Calibri"/>
                <a:ea typeface="Calibri"/>
                <a:cs typeface="Calibri"/>
                <a:sym typeface="Calibri"/>
              </a:rPr>
              <a:t>Necesidades de Inversión </a:t>
            </a:r>
            <a:endParaRPr sz="1800" b="1" dirty="0">
              <a:solidFill>
                <a:srgbClr val="7030A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s-CO" sz="1800" b="1" i="0" u="none" strike="noStrike" cap="none" dirty="0">
                <a:solidFill>
                  <a:srgbClr val="7030A0"/>
                </a:solidFill>
                <a:latin typeface="Calibri"/>
                <a:ea typeface="Calibri"/>
                <a:cs typeface="Calibri"/>
                <a:sym typeface="Calibri"/>
              </a:rPr>
              <a:t>Anteproyecto de presupuesto 202</a:t>
            </a:r>
            <a:r>
              <a:rPr lang="es-CO" sz="1800" b="1" dirty="0">
                <a:solidFill>
                  <a:srgbClr val="7030A0"/>
                </a:solidFill>
                <a:latin typeface="Calibri"/>
                <a:ea typeface="Calibri"/>
                <a:cs typeface="Calibri"/>
                <a:sym typeface="Calibri"/>
              </a:rPr>
              <a:t>2</a:t>
            </a:r>
            <a:endParaRPr sz="1800" b="0" i="0" u="none" strike="noStrike" cap="none" dirty="0">
              <a:solidFill>
                <a:srgbClr val="000000"/>
              </a:solidFill>
              <a:latin typeface="Arial"/>
              <a:ea typeface="Arial"/>
              <a:cs typeface="Arial"/>
              <a:sym typeface="Arial"/>
            </a:endParaRPr>
          </a:p>
        </p:txBody>
      </p:sp>
      <p:graphicFrame>
        <p:nvGraphicFramePr>
          <p:cNvPr id="8" name="Tabla 7">
            <a:extLst>
              <a:ext uri="{FF2B5EF4-FFF2-40B4-BE49-F238E27FC236}">
                <a16:creationId xmlns:a16="http://schemas.microsoft.com/office/drawing/2014/main" id="{025F4810-EE3B-41CF-B7BD-241E4D6D7621}"/>
              </a:ext>
            </a:extLst>
          </p:cNvPr>
          <p:cNvGraphicFramePr>
            <a:graphicFrameLocks noGrp="1"/>
          </p:cNvGraphicFramePr>
          <p:nvPr>
            <p:extLst>
              <p:ext uri="{D42A27DB-BD31-4B8C-83A1-F6EECF244321}">
                <p14:modId xmlns:p14="http://schemas.microsoft.com/office/powerpoint/2010/main" val="824359678"/>
              </p:ext>
            </p:extLst>
          </p:nvPr>
        </p:nvGraphicFramePr>
        <p:xfrm>
          <a:off x="840189" y="1550457"/>
          <a:ext cx="7463621" cy="3839690"/>
        </p:xfrm>
        <a:graphic>
          <a:graphicData uri="http://schemas.openxmlformats.org/drawingml/2006/table">
            <a:tbl>
              <a:tblPr/>
              <a:tblGrid>
                <a:gridCol w="2790883">
                  <a:extLst>
                    <a:ext uri="{9D8B030D-6E8A-4147-A177-3AD203B41FA5}">
                      <a16:colId xmlns:a16="http://schemas.microsoft.com/office/drawing/2014/main" val="535674209"/>
                    </a:ext>
                  </a:extLst>
                </a:gridCol>
                <a:gridCol w="1371520">
                  <a:extLst>
                    <a:ext uri="{9D8B030D-6E8A-4147-A177-3AD203B41FA5}">
                      <a16:colId xmlns:a16="http://schemas.microsoft.com/office/drawing/2014/main" val="527512709"/>
                    </a:ext>
                  </a:extLst>
                </a:gridCol>
                <a:gridCol w="1387468">
                  <a:extLst>
                    <a:ext uri="{9D8B030D-6E8A-4147-A177-3AD203B41FA5}">
                      <a16:colId xmlns:a16="http://schemas.microsoft.com/office/drawing/2014/main" val="1507593382"/>
                    </a:ext>
                  </a:extLst>
                </a:gridCol>
                <a:gridCol w="956875">
                  <a:extLst>
                    <a:ext uri="{9D8B030D-6E8A-4147-A177-3AD203B41FA5}">
                      <a16:colId xmlns:a16="http://schemas.microsoft.com/office/drawing/2014/main" val="2948319345"/>
                    </a:ext>
                  </a:extLst>
                </a:gridCol>
                <a:gridCol w="956875">
                  <a:extLst>
                    <a:ext uri="{9D8B030D-6E8A-4147-A177-3AD203B41FA5}">
                      <a16:colId xmlns:a16="http://schemas.microsoft.com/office/drawing/2014/main" val="1462931560"/>
                    </a:ext>
                  </a:extLst>
                </a:gridCol>
              </a:tblGrid>
              <a:tr h="498661">
                <a:tc>
                  <a:txBody>
                    <a:bodyPr/>
                    <a:lstStyle/>
                    <a:p>
                      <a:pPr algn="ctr" fontAlgn="ctr"/>
                      <a:r>
                        <a:rPr lang="es-CO" sz="1100" b="1" u="none" strike="noStrike" dirty="0">
                          <a:solidFill>
                            <a:srgbClr val="7030A0"/>
                          </a:solidFill>
                          <a:effectLst/>
                        </a:rPr>
                        <a:t>Orquesta Filarmónica de Bogotá-OFB</a:t>
                      </a:r>
                      <a:endParaRPr lang="es-CO" sz="1100" b="1" i="0" u="none" strike="noStrike" dirty="0">
                        <a:solidFill>
                          <a:srgbClr val="7030A0"/>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solidFill>
                            <a:srgbClr val="7030A0"/>
                          </a:solidFill>
                          <a:effectLst/>
                        </a:rPr>
                        <a:t>Apropiación 2021 en millones</a:t>
                      </a:r>
                      <a:endParaRPr lang="es-CO" sz="1100" b="1" i="0" u="none" strike="noStrike" dirty="0">
                        <a:solidFill>
                          <a:srgbClr val="7030A0"/>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solidFill>
                            <a:srgbClr val="7030A0"/>
                          </a:solidFill>
                          <a:effectLst/>
                        </a:rPr>
                        <a:t>Solicitud de Recursos 2022 en millones</a:t>
                      </a:r>
                      <a:endParaRPr lang="es-CO" sz="1100" b="1" i="0" u="none" strike="noStrike" dirty="0">
                        <a:solidFill>
                          <a:srgbClr val="7030A0"/>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solidFill>
                            <a:srgbClr val="7030A0"/>
                          </a:solidFill>
                          <a:effectLst/>
                        </a:rPr>
                        <a:t>Variación en millones</a:t>
                      </a:r>
                      <a:endParaRPr lang="es-CO" sz="1100" b="1" i="0" u="none" strike="noStrike" dirty="0">
                        <a:solidFill>
                          <a:srgbClr val="7030A0"/>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solidFill>
                            <a:srgbClr val="7030A0"/>
                          </a:solidFill>
                          <a:effectLst/>
                        </a:rPr>
                        <a:t>Variación %</a:t>
                      </a:r>
                      <a:endParaRPr lang="es-CO" sz="1100" b="1" i="0" u="none" strike="noStrike" dirty="0">
                        <a:solidFill>
                          <a:srgbClr val="7030A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68132098"/>
                  </a:ext>
                </a:extLst>
              </a:tr>
              <a:tr h="249331">
                <a:tc>
                  <a:txBody>
                    <a:bodyPr/>
                    <a:lstStyle/>
                    <a:p>
                      <a:pPr algn="ctr" fontAlgn="ctr"/>
                      <a:r>
                        <a:rPr lang="es-CO" sz="1100" b="1" u="none" strike="noStrike" dirty="0">
                          <a:effectLst/>
                        </a:rPr>
                        <a:t>Inversión</a:t>
                      </a:r>
                      <a:endParaRPr lang="es-CO"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effectLst/>
                        </a:rPr>
                        <a:t>31.402 </a:t>
                      </a:r>
                      <a:endParaRPr lang="es-CO"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effectLst/>
                        </a:rPr>
                        <a:t>41.854</a:t>
                      </a:r>
                      <a:endParaRPr lang="es-CO"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effectLst/>
                        </a:rPr>
                        <a:t>10.452 </a:t>
                      </a:r>
                      <a:endParaRPr lang="es-CO"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effectLst/>
                        </a:rPr>
                        <a:t>33,28%</a:t>
                      </a:r>
                      <a:endParaRPr lang="es-CO"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1732709"/>
                  </a:ext>
                </a:extLst>
              </a:tr>
              <a:tr h="398929">
                <a:tc>
                  <a:txBody>
                    <a:bodyPr/>
                    <a:lstStyle/>
                    <a:p>
                      <a:pPr algn="ctr" fontAlgn="ctr"/>
                      <a:r>
                        <a:rPr lang="es-MX" sz="1200" u="none" strike="noStrike" dirty="0">
                          <a:effectLst/>
                        </a:rPr>
                        <a:t>7663- Formación Musical Vamos a la Filarmónica</a:t>
                      </a: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dirty="0">
                          <a:effectLst/>
                        </a:rPr>
                        <a:t>16.569 </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dirty="0">
                          <a:effectLst/>
                        </a:rPr>
                        <a:t>22.212</a:t>
                      </a:r>
                      <a:endParaRPr lang="es-CO"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CO" sz="1100" u="none" strike="noStrike" dirty="0">
                          <a:effectLst/>
                        </a:rPr>
                        <a:t>5.643 </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34%</a:t>
                      </a:r>
                      <a:endParaRPr lang="es-CO"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10501410"/>
                  </a:ext>
                </a:extLst>
              </a:tr>
              <a:tr h="411395">
                <a:tc>
                  <a:txBody>
                    <a:bodyPr/>
                    <a:lstStyle/>
                    <a:p>
                      <a:pPr algn="ctr" fontAlgn="b"/>
                      <a:r>
                        <a:rPr lang="es-MX" sz="1200" u="none" strike="noStrike" dirty="0">
                          <a:effectLst/>
                        </a:rPr>
                        <a:t>7552- Acciones para alcanzar una sede para la Orquesta Filarmónica de Bogotá</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CO" sz="1100" u="none" strike="noStrike" dirty="0">
                          <a:effectLst/>
                        </a:rPr>
                        <a:t>91 </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dirty="0">
                          <a:effectLst/>
                        </a:rPr>
                        <a:t>157</a:t>
                      </a:r>
                      <a:endParaRPr lang="es-CO"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CO" sz="1100" u="none" strike="noStrike" dirty="0">
                          <a:effectLst/>
                        </a:rPr>
                        <a:t>66 </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72,53%</a:t>
                      </a:r>
                      <a:endParaRPr lang="es-CO"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98889934"/>
                  </a:ext>
                </a:extLst>
              </a:tr>
              <a:tr h="610860">
                <a:tc>
                  <a:txBody>
                    <a:bodyPr/>
                    <a:lstStyle/>
                    <a:p>
                      <a:pPr algn="ctr" fontAlgn="b"/>
                      <a:r>
                        <a:rPr lang="es-MX" sz="1200" u="none" strike="noStrike" dirty="0">
                          <a:effectLst/>
                        </a:rPr>
                        <a:t>7586 - Mantenimiento de los equipamientos culturales de la Orquesta Filarmónica de Bogotá</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CO" sz="1100" u="none" strike="noStrike">
                          <a:effectLst/>
                        </a:rPr>
                        <a:t>223 </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dirty="0">
                          <a:effectLst/>
                        </a:rPr>
                        <a:t>230</a:t>
                      </a:r>
                      <a:endParaRPr lang="es-CO"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CO" sz="1100" u="none" strike="noStrike">
                          <a:effectLst/>
                        </a:rPr>
                        <a:t>7 </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dirty="0">
                          <a:effectLst/>
                        </a:rPr>
                        <a:t>3,14%</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72869816"/>
                  </a:ext>
                </a:extLst>
              </a:tr>
              <a:tr h="249331">
                <a:tc>
                  <a:txBody>
                    <a:bodyPr/>
                    <a:lstStyle/>
                    <a:p>
                      <a:pPr algn="ctr" fontAlgn="ctr"/>
                      <a:r>
                        <a:rPr lang="es-CO" sz="1200" u="none" strike="noStrike" dirty="0">
                          <a:effectLst/>
                        </a:rPr>
                        <a:t>7691 - Bogotá Ciudad Filarmónica</a:t>
                      </a:r>
                      <a:endParaRPr lang="es-CO"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10.954 </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dirty="0">
                          <a:effectLst/>
                        </a:rPr>
                        <a:t>15.563</a:t>
                      </a:r>
                      <a:endParaRPr lang="es-CO"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CO" sz="1100" u="none" strike="noStrike">
                          <a:effectLst/>
                        </a:rPr>
                        <a:t>4.609 </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42,08%</a:t>
                      </a:r>
                      <a:endParaRPr lang="es-CO"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85631947"/>
                  </a:ext>
                </a:extLst>
              </a:tr>
              <a:tr h="411395">
                <a:tc>
                  <a:txBody>
                    <a:bodyPr/>
                    <a:lstStyle/>
                    <a:p>
                      <a:pPr algn="ctr" fontAlgn="b"/>
                      <a:r>
                        <a:rPr lang="es-MX" sz="1200" u="none" strike="noStrike" dirty="0">
                          <a:effectLst/>
                        </a:rPr>
                        <a:t>7693 - Implementación del proyecto de estímulos de la OFB en Bogotá</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CO" sz="1100" u="none" strike="noStrike">
                          <a:effectLst/>
                        </a:rPr>
                        <a:t>941 </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dirty="0">
                          <a:effectLst/>
                        </a:rPr>
                        <a:t>989</a:t>
                      </a:r>
                      <a:endParaRPr lang="es-CO"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CO" sz="1100" u="none" strike="noStrike">
                          <a:effectLst/>
                        </a:rPr>
                        <a:t>48 </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5,10%</a:t>
                      </a:r>
                      <a:endParaRPr lang="es-CO"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0262832"/>
                  </a:ext>
                </a:extLst>
              </a:tr>
              <a:tr h="1009788">
                <a:tc>
                  <a:txBody>
                    <a:bodyPr/>
                    <a:lstStyle/>
                    <a:p>
                      <a:pPr algn="ctr" fontAlgn="b"/>
                      <a:r>
                        <a:rPr lang="es-MX" sz="1200" u="none" strike="noStrike" dirty="0">
                          <a:effectLst/>
                        </a:rPr>
                        <a:t>7697 - Fortalecimiento de la capacidad institucional para el cumplimiento de la misionalidad de la OFB para su relacionamiento con la ciudadanía en Bogotá</a:t>
                      </a:r>
                      <a:endParaRPr lang="es-MX"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CO" sz="1100" u="none" strike="noStrike">
                          <a:effectLst/>
                        </a:rPr>
                        <a:t>2.624 </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2.703</a:t>
                      </a:r>
                      <a:endParaRPr lang="es-CO" sz="11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100" u="none" strike="noStrike" dirty="0">
                          <a:effectLst/>
                        </a:rPr>
                        <a:t>79 </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dirty="0">
                          <a:effectLst/>
                        </a:rPr>
                        <a:t>3,01%</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76561223"/>
                  </a:ext>
                </a:extLst>
              </a:tr>
            </a:tbl>
          </a:graphicData>
        </a:graphic>
      </p:graphicFrame>
    </p:spTree>
    <p:extLst>
      <p:ext uri="{BB962C8B-B14F-4D97-AF65-F5344CB8AC3E}">
        <p14:creationId xmlns:p14="http://schemas.microsoft.com/office/powerpoint/2010/main" val="221147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131FEC8-7EFC-4A42-955B-B1F9294E7063}"/>
              </a:ext>
            </a:extLst>
          </p:cNvPr>
          <p:cNvSpPr>
            <a:spLocks noGrp="1"/>
          </p:cNvSpPr>
          <p:nvPr>
            <p:ph type="body" idx="1"/>
          </p:nvPr>
        </p:nvSpPr>
        <p:spPr>
          <a:xfrm>
            <a:off x="685800" y="2270919"/>
            <a:ext cx="7772400" cy="1500187"/>
          </a:xfrm>
        </p:spPr>
        <p:txBody>
          <a:bodyPr>
            <a:normAutofit/>
          </a:bodyPr>
          <a:lstStyle/>
          <a:p>
            <a:pPr algn="ctr"/>
            <a:r>
              <a:rPr lang="es-ES" sz="3200" b="1" dirty="0">
                <a:solidFill>
                  <a:schemeClr val="bg1"/>
                </a:solidFill>
                <a:latin typeface="Arial" panose="020B0604020202020204" pitchFamily="34" charset="0"/>
                <a:cs typeface="Arial" panose="020B0604020202020204" pitchFamily="34" charset="0"/>
              </a:rPr>
              <a:t>JUSTIFICACIÓN DE LOS RECURSOS ADICIONALES SOLICITADOS</a:t>
            </a:r>
          </a:p>
        </p:txBody>
      </p:sp>
    </p:spTree>
    <p:extLst>
      <p:ext uri="{BB962C8B-B14F-4D97-AF65-F5344CB8AC3E}">
        <p14:creationId xmlns:p14="http://schemas.microsoft.com/office/powerpoint/2010/main" val="65766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734F3D89-2862-4B6D-AB55-6BEF12DF5B9A}"/>
              </a:ext>
            </a:extLst>
          </p:cNvPr>
          <p:cNvGraphicFramePr>
            <a:graphicFrameLocks noGrp="1"/>
          </p:cNvGraphicFramePr>
          <p:nvPr>
            <p:extLst>
              <p:ext uri="{D42A27DB-BD31-4B8C-83A1-F6EECF244321}">
                <p14:modId xmlns:p14="http://schemas.microsoft.com/office/powerpoint/2010/main" val="3622630998"/>
              </p:ext>
            </p:extLst>
          </p:nvPr>
        </p:nvGraphicFramePr>
        <p:xfrm>
          <a:off x="483464" y="164952"/>
          <a:ext cx="8177072" cy="6357041"/>
        </p:xfrm>
        <a:graphic>
          <a:graphicData uri="http://schemas.openxmlformats.org/drawingml/2006/table">
            <a:tbl>
              <a:tblPr firstRow="1" firstCol="1" bandRow="1">
                <a:tableStyleId>{C4B1156A-380E-4F78-BDF5-A606A8083BF9}</a:tableStyleId>
              </a:tblPr>
              <a:tblGrid>
                <a:gridCol w="3298663">
                  <a:extLst>
                    <a:ext uri="{9D8B030D-6E8A-4147-A177-3AD203B41FA5}">
                      <a16:colId xmlns:a16="http://schemas.microsoft.com/office/drawing/2014/main" val="4009889335"/>
                    </a:ext>
                  </a:extLst>
                </a:gridCol>
                <a:gridCol w="4878409">
                  <a:extLst>
                    <a:ext uri="{9D8B030D-6E8A-4147-A177-3AD203B41FA5}">
                      <a16:colId xmlns:a16="http://schemas.microsoft.com/office/drawing/2014/main" val="3011625377"/>
                    </a:ext>
                  </a:extLst>
                </a:gridCol>
              </a:tblGrid>
              <a:tr h="2578862">
                <a:tc>
                  <a:txBody>
                    <a:bodyPr/>
                    <a:lstStyle/>
                    <a:p>
                      <a:pPr algn="ctr">
                        <a:lnSpc>
                          <a:spcPct val="107000"/>
                        </a:lnSpc>
                        <a:spcAft>
                          <a:spcPts val="0"/>
                        </a:spcAft>
                      </a:pPr>
                      <a:endParaRPr lang="es-CO" sz="1400" dirty="0">
                        <a:solidFill>
                          <a:schemeClr val="tx1"/>
                        </a:solidFill>
                        <a:effectLst/>
                      </a:endParaRPr>
                    </a:p>
                    <a:p>
                      <a:pPr algn="ctr">
                        <a:lnSpc>
                          <a:spcPct val="107000"/>
                        </a:lnSpc>
                        <a:spcAft>
                          <a:spcPts val="0"/>
                        </a:spcAft>
                      </a:pPr>
                      <a:r>
                        <a:rPr lang="es-CO" sz="1400" dirty="0">
                          <a:solidFill>
                            <a:schemeClr val="tx1"/>
                          </a:solidFill>
                          <a:effectLst/>
                        </a:rPr>
                        <a:t>Para la Meta PDD: Realizar un proceso de formación Integral a lo largo de la vida con énfasis en el arte y la cultura: $5.643 Millones</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10" marR="65810" marT="0" marB="0"/>
                </a:tc>
                <a:tc>
                  <a:txBody>
                    <a:bodyPr/>
                    <a:lstStyle/>
                    <a:p>
                      <a:pPr algn="just">
                        <a:lnSpc>
                          <a:spcPct val="107000"/>
                        </a:lnSpc>
                        <a:spcAft>
                          <a:spcPts val="0"/>
                        </a:spcAft>
                      </a:pPr>
                      <a:endParaRPr lang="es-MX" sz="1400" b="0" dirty="0">
                        <a:solidFill>
                          <a:schemeClr val="tx1"/>
                        </a:solidFill>
                        <a:effectLst/>
                      </a:endParaRPr>
                    </a:p>
                    <a:p>
                      <a:pPr algn="just">
                        <a:lnSpc>
                          <a:spcPts val="1180"/>
                        </a:lnSpc>
                        <a:spcAft>
                          <a:spcPts val="600"/>
                        </a:spcAft>
                      </a:pPr>
                      <a:r>
                        <a:rPr lang="es-MX" sz="1400" b="0" kern="1200" dirty="0">
                          <a:solidFill>
                            <a:schemeClr val="tx1"/>
                          </a:solidFill>
                          <a:effectLst/>
                          <a:latin typeface="+mn-lt"/>
                          <a:ea typeface="+mn-ea"/>
                          <a:cs typeface="+mn-cs"/>
                        </a:rPr>
                        <a:t>En 2020 el Proyecto logró atender una cifra record de 28.213 niñas, niños, adolescentes y jóvenes de la ciudad. En 2021 con el recorte presupuestal aplicado, si bien se proyecta el cumplimiento del 100% de cobertura programada, es decir, 24.562 beneficiarios, se</a:t>
                      </a:r>
                      <a:r>
                        <a:rPr lang="es-MX" sz="1400" b="0" kern="1200" baseline="0" dirty="0">
                          <a:solidFill>
                            <a:schemeClr val="tx1"/>
                          </a:solidFill>
                          <a:effectLst/>
                          <a:latin typeface="+mn-lt"/>
                          <a:ea typeface="+mn-ea"/>
                          <a:cs typeface="+mn-cs"/>
                        </a:rPr>
                        <a:t> presenta</a:t>
                      </a:r>
                      <a:r>
                        <a:rPr lang="es-MX" sz="1400" b="0" kern="1200" dirty="0">
                          <a:solidFill>
                            <a:schemeClr val="tx1"/>
                          </a:solidFill>
                          <a:effectLst/>
                          <a:latin typeface="+mn-lt"/>
                          <a:ea typeface="+mn-ea"/>
                          <a:cs typeface="+mn-cs"/>
                        </a:rPr>
                        <a:t> un retroceso en el cubrimiento del 13%, equivalente a la NO atención de 3.651 niñas y niños. La OFB solicita </a:t>
                      </a:r>
                      <a:r>
                        <a:rPr lang="es-CO" sz="1400" b="0" kern="1200" dirty="0">
                          <a:solidFill>
                            <a:schemeClr val="tx1"/>
                          </a:solidFill>
                          <a:effectLst/>
                          <a:latin typeface="+mn-lt"/>
                          <a:ea typeface="+mn-ea"/>
                          <a:cs typeface="+mn-cs"/>
                        </a:rPr>
                        <a:t>$5.643 Millones de incremento</a:t>
                      </a:r>
                      <a:r>
                        <a:rPr lang="es-MX" sz="1400" b="0" kern="1200" dirty="0">
                          <a:solidFill>
                            <a:schemeClr val="tx1"/>
                          </a:solidFill>
                          <a:effectLst/>
                          <a:latin typeface="+mn-lt"/>
                          <a:ea typeface="+mn-ea"/>
                          <a:cs typeface="+mn-cs"/>
                        </a:rPr>
                        <a:t>, con el objetivo de recuperar la cobertura histórica del Proyecto y lograr atender 29.212 beneficiarios en 2022 y</a:t>
                      </a:r>
                      <a:r>
                        <a:rPr lang="es-MX" sz="1400" b="0" kern="1200" baseline="0" dirty="0">
                          <a:solidFill>
                            <a:schemeClr val="tx1"/>
                          </a:solidFill>
                          <a:effectLst/>
                          <a:latin typeface="+mn-lt"/>
                          <a:ea typeface="+mn-ea"/>
                          <a:cs typeface="+mn-cs"/>
                        </a:rPr>
                        <a:t> así garantizar a las niñas y niños de la ciudad la continuidad en sus procesos de aprendizaje musical que apuntan a la formación integral. En 2021 el Proyecto articuló con los departamentos de Cundinamarca y el Meta procesos de integración cultural, incluyendo la creación de la Filarmónica Prejuvenil Bogotá-Cundinamarca. Con los recursos solicitados también se estaría dando continuidad a estas iniciativas en el marco del Plan de Desarrollo vigente.</a:t>
                      </a:r>
                      <a:endParaRPr lang="es-ES" sz="1400" b="0" kern="1200" dirty="0">
                        <a:solidFill>
                          <a:schemeClr val="tx1"/>
                        </a:solidFill>
                        <a:effectLst/>
                        <a:latin typeface="+mn-lt"/>
                        <a:ea typeface="+mn-ea"/>
                        <a:cs typeface="+mn-cs"/>
                      </a:endParaRPr>
                    </a:p>
                  </a:txBody>
                  <a:tcPr marL="65810" marR="65810" marT="0" marB="0"/>
                </a:tc>
                <a:extLst>
                  <a:ext uri="{0D108BD9-81ED-4DB2-BD59-A6C34878D82A}">
                    <a16:rowId xmlns:a16="http://schemas.microsoft.com/office/drawing/2014/main" val="1286160289"/>
                  </a:ext>
                </a:extLst>
              </a:tr>
              <a:tr h="2211931">
                <a:tc>
                  <a:txBody>
                    <a:bodyPr/>
                    <a:lstStyle/>
                    <a:p>
                      <a:pPr algn="ctr">
                        <a:lnSpc>
                          <a:spcPct val="107000"/>
                        </a:lnSpc>
                        <a:spcAft>
                          <a:spcPts val="0"/>
                        </a:spcAft>
                      </a:pPr>
                      <a:r>
                        <a:rPr lang="es-CO" sz="1400" dirty="0">
                          <a:solidFill>
                            <a:schemeClr val="tx1"/>
                          </a:solidFill>
                          <a:effectLst/>
                        </a:rPr>
                        <a:t> </a:t>
                      </a:r>
                      <a:endParaRPr lang="es-ES" sz="1400" dirty="0">
                        <a:solidFill>
                          <a:schemeClr val="tx1"/>
                        </a:solidFill>
                        <a:effectLst/>
                      </a:endParaRPr>
                    </a:p>
                    <a:p>
                      <a:pPr algn="ctr">
                        <a:lnSpc>
                          <a:spcPct val="107000"/>
                        </a:lnSpc>
                        <a:spcAft>
                          <a:spcPts val="0"/>
                        </a:spcAft>
                      </a:pPr>
                      <a:r>
                        <a:rPr lang="es-CO" sz="1400" dirty="0">
                          <a:solidFill>
                            <a:schemeClr val="tx1"/>
                          </a:solidFill>
                          <a:effectLst/>
                        </a:rPr>
                        <a:t> </a:t>
                      </a:r>
                      <a:endParaRPr lang="es-ES" sz="1400" dirty="0">
                        <a:solidFill>
                          <a:schemeClr val="tx1"/>
                        </a:solidFill>
                        <a:effectLst/>
                      </a:endParaRPr>
                    </a:p>
                    <a:p>
                      <a:pPr algn="ctr">
                        <a:lnSpc>
                          <a:spcPct val="107000"/>
                        </a:lnSpc>
                        <a:spcAft>
                          <a:spcPts val="0"/>
                        </a:spcAft>
                      </a:pPr>
                      <a:r>
                        <a:rPr lang="es-CO" sz="1400" dirty="0">
                          <a:solidFill>
                            <a:schemeClr val="tx1"/>
                          </a:solidFill>
                          <a:effectLst/>
                        </a:rPr>
                        <a:t> </a:t>
                      </a:r>
                      <a:endParaRPr lang="es-ES" sz="1400" dirty="0">
                        <a:solidFill>
                          <a:schemeClr val="tx1"/>
                        </a:solidFill>
                        <a:effectLst/>
                      </a:endParaRPr>
                    </a:p>
                    <a:p>
                      <a:pPr algn="ctr">
                        <a:lnSpc>
                          <a:spcPct val="107000"/>
                        </a:lnSpc>
                        <a:spcAft>
                          <a:spcPts val="0"/>
                        </a:spcAft>
                      </a:pPr>
                      <a:r>
                        <a:rPr lang="es-CO" sz="1400" dirty="0">
                          <a:solidFill>
                            <a:schemeClr val="tx1"/>
                          </a:solidFill>
                          <a:effectLst/>
                        </a:rPr>
                        <a:t> </a:t>
                      </a:r>
                      <a:endParaRPr lang="es-ES" sz="1400" dirty="0">
                        <a:solidFill>
                          <a:schemeClr val="tx1"/>
                        </a:solidFill>
                        <a:effectLst/>
                      </a:endParaRPr>
                    </a:p>
                    <a:p>
                      <a:pPr algn="ctr">
                        <a:lnSpc>
                          <a:spcPct val="107000"/>
                        </a:lnSpc>
                        <a:spcAft>
                          <a:spcPts val="0"/>
                        </a:spcAft>
                      </a:pPr>
                      <a:r>
                        <a:rPr lang="es-CO" sz="1400" dirty="0">
                          <a:solidFill>
                            <a:schemeClr val="tx1"/>
                          </a:solidFill>
                          <a:effectLst/>
                        </a:rPr>
                        <a:t>Diseñar e implementar una estrategia para fortalecer a Bogotá como una Ciudad Creativa de la Música (Red UNESCO 2012)</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10" marR="65810" marT="0" marB="0"/>
                </a:tc>
                <a:tc>
                  <a:txBody>
                    <a:bodyPr/>
                    <a:lstStyle/>
                    <a:p>
                      <a:pPr algn="just">
                        <a:lnSpc>
                          <a:spcPts val="1175"/>
                        </a:lnSpc>
                        <a:spcAft>
                          <a:spcPts val="0"/>
                        </a:spcAft>
                      </a:pPr>
                      <a:endParaRPr lang="es-MX" sz="1400" b="0" dirty="0">
                        <a:solidFill>
                          <a:schemeClr val="tx1"/>
                        </a:solidFill>
                        <a:effectLst/>
                      </a:endParaRPr>
                    </a:p>
                    <a:p>
                      <a:pPr algn="just">
                        <a:lnSpc>
                          <a:spcPts val="1175"/>
                        </a:lnSpc>
                        <a:spcAft>
                          <a:spcPts val="0"/>
                        </a:spcAft>
                      </a:pPr>
                      <a:r>
                        <a:rPr lang="es-MX" sz="1400" b="0" dirty="0">
                          <a:solidFill>
                            <a:schemeClr val="tx1"/>
                          </a:solidFill>
                          <a:effectLst/>
                        </a:rPr>
                        <a:t>En 2021 se logró crear la Orquesta Filarmónica de Mujeres y darle continuidad a la Orquesta Juvenil de Música Colombiana reorientando los recursos inicialmente presupuestados para la logística y la producción de las orquestas de la OFB, dado que su producción y difusión fueron casi en su totalidad a través de Plataformas virtuales, lo cual no sucederá en 2022, año que se espera sea de normalidad y reactivación. Por otra parte, en 2021 se logró obtener el incentivo tributario para vincular al sector empresarial a la creación de la Orquesta Filarmónica de Inmigrantes mediante su financiación en un 70% de su costo. Los $4.609 millones de recursos adicionales solicitados para este proyecto tienen como fin garantizar la operación de estas tres orquestas y la plena circulación de todas las orquestas de la OFB en 2022</a:t>
                      </a:r>
                      <a:endParaRPr lang="es-ES" sz="1400" b="0" dirty="0">
                        <a:solidFill>
                          <a:schemeClr val="tx1"/>
                        </a:solidFill>
                        <a:effectLst/>
                      </a:endParaRPr>
                    </a:p>
                  </a:txBody>
                  <a:tcPr marL="65810" marR="65810" marT="0" marB="0"/>
                </a:tc>
                <a:extLst>
                  <a:ext uri="{0D108BD9-81ED-4DB2-BD59-A6C34878D82A}">
                    <a16:rowId xmlns:a16="http://schemas.microsoft.com/office/drawing/2014/main" val="1250770855"/>
                  </a:ext>
                </a:extLst>
              </a:tr>
              <a:tr h="1404358">
                <a:tc>
                  <a:txBody>
                    <a:bodyPr/>
                    <a:lstStyle/>
                    <a:p>
                      <a:pPr algn="ctr">
                        <a:lnSpc>
                          <a:spcPct val="107000"/>
                        </a:lnSpc>
                        <a:spcAft>
                          <a:spcPts val="0"/>
                        </a:spcAft>
                      </a:pPr>
                      <a:r>
                        <a:rPr lang="es-CO" sz="1400" u="none" strike="noStrike" dirty="0">
                          <a:solidFill>
                            <a:schemeClr val="tx1"/>
                          </a:solidFill>
                          <a:effectLst/>
                        </a:rPr>
                        <a:t>Gestionar 100% de las Alianzas Público Privadas de proyectos de infraestructura para la cultura, la recreación y el deporte, priorizando la sede de la Orquesta Filarmónica de Bogotá y la unidad deportiva el Campin. </a:t>
                      </a:r>
                      <a:r>
                        <a:rPr lang="es-CO" sz="1400" dirty="0">
                          <a:solidFill>
                            <a:schemeClr val="tx1"/>
                          </a:solidFill>
                          <a:effectLst/>
                        </a:rPr>
                        <a:t>$66 Millones</a:t>
                      </a:r>
                      <a:endPar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10" marR="65810" marT="0" marB="0"/>
                </a:tc>
                <a:tc>
                  <a:txBody>
                    <a:bodyPr/>
                    <a:lstStyle/>
                    <a:p>
                      <a:pPr algn="just">
                        <a:lnSpc>
                          <a:spcPts val="1175"/>
                        </a:lnSpc>
                        <a:spcAft>
                          <a:spcPts val="0"/>
                        </a:spcAft>
                      </a:pPr>
                      <a:endParaRPr lang="es-MX" sz="1400" b="0" dirty="0">
                        <a:solidFill>
                          <a:schemeClr val="tx1"/>
                        </a:solidFill>
                        <a:effectLst/>
                      </a:endParaRPr>
                    </a:p>
                    <a:p>
                      <a:pPr algn="just">
                        <a:lnSpc>
                          <a:spcPts val="1175"/>
                        </a:lnSpc>
                        <a:spcAft>
                          <a:spcPts val="0"/>
                        </a:spcAft>
                      </a:pPr>
                      <a:endParaRPr lang="es-MX" sz="1400" b="0" dirty="0">
                        <a:solidFill>
                          <a:schemeClr val="tx1"/>
                        </a:solidFill>
                        <a:effectLst/>
                      </a:endParaRPr>
                    </a:p>
                    <a:p>
                      <a:pPr algn="just">
                        <a:lnSpc>
                          <a:spcPts val="1175"/>
                        </a:lnSpc>
                        <a:spcAft>
                          <a:spcPts val="0"/>
                        </a:spcAft>
                      </a:pPr>
                      <a:r>
                        <a:rPr lang="es-MX" sz="1400" b="0" dirty="0">
                          <a:solidFill>
                            <a:schemeClr val="tx1"/>
                          </a:solidFill>
                          <a:effectLst/>
                        </a:rPr>
                        <a:t>Para el proyecto de la Sede de la Orquesta Filarmónica de Bogotá, se solicitan 66 Millones adicionales dado que en 2022 la entidad tiene que evaluar la propuesta de diseños arquitectónicos, estructurales, acústicos y el presupuesto de este equipamiento, que serán presentados por el Originador Privado de la APP-EL CAMPÍN.</a:t>
                      </a:r>
                      <a:r>
                        <a:rPr lang="es-CO" sz="1400" b="0" dirty="0">
                          <a:solidFill>
                            <a:schemeClr val="tx1"/>
                          </a:solidFill>
                          <a:effectLst/>
                        </a:rPr>
                        <a:t> </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10" marR="65810" marT="0" marB="0"/>
                </a:tc>
                <a:extLst>
                  <a:ext uri="{0D108BD9-81ED-4DB2-BD59-A6C34878D82A}">
                    <a16:rowId xmlns:a16="http://schemas.microsoft.com/office/drawing/2014/main" val="3305767712"/>
                  </a:ext>
                </a:extLst>
              </a:tr>
            </a:tbl>
          </a:graphicData>
        </a:graphic>
      </p:graphicFrame>
    </p:spTree>
    <p:extLst>
      <p:ext uri="{BB962C8B-B14F-4D97-AF65-F5344CB8AC3E}">
        <p14:creationId xmlns:p14="http://schemas.microsoft.com/office/powerpoint/2010/main" val="3827293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F8BF3EE-2DFA-4D3D-AF0D-FCB9915C2C99}"/>
              </a:ext>
            </a:extLst>
          </p:cNvPr>
          <p:cNvSpPr/>
          <p:nvPr/>
        </p:nvSpPr>
        <p:spPr>
          <a:xfrm>
            <a:off x="1" y="0"/>
            <a:ext cx="2385392" cy="6858000"/>
          </a:xfrm>
          <a:prstGeom prst="rect">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ES" sz="1350">
              <a:solidFill>
                <a:prstClr val="white"/>
              </a:solidFill>
              <a:latin typeface="Calibri" panose="020F0502020204030204"/>
            </a:endParaRPr>
          </a:p>
        </p:txBody>
      </p:sp>
      <p:sp>
        <p:nvSpPr>
          <p:cNvPr id="3" name="CuadroTexto 2">
            <a:extLst>
              <a:ext uri="{FF2B5EF4-FFF2-40B4-BE49-F238E27FC236}">
                <a16:creationId xmlns:a16="http://schemas.microsoft.com/office/drawing/2014/main" id="{E2D66333-4D39-4CE8-9D73-FA5E5323CF2C}"/>
              </a:ext>
            </a:extLst>
          </p:cNvPr>
          <p:cNvSpPr txBox="1"/>
          <p:nvPr/>
        </p:nvSpPr>
        <p:spPr>
          <a:xfrm>
            <a:off x="183873" y="1316883"/>
            <a:ext cx="2097157" cy="4370427"/>
          </a:xfrm>
          <a:prstGeom prst="rect">
            <a:avLst/>
          </a:prstGeom>
          <a:noFill/>
        </p:spPr>
        <p:txBody>
          <a:bodyPr wrap="square" rtlCol="0">
            <a:spAutoFit/>
          </a:bodyPr>
          <a:lstStyle/>
          <a:p>
            <a:pPr defTabSz="685800"/>
            <a:r>
              <a:rPr lang="es-ES" sz="2100" dirty="0">
                <a:solidFill>
                  <a:prstClr val="white"/>
                </a:solidFill>
                <a:latin typeface="Calibri" panose="020F0502020204030204"/>
              </a:rPr>
              <a:t>7663</a:t>
            </a:r>
          </a:p>
          <a:p>
            <a:pPr defTabSz="685800"/>
            <a:endParaRPr lang="es-ES" sz="1350"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r>
              <a:rPr lang="es-ES" sz="2700" dirty="0">
                <a:solidFill>
                  <a:prstClr val="white"/>
                </a:solidFill>
                <a:latin typeface="Calibri" panose="020F0502020204030204"/>
              </a:rPr>
              <a:t>Formación Musical Vamos a la Filarmónica</a:t>
            </a:r>
            <a:endParaRPr lang="es-ES" sz="1350" b="1" dirty="0">
              <a:solidFill>
                <a:prstClr val="white"/>
              </a:solidFill>
              <a:latin typeface="Calibri" panose="020F0502020204030204"/>
            </a:endParaRPr>
          </a:p>
          <a:p>
            <a:pPr defTabSz="685800"/>
            <a:endParaRPr lang="es-ES" sz="1350" b="1" dirty="0">
              <a:solidFill>
                <a:prstClr val="white"/>
              </a:solidFill>
              <a:latin typeface="Calibri" panose="020F0502020204030204"/>
            </a:endParaRPr>
          </a:p>
          <a:p>
            <a:pPr defTabSz="685800"/>
            <a:endParaRPr lang="es-ES" sz="1350" b="1" dirty="0">
              <a:solidFill>
                <a:prstClr val="white"/>
              </a:solidFill>
              <a:latin typeface="Calibri" panose="020F0502020204030204"/>
            </a:endParaRPr>
          </a:p>
          <a:p>
            <a:pPr defTabSz="685800"/>
            <a:endParaRPr lang="es-ES" sz="1350" b="1"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r>
              <a:rPr lang="es-ES" sz="1350" dirty="0">
                <a:solidFill>
                  <a:prstClr val="white"/>
                </a:solidFill>
                <a:latin typeface="Calibri" panose="020F0502020204030204"/>
              </a:rPr>
              <a:t> </a:t>
            </a:r>
            <a:r>
              <a:rPr lang="es-ES" sz="2100" dirty="0">
                <a:solidFill>
                  <a:prstClr val="white"/>
                </a:solidFill>
                <a:latin typeface="Calibri" panose="020F0502020204030204"/>
              </a:rPr>
              <a:t>$22.212*</a:t>
            </a:r>
          </a:p>
          <a:p>
            <a:pPr defTabSz="685800"/>
            <a:r>
              <a:rPr lang="es-ES" sz="1600" dirty="0">
                <a:solidFill>
                  <a:prstClr val="white"/>
                </a:solidFill>
                <a:latin typeface="Calibri" panose="020F0502020204030204"/>
              </a:rPr>
              <a:t>*valor en millones </a:t>
            </a:r>
          </a:p>
          <a:p>
            <a:pPr defTabSz="685800"/>
            <a:endParaRPr lang="es-ES" sz="1350" dirty="0">
              <a:solidFill>
                <a:prstClr val="black"/>
              </a:solidFill>
              <a:latin typeface="Calibri" panose="020F0502020204030204"/>
            </a:endParaRPr>
          </a:p>
        </p:txBody>
      </p:sp>
      <p:sp>
        <p:nvSpPr>
          <p:cNvPr id="4" name="CuadroTexto 3">
            <a:extLst>
              <a:ext uri="{FF2B5EF4-FFF2-40B4-BE49-F238E27FC236}">
                <a16:creationId xmlns:a16="http://schemas.microsoft.com/office/drawing/2014/main" id="{61CD5004-A43F-4F7C-96B2-7FE3522A4FF8}"/>
              </a:ext>
            </a:extLst>
          </p:cNvPr>
          <p:cNvSpPr txBox="1"/>
          <p:nvPr/>
        </p:nvSpPr>
        <p:spPr>
          <a:xfrm>
            <a:off x="2903601" y="900895"/>
            <a:ext cx="6033053" cy="923330"/>
          </a:xfrm>
          <a:prstGeom prst="rect">
            <a:avLst/>
          </a:prstGeom>
          <a:noFill/>
        </p:spPr>
        <p:txBody>
          <a:bodyPr wrap="square" rtlCol="0">
            <a:spAutoFit/>
          </a:bodyPr>
          <a:lstStyle/>
          <a:p>
            <a:pPr defTabSz="685800"/>
            <a:r>
              <a:rPr lang="es-ES" dirty="0">
                <a:solidFill>
                  <a:srgbClr val="7030A0"/>
                </a:solidFill>
                <a:latin typeface="Calibri" panose="020F0502020204030204"/>
              </a:rPr>
              <a:t>Generar oportunidades de acceso a la formación musical a la población del Distrito Capital mediante un proceso integral que involucra diferentes modelos de atención.</a:t>
            </a:r>
          </a:p>
        </p:txBody>
      </p:sp>
      <p:pic>
        <p:nvPicPr>
          <p:cNvPr id="1026" name="Picture 2" descr="Orquesta Filarmónica de Bogotá | Bisa Corporation">
            <a:extLst>
              <a:ext uri="{FF2B5EF4-FFF2-40B4-BE49-F238E27FC236}">
                <a16:creationId xmlns:a16="http://schemas.microsoft.com/office/drawing/2014/main" id="{296D6EE8-7E64-4342-9105-E21409A5E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609" y="5760981"/>
            <a:ext cx="2371725" cy="108585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98CED002-8149-418A-8342-31E925AA17F6}"/>
              </a:ext>
            </a:extLst>
          </p:cNvPr>
          <p:cNvSpPr txBox="1"/>
          <p:nvPr/>
        </p:nvSpPr>
        <p:spPr>
          <a:xfrm>
            <a:off x="2903601" y="1988154"/>
            <a:ext cx="4916659" cy="923330"/>
          </a:xfrm>
          <a:prstGeom prst="rect">
            <a:avLst/>
          </a:prstGeom>
          <a:noFill/>
        </p:spPr>
        <p:txBody>
          <a:bodyPr wrap="square" rtlCol="0">
            <a:spAutoFit/>
          </a:bodyPr>
          <a:lstStyle/>
          <a:p>
            <a:pPr defTabSz="685800"/>
            <a:r>
              <a:rPr lang="es-ES" b="1" dirty="0">
                <a:solidFill>
                  <a:srgbClr val="7030A0"/>
                </a:solidFill>
                <a:latin typeface="Calibri" panose="020F0502020204030204"/>
              </a:rPr>
              <a:t>Meta plan de desarrollo: </a:t>
            </a:r>
            <a:r>
              <a:rPr lang="es-ES" dirty="0">
                <a:solidFill>
                  <a:srgbClr val="7030A0"/>
                </a:solidFill>
                <a:latin typeface="Calibri" panose="020F0502020204030204"/>
              </a:rPr>
              <a:t>Realizar 1 proceso integral de formación a lo largo de la vida con énfasis en el arte y la cultura.</a:t>
            </a:r>
          </a:p>
        </p:txBody>
      </p:sp>
      <p:sp>
        <p:nvSpPr>
          <p:cNvPr id="8" name="CuadroTexto 7">
            <a:extLst>
              <a:ext uri="{FF2B5EF4-FFF2-40B4-BE49-F238E27FC236}">
                <a16:creationId xmlns:a16="http://schemas.microsoft.com/office/drawing/2014/main" id="{34A6521D-E18D-48D9-8274-08E99D887021}"/>
              </a:ext>
            </a:extLst>
          </p:cNvPr>
          <p:cNvSpPr txBox="1"/>
          <p:nvPr/>
        </p:nvSpPr>
        <p:spPr>
          <a:xfrm>
            <a:off x="2903601" y="3075413"/>
            <a:ext cx="4916659" cy="2585323"/>
          </a:xfrm>
          <a:prstGeom prst="rect">
            <a:avLst/>
          </a:prstGeom>
          <a:noFill/>
        </p:spPr>
        <p:txBody>
          <a:bodyPr wrap="square" rtlCol="0">
            <a:spAutoFit/>
          </a:bodyPr>
          <a:lstStyle/>
          <a:p>
            <a:pPr defTabSz="685800"/>
            <a:r>
              <a:rPr lang="es-ES" b="1" dirty="0">
                <a:solidFill>
                  <a:srgbClr val="7030A0"/>
                </a:solidFill>
                <a:latin typeface="Calibri" panose="020F0502020204030204"/>
              </a:rPr>
              <a:t>Metas proyecto</a:t>
            </a:r>
            <a:r>
              <a:rPr lang="es-ES" dirty="0">
                <a:solidFill>
                  <a:srgbClr val="7030A0"/>
                </a:solidFill>
                <a:latin typeface="Calibri" panose="020F0502020204030204"/>
              </a:rPr>
              <a:t>:</a:t>
            </a:r>
          </a:p>
          <a:p>
            <a:pPr marL="214313" indent="-214313" defTabSz="685800">
              <a:buFontTx/>
              <a:buChar char="-"/>
            </a:pPr>
            <a:r>
              <a:rPr lang="es-ES" dirty="0">
                <a:solidFill>
                  <a:srgbClr val="7030A0"/>
                </a:solidFill>
                <a:latin typeface="Calibri" panose="020F0502020204030204"/>
              </a:rPr>
              <a:t>Beneficiar 29.212 personas mediante procesos de formación musical</a:t>
            </a:r>
          </a:p>
          <a:p>
            <a:pPr marL="214313" indent="-214313" defTabSz="685800">
              <a:buFontTx/>
              <a:buChar char="-"/>
            </a:pPr>
            <a:r>
              <a:rPr lang="es-ES" dirty="0">
                <a:solidFill>
                  <a:srgbClr val="7030A0"/>
                </a:solidFill>
                <a:latin typeface="Calibri" panose="020F0502020204030204"/>
              </a:rPr>
              <a:t>Capacitar 364 músicos y docentes en música para brindar posibilidades de desarrollo laboral</a:t>
            </a:r>
          </a:p>
          <a:p>
            <a:pPr marL="214313" indent="-214313" defTabSz="685800">
              <a:buFontTx/>
              <a:buChar char="-"/>
            </a:pPr>
            <a:r>
              <a:rPr lang="es-ES" dirty="0">
                <a:solidFill>
                  <a:srgbClr val="7030A0"/>
                </a:solidFill>
                <a:latin typeface="Calibri" panose="020F0502020204030204"/>
              </a:rPr>
              <a:t>Realizar 2 documentos de investigación, creación o memoria musical </a:t>
            </a:r>
          </a:p>
          <a:p>
            <a:pPr marL="214313" indent="-214313" defTabSz="685800">
              <a:buFontTx/>
              <a:buChar char="-"/>
            </a:pPr>
            <a:r>
              <a:rPr lang="es-ES" dirty="0">
                <a:solidFill>
                  <a:srgbClr val="7030A0"/>
                </a:solidFill>
                <a:latin typeface="Calibri" panose="020F0502020204030204"/>
              </a:rPr>
              <a:t>Circular 240 producciones musicales resultado de los procesos de formación musical </a:t>
            </a:r>
          </a:p>
        </p:txBody>
      </p:sp>
    </p:spTree>
    <p:extLst>
      <p:ext uri="{BB962C8B-B14F-4D97-AF65-F5344CB8AC3E}">
        <p14:creationId xmlns:p14="http://schemas.microsoft.com/office/powerpoint/2010/main" val="34527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F8BF3EE-2DFA-4D3D-AF0D-FCB9915C2C99}"/>
              </a:ext>
            </a:extLst>
          </p:cNvPr>
          <p:cNvSpPr/>
          <p:nvPr/>
        </p:nvSpPr>
        <p:spPr>
          <a:xfrm>
            <a:off x="1" y="0"/>
            <a:ext cx="2385392" cy="6858000"/>
          </a:xfrm>
          <a:prstGeom prst="rect">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ES" sz="1350">
              <a:solidFill>
                <a:prstClr val="white"/>
              </a:solidFill>
              <a:latin typeface="Calibri" panose="020F0502020204030204"/>
            </a:endParaRPr>
          </a:p>
        </p:txBody>
      </p:sp>
      <p:sp>
        <p:nvSpPr>
          <p:cNvPr id="3" name="CuadroTexto 2">
            <a:extLst>
              <a:ext uri="{FF2B5EF4-FFF2-40B4-BE49-F238E27FC236}">
                <a16:creationId xmlns:a16="http://schemas.microsoft.com/office/drawing/2014/main" id="{E2D66333-4D39-4CE8-9D73-FA5E5323CF2C}"/>
              </a:ext>
            </a:extLst>
          </p:cNvPr>
          <p:cNvSpPr txBox="1"/>
          <p:nvPr/>
        </p:nvSpPr>
        <p:spPr>
          <a:xfrm>
            <a:off x="183873" y="1215059"/>
            <a:ext cx="2097157" cy="4624343"/>
          </a:xfrm>
          <a:prstGeom prst="rect">
            <a:avLst/>
          </a:prstGeom>
          <a:noFill/>
        </p:spPr>
        <p:txBody>
          <a:bodyPr wrap="square" rtlCol="0">
            <a:spAutoFit/>
          </a:bodyPr>
          <a:lstStyle/>
          <a:p>
            <a:pPr defTabSz="685800"/>
            <a:r>
              <a:rPr lang="es-ES" sz="2100" dirty="0">
                <a:solidFill>
                  <a:prstClr val="white"/>
                </a:solidFill>
                <a:latin typeface="Calibri" panose="020F0502020204030204"/>
              </a:rPr>
              <a:t>7693</a:t>
            </a:r>
          </a:p>
          <a:p>
            <a:pPr defTabSz="685800"/>
            <a:endParaRPr lang="es-ES" sz="1350"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r>
              <a:rPr lang="es-ES" sz="2100" dirty="0">
                <a:solidFill>
                  <a:prstClr val="white"/>
                </a:solidFill>
                <a:latin typeface="Calibri" panose="020F0502020204030204"/>
              </a:rPr>
              <a:t>Implementación del proyecto de estímulos de la OFB en Bogotá</a:t>
            </a:r>
          </a:p>
          <a:p>
            <a:pPr defTabSz="685800"/>
            <a:endParaRPr lang="es-ES" sz="1350" b="1" dirty="0">
              <a:solidFill>
                <a:prstClr val="white"/>
              </a:solidFill>
              <a:latin typeface="Calibri" panose="020F0502020204030204"/>
            </a:endParaRPr>
          </a:p>
          <a:p>
            <a:pPr defTabSz="685800"/>
            <a:endParaRPr lang="es-ES" sz="1350" b="1" dirty="0">
              <a:solidFill>
                <a:prstClr val="white"/>
              </a:solidFill>
              <a:latin typeface="Calibri" panose="020F0502020204030204"/>
            </a:endParaRPr>
          </a:p>
          <a:p>
            <a:pPr defTabSz="685800"/>
            <a:endParaRPr lang="es-ES" sz="1350" b="1" dirty="0">
              <a:solidFill>
                <a:prstClr val="white"/>
              </a:solidFill>
              <a:latin typeface="Calibri" panose="020F0502020204030204"/>
            </a:endParaRPr>
          </a:p>
          <a:p>
            <a:pPr defTabSz="685800"/>
            <a:endParaRPr lang="es-ES" sz="1350" b="1"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r>
              <a:rPr lang="es-ES" sz="1350" dirty="0">
                <a:solidFill>
                  <a:prstClr val="white"/>
                </a:solidFill>
                <a:latin typeface="Calibri" panose="020F0502020204030204"/>
              </a:rPr>
              <a:t> </a:t>
            </a:r>
            <a:r>
              <a:rPr lang="es-ES" sz="2100" dirty="0">
                <a:solidFill>
                  <a:prstClr val="white"/>
                </a:solidFill>
                <a:latin typeface="Calibri" panose="020F0502020204030204"/>
              </a:rPr>
              <a:t>$989*</a:t>
            </a:r>
          </a:p>
          <a:p>
            <a:pPr defTabSz="685800"/>
            <a:r>
              <a:rPr lang="es-ES" sz="1600" dirty="0">
                <a:solidFill>
                  <a:prstClr val="white"/>
                </a:solidFill>
                <a:latin typeface="Calibri" panose="020F0502020204030204"/>
              </a:rPr>
              <a:t>*valor en millones</a:t>
            </a:r>
          </a:p>
          <a:p>
            <a:pPr defTabSz="685800"/>
            <a:endParaRPr lang="es-ES" sz="1350" dirty="0">
              <a:solidFill>
                <a:prstClr val="black"/>
              </a:solidFill>
              <a:latin typeface="Calibri" panose="020F0502020204030204"/>
            </a:endParaRPr>
          </a:p>
        </p:txBody>
      </p:sp>
      <p:sp>
        <p:nvSpPr>
          <p:cNvPr id="4" name="CuadroTexto 3">
            <a:extLst>
              <a:ext uri="{FF2B5EF4-FFF2-40B4-BE49-F238E27FC236}">
                <a16:creationId xmlns:a16="http://schemas.microsoft.com/office/drawing/2014/main" id="{61CD5004-A43F-4F7C-96B2-7FE3522A4FF8}"/>
              </a:ext>
            </a:extLst>
          </p:cNvPr>
          <p:cNvSpPr txBox="1"/>
          <p:nvPr/>
        </p:nvSpPr>
        <p:spPr>
          <a:xfrm>
            <a:off x="2792895" y="929417"/>
            <a:ext cx="6033053" cy="1477328"/>
          </a:xfrm>
          <a:prstGeom prst="rect">
            <a:avLst/>
          </a:prstGeom>
          <a:noFill/>
        </p:spPr>
        <p:txBody>
          <a:bodyPr wrap="square" rtlCol="0">
            <a:spAutoFit/>
          </a:bodyPr>
          <a:lstStyle/>
          <a:p>
            <a:pPr defTabSz="685800"/>
            <a:r>
              <a:rPr lang="es-ES" dirty="0">
                <a:solidFill>
                  <a:srgbClr val="7030A0"/>
                </a:solidFill>
                <a:latin typeface="Calibri" panose="020F0502020204030204"/>
              </a:rPr>
              <a:t>Optimizar la capacidad de atención a iniciativas culturales de la ciudad con énfasis en música sinfónica, académica y canto lírico, a través de estímulos y apoyos concertados, que aporten al fortalecimiento sectorial y lleguen a diferentes tipos de poblaciones y sectores sociales.</a:t>
            </a:r>
          </a:p>
        </p:txBody>
      </p:sp>
      <p:pic>
        <p:nvPicPr>
          <p:cNvPr id="5" name="Picture 2" descr="Orquesta Filarmónica de Bogotá | Bisa Corporation">
            <a:extLst>
              <a:ext uri="{FF2B5EF4-FFF2-40B4-BE49-F238E27FC236}">
                <a16:creationId xmlns:a16="http://schemas.microsoft.com/office/drawing/2014/main" id="{311DA813-E5BA-4B89-9F99-4C94F4901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609" y="5772150"/>
            <a:ext cx="2371725" cy="108585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DACAA24-3B78-4744-A123-D062ECBDB952}"/>
              </a:ext>
            </a:extLst>
          </p:cNvPr>
          <p:cNvSpPr txBox="1"/>
          <p:nvPr/>
        </p:nvSpPr>
        <p:spPr>
          <a:xfrm>
            <a:off x="2792895" y="2852909"/>
            <a:ext cx="4990514" cy="1477328"/>
          </a:xfrm>
          <a:prstGeom prst="rect">
            <a:avLst/>
          </a:prstGeom>
          <a:noFill/>
        </p:spPr>
        <p:txBody>
          <a:bodyPr wrap="square" rtlCol="0">
            <a:spAutoFit/>
          </a:bodyPr>
          <a:lstStyle/>
          <a:p>
            <a:pPr defTabSz="685800"/>
            <a:r>
              <a:rPr lang="es-ES" b="1" dirty="0">
                <a:solidFill>
                  <a:srgbClr val="7030A0"/>
                </a:solidFill>
                <a:latin typeface="Calibri" panose="020F0502020204030204"/>
              </a:rPr>
              <a:t>Meta plan de desarrollo</a:t>
            </a:r>
            <a:r>
              <a:rPr lang="es-ES" dirty="0">
                <a:solidFill>
                  <a:srgbClr val="7030A0"/>
                </a:solidFill>
                <a:latin typeface="Calibri" panose="020F0502020204030204"/>
              </a:rPr>
              <a:t>: Realizar el 100% de las acciones para el fortalecimiento de los estímulos, apoyos concertados y alianzas estratégicas para dinamizar la estrategia sectorial dirigida a fomentar los procesos culturales, artísticos, patrimoniales</a:t>
            </a:r>
            <a:r>
              <a:rPr lang="es-ES" sz="1350" dirty="0">
                <a:solidFill>
                  <a:srgbClr val="7030A0"/>
                </a:solidFill>
                <a:latin typeface="Calibri" panose="020F0502020204030204"/>
              </a:rPr>
              <a:t>.</a:t>
            </a:r>
          </a:p>
        </p:txBody>
      </p:sp>
      <p:sp>
        <p:nvSpPr>
          <p:cNvPr id="7" name="CuadroTexto 6">
            <a:extLst>
              <a:ext uri="{FF2B5EF4-FFF2-40B4-BE49-F238E27FC236}">
                <a16:creationId xmlns:a16="http://schemas.microsoft.com/office/drawing/2014/main" id="{9170FA6D-1E0F-4CC2-873F-1589C770218D}"/>
              </a:ext>
            </a:extLst>
          </p:cNvPr>
          <p:cNvSpPr txBox="1"/>
          <p:nvPr/>
        </p:nvSpPr>
        <p:spPr>
          <a:xfrm>
            <a:off x="2792896" y="4776401"/>
            <a:ext cx="4990514" cy="923330"/>
          </a:xfrm>
          <a:prstGeom prst="rect">
            <a:avLst/>
          </a:prstGeom>
          <a:noFill/>
        </p:spPr>
        <p:txBody>
          <a:bodyPr wrap="square" rtlCol="0">
            <a:spAutoFit/>
          </a:bodyPr>
          <a:lstStyle/>
          <a:p>
            <a:pPr defTabSz="685800"/>
            <a:r>
              <a:rPr lang="es-ES" b="1" dirty="0">
                <a:solidFill>
                  <a:srgbClr val="7030A0"/>
                </a:solidFill>
                <a:latin typeface="Calibri" panose="020F0502020204030204"/>
              </a:rPr>
              <a:t>Metas proyecto</a:t>
            </a:r>
            <a:r>
              <a:rPr lang="es-ES" dirty="0">
                <a:solidFill>
                  <a:srgbClr val="7030A0"/>
                </a:solidFill>
                <a:latin typeface="Calibri" panose="020F0502020204030204"/>
              </a:rPr>
              <a:t>:</a:t>
            </a:r>
          </a:p>
          <a:p>
            <a:pPr marL="214313" indent="-214313" defTabSz="685800">
              <a:buFontTx/>
              <a:buChar char="-"/>
            </a:pPr>
            <a:r>
              <a:rPr lang="es-ES" dirty="0">
                <a:solidFill>
                  <a:srgbClr val="7030A0"/>
                </a:solidFill>
                <a:latin typeface="Calibri" panose="020F0502020204030204"/>
              </a:rPr>
              <a:t>Otorgar  65 estímulos al sector musical</a:t>
            </a:r>
          </a:p>
          <a:p>
            <a:pPr marL="214313" indent="-214313" defTabSz="685800">
              <a:buFontTx/>
              <a:buChar char="-"/>
            </a:pPr>
            <a:r>
              <a:rPr lang="es-ES" dirty="0">
                <a:solidFill>
                  <a:srgbClr val="7030A0"/>
                </a:solidFill>
                <a:latin typeface="Calibri" panose="020F0502020204030204"/>
              </a:rPr>
              <a:t>Publicar 12 convocatorias</a:t>
            </a:r>
          </a:p>
        </p:txBody>
      </p:sp>
    </p:spTree>
    <p:extLst>
      <p:ext uri="{BB962C8B-B14F-4D97-AF65-F5344CB8AC3E}">
        <p14:creationId xmlns:p14="http://schemas.microsoft.com/office/powerpoint/2010/main" val="3879426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Formato PPT 4.3_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47" y="2285"/>
            <a:ext cx="9144000" cy="6855715"/>
          </a:xfrm>
          <a:prstGeom prst="rect">
            <a:avLst/>
          </a:prstGeom>
        </p:spPr>
      </p:pic>
      <p:sp>
        <p:nvSpPr>
          <p:cNvPr id="7" name="Título 1"/>
          <p:cNvSpPr txBox="1">
            <a:spLocks/>
          </p:cNvSpPr>
          <p:nvPr/>
        </p:nvSpPr>
        <p:spPr>
          <a:xfrm>
            <a:off x="2034580" y="6438482"/>
            <a:ext cx="2746351" cy="275938"/>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1600" dirty="0">
                <a:latin typeface="Arial Narrow"/>
                <a:cs typeface="Arial Narrow"/>
              </a:rPr>
              <a:t>Formato para foto</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68668" r="-717" b="7974"/>
          <a:stretch/>
        </p:blipFill>
        <p:spPr>
          <a:xfrm>
            <a:off x="7143124" y="6438482"/>
            <a:ext cx="1772276" cy="305825"/>
          </a:xfrm>
          <a:prstGeom prst="rect">
            <a:avLst/>
          </a:prstGeom>
        </p:spPr>
      </p:pic>
      <p:pic>
        <p:nvPicPr>
          <p:cNvPr id="15" name="Imagen 14">
            <a:extLst>
              <a:ext uri="{FF2B5EF4-FFF2-40B4-BE49-F238E27FC236}">
                <a16:creationId xmlns:a16="http://schemas.microsoft.com/office/drawing/2014/main" id="{A100BE30-0F84-4193-B6B8-F56C89A28002}"/>
              </a:ext>
            </a:extLst>
          </p:cNvPr>
          <p:cNvPicPr>
            <a:picLocks noChangeAspect="1"/>
          </p:cNvPicPr>
          <p:nvPr/>
        </p:nvPicPr>
        <p:blipFill rotWithShape="1">
          <a:blip r:embed="rId4"/>
          <a:srcRect l="9829" r="10454"/>
          <a:stretch/>
        </p:blipFill>
        <p:spPr>
          <a:xfrm>
            <a:off x="0" y="2285"/>
            <a:ext cx="9733548" cy="6858000"/>
          </a:xfrm>
          <a:prstGeom prst="rect">
            <a:avLst/>
          </a:prstGeom>
        </p:spPr>
      </p:pic>
      <p:sp>
        <p:nvSpPr>
          <p:cNvPr id="9" name="Rectángulo 8">
            <a:extLst>
              <a:ext uri="{FF2B5EF4-FFF2-40B4-BE49-F238E27FC236}">
                <a16:creationId xmlns:a16="http://schemas.microsoft.com/office/drawing/2014/main" id="{596C384E-EF5A-42B0-8CCE-B010F95E3E81}"/>
              </a:ext>
            </a:extLst>
          </p:cNvPr>
          <p:cNvSpPr/>
          <p:nvPr/>
        </p:nvSpPr>
        <p:spPr>
          <a:xfrm>
            <a:off x="1509963" y="520167"/>
            <a:ext cx="7044490" cy="769441"/>
          </a:xfrm>
          <a:prstGeom prst="rect">
            <a:avLst/>
          </a:prstGeom>
        </p:spPr>
        <p:txBody>
          <a:bodyPr wrap="square">
            <a:spAutoFit/>
          </a:bodyPr>
          <a:lstStyle/>
          <a:p>
            <a:pPr lvl="0" algn="ctr"/>
            <a:r>
              <a:rPr lang="es-CO" sz="2400" b="1" dirty="0">
                <a:solidFill>
                  <a:schemeClr val="bg1"/>
                </a:solidFill>
              </a:rPr>
              <a:t>“</a:t>
            </a:r>
            <a:r>
              <a:rPr lang="es-MX" sz="2400" b="1" dirty="0">
                <a:solidFill>
                  <a:schemeClr val="bg1"/>
                </a:solidFill>
                <a:latin typeface="Arial" panose="020B0604020202020204" pitchFamily="34" charset="0"/>
                <a:cs typeface="Arial" panose="020B0604020202020204" pitchFamily="34" charset="0"/>
              </a:rPr>
              <a:t>ORQUESTA FILARMÓNICA DE BOGOTA”       </a:t>
            </a:r>
            <a:r>
              <a:rPr lang="es-MX" sz="2000" b="1" dirty="0">
                <a:solidFill>
                  <a:schemeClr val="bg1"/>
                </a:solidFill>
                <a:latin typeface="Arial" panose="020B0604020202020204" pitchFamily="34" charset="0"/>
                <a:cs typeface="Arial" panose="020B0604020202020204" pitchFamily="34" charset="0"/>
              </a:rPr>
              <a:t>ANTEPROYECTO DE PRESUPUESTO VIGENCIA 2022</a:t>
            </a:r>
            <a:endParaRPr lang="es-CO"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847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F8BF3EE-2DFA-4D3D-AF0D-FCB9915C2C99}"/>
              </a:ext>
            </a:extLst>
          </p:cNvPr>
          <p:cNvSpPr/>
          <p:nvPr/>
        </p:nvSpPr>
        <p:spPr>
          <a:xfrm>
            <a:off x="1" y="0"/>
            <a:ext cx="2385392" cy="6858000"/>
          </a:xfrm>
          <a:prstGeom prst="rect">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ES" sz="1350">
              <a:solidFill>
                <a:prstClr val="white"/>
              </a:solidFill>
              <a:latin typeface="Calibri" panose="020F0502020204030204"/>
            </a:endParaRPr>
          </a:p>
        </p:txBody>
      </p:sp>
      <p:sp>
        <p:nvSpPr>
          <p:cNvPr id="3" name="CuadroTexto 2">
            <a:extLst>
              <a:ext uri="{FF2B5EF4-FFF2-40B4-BE49-F238E27FC236}">
                <a16:creationId xmlns:a16="http://schemas.microsoft.com/office/drawing/2014/main" id="{E2D66333-4D39-4CE8-9D73-FA5E5323CF2C}"/>
              </a:ext>
            </a:extLst>
          </p:cNvPr>
          <p:cNvSpPr txBox="1"/>
          <p:nvPr/>
        </p:nvSpPr>
        <p:spPr>
          <a:xfrm>
            <a:off x="183873" y="1215059"/>
            <a:ext cx="2097157" cy="4962897"/>
          </a:xfrm>
          <a:prstGeom prst="rect">
            <a:avLst/>
          </a:prstGeom>
          <a:noFill/>
        </p:spPr>
        <p:txBody>
          <a:bodyPr wrap="square" rtlCol="0">
            <a:spAutoFit/>
          </a:bodyPr>
          <a:lstStyle/>
          <a:p>
            <a:pPr defTabSz="685800"/>
            <a:r>
              <a:rPr lang="es-ES" sz="2100" dirty="0">
                <a:solidFill>
                  <a:prstClr val="white"/>
                </a:solidFill>
                <a:latin typeface="Calibri" panose="020F0502020204030204"/>
              </a:rPr>
              <a:t>7691</a:t>
            </a:r>
          </a:p>
          <a:p>
            <a:pPr defTabSz="685800"/>
            <a:endParaRPr lang="es-ES" sz="1350"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r>
              <a:rPr lang="es-ES" sz="2700" dirty="0">
                <a:solidFill>
                  <a:prstClr val="white"/>
                </a:solidFill>
                <a:latin typeface="Calibri" panose="020F0502020204030204"/>
              </a:rPr>
              <a:t>Bogotá Ciudad Filarmónica</a:t>
            </a:r>
          </a:p>
          <a:p>
            <a:pPr defTabSz="685800"/>
            <a:endParaRPr lang="es-ES" sz="1350" b="1" dirty="0">
              <a:solidFill>
                <a:prstClr val="white"/>
              </a:solidFill>
              <a:latin typeface="Calibri" panose="020F0502020204030204"/>
            </a:endParaRPr>
          </a:p>
          <a:p>
            <a:pPr defTabSz="685800"/>
            <a:endParaRPr lang="es-ES" sz="1350" b="1" dirty="0">
              <a:solidFill>
                <a:prstClr val="white"/>
              </a:solidFill>
              <a:latin typeface="Calibri" panose="020F0502020204030204"/>
            </a:endParaRPr>
          </a:p>
          <a:p>
            <a:pPr defTabSz="685800"/>
            <a:endParaRPr lang="es-ES" sz="1350" b="1" dirty="0">
              <a:solidFill>
                <a:prstClr val="white"/>
              </a:solidFill>
              <a:latin typeface="Calibri" panose="020F0502020204030204"/>
            </a:endParaRPr>
          </a:p>
          <a:p>
            <a:pPr defTabSz="685800"/>
            <a:endParaRPr lang="es-ES" sz="1350" b="1"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r>
              <a:rPr lang="es-ES" sz="2100" dirty="0">
                <a:solidFill>
                  <a:prstClr val="white"/>
                </a:solidFill>
                <a:latin typeface="Calibri" panose="020F0502020204030204"/>
              </a:rPr>
              <a:t> </a:t>
            </a:r>
            <a:r>
              <a:rPr lang="es-ES" sz="2400" dirty="0">
                <a:solidFill>
                  <a:prstClr val="white"/>
                </a:solidFill>
                <a:latin typeface="Calibri" panose="020F0502020204030204"/>
              </a:rPr>
              <a:t>$15.563*</a:t>
            </a:r>
          </a:p>
          <a:p>
            <a:pPr defTabSz="685800"/>
            <a:r>
              <a:rPr lang="es-ES" sz="1600" dirty="0">
                <a:solidFill>
                  <a:prstClr val="white"/>
                </a:solidFill>
                <a:latin typeface="Calibri" panose="020F0502020204030204"/>
              </a:rPr>
              <a:t>*valor en millones </a:t>
            </a:r>
            <a:endParaRPr lang="es-ES" sz="2000" dirty="0">
              <a:solidFill>
                <a:prstClr val="white"/>
              </a:solidFill>
              <a:latin typeface="Calibri" panose="020F0502020204030204"/>
            </a:endParaRPr>
          </a:p>
          <a:p>
            <a:pPr defTabSz="685800"/>
            <a:r>
              <a:rPr lang="es-ES" sz="1350" dirty="0">
                <a:solidFill>
                  <a:prstClr val="black"/>
                </a:solidFill>
                <a:latin typeface="Calibri" panose="020F0502020204030204"/>
              </a:rPr>
              <a:t> </a:t>
            </a:r>
          </a:p>
          <a:p>
            <a:pPr defTabSz="685800"/>
            <a:endParaRPr lang="es-ES" sz="1350" dirty="0">
              <a:solidFill>
                <a:prstClr val="black"/>
              </a:solidFill>
              <a:latin typeface="Calibri" panose="020F0502020204030204"/>
            </a:endParaRPr>
          </a:p>
        </p:txBody>
      </p:sp>
      <p:sp>
        <p:nvSpPr>
          <p:cNvPr id="4" name="CuadroTexto 3">
            <a:extLst>
              <a:ext uri="{FF2B5EF4-FFF2-40B4-BE49-F238E27FC236}">
                <a16:creationId xmlns:a16="http://schemas.microsoft.com/office/drawing/2014/main" id="{61CD5004-A43F-4F7C-96B2-7FE3522A4FF8}"/>
              </a:ext>
            </a:extLst>
          </p:cNvPr>
          <p:cNvSpPr txBox="1"/>
          <p:nvPr/>
        </p:nvSpPr>
        <p:spPr>
          <a:xfrm>
            <a:off x="2812774" y="504841"/>
            <a:ext cx="6033053" cy="1200329"/>
          </a:xfrm>
          <a:prstGeom prst="rect">
            <a:avLst/>
          </a:prstGeom>
          <a:noFill/>
        </p:spPr>
        <p:txBody>
          <a:bodyPr wrap="square" rtlCol="0">
            <a:spAutoFit/>
          </a:bodyPr>
          <a:lstStyle/>
          <a:p>
            <a:pPr defTabSz="685800"/>
            <a:r>
              <a:rPr lang="es-ES" dirty="0">
                <a:solidFill>
                  <a:srgbClr val="7030A0"/>
                </a:solidFill>
                <a:latin typeface="Calibri" panose="020F0502020204030204"/>
              </a:rPr>
              <a:t>Ampliar el nivel de oportunidades para el disfrute de la música sinfónica y coral, a toda la población en toda su diversidad, para fortalecer a Bogotá como ciudad creativa de la música (red UNESCO 2012)</a:t>
            </a:r>
          </a:p>
        </p:txBody>
      </p:sp>
      <p:pic>
        <p:nvPicPr>
          <p:cNvPr id="5" name="Picture 2" descr="Orquesta Filarmónica de Bogotá | Bisa Corporation">
            <a:extLst>
              <a:ext uri="{FF2B5EF4-FFF2-40B4-BE49-F238E27FC236}">
                <a16:creationId xmlns:a16="http://schemas.microsoft.com/office/drawing/2014/main" id="{F81B6AF0-7935-4E7C-8836-A5D418CAB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609" y="5772150"/>
            <a:ext cx="2371725" cy="108585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42D649FB-82FA-466F-B369-144C2945680E}"/>
              </a:ext>
            </a:extLst>
          </p:cNvPr>
          <p:cNvSpPr txBox="1"/>
          <p:nvPr/>
        </p:nvSpPr>
        <p:spPr>
          <a:xfrm>
            <a:off x="2812774" y="2111205"/>
            <a:ext cx="4969412" cy="1200329"/>
          </a:xfrm>
          <a:prstGeom prst="rect">
            <a:avLst/>
          </a:prstGeom>
          <a:noFill/>
        </p:spPr>
        <p:txBody>
          <a:bodyPr wrap="square" rtlCol="0">
            <a:spAutoFit/>
          </a:bodyPr>
          <a:lstStyle/>
          <a:p>
            <a:pPr defTabSz="685800"/>
            <a:r>
              <a:rPr lang="es-ES" b="1" dirty="0">
                <a:solidFill>
                  <a:srgbClr val="7030A0"/>
                </a:solidFill>
                <a:latin typeface="Calibri" panose="020F0502020204030204"/>
              </a:rPr>
              <a:t>Meta plan de desarrollo: </a:t>
            </a:r>
            <a:r>
              <a:rPr lang="es-ES" dirty="0">
                <a:solidFill>
                  <a:srgbClr val="7030A0"/>
                </a:solidFill>
                <a:latin typeface="Calibri" panose="020F0502020204030204"/>
              </a:rPr>
              <a:t>Diseñar e implementar Una (1) estrategia para fortalecer a Bogotá como una ciudad creativa de la música (Red UNESCO 2012).</a:t>
            </a:r>
          </a:p>
        </p:txBody>
      </p:sp>
      <p:sp>
        <p:nvSpPr>
          <p:cNvPr id="7" name="CuadroTexto 6">
            <a:extLst>
              <a:ext uri="{FF2B5EF4-FFF2-40B4-BE49-F238E27FC236}">
                <a16:creationId xmlns:a16="http://schemas.microsoft.com/office/drawing/2014/main" id="{04532456-A2E3-45C8-BD21-DB23AF704D52}"/>
              </a:ext>
            </a:extLst>
          </p:cNvPr>
          <p:cNvSpPr txBox="1"/>
          <p:nvPr/>
        </p:nvSpPr>
        <p:spPr>
          <a:xfrm>
            <a:off x="3051083" y="3717569"/>
            <a:ext cx="4969412" cy="2031325"/>
          </a:xfrm>
          <a:prstGeom prst="rect">
            <a:avLst/>
          </a:prstGeom>
          <a:noFill/>
        </p:spPr>
        <p:txBody>
          <a:bodyPr wrap="square" rtlCol="0">
            <a:spAutoFit/>
          </a:bodyPr>
          <a:lstStyle/>
          <a:p>
            <a:pPr defTabSz="685800"/>
            <a:r>
              <a:rPr lang="es-ES" b="1" dirty="0">
                <a:solidFill>
                  <a:srgbClr val="7030A0"/>
                </a:solidFill>
                <a:latin typeface="Calibri" panose="020F0502020204030204"/>
              </a:rPr>
              <a:t>Metas proyecto:</a:t>
            </a:r>
          </a:p>
          <a:p>
            <a:pPr marL="214313" indent="-214313" defTabSz="685800">
              <a:buFontTx/>
              <a:buChar char="-"/>
            </a:pPr>
            <a:r>
              <a:rPr lang="es-ES" dirty="0">
                <a:solidFill>
                  <a:srgbClr val="7030A0"/>
                </a:solidFill>
                <a:latin typeface="Calibri" panose="020F0502020204030204"/>
              </a:rPr>
              <a:t>Realizar 1 convenios con entes culturales </a:t>
            </a:r>
          </a:p>
          <a:p>
            <a:pPr marL="214313" indent="-214313" defTabSz="685800">
              <a:buFontTx/>
              <a:buChar char="-"/>
            </a:pPr>
            <a:r>
              <a:rPr lang="es-ES" dirty="0">
                <a:solidFill>
                  <a:srgbClr val="7030A0"/>
                </a:solidFill>
                <a:latin typeface="Calibri" panose="020F0502020204030204"/>
              </a:rPr>
              <a:t>Realizar 320  eventos de promoción articulados con grupos poblacionales y/o territorios</a:t>
            </a:r>
          </a:p>
          <a:p>
            <a:pPr marL="214313" indent="-214313" defTabSz="685800">
              <a:buFontTx/>
              <a:buChar char="-"/>
            </a:pPr>
            <a:r>
              <a:rPr lang="es-ES" dirty="0">
                <a:solidFill>
                  <a:srgbClr val="7030A0"/>
                </a:solidFill>
                <a:latin typeface="Calibri" panose="020F0502020204030204"/>
              </a:rPr>
              <a:t>Lograr 1.625.000 personas que acceden a la oferta cultural de la OFB en condiciones de no segregación</a:t>
            </a:r>
          </a:p>
        </p:txBody>
      </p:sp>
    </p:spTree>
    <p:extLst>
      <p:ext uri="{BB962C8B-B14F-4D97-AF65-F5344CB8AC3E}">
        <p14:creationId xmlns:p14="http://schemas.microsoft.com/office/powerpoint/2010/main" val="1193024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F8BF3EE-2DFA-4D3D-AF0D-FCB9915C2C99}"/>
              </a:ext>
            </a:extLst>
          </p:cNvPr>
          <p:cNvSpPr/>
          <p:nvPr/>
        </p:nvSpPr>
        <p:spPr>
          <a:xfrm>
            <a:off x="0" y="0"/>
            <a:ext cx="2371726" cy="6858000"/>
          </a:xfrm>
          <a:prstGeom prst="rect">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ES" sz="1350">
              <a:solidFill>
                <a:prstClr val="white"/>
              </a:solidFill>
              <a:latin typeface="Calibri" panose="020F0502020204030204"/>
            </a:endParaRPr>
          </a:p>
        </p:txBody>
      </p:sp>
      <p:sp>
        <p:nvSpPr>
          <p:cNvPr id="3" name="CuadroTexto 2">
            <a:extLst>
              <a:ext uri="{FF2B5EF4-FFF2-40B4-BE49-F238E27FC236}">
                <a16:creationId xmlns:a16="http://schemas.microsoft.com/office/drawing/2014/main" id="{E2D66333-4D39-4CE8-9D73-FA5E5323CF2C}"/>
              </a:ext>
            </a:extLst>
          </p:cNvPr>
          <p:cNvSpPr txBox="1"/>
          <p:nvPr/>
        </p:nvSpPr>
        <p:spPr>
          <a:xfrm>
            <a:off x="183873" y="1215059"/>
            <a:ext cx="2097157" cy="4670509"/>
          </a:xfrm>
          <a:prstGeom prst="rect">
            <a:avLst/>
          </a:prstGeom>
          <a:noFill/>
        </p:spPr>
        <p:txBody>
          <a:bodyPr wrap="square" rtlCol="0">
            <a:spAutoFit/>
          </a:bodyPr>
          <a:lstStyle/>
          <a:p>
            <a:pPr defTabSz="685800"/>
            <a:r>
              <a:rPr lang="es-ES" sz="2100" dirty="0">
                <a:solidFill>
                  <a:prstClr val="white"/>
                </a:solidFill>
                <a:latin typeface="Calibri" panose="020F0502020204030204"/>
              </a:rPr>
              <a:t>7586</a:t>
            </a:r>
            <a:endParaRPr lang="es-ES" sz="1350"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r>
              <a:rPr lang="es-ES" sz="2000" dirty="0">
                <a:solidFill>
                  <a:prstClr val="white"/>
                </a:solidFill>
                <a:latin typeface="Calibri" panose="020F0502020204030204"/>
              </a:rPr>
              <a:t>Mantenimiento de los equipamientos culturales de la Orquesta Filarmónica de Bogotá</a:t>
            </a:r>
          </a:p>
          <a:p>
            <a:pPr defTabSz="685800"/>
            <a:endParaRPr lang="es-ES" sz="1350" b="1" dirty="0">
              <a:solidFill>
                <a:prstClr val="white"/>
              </a:solidFill>
              <a:latin typeface="Calibri" panose="020F0502020204030204"/>
            </a:endParaRPr>
          </a:p>
          <a:p>
            <a:pPr defTabSz="685800"/>
            <a:endParaRPr lang="es-ES" sz="1350" b="1" dirty="0">
              <a:solidFill>
                <a:prstClr val="white"/>
              </a:solidFill>
              <a:latin typeface="Calibri" panose="020F0502020204030204"/>
            </a:endParaRPr>
          </a:p>
          <a:p>
            <a:pPr defTabSz="685800"/>
            <a:endParaRPr lang="es-ES" sz="1350" dirty="0">
              <a:solidFill>
                <a:prstClr val="white"/>
              </a:solidFill>
              <a:latin typeface="Calibri" panose="020F0502020204030204"/>
            </a:endParaRPr>
          </a:p>
          <a:p>
            <a:pPr defTabSz="685800"/>
            <a:r>
              <a:rPr lang="es-ES" sz="2100" b="1" dirty="0">
                <a:solidFill>
                  <a:prstClr val="white"/>
                </a:solidFill>
                <a:latin typeface="Calibri" panose="020F0502020204030204"/>
              </a:rPr>
              <a:t> $230*</a:t>
            </a:r>
          </a:p>
          <a:p>
            <a:pPr defTabSz="685800"/>
            <a:r>
              <a:rPr lang="es-ES" sz="1600" b="1" dirty="0">
                <a:solidFill>
                  <a:prstClr val="white"/>
                </a:solidFill>
                <a:latin typeface="Calibri" panose="020F0502020204030204"/>
              </a:rPr>
              <a:t>*valor en millones</a:t>
            </a:r>
            <a:r>
              <a:rPr lang="es-ES" sz="2100" dirty="0">
                <a:solidFill>
                  <a:prstClr val="white"/>
                </a:solidFill>
                <a:latin typeface="Calibri" panose="020F0502020204030204"/>
              </a:rPr>
              <a:t> </a:t>
            </a:r>
          </a:p>
          <a:p>
            <a:pPr defTabSz="685800"/>
            <a:endParaRPr lang="es-ES" sz="1350" dirty="0">
              <a:solidFill>
                <a:prstClr val="black"/>
              </a:solidFill>
              <a:latin typeface="Calibri" panose="020F0502020204030204"/>
            </a:endParaRPr>
          </a:p>
        </p:txBody>
      </p:sp>
      <p:sp>
        <p:nvSpPr>
          <p:cNvPr id="4" name="CuadroTexto 3">
            <a:extLst>
              <a:ext uri="{FF2B5EF4-FFF2-40B4-BE49-F238E27FC236}">
                <a16:creationId xmlns:a16="http://schemas.microsoft.com/office/drawing/2014/main" id="{61CD5004-A43F-4F7C-96B2-7FE3522A4FF8}"/>
              </a:ext>
            </a:extLst>
          </p:cNvPr>
          <p:cNvSpPr txBox="1"/>
          <p:nvPr/>
        </p:nvSpPr>
        <p:spPr>
          <a:xfrm>
            <a:off x="2812774" y="738854"/>
            <a:ext cx="6033053" cy="923330"/>
          </a:xfrm>
          <a:prstGeom prst="rect">
            <a:avLst/>
          </a:prstGeom>
          <a:noFill/>
        </p:spPr>
        <p:txBody>
          <a:bodyPr wrap="square" rtlCol="0">
            <a:spAutoFit/>
          </a:bodyPr>
          <a:lstStyle/>
          <a:p>
            <a:pPr defTabSz="685800"/>
            <a:r>
              <a:rPr lang="es-ES" dirty="0">
                <a:solidFill>
                  <a:srgbClr val="7030A0"/>
                </a:solidFill>
                <a:latin typeface="Calibri" panose="020F0502020204030204"/>
              </a:rPr>
              <a:t>Aumentar el uso académico de los equipamientos culturales de la Orquesta Filarmónica de Bogotá y mejorar el acceso a la oferta cultural de la OFB.</a:t>
            </a:r>
          </a:p>
        </p:txBody>
      </p:sp>
      <p:pic>
        <p:nvPicPr>
          <p:cNvPr id="5" name="Picture 2" descr="Orquesta Filarmónica de Bogotá | Bisa Corporation">
            <a:extLst>
              <a:ext uri="{FF2B5EF4-FFF2-40B4-BE49-F238E27FC236}">
                <a16:creationId xmlns:a16="http://schemas.microsoft.com/office/drawing/2014/main" id="{953EAA48-679A-43B7-928C-56E2389F0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585" y="5772150"/>
            <a:ext cx="2371725" cy="108585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AF86F79-443A-4BDB-94EA-294B5D126A55}"/>
              </a:ext>
            </a:extLst>
          </p:cNvPr>
          <p:cNvSpPr txBox="1"/>
          <p:nvPr/>
        </p:nvSpPr>
        <p:spPr>
          <a:xfrm>
            <a:off x="2812773" y="2126736"/>
            <a:ext cx="5127674" cy="1200329"/>
          </a:xfrm>
          <a:prstGeom prst="rect">
            <a:avLst/>
          </a:prstGeom>
          <a:noFill/>
        </p:spPr>
        <p:txBody>
          <a:bodyPr wrap="square" rtlCol="0">
            <a:spAutoFit/>
          </a:bodyPr>
          <a:lstStyle/>
          <a:p>
            <a:pPr defTabSz="685800"/>
            <a:r>
              <a:rPr lang="es-ES" b="1" dirty="0">
                <a:solidFill>
                  <a:srgbClr val="7030A0"/>
                </a:solidFill>
                <a:latin typeface="Calibri" panose="020F0502020204030204"/>
              </a:rPr>
              <a:t>Meta plan de desarrollo: </a:t>
            </a:r>
            <a:r>
              <a:rPr lang="es-ES" dirty="0">
                <a:solidFill>
                  <a:srgbClr val="7030A0"/>
                </a:solidFill>
                <a:latin typeface="Calibri" panose="020F0502020204030204"/>
              </a:rPr>
              <a:t>Mantener, mejorar y dotar 17 equipamientos urbanos y rurales para el goce y disfrute de los habitantes de la ciudad región y de los visitantes.</a:t>
            </a:r>
          </a:p>
        </p:txBody>
      </p:sp>
      <p:sp>
        <p:nvSpPr>
          <p:cNvPr id="7" name="CuadroTexto 6">
            <a:extLst>
              <a:ext uri="{FF2B5EF4-FFF2-40B4-BE49-F238E27FC236}">
                <a16:creationId xmlns:a16="http://schemas.microsoft.com/office/drawing/2014/main" id="{7D9CA8BF-A4D9-4F02-B6CC-EF310C40B0E8}"/>
              </a:ext>
            </a:extLst>
          </p:cNvPr>
          <p:cNvSpPr txBox="1"/>
          <p:nvPr/>
        </p:nvSpPr>
        <p:spPr>
          <a:xfrm>
            <a:off x="2812774" y="3841062"/>
            <a:ext cx="5127674" cy="1200329"/>
          </a:xfrm>
          <a:prstGeom prst="rect">
            <a:avLst/>
          </a:prstGeom>
          <a:noFill/>
        </p:spPr>
        <p:txBody>
          <a:bodyPr wrap="square" rtlCol="0">
            <a:spAutoFit/>
          </a:bodyPr>
          <a:lstStyle/>
          <a:p>
            <a:pPr defTabSz="685800"/>
            <a:r>
              <a:rPr lang="es-ES" b="1" dirty="0">
                <a:solidFill>
                  <a:srgbClr val="7030A0"/>
                </a:solidFill>
                <a:latin typeface="Calibri" panose="020F0502020204030204"/>
              </a:rPr>
              <a:t>Metas proyecto</a:t>
            </a:r>
            <a:r>
              <a:rPr lang="es-ES" dirty="0">
                <a:solidFill>
                  <a:srgbClr val="7030A0"/>
                </a:solidFill>
                <a:latin typeface="Calibri" panose="020F0502020204030204"/>
              </a:rPr>
              <a:t>:</a:t>
            </a:r>
          </a:p>
          <a:p>
            <a:pPr marL="214313" indent="-214313" defTabSz="685800">
              <a:buFontTx/>
              <a:buChar char="-"/>
            </a:pPr>
            <a:r>
              <a:rPr lang="es-ES" dirty="0">
                <a:solidFill>
                  <a:srgbClr val="7030A0"/>
                </a:solidFill>
                <a:latin typeface="Calibri" panose="020F0502020204030204"/>
              </a:rPr>
              <a:t>Suscribir 1 convenios </a:t>
            </a:r>
          </a:p>
          <a:p>
            <a:pPr marL="214313" indent="-214313" defTabSz="685800">
              <a:buFontTx/>
              <a:buChar char="-"/>
            </a:pPr>
            <a:r>
              <a:rPr lang="es-ES" dirty="0">
                <a:solidFill>
                  <a:srgbClr val="7030A0"/>
                </a:solidFill>
                <a:latin typeface="Calibri" panose="020F0502020204030204"/>
              </a:rPr>
              <a:t>Mantener, mejorar y dotar los dos equipamientos de la OFB</a:t>
            </a:r>
          </a:p>
        </p:txBody>
      </p:sp>
    </p:spTree>
    <p:extLst>
      <p:ext uri="{BB962C8B-B14F-4D97-AF65-F5344CB8AC3E}">
        <p14:creationId xmlns:p14="http://schemas.microsoft.com/office/powerpoint/2010/main" val="2900970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F8BF3EE-2DFA-4D3D-AF0D-FCB9915C2C99}"/>
              </a:ext>
            </a:extLst>
          </p:cNvPr>
          <p:cNvSpPr/>
          <p:nvPr/>
        </p:nvSpPr>
        <p:spPr>
          <a:xfrm>
            <a:off x="1" y="0"/>
            <a:ext cx="2385392" cy="6858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ES" sz="1350">
              <a:solidFill>
                <a:prstClr val="white"/>
              </a:solidFill>
              <a:latin typeface="Calibri" panose="020F0502020204030204"/>
            </a:endParaRPr>
          </a:p>
        </p:txBody>
      </p:sp>
      <p:sp>
        <p:nvSpPr>
          <p:cNvPr id="3" name="CuadroTexto 2">
            <a:extLst>
              <a:ext uri="{FF2B5EF4-FFF2-40B4-BE49-F238E27FC236}">
                <a16:creationId xmlns:a16="http://schemas.microsoft.com/office/drawing/2014/main" id="{E2D66333-4D39-4CE8-9D73-FA5E5323CF2C}"/>
              </a:ext>
            </a:extLst>
          </p:cNvPr>
          <p:cNvSpPr txBox="1"/>
          <p:nvPr/>
        </p:nvSpPr>
        <p:spPr>
          <a:xfrm>
            <a:off x="183873" y="1088012"/>
            <a:ext cx="2097157" cy="5724644"/>
          </a:xfrm>
          <a:prstGeom prst="rect">
            <a:avLst/>
          </a:prstGeom>
          <a:noFill/>
        </p:spPr>
        <p:txBody>
          <a:bodyPr wrap="square" rtlCol="0">
            <a:spAutoFit/>
          </a:bodyPr>
          <a:lstStyle/>
          <a:p>
            <a:pPr defTabSz="685800"/>
            <a:r>
              <a:rPr lang="es-ES" sz="2100" dirty="0">
                <a:solidFill>
                  <a:prstClr val="white"/>
                </a:solidFill>
                <a:latin typeface="Calibri" panose="020F0502020204030204"/>
              </a:rPr>
              <a:t>7697</a:t>
            </a:r>
          </a:p>
          <a:p>
            <a:pPr defTabSz="685800"/>
            <a:endParaRPr lang="es-ES" sz="1350" dirty="0">
              <a:solidFill>
                <a:prstClr val="black"/>
              </a:solidFill>
              <a:latin typeface="Calibri" panose="020F0502020204030204"/>
            </a:endParaRPr>
          </a:p>
          <a:p>
            <a:pPr defTabSz="685800"/>
            <a:r>
              <a:rPr lang="es-ES" sz="2100" dirty="0">
                <a:solidFill>
                  <a:prstClr val="white"/>
                </a:solidFill>
                <a:latin typeface="Calibri" panose="020F0502020204030204"/>
                <a:cs typeface="Arial Narrow"/>
              </a:rPr>
              <a:t>Fortalecimiento de la capacidad institucional para el cumplimiento de la misionalidad de la OFB para</a:t>
            </a:r>
          </a:p>
          <a:p>
            <a:pPr defTabSz="685800"/>
            <a:r>
              <a:rPr lang="es-ES" sz="2100" dirty="0">
                <a:solidFill>
                  <a:prstClr val="white"/>
                </a:solidFill>
                <a:latin typeface="Calibri" panose="020F0502020204030204"/>
                <a:cs typeface="Arial Narrow"/>
              </a:rPr>
              <a:t>su relacionamiento con la ciudadanía en Bogotá</a:t>
            </a:r>
          </a:p>
          <a:p>
            <a:pPr defTabSz="685800"/>
            <a:endParaRPr lang="es-ES" sz="1350" b="1" dirty="0">
              <a:solidFill>
                <a:prstClr val="black"/>
              </a:solidFill>
              <a:latin typeface="Calibri" panose="020F0502020204030204"/>
            </a:endParaRPr>
          </a:p>
          <a:p>
            <a:pPr defTabSz="685800"/>
            <a:endParaRPr lang="es-ES" sz="2100" dirty="0">
              <a:solidFill>
                <a:prstClr val="white"/>
              </a:solidFill>
              <a:latin typeface="Calibri" panose="020F0502020204030204"/>
            </a:endParaRPr>
          </a:p>
          <a:p>
            <a:pPr defTabSz="685800"/>
            <a:r>
              <a:rPr lang="es-ES" sz="2100" b="1" dirty="0">
                <a:solidFill>
                  <a:prstClr val="white"/>
                </a:solidFill>
                <a:latin typeface="Calibri" panose="020F0502020204030204"/>
              </a:rPr>
              <a:t> $2.703*</a:t>
            </a:r>
          </a:p>
          <a:p>
            <a:pPr defTabSz="685800"/>
            <a:r>
              <a:rPr lang="es-ES" sz="1600" b="1" dirty="0">
                <a:solidFill>
                  <a:prstClr val="white"/>
                </a:solidFill>
                <a:latin typeface="Calibri" panose="020F0502020204030204"/>
              </a:rPr>
              <a:t>*valor en millones</a:t>
            </a:r>
          </a:p>
          <a:p>
            <a:pPr defTabSz="685800"/>
            <a:endParaRPr lang="es-ES" sz="1350" dirty="0">
              <a:solidFill>
                <a:prstClr val="black"/>
              </a:solidFill>
              <a:latin typeface="Calibri" panose="020F0502020204030204"/>
            </a:endParaRPr>
          </a:p>
          <a:p>
            <a:pPr defTabSz="685800"/>
            <a:endParaRPr lang="es-ES" sz="1350" dirty="0">
              <a:solidFill>
                <a:prstClr val="black"/>
              </a:solidFill>
              <a:latin typeface="Calibri" panose="020F0502020204030204"/>
            </a:endParaRPr>
          </a:p>
        </p:txBody>
      </p:sp>
      <p:sp>
        <p:nvSpPr>
          <p:cNvPr id="4" name="CuadroTexto 3">
            <a:extLst>
              <a:ext uri="{FF2B5EF4-FFF2-40B4-BE49-F238E27FC236}">
                <a16:creationId xmlns:a16="http://schemas.microsoft.com/office/drawing/2014/main" id="{61CD5004-A43F-4F7C-96B2-7FE3522A4FF8}"/>
              </a:ext>
            </a:extLst>
          </p:cNvPr>
          <p:cNvSpPr txBox="1"/>
          <p:nvPr/>
        </p:nvSpPr>
        <p:spPr>
          <a:xfrm>
            <a:off x="2927074" y="497818"/>
            <a:ext cx="6033053" cy="923330"/>
          </a:xfrm>
          <a:prstGeom prst="rect">
            <a:avLst/>
          </a:prstGeom>
          <a:noFill/>
        </p:spPr>
        <p:txBody>
          <a:bodyPr wrap="square" rtlCol="0">
            <a:spAutoFit/>
          </a:bodyPr>
          <a:lstStyle/>
          <a:p>
            <a:pPr defTabSz="685800"/>
            <a:r>
              <a:rPr lang="es-ES" dirty="0">
                <a:solidFill>
                  <a:srgbClr val="7030A0"/>
                </a:solidFill>
                <a:latin typeface="Calibri" panose="020F0502020204030204"/>
              </a:rPr>
              <a:t>Fortalecer la capacidad institucional para el cumplimiento de la misionalidad de la OFB y su relacionamiento con la ciudadanía.</a:t>
            </a:r>
          </a:p>
        </p:txBody>
      </p:sp>
      <p:pic>
        <p:nvPicPr>
          <p:cNvPr id="5" name="Picture 2" descr="Orquesta Filarmónica de Bogotá | Bisa Corporation">
            <a:extLst>
              <a:ext uri="{FF2B5EF4-FFF2-40B4-BE49-F238E27FC236}">
                <a16:creationId xmlns:a16="http://schemas.microsoft.com/office/drawing/2014/main" id="{CD4918D6-CCE0-487F-A220-E7E9CC00E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275" y="5772150"/>
            <a:ext cx="2371725" cy="108585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B73A872-3930-4952-8074-BE1C2C05BEEB}"/>
              </a:ext>
            </a:extLst>
          </p:cNvPr>
          <p:cNvSpPr txBox="1"/>
          <p:nvPr/>
        </p:nvSpPr>
        <p:spPr>
          <a:xfrm>
            <a:off x="2927075" y="1998343"/>
            <a:ext cx="4803238" cy="2239074"/>
          </a:xfrm>
          <a:prstGeom prst="rect">
            <a:avLst/>
          </a:prstGeom>
          <a:noFill/>
        </p:spPr>
        <p:txBody>
          <a:bodyPr wrap="square" rtlCol="0">
            <a:spAutoFit/>
          </a:bodyPr>
          <a:lstStyle/>
          <a:p>
            <a:pPr defTabSz="685800"/>
            <a:r>
              <a:rPr lang="es-ES" b="1" dirty="0">
                <a:solidFill>
                  <a:srgbClr val="7030A0"/>
                </a:solidFill>
                <a:latin typeface="Calibri" panose="020F0502020204030204"/>
              </a:rPr>
              <a:t>Meta plan de desarrollo</a:t>
            </a:r>
            <a:r>
              <a:rPr lang="es-ES" dirty="0">
                <a:solidFill>
                  <a:srgbClr val="7030A0"/>
                </a:solidFill>
                <a:latin typeface="Calibri" panose="020F0502020204030204"/>
              </a:rPr>
              <a:t>: </a:t>
            </a:r>
          </a:p>
          <a:p>
            <a:pPr marL="214313" indent="-214313" defTabSz="685800">
              <a:buFontTx/>
              <a:buChar char="-"/>
            </a:pPr>
            <a:r>
              <a:rPr lang="es-ES" dirty="0">
                <a:solidFill>
                  <a:srgbClr val="7030A0"/>
                </a:solidFill>
                <a:latin typeface="Calibri" panose="020F0502020204030204"/>
              </a:rPr>
              <a:t>493:Desarrollar y mantener al 100% la capacidad institucional a través de la mejora en la infraestructura física, tecnológica y de gestión en beneficio de la ciudadanía</a:t>
            </a:r>
          </a:p>
          <a:p>
            <a:pPr marL="214313" indent="-214313" defTabSz="685800">
              <a:buFontTx/>
              <a:buChar char="-"/>
            </a:pPr>
            <a:r>
              <a:rPr lang="es-ES" dirty="0">
                <a:solidFill>
                  <a:srgbClr val="7030A0"/>
                </a:solidFill>
                <a:latin typeface="Calibri" panose="020F0502020204030204"/>
              </a:rPr>
              <a:t>539: Realizar el 100% de acciones para el fortalecimiento de la comunicación publica </a:t>
            </a:r>
          </a:p>
          <a:p>
            <a:pPr marL="214313" indent="-214313" defTabSz="685800">
              <a:buFontTx/>
              <a:buChar char="-"/>
            </a:pPr>
            <a:endParaRPr lang="es-ES" sz="1350" dirty="0">
              <a:solidFill>
                <a:prstClr val="black"/>
              </a:solidFill>
              <a:latin typeface="Calibri" panose="020F0502020204030204"/>
            </a:endParaRPr>
          </a:p>
        </p:txBody>
      </p:sp>
      <p:sp>
        <p:nvSpPr>
          <p:cNvPr id="7" name="CuadroTexto 6">
            <a:extLst>
              <a:ext uri="{FF2B5EF4-FFF2-40B4-BE49-F238E27FC236}">
                <a16:creationId xmlns:a16="http://schemas.microsoft.com/office/drawing/2014/main" id="{89A8624D-CF0A-49D6-80A8-4ADD899BB591}"/>
              </a:ext>
            </a:extLst>
          </p:cNvPr>
          <p:cNvSpPr txBox="1"/>
          <p:nvPr/>
        </p:nvSpPr>
        <p:spPr>
          <a:xfrm>
            <a:off x="2883026" y="4387476"/>
            <a:ext cx="5298447" cy="1200329"/>
          </a:xfrm>
          <a:prstGeom prst="rect">
            <a:avLst/>
          </a:prstGeom>
          <a:noFill/>
        </p:spPr>
        <p:txBody>
          <a:bodyPr wrap="square" rtlCol="0">
            <a:spAutoFit/>
          </a:bodyPr>
          <a:lstStyle/>
          <a:p>
            <a:pPr defTabSz="685800"/>
            <a:r>
              <a:rPr lang="es-ES" b="1" dirty="0">
                <a:solidFill>
                  <a:srgbClr val="7030A0"/>
                </a:solidFill>
                <a:latin typeface="Calibri" panose="020F0502020204030204"/>
              </a:rPr>
              <a:t>Meta proyecto</a:t>
            </a:r>
            <a:r>
              <a:rPr lang="es-ES" dirty="0">
                <a:solidFill>
                  <a:srgbClr val="7030A0"/>
                </a:solidFill>
                <a:latin typeface="Calibri" panose="020F0502020204030204"/>
              </a:rPr>
              <a:t>: </a:t>
            </a:r>
          </a:p>
          <a:p>
            <a:pPr marL="214313" indent="-214313" defTabSz="685800">
              <a:buFontTx/>
              <a:buChar char="-"/>
            </a:pPr>
            <a:r>
              <a:rPr lang="es-ES" dirty="0">
                <a:solidFill>
                  <a:srgbClr val="7030A0"/>
                </a:solidFill>
                <a:latin typeface="Calibri" panose="020F0502020204030204"/>
              </a:rPr>
              <a:t>Implementar el 30% de sistemas de gestión </a:t>
            </a:r>
          </a:p>
          <a:p>
            <a:pPr marL="214313" indent="-214313" defTabSz="685800">
              <a:buFontTx/>
              <a:buChar char="-"/>
            </a:pPr>
            <a:r>
              <a:rPr lang="es-ES" dirty="0">
                <a:solidFill>
                  <a:srgbClr val="7030A0"/>
                </a:solidFill>
                <a:latin typeface="Calibri" panose="020F0502020204030204"/>
              </a:rPr>
              <a:t>Impartir formación en música sinfónica, académica y canto lirico a 4 medios comunitarios y/o públicos.</a:t>
            </a:r>
          </a:p>
        </p:txBody>
      </p:sp>
    </p:spTree>
    <p:extLst>
      <p:ext uri="{BB962C8B-B14F-4D97-AF65-F5344CB8AC3E}">
        <p14:creationId xmlns:p14="http://schemas.microsoft.com/office/powerpoint/2010/main" val="904722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F8BF3EE-2DFA-4D3D-AF0D-FCB9915C2C99}"/>
              </a:ext>
            </a:extLst>
          </p:cNvPr>
          <p:cNvSpPr/>
          <p:nvPr/>
        </p:nvSpPr>
        <p:spPr>
          <a:xfrm>
            <a:off x="1" y="0"/>
            <a:ext cx="2385392" cy="6858000"/>
          </a:xfrm>
          <a:prstGeom prst="rect">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ES" sz="1350">
              <a:solidFill>
                <a:prstClr val="white"/>
              </a:solidFill>
              <a:latin typeface="Calibri" panose="020F0502020204030204"/>
            </a:endParaRPr>
          </a:p>
        </p:txBody>
      </p:sp>
      <p:sp>
        <p:nvSpPr>
          <p:cNvPr id="3" name="CuadroTexto 2">
            <a:extLst>
              <a:ext uri="{FF2B5EF4-FFF2-40B4-BE49-F238E27FC236}">
                <a16:creationId xmlns:a16="http://schemas.microsoft.com/office/drawing/2014/main" id="{E2D66333-4D39-4CE8-9D73-FA5E5323CF2C}"/>
              </a:ext>
            </a:extLst>
          </p:cNvPr>
          <p:cNvSpPr txBox="1"/>
          <p:nvPr/>
        </p:nvSpPr>
        <p:spPr>
          <a:xfrm>
            <a:off x="183873" y="1088012"/>
            <a:ext cx="2097157" cy="5055230"/>
          </a:xfrm>
          <a:prstGeom prst="rect">
            <a:avLst/>
          </a:prstGeom>
          <a:noFill/>
        </p:spPr>
        <p:txBody>
          <a:bodyPr wrap="square" rtlCol="0">
            <a:spAutoFit/>
          </a:bodyPr>
          <a:lstStyle/>
          <a:p>
            <a:pPr defTabSz="685800"/>
            <a:r>
              <a:rPr lang="es-ES" sz="2100" dirty="0">
                <a:solidFill>
                  <a:prstClr val="white"/>
                </a:solidFill>
                <a:latin typeface="Calibri" panose="020F0502020204030204"/>
              </a:rPr>
              <a:t>7572</a:t>
            </a:r>
          </a:p>
          <a:p>
            <a:pPr defTabSz="685800"/>
            <a:endParaRPr lang="es-ES" sz="1350" dirty="0">
              <a:solidFill>
                <a:prstClr val="black"/>
              </a:solidFill>
              <a:latin typeface="Calibri" panose="020F0502020204030204"/>
            </a:endParaRPr>
          </a:p>
          <a:p>
            <a:pPr defTabSz="685800"/>
            <a:endParaRPr lang="es-ES" sz="1350" dirty="0">
              <a:solidFill>
                <a:prstClr val="black"/>
              </a:solidFill>
              <a:latin typeface="Calibri" panose="020F0502020204030204"/>
            </a:endParaRPr>
          </a:p>
          <a:p>
            <a:pPr defTabSz="685800"/>
            <a:endParaRPr lang="es-ES" sz="1350" dirty="0">
              <a:solidFill>
                <a:prstClr val="black"/>
              </a:solidFill>
              <a:latin typeface="Calibri" panose="020F0502020204030204"/>
            </a:endParaRPr>
          </a:p>
          <a:p>
            <a:pPr defTabSz="685800"/>
            <a:endParaRPr lang="es-ES" sz="1350" dirty="0">
              <a:solidFill>
                <a:prstClr val="black"/>
              </a:solidFill>
              <a:latin typeface="Calibri" panose="020F0502020204030204"/>
            </a:endParaRPr>
          </a:p>
          <a:p>
            <a:pPr defTabSz="685800"/>
            <a:r>
              <a:rPr lang="es-ES" sz="2100" b="1" dirty="0">
                <a:solidFill>
                  <a:prstClr val="white"/>
                </a:solidFill>
                <a:latin typeface="Calibri" panose="020F0502020204030204"/>
              </a:rPr>
              <a:t>Acciones para alcanzar una sede para La Orquesta Filarmónica de Bogotá</a:t>
            </a:r>
          </a:p>
          <a:p>
            <a:pPr defTabSz="685800"/>
            <a:endParaRPr lang="es-ES" sz="1350" b="1" dirty="0">
              <a:solidFill>
                <a:prstClr val="black"/>
              </a:solidFill>
              <a:latin typeface="Calibri" panose="020F0502020204030204"/>
            </a:endParaRPr>
          </a:p>
          <a:p>
            <a:pPr defTabSz="685800"/>
            <a:endParaRPr lang="es-ES" sz="2100" dirty="0">
              <a:solidFill>
                <a:prstClr val="white"/>
              </a:solidFill>
              <a:latin typeface="Calibri" panose="020F0502020204030204"/>
            </a:endParaRPr>
          </a:p>
          <a:p>
            <a:pPr defTabSz="685800"/>
            <a:endParaRPr lang="es-ES" sz="2100" b="1" dirty="0">
              <a:solidFill>
                <a:prstClr val="white"/>
              </a:solidFill>
              <a:latin typeface="Calibri" panose="020F0502020204030204"/>
            </a:endParaRPr>
          </a:p>
          <a:p>
            <a:pPr defTabSz="685800"/>
            <a:r>
              <a:rPr lang="es-ES" sz="2100" b="1" dirty="0">
                <a:solidFill>
                  <a:prstClr val="white"/>
                </a:solidFill>
                <a:latin typeface="Calibri" panose="020F0502020204030204"/>
              </a:rPr>
              <a:t>$157*</a:t>
            </a:r>
          </a:p>
          <a:p>
            <a:pPr defTabSz="685800"/>
            <a:r>
              <a:rPr lang="es-ES" sz="1600" b="1" dirty="0">
                <a:solidFill>
                  <a:prstClr val="white"/>
                </a:solidFill>
                <a:latin typeface="Calibri" panose="020F0502020204030204"/>
              </a:rPr>
              <a:t>*valor en millones</a:t>
            </a:r>
          </a:p>
          <a:p>
            <a:pPr defTabSz="685800"/>
            <a:endParaRPr lang="es-ES" sz="1350" dirty="0">
              <a:solidFill>
                <a:prstClr val="black"/>
              </a:solidFill>
              <a:latin typeface="Calibri" panose="020F0502020204030204"/>
            </a:endParaRPr>
          </a:p>
          <a:p>
            <a:pPr defTabSz="685800"/>
            <a:endParaRPr lang="es-ES" sz="1350" dirty="0">
              <a:solidFill>
                <a:prstClr val="black"/>
              </a:solidFill>
              <a:latin typeface="Calibri" panose="020F0502020204030204"/>
            </a:endParaRPr>
          </a:p>
        </p:txBody>
      </p:sp>
      <p:sp>
        <p:nvSpPr>
          <p:cNvPr id="4" name="CuadroTexto 3">
            <a:extLst>
              <a:ext uri="{FF2B5EF4-FFF2-40B4-BE49-F238E27FC236}">
                <a16:creationId xmlns:a16="http://schemas.microsoft.com/office/drawing/2014/main" id="{61CD5004-A43F-4F7C-96B2-7FE3522A4FF8}"/>
              </a:ext>
            </a:extLst>
          </p:cNvPr>
          <p:cNvSpPr txBox="1"/>
          <p:nvPr/>
        </p:nvSpPr>
        <p:spPr>
          <a:xfrm>
            <a:off x="2750611" y="764846"/>
            <a:ext cx="6033053" cy="646331"/>
          </a:xfrm>
          <a:prstGeom prst="rect">
            <a:avLst/>
          </a:prstGeom>
          <a:noFill/>
        </p:spPr>
        <p:txBody>
          <a:bodyPr wrap="square" rtlCol="0">
            <a:spAutoFit/>
          </a:bodyPr>
          <a:lstStyle/>
          <a:p>
            <a:pPr defTabSz="685800"/>
            <a:r>
              <a:rPr lang="es-ES" dirty="0">
                <a:solidFill>
                  <a:srgbClr val="7030A0"/>
                </a:solidFill>
                <a:latin typeface="Calibri" panose="020F0502020204030204"/>
              </a:rPr>
              <a:t>Democratizar el consumo y la producción de la música académica, sinfónica y coral.</a:t>
            </a:r>
          </a:p>
        </p:txBody>
      </p:sp>
      <p:pic>
        <p:nvPicPr>
          <p:cNvPr id="5" name="Picture 2" descr="Orquesta Filarmónica de Bogotá | Bisa Corporation">
            <a:extLst>
              <a:ext uri="{FF2B5EF4-FFF2-40B4-BE49-F238E27FC236}">
                <a16:creationId xmlns:a16="http://schemas.microsoft.com/office/drawing/2014/main" id="{CD4918D6-CCE0-487F-A220-E7E9CC00E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609" y="5772150"/>
            <a:ext cx="2371725" cy="108585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3FB7140B-3D63-4DD0-B5FF-AC34D31426F7}"/>
              </a:ext>
            </a:extLst>
          </p:cNvPr>
          <p:cNvSpPr txBox="1"/>
          <p:nvPr/>
        </p:nvSpPr>
        <p:spPr>
          <a:xfrm>
            <a:off x="2927075" y="1927814"/>
            <a:ext cx="5433646" cy="1477328"/>
          </a:xfrm>
          <a:prstGeom prst="rect">
            <a:avLst/>
          </a:prstGeom>
          <a:noFill/>
        </p:spPr>
        <p:txBody>
          <a:bodyPr wrap="square" rtlCol="0">
            <a:spAutoFit/>
          </a:bodyPr>
          <a:lstStyle/>
          <a:p>
            <a:pPr defTabSz="685800"/>
            <a:r>
              <a:rPr lang="es-ES" b="1" dirty="0">
                <a:solidFill>
                  <a:srgbClr val="7030A0"/>
                </a:solidFill>
                <a:latin typeface="Calibri" panose="020F0502020204030204"/>
              </a:rPr>
              <a:t>Meta plan de desarrollo: </a:t>
            </a:r>
            <a:r>
              <a:rPr lang="es-ES" dirty="0">
                <a:solidFill>
                  <a:srgbClr val="7030A0"/>
                </a:solidFill>
                <a:latin typeface="Calibri" panose="020F0502020204030204"/>
              </a:rPr>
              <a:t>Gestionar 100% de las acciones orientadas a alcanzar una (1) Alianza Público Privada de proyectos de infraestructura para la Cultura priorizando la sede de la Orquesta Filarmónica de Bogotá</a:t>
            </a:r>
            <a:r>
              <a:rPr lang="es-ES" sz="1350" dirty="0">
                <a:solidFill>
                  <a:srgbClr val="7030A0"/>
                </a:solidFill>
                <a:latin typeface="Calibri" panose="020F0502020204030204"/>
              </a:rPr>
              <a:t>.</a:t>
            </a:r>
          </a:p>
        </p:txBody>
      </p:sp>
      <p:sp>
        <p:nvSpPr>
          <p:cNvPr id="9" name="CuadroTexto 8">
            <a:extLst>
              <a:ext uri="{FF2B5EF4-FFF2-40B4-BE49-F238E27FC236}">
                <a16:creationId xmlns:a16="http://schemas.microsoft.com/office/drawing/2014/main" id="{BF517E5C-6D70-4781-9D00-CAF57A512066}"/>
              </a:ext>
            </a:extLst>
          </p:cNvPr>
          <p:cNvSpPr txBox="1"/>
          <p:nvPr/>
        </p:nvSpPr>
        <p:spPr>
          <a:xfrm>
            <a:off x="2927075" y="3702635"/>
            <a:ext cx="4903660" cy="1754326"/>
          </a:xfrm>
          <a:prstGeom prst="rect">
            <a:avLst/>
          </a:prstGeom>
          <a:noFill/>
        </p:spPr>
        <p:txBody>
          <a:bodyPr wrap="square" rtlCol="0">
            <a:spAutoFit/>
          </a:bodyPr>
          <a:lstStyle/>
          <a:p>
            <a:pPr defTabSz="685800"/>
            <a:r>
              <a:rPr lang="es-ES" b="1" dirty="0">
                <a:solidFill>
                  <a:srgbClr val="7030A0"/>
                </a:solidFill>
                <a:latin typeface="Calibri" panose="020F0502020204030204"/>
              </a:rPr>
              <a:t>Meta proyecto: </a:t>
            </a:r>
            <a:r>
              <a:rPr lang="es-ES" dirty="0">
                <a:solidFill>
                  <a:srgbClr val="7030A0"/>
                </a:solidFill>
                <a:latin typeface="Calibri" panose="020F0502020204030204"/>
              </a:rPr>
              <a:t>Estudiar y diseñar el 30% de una infraestructura que corresponde a todos los productos relacionados a la etapa de pre inversión en infraestructura cultural, como son estudios de factibilidad, diseños arquitectónicos, planos, estudio de suelos y otros.</a:t>
            </a:r>
          </a:p>
        </p:txBody>
      </p:sp>
    </p:spTree>
    <p:extLst>
      <p:ext uri="{BB962C8B-B14F-4D97-AF65-F5344CB8AC3E}">
        <p14:creationId xmlns:p14="http://schemas.microsoft.com/office/powerpoint/2010/main" val="1046435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872916"/>
            <a:ext cx="8229600" cy="4525963"/>
          </a:xfrm>
        </p:spPr>
        <p:txBody>
          <a:bodyPr/>
          <a:lstStyle/>
          <a:p>
            <a:pPr marL="0" lvl="0" indent="0" algn="ctr">
              <a:buNone/>
            </a:pPr>
            <a:endParaRPr lang="es-MX" sz="4800" b="1" dirty="0">
              <a:solidFill>
                <a:schemeClr val="bg1"/>
              </a:solidFill>
              <a:latin typeface="Arial" panose="020B0604020202020204" pitchFamily="34" charset="0"/>
              <a:cs typeface="Arial" panose="020B0604020202020204" pitchFamily="34" charset="0"/>
            </a:endParaRPr>
          </a:p>
          <a:p>
            <a:pPr marL="0" lvl="0" indent="0" algn="ctr">
              <a:buNone/>
            </a:pPr>
            <a:r>
              <a:rPr lang="es-MX" sz="4800" b="1" dirty="0">
                <a:solidFill>
                  <a:schemeClr val="bg1"/>
                </a:solidFill>
                <a:latin typeface="Arial" panose="020B0604020202020204" pitchFamily="34" charset="0"/>
                <a:cs typeface="Arial" panose="020B0604020202020204" pitchFamily="34" charset="0"/>
              </a:rPr>
              <a:t>GRACIAS</a:t>
            </a:r>
            <a:endParaRPr lang="es-CO" sz="4800" dirty="0">
              <a:solidFill>
                <a:schemeClr val="bg1"/>
              </a:solidFill>
              <a:latin typeface="Arial" panose="020B0604020202020204" pitchFamily="34" charset="0"/>
              <a:cs typeface="Arial" panose="020B0604020202020204" pitchFamily="34" charset="0"/>
            </a:endParaRPr>
          </a:p>
          <a:p>
            <a:pPr marL="0" indent="0">
              <a:buNone/>
            </a:pPr>
            <a:endParaRPr lang="es-CO" dirty="0"/>
          </a:p>
        </p:txBody>
      </p:sp>
    </p:spTree>
    <p:extLst>
      <p:ext uri="{BB962C8B-B14F-4D97-AF65-F5344CB8AC3E}">
        <p14:creationId xmlns:p14="http://schemas.microsoft.com/office/powerpoint/2010/main" val="204983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85800" y="552209"/>
            <a:ext cx="7772400" cy="8579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ES" sz="3600" b="1" dirty="0">
              <a:solidFill>
                <a:schemeClr val="bg1"/>
              </a:solidFill>
              <a:latin typeface="Arial Narrow"/>
              <a:cs typeface="Arial Narrow"/>
            </a:endParaRPr>
          </a:p>
        </p:txBody>
      </p:sp>
      <p:sp>
        <p:nvSpPr>
          <p:cNvPr id="5" name="Título 1"/>
          <p:cNvSpPr txBox="1">
            <a:spLocks/>
          </p:cNvSpPr>
          <p:nvPr/>
        </p:nvSpPr>
        <p:spPr>
          <a:xfrm>
            <a:off x="685800" y="3000043"/>
            <a:ext cx="7772400" cy="857913"/>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dirty="0">
                <a:solidFill>
                  <a:schemeClr val="bg1"/>
                </a:solidFill>
                <a:latin typeface="Arial" panose="020B0604020202020204" pitchFamily="34" charset="0"/>
                <a:cs typeface="Arial" panose="020B0604020202020204" pitchFamily="34" charset="0"/>
              </a:rPr>
              <a:t>EJECUCIÓN Y SEGUIMIENTO PRESUPUESTAL AÑO 2021</a:t>
            </a:r>
          </a:p>
          <a:p>
            <a:pPr algn="l"/>
            <a:endParaRPr lang="es-ES" sz="3200" dirty="0">
              <a:solidFill>
                <a:schemeClr val="bg1"/>
              </a:solidFill>
              <a:latin typeface="Arial Narrow"/>
              <a:cs typeface="Arial Narrow"/>
            </a:endParaRPr>
          </a:p>
        </p:txBody>
      </p:sp>
    </p:spTree>
    <p:extLst>
      <p:ext uri="{BB962C8B-B14F-4D97-AF65-F5344CB8AC3E}">
        <p14:creationId xmlns:p14="http://schemas.microsoft.com/office/powerpoint/2010/main" val="110822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685800" y="399809"/>
            <a:ext cx="7772400" cy="857913"/>
          </a:xfrm>
        </p:spPr>
        <p:txBody>
          <a:bodyPr>
            <a:normAutofit fontScale="90000"/>
          </a:bodyPr>
          <a:lstStyle/>
          <a:p>
            <a:pPr lvl="0"/>
            <a:br>
              <a:rPr lang="es-CO" dirty="0"/>
            </a:br>
            <a:endParaRPr lang="es-ES" sz="3600" b="1" dirty="0">
              <a:latin typeface="Arial Narrow"/>
              <a:cs typeface="Arial Narrow"/>
            </a:endParaRPr>
          </a:p>
        </p:txBody>
      </p:sp>
      <p:graphicFrame>
        <p:nvGraphicFramePr>
          <p:cNvPr id="3" name="Tabla 2">
            <a:extLst>
              <a:ext uri="{FF2B5EF4-FFF2-40B4-BE49-F238E27FC236}">
                <a16:creationId xmlns:a16="http://schemas.microsoft.com/office/drawing/2014/main" id="{FE2DC23D-B0C3-49FA-A666-512A308EC670}"/>
              </a:ext>
            </a:extLst>
          </p:cNvPr>
          <p:cNvGraphicFramePr>
            <a:graphicFrameLocks noGrp="1"/>
          </p:cNvGraphicFramePr>
          <p:nvPr>
            <p:extLst>
              <p:ext uri="{D42A27DB-BD31-4B8C-83A1-F6EECF244321}">
                <p14:modId xmlns:p14="http://schemas.microsoft.com/office/powerpoint/2010/main" val="3759677719"/>
              </p:ext>
            </p:extLst>
          </p:nvPr>
        </p:nvGraphicFramePr>
        <p:xfrm>
          <a:off x="340242" y="819095"/>
          <a:ext cx="8346558" cy="1970545"/>
        </p:xfrm>
        <a:graphic>
          <a:graphicData uri="http://schemas.openxmlformats.org/drawingml/2006/table">
            <a:tbl>
              <a:tblPr/>
              <a:tblGrid>
                <a:gridCol w="2009256">
                  <a:extLst>
                    <a:ext uri="{9D8B030D-6E8A-4147-A177-3AD203B41FA5}">
                      <a16:colId xmlns:a16="http://schemas.microsoft.com/office/drawing/2014/main" val="3879076429"/>
                    </a:ext>
                  </a:extLst>
                </a:gridCol>
                <a:gridCol w="1881641">
                  <a:extLst>
                    <a:ext uri="{9D8B030D-6E8A-4147-A177-3AD203B41FA5}">
                      <a16:colId xmlns:a16="http://schemas.microsoft.com/office/drawing/2014/main" val="2874393833"/>
                    </a:ext>
                  </a:extLst>
                </a:gridCol>
                <a:gridCol w="1849058">
                  <a:extLst>
                    <a:ext uri="{9D8B030D-6E8A-4147-A177-3AD203B41FA5}">
                      <a16:colId xmlns:a16="http://schemas.microsoft.com/office/drawing/2014/main" val="2521649382"/>
                    </a:ext>
                  </a:extLst>
                </a:gridCol>
                <a:gridCol w="2606603">
                  <a:extLst>
                    <a:ext uri="{9D8B030D-6E8A-4147-A177-3AD203B41FA5}">
                      <a16:colId xmlns:a16="http://schemas.microsoft.com/office/drawing/2014/main" val="1051420016"/>
                    </a:ext>
                  </a:extLst>
                </a:gridCol>
              </a:tblGrid>
              <a:tr h="433983">
                <a:tc gridSpan="4">
                  <a:txBody>
                    <a:bodyPr/>
                    <a:lstStyle/>
                    <a:p>
                      <a:pPr algn="ctr" rtl="0" fontAlgn="ctr"/>
                      <a:r>
                        <a:rPr lang="es-ES" sz="1400" b="1" i="0" u="none" strike="noStrike">
                          <a:solidFill>
                            <a:srgbClr val="FFFFFF"/>
                          </a:solidFill>
                          <a:effectLst/>
                          <a:latin typeface="Arial" panose="020B0604020202020204" pitchFamily="34" charset="0"/>
                        </a:rPr>
                        <a:t>Ejecución Presupuestal a agosto 30 de 2021</a:t>
                      </a:r>
                    </a:p>
                  </a:txBody>
                  <a:tcPr marL="8037" marR="8037" marT="8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763017013"/>
                  </a:ext>
                </a:extLst>
              </a:tr>
              <a:tr h="433983">
                <a:tc>
                  <a:txBody>
                    <a:bodyPr/>
                    <a:lstStyle/>
                    <a:p>
                      <a:pPr algn="ctr" rtl="0" fontAlgn="ctr"/>
                      <a:r>
                        <a:rPr lang="es-ES" sz="1400" b="1" i="0" u="none" strike="noStrike">
                          <a:solidFill>
                            <a:srgbClr val="7030A0"/>
                          </a:solidFill>
                          <a:effectLst/>
                          <a:latin typeface="Arial" panose="020B0604020202020204" pitchFamily="34" charset="0"/>
                        </a:rPr>
                        <a:t>Presupuesto Definitivo</a:t>
                      </a:r>
                    </a:p>
                  </a:txBody>
                  <a:tcPr marL="8037" marR="8037" marT="80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400" b="1" i="0" u="none" strike="noStrike">
                          <a:solidFill>
                            <a:srgbClr val="7030A0"/>
                          </a:solidFill>
                          <a:effectLst/>
                          <a:latin typeface="Arial" panose="020B0604020202020204" pitchFamily="34" charset="0"/>
                        </a:rPr>
                        <a:t>Comprometido a Agosto 30</a:t>
                      </a:r>
                    </a:p>
                  </a:txBody>
                  <a:tcPr marL="8037" marR="8037" marT="8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400" b="1" i="0" u="none" strike="noStrike">
                          <a:solidFill>
                            <a:srgbClr val="7030A0"/>
                          </a:solidFill>
                          <a:effectLst/>
                          <a:latin typeface="Arial" panose="020B0604020202020204" pitchFamily="34" charset="0"/>
                        </a:rPr>
                        <a:t>Giros</a:t>
                      </a:r>
                    </a:p>
                  </a:txBody>
                  <a:tcPr marL="8037" marR="8037" marT="8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400" b="1" i="0" u="none" strike="noStrike">
                          <a:solidFill>
                            <a:srgbClr val="7030A0"/>
                          </a:solidFill>
                          <a:effectLst/>
                          <a:latin typeface="Arial" panose="020B0604020202020204" pitchFamily="34" charset="0"/>
                        </a:rPr>
                        <a:t>% de Ejecución</a:t>
                      </a:r>
                    </a:p>
                  </a:txBody>
                  <a:tcPr marL="8037" marR="8037" marT="80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477255"/>
                  </a:ext>
                </a:extLst>
              </a:tr>
              <a:tr h="216991">
                <a:tc>
                  <a:txBody>
                    <a:bodyPr/>
                    <a:lstStyle/>
                    <a:p>
                      <a:pPr algn="ctr" rtl="0" fontAlgn="ctr"/>
                      <a:r>
                        <a:rPr lang="es-ES" sz="1400" b="0" i="0" u="none" strike="noStrike">
                          <a:solidFill>
                            <a:srgbClr val="7030A0"/>
                          </a:solidFill>
                          <a:effectLst/>
                          <a:latin typeface="Arial" panose="020B0604020202020204" pitchFamily="34" charset="0"/>
                        </a:rPr>
                        <a:t> $          31.402.000.000 </a:t>
                      </a:r>
                    </a:p>
                  </a:txBody>
                  <a:tcPr marL="8037" marR="8037" marT="8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400" b="0" i="0" u="none" strike="noStrike">
                          <a:solidFill>
                            <a:srgbClr val="7030A0"/>
                          </a:solidFill>
                          <a:effectLst/>
                          <a:latin typeface="Arial" panose="020B0604020202020204" pitchFamily="34" charset="0"/>
                        </a:rPr>
                        <a:t> $        24.405.356.485 </a:t>
                      </a:r>
                    </a:p>
                  </a:txBody>
                  <a:tcPr marL="8037" marR="8037" marT="8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400" b="0" i="0" u="none" strike="noStrike" dirty="0">
                          <a:solidFill>
                            <a:srgbClr val="7030A0"/>
                          </a:solidFill>
                          <a:effectLst/>
                          <a:latin typeface="Arial" panose="020B0604020202020204" pitchFamily="34" charset="0"/>
                        </a:rPr>
                        <a:t> $         11.317.077.837 </a:t>
                      </a:r>
                    </a:p>
                  </a:txBody>
                  <a:tcPr marL="8037" marR="8037" marT="80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400" b="1" i="0" u="none" strike="noStrike">
                          <a:solidFill>
                            <a:srgbClr val="7030A0"/>
                          </a:solidFill>
                          <a:effectLst/>
                          <a:latin typeface="Arial" panose="020B0604020202020204" pitchFamily="34" charset="0"/>
                        </a:rPr>
                        <a:t>77,72%</a:t>
                      </a:r>
                    </a:p>
                  </a:txBody>
                  <a:tcPr marL="8037" marR="8037" marT="80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208608"/>
                  </a:ext>
                </a:extLst>
              </a:tr>
              <a:tr h="433983">
                <a:tc gridSpan="4">
                  <a:txBody>
                    <a:bodyPr/>
                    <a:lstStyle/>
                    <a:p>
                      <a:pPr algn="ctr" rtl="0" fontAlgn="ctr"/>
                      <a:r>
                        <a:rPr lang="es-ES" sz="1400" b="1" i="0" u="none" strike="noStrike">
                          <a:solidFill>
                            <a:srgbClr val="FFFFFF"/>
                          </a:solidFill>
                          <a:effectLst/>
                          <a:latin typeface="Arial" panose="020B0604020202020204" pitchFamily="34" charset="0"/>
                        </a:rPr>
                        <a:t>Ejecución de Reservas a agosto 30 de 2021</a:t>
                      </a:r>
                    </a:p>
                  </a:txBody>
                  <a:tcPr marL="8037" marR="8037" marT="8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146631826"/>
                  </a:ext>
                </a:extLst>
              </a:tr>
              <a:tr h="216991">
                <a:tc>
                  <a:txBody>
                    <a:bodyPr/>
                    <a:lstStyle/>
                    <a:p>
                      <a:pPr algn="ctr" rtl="0" fontAlgn="ctr"/>
                      <a:r>
                        <a:rPr lang="es-ES" sz="1400" b="1" i="0" u="none" strike="noStrike">
                          <a:solidFill>
                            <a:srgbClr val="7030A0"/>
                          </a:solidFill>
                          <a:effectLst/>
                          <a:latin typeface="Arial" panose="020B0604020202020204" pitchFamily="34" charset="0"/>
                        </a:rPr>
                        <a:t>Reservas Constituídas</a:t>
                      </a:r>
                    </a:p>
                  </a:txBody>
                  <a:tcPr marL="8037" marR="8037" marT="80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400" b="1" i="0" u="none" strike="noStrike">
                          <a:solidFill>
                            <a:srgbClr val="7030A0"/>
                          </a:solidFill>
                          <a:effectLst/>
                          <a:latin typeface="Arial" panose="020B0604020202020204" pitchFamily="34" charset="0"/>
                        </a:rPr>
                        <a:t>Anulaciones</a:t>
                      </a:r>
                    </a:p>
                  </a:txBody>
                  <a:tcPr marL="8037" marR="8037" marT="8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400" b="1" i="0" u="none" strike="noStrike">
                          <a:solidFill>
                            <a:srgbClr val="7030A0"/>
                          </a:solidFill>
                          <a:effectLst/>
                          <a:latin typeface="Arial" panose="020B0604020202020204" pitchFamily="34" charset="0"/>
                        </a:rPr>
                        <a:t>Reservas Giradas</a:t>
                      </a:r>
                    </a:p>
                  </a:txBody>
                  <a:tcPr marL="8037" marR="8037" marT="8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400" b="1" i="0" u="none" strike="noStrike">
                          <a:solidFill>
                            <a:srgbClr val="7030A0"/>
                          </a:solidFill>
                          <a:effectLst/>
                          <a:latin typeface="Arial" panose="020B0604020202020204" pitchFamily="34" charset="0"/>
                        </a:rPr>
                        <a:t>% de Ejecución</a:t>
                      </a:r>
                    </a:p>
                  </a:txBody>
                  <a:tcPr marL="8037" marR="8037" marT="80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794604"/>
                  </a:ext>
                </a:extLst>
              </a:tr>
              <a:tr h="225028">
                <a:tc>
                  <a:txBody>
                    <a:bodyPr/>
                    <a:lstStyle/>
                    <a:p>
                      <a:pPr algn="ctr" rtl="0" fontAlgn="ctr"/>
                      <a:r>
                        <a:rPr lang="es-ES" sz="1400" b="0" i="0" u="none" strike="noStrike">
                          <a:solidFill>
                            <a:srgbClr val="7030A0"/>
                          </a:solidFill>
                          <a:effectLst/>
                          <a:latin typeface="Arial" panose="020B0604020202020204" pitchFamily="34" charset="0"/>
                        </a:rPr>
                        <a:t> $            6.578.873.951 </a:t>
                      </a:r>
                    </a:p>
                  </a:txBody>
                  <a:tcPr marL="8037" marR="8037" marT="8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400" b="0" i="0" u="none" strike="noStrike">
                          <a:solidFill>
                            <a:srgbClr val="7030A0"/>
                          </a:solidFill>
                          <a:effectLst/>
                          <a:latin typeface="Arial" panose="020B0604020202020204" pitchFamily="34" charset="0"/>
                        </a:rPr>
                        <a:t> $               18.758.174 </a:t>
                      </a:r>
                    </a:p>
                  </a:txBody>
                  <a:tcPr marL="8037" marR="8037" marT="80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400" b="0" i="0" u="none" strike="noStrike">
                          <a:solidFill>
                            <a:srgbClr val="7030A0"/>
                          </a:solidFill>
                          <a:effectLst/>
                          <a:latin typeface="Arial" panose="020B0604020202020204" pitchFamily="34" charset="0"/>
                        </a:rPr>
                        <a:t> $         6.273.074.370 </a:t>
                      </a:r>
                    </a:p>
                  </a:txBody>
                  <a:tcPr marL="8037" marR="8037" marT="80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400" b="1" i="0" u="none" strike="noStrike" dirty="0">
                          <a:solidFill>
                            <a:srgbClr val="7030A0"/>
                          </a:solidFill>
                          <a:effectLst/>
                          <a:latin typeface="Arial" panose="020B0604020202020204" pitchFamily="34" charset="0"/>
                        </a:rPr>
                        <a:t>95,62%</a:t>
                      </a:r>
                    </a:p>
                  </a:txBody>
                  <a:tcPr marL="8037" marR="8037" marT="80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905873"/>
                  </a:ext>
                </a:extLst>
              </a:tr>
            </a:tbl>
          </a:graphicData>
        </a:graphic>
      </p:graphicFrame>
      <p:graphicFrame>
        <p:nvGraphicFramePr>
          <p:cNvPr id="8" name="Gráfico 7">
            <a:extLst>
              <a:ext uri="{FF2B5EF4-FFF2-40B4-BE49-F238E27FC236}">
                <a16:creationId xmlns:a16="http://schemas.microsoft.com/office/drawing/2014/main" id="{A7E64E86-43E0-402C-961E-6E3B239D3A54}"/>
              </a:ext>
            </a:extLst>
          </p:cNvPr>
          <p:cNvGraphicFramePr>
            <a:graphicFrameLocks/>
          </p:cNvGraphicFramePr>
          <p:nvPr>
            <p:extLst>
              <p:ext uri="{D42A27DB-BD31-4B8C-83A1-F6EECF244321}">
                <p14:modId xmlns:p14="http://schemas.microsoft.com/office/powerpoint/2010/main" val="3398628391"/>
              </p:ext>
            </p:extLst>
          </p:nvPr>
        </p:nvGraphicFramePr>
        <p:xfrm>
          <a:off x="2286000" y="3196894"/>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348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85800" y="552209"/>
            <a:ext cx="7772400" cy="8579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ES" sz="3600" b="1" dirty="0">
              <a:solidFill>
                <a:schemeClr val="bg1"/>
              </a:solidFill>
              <a:latin typeface="Arial Narrow"/>
              <a:cs typeface="Arial Narrow"/>
            </a:endParaRPr>
          </a:p>
        </p:txBody>
      </p:sp>
      <p:sp>
        <p:nvSpPr>
          <p:cNvPr id="5" name="Título 1"/>
          <p:cNvSpPr txBox="1">
            <a:spLocks/>
          </p:cNvSpPr>
          <p:nvPr/>
        </p:nvSpPr>
        <p:spPr>
          <a:xfrm>
            <a:off x="1253837" y="3050080"/>
            <a:ext cx="7772400" cy="8579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3200" dirty="0">
                <a:solidFill>
                  <a:schemeClr val="bg1"/>
                </a:solidFill>
                <a:latin typeface="Arial" panose="020B0604020202020204" pitchFamily="34" charset="0"/>
                <a:cs typeface="Arial" panose="020B0604020202020204" pitchFamily="34" charset="0"/>
              </a:rPr>
              <a:t>PRINCIPALES LOGROS EN EL 2021</a:t>
            </a:r>
          </a:p>
          <a:p>
            <a:pPr algn="l"/>
            <a:endParaRPr lang="es-ES" sz="3200" dirty="0">
              <a:solidFill>
                <a:schemeClr val="bg1"/>
              </a:solidFill>
              <a:latin typeface="Arial Narrow"/>
              <a:cs typeface="Arial Narrow"/>
            </a:endParaRPr>
          </a:p>
        </p:txBody>
      </p:sp>
    </p:spTree>
    <p:extLst>
      <p:ext uri="{BB962C8B-B14F-4D97-AF65-F5344CB8AC3E}">
        <p14:creationId xmlns:p14="http://schemas.microsoft.com/office/powerpoint/2010/main" val="137711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7" name="Marcador de contenido 6">
            <a:extLst>
              <a:ext uri="{FF2B5EF4-FFF2-40B4-BE49-F238E27FC236}">
                <a16:creationId xmlns:a16="http://schemas.microsoft.com/office/drawing/2014/main" id="{252A36D6-AD26-4EEF-8E5C-DC5F10AC09D9}"/>
              </a:ext>
            </a:extLst>
          </p:cNvPr>
          <p:cNvPicPr>
            <a:picLocks noGrp="1" noChangeAspect="1"/>
          </p:cNvPicPr>
          <p:nvPr>
            <p:ph idx="1"/>
          </p:nvPr>
        </p:nvPicPr>
        <p:blipFill rotWithShape="1">
          <a:blip r:embed="rId2"/>
          <a:srcRect l="5996" r="10649"/>
          <a:stretch/>
        </p:blipFill>
        <p:spPr>
          <a:xfrm>
            <a:off x="0" y="0"/>
            <a:ext cx="9144000" cy="6858000"/>
          </a:xfrm>
        </p:spPr>
      </p:pic>
    </p:spTree>
    <p:extLst>
      <p:ext uri="{BB962C8B-B14F-4D97-AF65-F5344CB8AC3E}">
        <p14:creationId xmlns:p14="http://schemas.microsoft.com/office/powerpoint/2010/main" val="119088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23;p20">
            <a:extLst>
              <a:ext uri="{FF2B5EF4-FFF2-40B4-BE49-F238E27FC236}">
                <a16:creationId xmlns:a16="http://schemas.microsoft.com/office/drawing/2014/main" id="{6D8F4C19-1669-4041-A376-0BB4E3BB3336}"/>
              </a:ext>
            </a:extLst>
          </p:cNvPr>
          <p:cNvPicPr preferRelativeResize="0"/>
          <p:nvPr/>
        </p:nvPicPr>
        <p:blipFill rotWithShape="1">
          <a:blip r:embed="rId2">
            <a:alphaModFix/>
          </a:blip>
          <a:srcRect t="11264" b="22435"/>
          <a:stretch/>
        </p:blipFill>
        <p:spPr>
          <a:xfrm>
            <a:off x="223" y="3450424"/>
            <a:ext cx="9143777" cy="3407576"/>
          </a:xfrm>
          <a:prstGeom prst="rect">
            <a:avLst/>
          </a:prstGeom>
          <a:noFill/>
          <a:ln>
            <a:noFill/>
          </a:ln>
        </p:spPr>
      </p:pic>
      <p:sp>
        <p:nvSpPr>
          <p:cNvPr id="5" name="Google Shape;124;p20">
            <a:extLst>
              <a:ext uri="{FF2B5EF4-FFF2-40B4-BE49-F238E27FC236}">
                <a16:creationId xmlns:a16="http://schemas.microsoft.com/office/drawing/2014/main" id="{F92E8847-D6F3-40CC-A267-FD9FF802542A}"/>
              </a:ext>
            </a:extLst>
          </p:cNvPr>
          <p:cNvSpPr txBox="1">
            <a:spLocks/>
          </p:cNvSpPr>
          <p:nvPr/>
        </p:nvSpPr>
        <p:spPr>
          <a:xfrm>
            <a:off x="691340" y="401551"/>
            <a:ext cx="7761320" cy="946200"/>
          </a:xfrm>
          <a:prstGeom prst="rect">
            <a:avLst/>
          </a:prstGeom>
        </p:spPr>
        <p:txBody>
          <a:bodyPr spcFirstLastPara="1" vert="horz" wrap="square" lIns="91425" tIns="91425" rIns="91425" bIns="91425"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ES" sz="2000" b="1" dirty="0">
                <a:solidFill>
                  <a:srgbClr val="7030A0"/>
                </a:solidFill>
                <a:latin typeface="Calibri"/>
                <a:ea typeface="Calibri"/>
                <a:cs typeface="Calibri"/>
                <a:sym typeface="Calibri"/>
              </a:rPr>
              <a:t>CREACIÓN DE LA ORQUESTA DE MUJERES</a:t>
            </a:r>
          </a:p>
          <a:p>
            <a:pPr algn="l">
              <a:spcBef>
                <a:spcPts val="0"/>
              </a:spcBef>
            </a:pPr>
            <a:r>
              <a:rPr lang="es-ES" sz="2000" b="1" i="1" dirty="0">
                <a:solidFill>
                  <a:srgbClr val="7030A0"/>
                </a:solidFill>
                <a:latin typeface="Calibri"/>
                <a:ea typeface="Calibri"/>
                <a:cs typeface="Calibri"/>
                <a:sym typeface="Calibri"/>
              </a:rPr>
              <a:t>Filarmónica de Mujeres: </a:t>
            </a:r>
            <a:r>
              <a:rPr lang="es-ES" sz="2000" dirty="0">
                <a:solidFill>
                  <a:srgbClr val="7030A0"/>
                </a:solidFill>
                <a:latin typeface="Calibri" panose="020F0502020204030204" pitchFamily="34" charset="0"/>
              </a:rPr>
              <a:t>La primera de este género en América Latina</a:t>
            </a:r>
            <a:endParaRPr lang="es-ES" sz="2000" dirty="0">
              <a:solidFill>
                <a:srgbClr val="7030A0"/>
              </a:solidFill>
            </a:endParaRPr>
          </a:p>
          <a:p>
            <a:pPr algn="l">
              <a:spcBef>
                <a:spcPts val="0"/>
              </a:spcBef>
            </a:pPr>
            <a:r>
              <a:rPr lang="es-ES" sz="1600" b="1" i="1" dirty="0">
                <a:latin typeface="Calibri"/>
                <a:ea typeface="Calibri"/>
                <a:cs typeface="Calibri"/>
                <a:sym typeface="Calibri"/>
              </a:rPr>
              <a:t> </a:t>
            </a:r>
          </a:p>
          <a:p>
            <a:pPr algn="l">
              <a:spcBef>
                <a:spcPts val="0"/>
              </a:spcBef>
            </a:pPr>
            <a:endParaRPr lang="es-ES" sz="1600" b="1" dirty="0">
              <a:latin typeface="Calibri"/>
              <a:ea typeface="Calibri"/>
              <a:cs typeface="Calibri"/>
              <a:sym typeface="Calibri"/>
            </a:endParaRPr>
          </a:p>
        </p:txBody>
      </p:sp>
      <p:sp>
        <p:nvSpPr>
          <p:cNvPr id="6" name="Google Shape;148;p22">
            <a:extLst>
              <a:ext uri="{FF2B5EF4-FFF2-40B4-BE49-F238E27FC236}">
                <a16:creationId xmlns:a16="http://schemas.microsoft.com/office/drawing/2014/main" id="{FBD84BBC-9ECF-441D-AFE7-BFD53EE58452}"/>
              </a:ext>
            </a:extLst>
          </p:cNvPr>
          <p:cNvSpPr txBox="1">
            <a:spLocks/>
          </p:cNvSpPr>
          <p:nvPr/>
        </p:nvSpPr>
        <p:spPr>
          <a:xfrm>
            <a:off x="223" y="3025726"/>
            <a:ext cx="9143777" cy="505500"/>
          </a:xfrm>
          <a:prstGeom prst="rect">
            <a:avLst/>
          </a:prstGeom>
        </p:spPr>
        <p:txBody>
          <a:bodyPr spcFirstLastPara="1" vert="horz" wrap="square" lIns="91425" tIns="91425" rIns="91425" bIns="91425"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1600"/>
              </a:spcAft>
              <a:buFont typeface="Arial"/>
              <a:buNone/>
            </a:pPr>
            <a:r>
              <a:rPr lang="es-ES" sz="1300" dirty="0">
                <a:latin typeface="Calibri"/>
                <a:ea typeface="Calibri"/>
                <a:cs typeface="Calibri"/>
                <a:sym typeface="Calibri"/>
              </a:rPr>
              <a:t>En el marco de las actividades de conmemoración del </a:t>
            </a:r>
            <a:r>
              <a:rPr lang="es-ES" sz="1300" b="1" dirty="0">
                <a:latin typeface="Calibri"/>
                <a:ea typeface="Calibri"/>
                <a:cs typeface="Calibri"/>
                <a:sym typeface="Calibri"/>
              </a:rPr>
              <a:t>cumpleaños de Bogotá</a:t>
            </a:r>
            <a:r>
              <a:rPr lang="es-ES" sz="1300" dirty="0">
                <a:latin typeface="Calibri"/>
                <a:ea typeface="Calibri"/>
                <a:cs typeface="Calibri"/>
                <a:sym typeface="Calibri"/>
              </a:rPr>
              <a:t> el día 04 de agosto en el Teatro Jorge Gaitán se realizó el </a:t>
            </a:r>
            <a:r>
              <a:rPr lang="es-ES" sz="1300" b="1" dirty="0">
                <a:latin typeface="Calibri"/>
                <a:ea typeface="Calibri"/>
                <a:cs typeface="Calibri"/>
                <a:sym typeface="Calibri"/>
              </a:rPr>
              <a:t>primer concierto de la Orquesta de mujeres.</a:t>
            </a:r>
          </a:p>
        </p:txBody>
      </p:sp>
      <p:sp>
        <p:nvSpPr>
          <p:cNvPr id="7" name="Google Shape;125;p20">
            <a:extLst>
              <a:ext uri="{FF2B5EF4-FFF2-40B4-BE49-F238E27FC236}">
                <a16:creationId xmlns:a16="http://schemas.microsoft.com/office/drawing/2014/main" id="{FCDAD1F3-A63E-471E-A104-CDC158A77BCD}"/>
              </a:ext>
            </a:extLst>
          </p:cNvPr>
          <p:cNvSpPr txBox="1">
            <a:spLocks/>
          </p:cNvSpPr>
          <p:nvPr/>
        </p:nvSpPr>
        <p:spPr>
          <a:xfrm>
            <a:off x="708912" y="1404622"/>
            <a:ext cx="1042735" cy="1093975"/>
          </a:xfrm>
          <a:prstGeom prst="rect">
            <a:avLst/>
          </a:prstGeom>
          <a:ln>
            <a:solidFill>
              <a:srgbClr val="7030A0"/>
            </a:solidFill>
          </a:ln>
        </p:spPr>
        <p:txBody>
          <a:bodyPr spcFirstLastPara="1" wrap="square" lIns="91425" tIns="91425" rIns="91425" bIns="91425"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dirty="0">
                <a:solidFill>
                  <a:srgbClr val="7030A0"/>
                </a:solidFill>
                <a:latin typeface="Calibri"/>
                <a:ea typeface="Calibri"/>
                <a:cs typeface="Calibri"/>
                <a:sym typeface="Calibri"/>
              </a:rPr>
              <a:t>34</a:t>
            </a:r>
          </a:p>
        </p:txBody>
      </p:sp>
      <p:sp>
        <p:nvSpPr>
          <p:cNvPr id="8" name="Google Shape;126;p20">
            <a:extLst>
              <a:ext uri="{FF2B5EF4-FFF2-40B4-BE49-F238E27FC236}">
                <a16:creationId xmlns:a16="http://schemas.microsoft.com/office/drawing/2014/main" id="{006E0D77-A2DE-4E59-AADD-3BDB1240A3D2}"/>
              </a:ext>
            </a:extLst>
          </p:cNvPr>
          <p:cNvSpPr txBox="1">
            <a:spLocks/>
          </p:cNvSpPr>
          <p:nvPr/>
        </p:nvSpPr>
        <p:spPr>
          <a:xfrm>
            <a:off x="1751647" y="1609915"/>
            <a:ext cx="5071577" cy="666403"/>
          </a:xfrm>
          <a:prstGeom prst="rect">
            <a:avLst/>
          </a:prstGeom>
        </p:spPr>
        <p:txBody>
          <a:bodyPr spcFirstLastPara="1" vert="horz" wrap="square" lIns="91425" tIns="91425" rIns="91425" bIns="91425"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s-ES" sz="1800" dirty="0">
                <a:solidFill>
                  <a:srgbClr val="1A1A1A"/>
                </a:solidFill>
                <a:latin typeface="Calibri"/>
                <a:ea typeface="Calibri"/>
                <a:cs typeface="Calibri"/>
                <a:sym typeface="Calibri"/>
              </a:rPr>
              <a:t>Mujeres instrumentistas que hacen parte de los diferentes proyectos de la Orquesta Filarmónica de Bogotá.</a:t>
            </a:r>
          </a:p>
        </p:txBody>
      </p:sp>
      <p:sp>
        <p:nvSpPr>
          <p:cNvPr id="9" name="Google Shape;128;p20">
            <a:extLst>
              <a:ext uri="{FF2B5EF4-FFF2-40B4-BE49-F238E27FC236}">
                <a16:creationId xmlns:a16="http://schemas.microsoft.com/office/drawing/2014/main" id="{D1F28B6E-59CA-44C9-9119-E17261913DE5}"/>
              </a:ext>
            </a:extLst>
          </p:cNvPr>
          <p:cNvSpPr txBox="1">
            <a:spLocks/>
          </p:cNvSpPr>
          <p:nvPr/>
        </p:nvSpPr>
        <p:spPr>
          <a:xfrm>
            <a:off x="1751647" y="2406600"/>
            <a:ext cx="3901500" cy="379200"/>
          </a:xfrm>
          <a:prstGeom prst="rect">
            <a:avLst/>
          </a:prstGeom>
        </p:spPr>
        <p:txBody>
          <a:bodyPr spcFirstLastPara="1" vert="horz" wrap="square" lIns="91425" tIns="91425" rIns="91425" bIns="91425"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s-ES" sz="1400" b="1" dirty="0">
                <a:latin typeface="Calibri"/>
                <a:ea typeface="Calibri"/>
                <a:cs typeface="Calibri"/>
                <a:sym typeface="Calibri"/>
              </a:rPr>
              <a:t>Directora:</a:t>
            </a:r>
            <a:r>
              <a:rPr lang="es-ES" sz="1400" b="1" dirty="0">
                <a:solidFill>
                  <a:srgbClr val="1A1A1A"/>
                </a:solidFill>
                <a:latin typeface="Calibri"/>
                <a:ea typeface="Calibri"/>
                <a:cs typeface="Calibri"/>
                <a:sym typeface="Calibri"/>
              </a:rPr>
              <a:t> </a:t>
            </a:r>
            <a:r>
              <a:rPr lang="es-ES" sz="1400" dirty="0">
                <a:solidFill>
                  <a:srgbClr val="1A1A1A"/>
                </a:solidFill>
                <a:latin typeface="Calibri"/>
                <a:ea typeface="Calibri"/>
                <a:cs typeface="Calibri"/>
                <a:sym typeface="Calibri"/>
              </a:rPr>
              <a:t>Maestra María Paola Ávila</a:t>
            </a:r>
          </a:p>
        </p:txBody>
      </p:sp>
    </p:spTree>
    <p:extLst>
      <p:ext uri="{BB962C8B-B14F-4D97-AF65-F5344CB8AC3E}">
        <p14:creationId xmlns:p14="http://schemas.microsoft.com/office/powerpoint/2010/main" val="253185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B3C9CCD-8ED6-4837-82DE-830D7D8280F7}"/>
              </a:ext>
            </a:extLst>
          </p:cNvPr>
          <p:cNvSpPr/>
          <p:nvPr/>
        </p:nvSpPr>
        <p:spPr>
          <a:xfrm>
            <a:off x="212445" y="582592"/>
            <a:ext cx="8718885" cy="1200329"/>
          </a:xfrm>
          <a:prstGeom prst="rect">
            <a:avLst/>
          </a:prstGeom>
        </p:spPr>
        <p:txBody>
          <a:bodyPr wrap="square">
            <a:spAutoFit/>
          </a:bodyPr>
          <a:lstStyle/>
          <a:p>
            <a:pPr algn="ctr"/>
            <a:r>
              <a:rPr lang="es-ES" sz="700" dirty="0">
                <a:solidFill>
                  <a:srgbClr val="7030A0"/>
                </a:solidFill>
                <a:latin typeface="Times New Roman" panose="02020603050405020304" pitchFamily="18" charset="0"/>
              </a:rPr>
              <a:t> </a:t>
            </a:r>
            <a:r>
              <a:rPr lang="es-ES" b="1" dirty="0">
                <a:solidFill>
                  <a:srgbClr val="7030A0"/>
                </a:solidFill>
                <a:latin typeface="Calibri" panose="020F0502020204030204" pitchFamily="34" charset="0"/>
              </a:rPr>
              <a:t>INTEGRACIÓN DE BOGOTÁ, D.C. CON LA REGIÓN: </a:t>
            </a:r>
            <a:r>
              <a:rPr lang="es-ES" dirty="0">
                <a:solidFill>
                  <a:srgbClr val="7030A0"/>
                </a:solidFill>
                <a:latin typeface="Calibri" panose="020F0502020204030204" pitchFamily="34" charset="0"/>
              </a:rPr>
              <a:t>mediante el proceso de formación musical adelantado en 2021 en alianza con el Departamento de Cundinamarca, se inició el proceso de formación musical en la región y se creó la  </a:t>
            </a:r>
          </a:p>
          <a:p>
            <a:pPr algn="ctr"/>
            <a:r>
              <a:rPr lang="es-ES" dirty="0">
                <a:solidFill>
                  <a:srgbClr val="7030A0"/>
                </a:solidFill>
                <a:latin typeface="Calibri" panose="020F0502020204030204" pitchFamily="34" charset="0"/>
              </a:rPr>
              <a:t>“Filarmónica Prejuvenil Bogotá – Cundinamarca”</a:t>
            </a:r>
            <a:endParaRPr lang="es-ES" dirty="0">
              <a:solidFill>
                <a:srgbClr val="7030A0"/>
              </a:solidFill>
            </a:endParaRPr>
          </a:p>
        </p:txBody>
      </p:sp>
      <p:pic>
        <p:nvPicPr>
          <p:cNvPr id="5" name="Google Shape;190;p26">
            <a:extLst>
              <a:ext uri="{FF2B5EF4-FFF2-40B4-BE49-F238E27FC236}">
                <a16:creationId xmlns:a16="http://schemas.microsoft.com/office/drawing/2014/main" id="{90ED2317-7A65-4A5D-8572-3EA3EFAD98F9}"/>
              </a:ext>
            </a:extLst>
          </p:cNvPr>
          <p:cNvPicPr preferRelativeResize="0"/>
          <p:nvPr/>
        </p:nvPicPr>
        <p:blipFill rotWithShape="1">
          <a:blip r:embed="rId2">
            <a:alphaModFix/>
          </a:blip>
          <a:srcRect t="12752" b="12759"/>
          <a:stretch/>
        </p:blipFill>
        <p:spPr>
          <a:xfrm>
            <a:off x="0" y="3272925"/>
            <a:ext cx="9143777" cy="3585075"/>
          </a:xfrm>
          <a:prstGeom prst="rect">
            <a:avLst/>
          </a:prstGeom>
          <a:noFill/>
          <a:ln>
            <a:noFill/>
          </a:ln>
        </p:spPr>
      </p:pic>
      <p:sp>
        <p:nvSpPr>
          <p:cNvPr id="6" name="Google Shape;179;p25">
            <a:extLst>
              <a:ext uri="{FF2B5EF4-FFF2-40B4-BE49-F238E27FC236}">
                <a16:creationId xmlns:a16="http://schemas.microsoft.com/office/drawing/2014/main" id="{BD76285B-1224-4A23-BA31-794AD9CAC708}"/>
              </a:ext>
            </a:extLst>
          </p:cNvPr>
          <p:cNvSpPr txBox="1">
            <a:spLocks/>
          </p:cNvSpPr>
          <p:nvPr/>
        </p:nvSpPr>
        <p:spPr>
          <a:xfrm>
            <a:off x="553451" y="1895761"/>
            <a:ext cx="1254487" cy="816300"/>
          </a:xfrm>
          <a:prstGeom prst="rect">
            <a:avLst/>
          </a:prstGeom>
          <a:ln>
            <a:solidFill>
              <a:srgbClr val="7030A0"/>
            </a:solidFill>
          </a:ln>
        </p:spPr>
        <p:txBody>
          <a:bodyPr spcFirstLastPara="1" wrap="square" lIns="91425" tIns="91425" rIns="91425" bIns="91425"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dirty="0">
                <a:solidFill>
                  <a:srgbClr val="7030A0"/>
                </a:solidFill>
                <a:latin typeface="Calibri"/>
                <a:ea typeface="Calibri"/>
                <a:cs typeface="Calibri"/>
                <a:sym typeface="Calibri"/>
              </a:rPr>
              <a:t>69</a:t>
            </a:r>
          </a:p>
        </p:txBody>
      </p:sp>
      <p:sp>
        <p:nvSpPr>
          <p:cNvPr id="8" name="Google Shape;182;p25">
            <a:extLst>
              <a:ext uri="{FF2B5EF4-FFF2-40B4-BE49-F238E27FC236}">
                <a16:creationId xmlns:a16="http://schemas.microsoft.com/office/drawing/2014/main" id="{EDA09314-E33B-475A-95B9-32A8098FB381}"/>
              </a:ext>
            </a:extLst>
          </p:cNvPr>
          <p:cNvSpPr txBox="1">
            <a:spLocks/>
          </p:cNvSpPr>
          <p:nvPr/>
        </p:nvSpPr>
        <p:spPr>
          <a:xfrm>
            <a:off x="1959345" y="2188607"/>
            <a:ext cx="6414634" cy="816300"/>
          </a:xfrm>
          <a:prstGeom prst="rect">
            <a:avLst/>
          </a:prstGeom>
        </p:spPr>
        <p:txBody>
          <a:bodyPr spcFirstLastPara="1" vert="horz" wrap="square" lIns="91425" tIns="91425" rIns="91425" bIns="91425"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just">
              <a:spcBef>
                <a:spcPts val="0"/>
              </a:spcBef>
              <a:buNone/>
            </a:pPr>
            <a:r>
              <a:rPr lang="es-ES" sz="1600" dirty="0">
                <a:solidFill>
                  <a:srgbClr val="1A1A1A"/>
                </a:solidFill>
                <a:ea typeface="Calibri"/>
                <a:cs typeface="Calibri"/>
                <a:sym typeface="Calibri"/>
              </a:rPr>
              <a:t>Los integrantes son estudiantes entre los 10 y 18 años de edad, pertenecientes a los procesos de formación musical de  </a:t>
            </a:r>
            <a:r>
              <a:rPr lang="es-ES" sz="2400" b="1" dirty="0">
                <a:solidFill>
                  <a:srgbClr val="1A1A1A"/>
                </a:solidFill>
                <a:ea typeface="Calibri"/>
                <a:cs typeface="Calibri"/>
                <a:sym typeface="Calibri"/>
              </a:rPr>
              <a:t>16</a:t>
            </a:r>
            <a:r>
              <a:rPr lang="es-ES" sz="1800" b="1" dirty="0">
                <a:solidFill>
                  <a:srgbClr val="1A1A1A"/>
                </a:solidFill>
                <a:ea typeface="Calibri"/>
                <a:cs typeface="Calibri"/>
                <a:sym typeface="Calibri"/>
              </a:rPr>
              <a:t> municipios de Cundinamarca </a:t>
            </a:r>
            <a:r>
              <a:rPr lang="es-ES" sz="1600" dirty="0">
                <a:solidFill>
                  <a:srgbClr val="1A1A1A"/>
                </a:solidFill>
                <a:ea typeface="Calibri"/>
                <a:cs typeface="Calibri"/>
                <a:sym typeface="Calibri"/>
              </a:rPr>
              <a:t>priorizados en el convenio y de la ciudad de Bogotá, acompañados por un grupo de 8 artistas formadores y sus directores titular y asistente.</a:t>
            </a:r>
          </a:p>
          <a:p>
            <a:pPr marL="0" indent="0">
              <a:spcBef>
                <a:spcPts val="0"/>
              </a:spcBef>
              <a:buFont typeface="Arial"/>
              <a:buNone/>
            </a:pPr>
            <a:r>
              <a:rPr lang="es-ES" sz="1200" dirty="0">
                <a:solidFill>
                  <a:srgbClr val="1A1A1A"/>
                </a:solidFill>
                <a:latin typeface="Calibri"/>
                <a:ea typeface="Calibri"/>
                <a:cs typeface="Calibri"/>
                <a:sym typeface="Calibri"/>
              </a:rPr>
              <a:t>. </a:t>
            </a:r>
          </a:p>
        </p:txBody>
      </p:sp>
    </p:spTree>
    <p:extLst>
      <p:ext uri="{BB962C8B-B14F-4D97-AF65-F5344CB8AC3E}">
        <p14:creationId xmlns:p14="http://schemas.microsoft.com/office/powerpoint/2010/main" val="71241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FAAC069-6D0A-44B2-BB06-A85CEDB273FE}"/>
              </a:ext>
            </a:extLst>
          </p:cNvPr>
          <p:cNvSpPr/>
          <p:nvPr/>
        </p:nvSpPr>
        <p:spPr>
          <a:xfrm>
            <a:off x="1399673" y="704402"/>
            <a:ext cx="6344653" cy="923330"/>
          </a:xfrm>
          <a:prstGeom prst="rect">
            <a:avLst/>
          </a:prstGeom>
        </p:spPr>
        <p:txBody>
          <a:bodyPr wrap="square">
            <a:spAutoFit/>
          </a:bodyPr>
          <a:lstStyle/>
          <a:p>
            <a:pPr algn="ctr"/>
            <a:r>
              <a:rPr lang="es-ES" dirty="0">
                <a:solidFill>
                  <a:srgbClr val="7030A0"/>
                </a:solidFill>
              </a:rPr>
              <a:t>Continuidad de la  </a:t>
            </a:r>
            <a:r>
              <a:rPr lang="es-ES" b="1" dirty="0">
                <a:solidFill>
                  <a:srgbClr val="7030A0"/>
                </a:solidFill>
              </a:rPr>
              <a:t>Orquesta Juvenil de Música Colombiana</a:t>
            </a:r>
            <a:r>
              <a:rPr lang="es-ES" dirty="0">
                <a:solidFill>
                  <a:srgbClr val="7030A0"/>
                </a:solidFill>
              </a:rPr>
              <a:t>: Embajadora de Bogotá, D.C., en los principales festivales de música que se realizan en Colombia.</a:t>
            </a:r>
          </a:p>
        </p:txBody>
      </p:sp>
      <p:pic>
        <p:nvPicPr>
          <p:cNvPr id="6" name="Imagen 5">
            <a:extLst>
              <a:ext uri="{FF2B5EF4-FFF2-40B4-BE49-F238E27FC236}">
                <a16:creationId xmlns:a16="http://schemas.microsoft.com/office/drawing/2014/main" id="{7712159D-C797-42D8-ABFD-966991B2CF7C}"/>
              </a:ext>
            </a:extLst>
          </p:cNvPr>
          <p:cNvPicPr>
            <a:picLocks noChangeAspect="1"/>
          </p:cNvPicPr>
          <p:nvPr/>
        </p:nvPicPr>
        <p:blipFill rotWithShape="1">
          <a:blip r:embed="rId2"/>
          <a:srcRect t="7036"/>
          <a:stretch/>
        </p:blipFill>
        <p:spPr>
          <a:xfrm>
            <a:off x="-1" y="2085475"/>
            <a:ext cx="9144000" cy="4772526"/>
          </a:xfrm>
          <a:prstGeom prst="rect">
            <a:avLst/>
          </a:prstGeom>
        </p:spPr>
      </p:pic>
    </p:spTree>
    <p:extLst>
      <p:ext uri="{BB962C8B-B14F-4D97-AF65-F5344CB8AC3E}">
        <p14:creationId xmlns:p14="http://schemas.microsoft.com/office/powerpoint/2010/main" val="2542770162"/>
      </p:ext>
    </p:extLst>
  </p:cSld>
  <p:clrMapOvr>
    <a:masterClrMapping/>
  </p:clrMapOvr>
</p:sld>
</file>

<file path=ppt/theme/theme1.xml><?xml version="1.0" encoding="utf-8"?>
<a:theme xmlns:a="http://schemas.openxmlformats.org/drawingml/2006/main" name="Tema predeterminado">
  <a:themeElements>
    <a:clrScheme name="Crepúsculo">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epúsc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predeterminado.thmx</Template>
  <TotalTime>11749</TotalTime>
  <Words>1912</Words>
  <Application>Microsoft Office PowerPoint</Application>
  <PresentationFormat>Presentación en pantalla (4:3)</PresentationFormat>
  <Paragraphs>225</Paragraphs>
  <Slides>24</Slides>
  <Notes>0</Notes>
  <HiddenSlides>0</HiddenSlides>
  <MMClips>0</MMClips>
  <ScaleCrop>false</ScaleCrop>
  <HeadingPairs>
    <vt:vector size="8" baseType="variant">
      <vt:variant>
        <vt:lpstr>Fuentes usadas</vt:lpstr>
      </vt:variant>
      <vt:variant>
        <vt:i4>5</vt:i4>
      </vt:variant>
      <vt:variant>
        <vt:lpstr>Tema</vt:lpstr>
      </vt:variant>
      <vt:variant>
        <vt:i4>5</vt:i4>
      </vt:variant>
      <vt:variant>
        <vt:lpstr>Servidores OLE incrustados</vt:lpstr>
      </vt:variant>
      <vt:variant>
        <vt:i4>1</vt:i4>
      </vt:variant>
      <vt:variant>
        <vt:lpstr>Títulos de diapositiva</vt:lpstr>
      </vt:variant>
      <vt:variant>
        <vt:i4>24</vt:i4>
      </vt:variant>
    </vt:vector>
  </HeadingPairs>
  <TitlesOfParts>
    <vt:vector size="35" baseType="lpstr">
      <vt:lpstr>Arial</vt:lpstr>
      <vt:lpstr>Arial Narrow</vt:lpstr>
      <vt:lpstr>Calibri</vt:lpstr>
      <vt:lpstr>Calibri Light</vt:lpstr>
      <vt:lpstr>Times New Roman</vt:lpstr>
      <vt:lpstr>Tema predeterminado</vt:lpstr>
      <vt:lpstr>1_Diseño personalizado</vt:lpstr>
      <vt:lpstr>2_Diseño personalizado</vt:lpstr>
      <vt:lpstr>Diseño personalizado</vt:lpstr>
      <vt:lpstr>Tema de Office</vt:lpstr>
      <vt:lpstr>Worksheet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LOGROS ALCANZADOS EN EL PROCESO DE FORMACIÓN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alcaldia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Comunicaciones Ac</dc:creator>
  <cp:lastModifiedBy>Juan Guillermo Hennessey Bonilla</cp:lastModifiedBy>
  <cp:revision>74</cp:revision>
  <dcterms:created xsi:type="dcterms:W3CDTF">2020-01-10T18:21:22Z</dcterms:created>
  <dcterms:modified xsi:type="dcterms:W3CDTF">2021-08-31T13:09:47Z</dcterms:modified>
</cp:coreProperties>
</file>