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3" r:id="rId2"/>
    <p:sldId id="338" r:id="rId3"/>
    <p:sldId id="339" r:id="rId4"/>
    <p:sldId id="340" r:id="rId5"/>
    <p:sldId id="341" r:id="rId6"/>
    <p:sldId id="283" r:id="rId7"/>
    <p:sldId id="308" r:id="rId8"/>
    <p:sldId id="281" r:id="rId9"/>
    <p:sldId id="334" r:id="rId10"/>
    <p:sldId id="335" r:id="rId11"/>
    <p:sldId id="336" r:id="rId12"/>
    <p:sldId id="337" r:id="rId13"/>
    <p:sldId id="356" r:id="rId14"/>
    <p:sldId id="350" r:id="rId15"/>
    <p:sldId id="351" r:id="rId16"/>
    <p:sldId id="352" r:id="rId17"/>
    <p:sldId id="343" r:id="rId18"/>
    <p:sldId id="344" r:id="rId19"/>
    <p:sldId id="345" r:id="rId20"/>
    <p:sldId id="342" r:id="rId21"/>
    <p:sldId id="346" r:id="rId22"/>
    <p:sldId id="347" r:id="rId23"/>
    <p:sldId id="348" r:id="rId24"/>
    <p:sldId id="354" r:id="rId25"/>
    <p:sldId id="353" r:id="rId26"/>
    <p:sldId id="304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05" r:id="rId40"/>
    <p:sldId id="291" r:id="rId41"/>
    <p:sldId id="292" r:id="rId42"/>
    <p:sldId id="381" r:id="rId43"/>
    <p:sldId id="382" r:id="rId44"/>
    <p:sldId id="383" r:id="rId45"/>
    <p:sldId id="384" r:id="rId46"/>
    <p:sldId id="326" r:id="rId47"/>
    <p:sldId id="327" r:id="rId4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glo\Desktop\Anteproyecto%20de%20Presupuesto%20Vigencia%202022\PRESENTACI&#211;N%202022\Ejecuci&#243;n%20presupuestal%20insumo%20diapositivas%20para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151097590073967E-2"/>
          <c:y val="4.583333333333333E-2"/>
          <c:w val="0.92984341445955621"/>
          <c:h val="0.75816994750656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'RESERVAS 2021'!$A$9</c:f>
              <c:strCache>
                <c:ptCount val="1"/>
                <c:pt idx="0">
                  <c:v>INVERSIÓN DIRECTA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'RESERVAS 2021'!$B$8:$C$8</c:f>
              <c:strCache>
                <c:ptCount val="2"/>
                <c:pt idx="0">
                  <c:v>RESERVAS DEFINITIVAS</c:v>
                </c:pt>
                <c:pt idx="1">
                  <c:v>VALOR GIRADO</c:v>
                </c:pt>
              </c:strCache>
            </c:strRef>
          </c:cat>
          <c:val>
            <c:numRef>
              <c:f>'RESERVAS 2021'!$B$9:$C$9</c:f>
              <c:numCache>
                <c:formatCode>_-"$"\ * #,##0_-;\-"$"\ * #,##0_-;_-"$"\ * "-"??_-;_-@_-</c:formatCode>
                <c:ptCount val="2"/>
                <c:pt idx="0">
                  <c:v>34825.606169999999</c:v>
                </c:pt>
                <c:pt idx="1">
                  <c:v>30160.756092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A-49B7-86BE-FCCCF9CE22F0}"/>
            </c:ext>
          </c:extLst>
        </c:ser>
        <c:ser>
          <c:idx val="1"/>
          <c:order val="1"/>
          <c:tx>
            <c:strRef>
              <c:f>'RESERVAS 2021'!$A$10</c:f>
              <c:strCache>
                <c:ptCount val="1"/>
                <c:pt idx="0">
                  <c:v>GASTOS DE FUNCIONAMIENTO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'RESERVAS 2021'!$B$8:$C$8</c:f>
              <c:strCache>
                <c:ptCount val="2"/>
                <c:pt idx="0">
                  <c:v>RESERVAS DEFINITIVAS</c:v>
                </c:pt>
                <c:pt idx="1">
                  <c:v>VALOR GIRADO</c:v>
                </c:pt>
              </c:strCache>
            </c:strRef>
          </c:cat>
          <c:val>
            <c:numRef>
              <c:f>'RESERVAS 2021'!$B$10:$C$10</c:f>
              <c:numCache>
                <c:formatCode>_-"$"\ * #,##0_-;\-"$"\ * #,##0_-;_-"$"\ * "-"??_-;_-@_-</c:formatCode>
                <c:ptCount val="2"/>
                <c:pt idx="0">
                  <c:v>576.54852500000004</c:v>
                </c:pt>
                <c:pt idx="1">
                  <c:v>474.96025200000003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CA-49B7-86BE-FCCCF9CE22F0}"/>
            </c:ext>
          </c:extLst>
        </c:ser>
        <c:ser>
          <c:idx val="2"/>
          <c:order val="2"/>
          <c:tx>
            <c:strRef>
              <c:f>'RESERVAS 2021'!$A$11</c:f>
              <c:strCache>
                <c:ptCount val="1"/>
                <c:pt idx="0">
                  <c:v> TOTAL RESERVAS 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'RESERVAS 2021'!$B$8:$C$8</c:f>
              <c:strCache>
                <c:ptCount val="2"/>
                <c:pt idx="0">
                  <c:v>RESERVAS DEFINITIVAS</c:v>
                </c:pt>
                <c:pt idx="1">
                  <c:v>VALOR GIRADO</c:v>
                </c:pt>
              </c:strCache>
            </c:strRef>
          </c:cat>
          <c:val>
            <c:numRef>
              <c:f>'RESERVAS 2021'!$B$11:$C$11</c:f>
              <c:numCache>
                <c:formatCode>_-"$"\ * #,##0_-;\-"$"\ * #,##0_-;_-"$"\ * "-"??_-;_-@_-</c:formatCode>
                <c:ptCount val="2"/>
                <c:pt idx="0">
                  <c:v>35402.154694999997</c:v>
                </c:pt>
                <c:pt idx="1">
                  <c:v>30635.716344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CA-49B7-86BE-FCCCF9CE2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5856544"/>
        <c:axId val="1"/>
      </c:barChart>
      <c:catAx>
        <c:axId val="115585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out"/>
        <c:minorTickMark val="none"/>
        <c:tickLblPos val="nextTo"/>
        <c:crossAx val="1155856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s-CO"/>
        </a:p>
      </c:txPr>
    </c:legend>
    <c:plotVisOnly val="1"/>
    <c:dispBlanksAs val="gap"/>
    <c:showDLblsOverMax val="0"/>
  </c:chart>
  <c:spPr>
    <a:gradFill>
      <a:gsLst>
        <a:gs pos="11000">
          <a:srgbClr val="E1E9F5">
            <a:lumMod val="100000"/>
          </a:srgbClr>
        </a:gs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es-C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151097590073967E-2"/>
          <c:y val="4.583333333333333E-2"/>
          <c:w val="0.92984341445955621"/>
          <c:h val="0.75816994750656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'RECAUDO 2021'!$B$12</c:f>
              <c:strCache>
                <c:ptCount val="1"/>
                <c:pt idx="0">
                  <c:v>META RECAUDO 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'RECAUDO 2021'!$A$13:$A$17</c:f>
              <c:strCache>
                <c:ptCount val="5"/>
                <c:pt idx="0">
                  <c:v>TJEG y TEP</c:v>
                </c:pt>
                <c:pt idx="1">
                  <c:v>PUFA</c:v>
                </c:pt>
                <c:pt idx="2">
                  <c:v>Planetario de Bogotá</c:v>
                </c:pt>
                <c:pt idx="3">
                  <c:v>TMJMSD</c:v>
                </c:pt>
                <c:pt idx="4">
                  <c:v>Cinemateca</c:v>
                </c:pt>
              </c:strCache>
            </c:strRef>
          </c:cat>
          <c:val>
            <c:numRef>
              <c:f>'RECAUDO 2021'!$B$13:$B$17</c:f>
              <c:numCache>
                <c:formatCode>[$$-240A]\ #,##0</c:formatCode>
                <c:ptCount val="5"/>
                <c:pt idx="0">
                  <c:v>930.53426200000001</c:v>
                </c:pt>
                <c:pt idx="1">
                  <c:v>800</c:v>
                </c:pt>
                <c:pt idx="2">
                  <c:v>613.58536300000003</c:v>
                </c:pt>
                <c:pt idx="3">
                  <c:v>2855.8803750000002</c:v>
                </c:pt>
                <c:pt idx="4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A-4668-ACD4-7CC0682A6987}"/>
            </c:ext>
          </c:extLst>
        </c:ser>
        <c:ser>
          <c:idx val="1"/>
          <c:order val="1"/>
          <c:tx>
            <c:strRef>
              <c:f>'RECAUDO 2021'!$C$12</c:f>
              <c:strCache>
                <c:ptCount val="1"/>
                <c:pt idx="0">
                  <c:v>TOTAL RECAUDO A 31 DE JULIO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'RECAUDO 2021'!$A$13:$A$17</c:f>
              <c:strCache>
                <c:ptCount val="5"/>
                <c:pt idx="0">
                  <c:v>TJEG y TEP</c:v>
                </c:pt>
                <c:pt idx="1">
                  <c:v>PUFA</c:v>
                </c:pt>
                <c:pt idx="2">
                  <c:v>Planetario de Bogotá</c:v>
                </c:pt>
                <c:pt idx="3">
                  <c:v>TMJMSD</c:v>
                </c:pt>
                <c:pt idx="4">
                  <c:v>Cinemateca</c:v>
                </c:pt>
              </c:strCache>
            </c:strRef>
          </c:cat>
          <c:val>
            <c:numRef>
              <c:f>'RECAUDO 2021'!$C$13:$C$17</c:f>
              <c:numCache>
                <c:formatCode>[$$-240A]\ #,##0</c:formatCode>
                <c:ptCount val="5"/>
                <c:pt idx="0">
                  <c:v>129.791977</c:v>
                </c:pt>
                <c:pt idx="1">
                  <c:v>508.38023900000002</c:v>
                </c:pt>
                <c:pt idx="2">
                  <c:v>311.88220200000001</c:v>
                </c:pt>
                <c:pt idx="3">
                  <c:v>176.72238899999999</c:v>
                </c:pt>
                <c:pt idx="4">
                  <c:v>131.516729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6A-4668-ACD4-7CC0682A6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5856544"/>
        <c:axId val="1"/>
      </c:barChart>
      <c:catAx>
        <c:axId val="115585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[$$-240A]\ #,##0" sourceLinked="1"/>
        <c:majorTickMark val="out"/>
        <c:minorTickMark val="none"/>
        <c:tickLblPos val="nextTo"/>
        <c:crossAx val="1155856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7075963330670617E-2"/>
          <c:y val="0.90837179053429085"/>
          <c:w val="0.74304614097150901"/>
          <c:h val="6.3158514096664758E-2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s-CO"/>
        </a:p>
      </c:txPr>
    </c:legend>
    <c:plotVisOnly val="1"/>
    <c:dispBlanksAs val="gap"/>
    <c:showDLblsOverMax val="0"/>
  </c:chart>
  <c:spPr>
    <a:gradFill>
      <a:gsLst>
        <a:gs pos="11000">
          <a:srgbClr val="E1E9F5">
            <a:lumMod val="100000"/>
          </a:srgbClr>
        </a:gs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es-C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24C9C-EB52-456D-AC5A-A9B3E15B838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2E67F-394D-437C-9FF0-48C9741D21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98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072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2599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426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471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06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316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607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386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324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780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2076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99781c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ad99781c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937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B2E5D-0E6C-4BF6-9EA6-6112F7CB7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7FC33A-240A-4ABF-B22F-E14A07F4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06FE6-BF59-4D5C-A086-F16C35FC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B19D46-4ACE-43DA-923C-214593F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9B305-059F-4F60-9CBB-1466D28D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997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EFFEF-2BE1-4BFC-8279-D04088F2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60F270-9D61-4970-AE76-512BD4D05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2BB72-4092-438A-ABA6-EE6FF02B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A905C-F152-44AB-ADC7-EB09EEA9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251585-E53A-4856-8C2B-27C183FE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78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F28BBC-6024-421F-8D30-15FB52D71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CD48C-184C-43DF-9038-5975104E4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653AA-EF08-4B41-8225-6DE6A9D2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34569-373B-4D94-960F-3EC2CAB1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371E7-3D92-4C90-ABDA-4DA8FE4E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8306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5A7D96-14F6-794F-8304-A3619769C1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102978"/>
            <a:ext cx="12192000" cy="4755022"/>
          </a:xfrm>
          <a:custGeom>
            <a:avLst/>
            <a:gdLst>
              <a:gd name="connsiteX0" fmla="*/ 1951544 w 12192000"/>
              <a:gd name="connsiteY0" fmla="*/ 0 h 4755022"/>
              <a:gd name="connsiteX1" fmla="*/ 3591156 w 12192000"/>
              <a:gd name="connsiteY1" fmla="*/ 0 h 4755022"/>
              <a:gd name="connsiteX2" fmla="*/ 3730343 w 12192000"/>
              <a:gd name="connsiteY2" fmla="*/ 45352 h 4755022"/>
              <a:gd name="connsiteX3" fmla="*/ 4646507 w 12192000"/>
              <a:gd name="connsiteY3" fmla="*/ 547643 h 4755022"/>
              <a:gd name="connsiteX4" fmla="*/ 6824698 w 12192000"/>
              <a:gd name="connsiteY4" fmla="*/ 2148863 h 4755022"/>
              <a:gd name="connsiteX5" fmla="*/ 8690751 w 12192000"/>
              <a:gd name="connsiteY5" fmla="*/ 2572799 h 4755022"/>
              <a:gd name="connsiteX6" fmla="*/ 9674578 w 12192000"/>
              <a:gd name="connsiteY6" fmla="*/ 2358444 h 4755022"/>
              <a:gd name="connsiteX7" fmla="*/ 10165080 w 12192000"/>
              <a:gd name="connsiteY7" fmla="*/ 2134541 h 4755022"/>
              <a:gd name="connsiteX8" fmla="*/ 10516729 w 12192000"/>
              <a:gd name="connsiteY8" fmla="*/ 1934508 h 4755022"/>
              <a:gd name="connsiteX9" fmla="*/ 10824351 w 12192000"/>
              <a:gd name="connsiteY9" fmla="*/ 1732565 h 4755022"/>
              <a:gd name="connsiteX10" fmla="*/ 11123507 w 12192000"/>
              <a:gd name="connsiteY10" fmla="*/ 1513674 h 4755022"/>
              <a:gd name="connsiteX11" fmla="*/ 11427178 w 12192000"/>
              <a:gd name="connsiteY11" fmla="*/ 1276403 h 4755022"/>
              <a:gd name="connsiteX12" fmla="*/ 11667067 w 12192000"/>
              <a:gd name="connsiteY12" fmla="*/ 1076370 h 4755022"/>
              <a:gd name="connsiteX13" fmla="*/ 11910907 w 12192000"/>
              <a:gd name="connsiteY13" fmla="*/ 863925 h 4755022"/>
              <a:gd name="connsiteX14" fmla="*/ 12192000 w 12192000"/>
              <a:gd name="connsiteY14" fmla="*/ 615435 h 4755022"/>
              <a:gd name="connsiteX15" fmla="*/ 12192000 w 12192000"/>
              <a:gd name="connsiteY15" fmla="*/ 4755022 h 4755022"/>
              <a:gd name="connsiteX16" fmla="*/ 0 w 12192000"/>
              <a:gd name="connsiteY16" fmla="*/ 4755022 h 4755022"/>
              <a:gd name="connsiteX17" fmla="*/ 0 w 12192000"/>
              <a:gd name="connsiteY17" fmla="*/ 1571679 h 4755022"/>
              <a:gd name="connsiteX18" fmla="*/ 1694 w 12192000"/>
              <a:gd name="connsiteY18" fmla="*/ 1571679 h 4755022"/>
              <a:gd name="connsiteX19" fmla="*/ 1728658 w 12192000"/>
              <a:gd name="connsiteY19" fmla="*/ 71679 h 475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4755022">
                <a:moveTo>
                  <a:pt x="1951544" y="0"/>
                </a:moveTo>
                <a:lnTo>
                  <a:pt x="3591156" y="0"/>
                </a:lnTo>
                <a:lnTo>
                  <a:pt x="3730343" y="45352"/>
                </a:lnTo>
                <a:cubicBezTo>
                  <a:pt x="4180699" y="208088"/>
                  <a:pt x="4492696" y="445240"/>
                  <a:pt x="4646507" y="547643"/>
                </a:cubicBezTo>
                <a:cubicBezTo>
                  <a:pt x="4953000" y="752450"/>
                  <a:pt x="6262511" y="1795582"/>
                  <a:pt x="6824698" y="2148863"/>
                </a:cubicBezTo>
                <a:cubicBezTo>
                  <a:pt x="7386885" y="2501427"/>
                  <a:pt x="8116147" y="2632714"/>
                  <a:pt x="8690751" y="2572799"/>
                </a:cubicBezTo>
                <a:cubicBezTo>
                  <a:pt x="9264791" y="2511930"/>
                  <a:pt x="9674578" y="2358444"/>
                  <a:pt x="9674578" y="2358444"/>
                </a:cubicBezTo>
                <a:lnTo>
                  <a:pt x="10165080" y="2134541"/>
                </a:lnTo>
                <a:lnTo>
                  <a:pt x="10516729" y="1934508"/>
                </a:lnTo>
                <a:lnTo>
                  <a:pt x="10824351" y="1732565"/>
                </a:lnTo>
                <a:lnTo>
                  <a:pt x="11123507" y="1513674"/>
                </a:lnTo>
                <a:lnTo>
                  <a:pt x="11427178" y="1276403"/>
                </a:lnTo>
                <a:lnTo>
                  <a:pt x="11667067" y="1076370"/>
                </a:lnTo>
                <a:lnTo>
                  <a:pt x="11910907" y="863925"/>
                </a:lnTo>
                <a:lnTo>
                  <a:pt x="12192000" y="615435"/>
                </a:lnTo>
                <a:lnTo>
                  <a:pt x="12192000" y="4755022"/>
                </a:lnTo>
                <a:lnTo>
                  <a:pt x="0" y="4755022"/>
                </a:lnTo>
                <a:lnTo>
                  <a:pt x="0" y="1571679"/>
                </a:lnTo>
                <a:lnTo>
                  <a:pt x="1694" y="1571679"/>
                </a:lnTo>
                <a:cubicBezTo>
                  <a:pt x="1694" y="1571679"/>
                  <a:pt x="500764" y="524370"/>
                  <a:pt x="1728658" y="7167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l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62D1F-4330-584B-AE3D-04B24B03DF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22240" y="463125"/>
            <a:ext cx="6583680" cy="95927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FFBDA-607B-9547-92C1-B7901AA7E7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0" y="1729725"/>
            <a:ext cx="5251450" cy="17754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‹Nº›</a:t>
            </a:fld>
            <a:endParaRPr lang="fr-FR"/>
          </a:p>
        </p:txBody>
      </p:sp>
      <p:pic>
        <p:nvPicPr>
          <p:cNvPr id="8" name="Graphic 7" descr="Information outline">
            <a:extLst>
              <a:ext uri="{FF2B5EF4-FFF2-40B4-BE49-F238E27FC236}">
                <a16:creationId xmlns:a16="http://schemas.microsoft.com/office/drawing/2014/main" id="{38C8A2AF-A35E-423E-A00A-A182771CA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600" y="-928132"/>
            <a:ext cx="711200" cy="71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AC2CC0-36D2-48CD-9AF1-BB5707C3120A}"/>
              </a:ext>
            </a:extLst>
          </p:cNvPr>
          <p:cNvSpPr txBox="1"/>
          <p:nvPr userDrawn="1"/>
        </p:nvSpPr>
        <p:spPr>
          <a:xfrm>
            <a:off x="1828800" y="-757198"/>
            <a:ext cx="44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Send the picture to back once you inserted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9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F43DF-5C5E-4FAD-9AF3-72CFFF6C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8133F8-7EFD-4809-B1FA-C0D6B315F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AD0FA6-0735-4CE9-ABA7-5BD52602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F08A03-53EB-422F-963F-2A29E32B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8A256-DA5C-4BDA-B7E6-3FC01AA5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2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D47DF-E79B-4835-8F08-DE59F3E6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4118AB-D5EE-45D0-9A0A-A72FE3223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35FA2-84E8-49D8-9686-DC8098CE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328A1-0CDB-4B11-93DA-913B9083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27CAFF-2599-4612-B835-608C1FC9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873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CBE47-553A-482F-8087-02D3E4F7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F43E71-40FC-4AAD-A68A-F27E21ED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D3EF08-A1F3-4895-9B7C-0824BB951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A490B7-3AAC-47CA-98BC-15643E34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A83E1A-6CF6-49D0-8A8E-7D838930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A1A0-D00F-43FA-A1F4-577F7855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83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DA878-F070-493D-8A7E-423951EF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12A6AE-4CE6-46C9-B0E1-49B844A3B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D2E281-46AB-49B2-A4BE-079FACBE7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9B36A7-433A-4202-9244-961907CA8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7E9908-54BC-4D10-A8E6-776625CEC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D9FE64-8C55-48C4-8ACA-4C082F25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ED246A-E60E-45E1-B8AB-34FEEF88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9A271D-6FF5-4D78-A807-28DBF80E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97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20D13-525F-4C27-83A4-9AB2CF80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CC00CD-08A0-483D-B5A6-6136D00B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3B362E-FE16-438E-ACB7-9FE18145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E718C8-6DAF-4932-A731-4E163DA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770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4B41FA-608F-4FE7-B876-7593E8BA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7648FB-CCAA-4B73-AA59-E44A71F7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DA13CE-61C7-4545-B109-EC86E480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364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7A2D2-1CF1-4323-97E0-2ED53909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14546A-B9AF-4010-AFF1-1E3ADFEC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B2B245-7F89-4A95-A32B-7A3AA88DC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985528-CC69-4006-8889-EEA366A1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91B47D-E9AA-4467-96AA-F8158EDA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4BD122-CB9D-4117-8148-5D62D73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519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60E6E-C422-4840-B31B-DF793766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B94683-D760-4156-A36C-731E52976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E8C031-269E-42CF-819B-05D4A46F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F972ED-7B77-45A8-99F7-0C4F6249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F6D495-DD3B-4451-9DB2-69E57611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9132CA-9094-441C-820D-2F1AD8ED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3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0B95DE-1306-4473-9F79-B6794647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60F473-5F81-4C19-97F7-4F9484E5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E2F200-65D2-4635-9B17-9B778574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9A0E-DFA4-4803-ADDF-F4CC2BF87F5D}" type="datetimeFigureOut">
              <a:rPr lang="es-CO" smtClean="0"/>
              <a:t>31/08/2021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E5F61-193B-4FCC-B54B-1422E1FAC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0E05A6-AC10-4E7C-8A5E-6AAE2E0DC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26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10.xls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12.xlsx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13.xls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4.xlsx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15.xls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16.xlsx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17.xlsx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Excel_Worksheet18.xlsx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Excel_Worksheet19.xls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Excel_Worksheet20.xlsx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Excel_Worksheet21.xlsx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Excel_Worksheet22.xlsx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Excel_Worksheet23.xlsx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24.xlsx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Excel_Worksheet25.xlsx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package" Target="../embeddings/Microsoft_Excel_Worksheet26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package" Target="../embeddings/Microsoft_Excel_Worksheet27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Excel_Worksheet28.xlsx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package" Target="../embeddings/Microsoft_Excel_Worksheet29.xlsx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package" Target="../embeddings/Microsoft_Excel_Worksheet30.xlsx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package" Target="../embeddings/Microsoft_Excel_Worksheet31.xls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2">
            <a:extLst>
              <a:ext uri="{FF2B5EF4-FFF2-40B4-BE49-F238E27FC236}">
                <a16:creationId xmlns:a16="http://schemas.microsoft.com/office/drawing/2014/main" id="{7C548060-D0BE-44B0-AC4B-4CAFFCD16F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73765" y="251792"/>
            <a:ext cx="10515600" cy="2197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4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INSTITUTO DISTRITAL </a:t>
            </a:r>
            <a:br>
              <a:rPr lang="es-CO" sz="4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es-CO" sz="4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 LAS ARTES</a:t>
            </a:r>
          </a:p>
          <a:p>
            <a:pPr algn="ctr">
              <a:defRPr/>
            </a:pPr>
            <a:endParaRPr lang="es-CO" sz="32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es-CO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ANTEPROYECTO DE PRESUPUESTO 2022</a:t>
            </a:r>
          </a:p>
        </p:txBody>
      </p:sp>
    </p:spTree>
    <p:extLst>
      <p:ext uri="{BB962C8B-B14F-4D97-AF65-F5344CB8AC3E}">
        <p14:creationId xmlns:p14="http://schemas.microsoft.com/office/powerpoint/2010/main" val="117954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FONDOS DE FINANCIACIÓN INVERSIÓN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endParaRPr lang="es-CO" altLang="es-CO" sz="1800" dirty="0">
              <a:solidFill>
                <a:srgbClr val="00416B"/>
              </a:solidFill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3808023-6379-4B3C-AA40-B9E747AE0F21}"/>
              </a:ext>
            </a:extLst>
          </p:cNvPr>
          <p:cNvSpPr/>
          <p:nvPr/>
        </p:nvSpPr>
        <p:spPr>
          <a:xfrm>
            <a:off x="9409043" y="5751443"/>
            <a:ext cx="235888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4195E9D-953B-49E0-86E5-B3E79FF5E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98239"/>
              </p:ext>
            </p:extLst>
          </p:nvPr>
        </p:nvGraphicFramePr>
        <p:xfrm>
          <a:off x="871538" y="793750"/>
          <a:ext cx="10448925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448749" imgH="5267481" progId="Excel.Sheet.12">
                  <p:embed/>
                </p:oleObj>
              </mc:Choice>
              <mc:Fallback>
                <p:oleObj name="Worksheet" r:id="rId2" imgW="10448749" imgH="52674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1538" y="793750"/>
                        <a:ext cx="10448925" cy="526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37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7328" y="-119270"/>
            <a:ext cx="1091353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DETALLE FONDOS DE FINANCIACIÓN POR PROYECTO DE INVERSIÓN 2022</a:t>
            </a:r>
            <a:b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24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  <a:endParaRPr lang="es-CO" altLang="es-CO" sz="1800" dirty="0">
              <a:solidFill>
                <a:srgbClr val="00416B"/>
              </a:solidFill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2274149-3D53-4888-B75F-6B6A0E8CDBFD}"/>
              </a:ext>
            </a:extLst>
          </p:cNvPr>
          <p:cNvSpPr/>
          <p:nvPr/>
        </p:nvSpPr>
        <p:spPr>
          <a:xfrm>
            <a:off x="9488557" y="5645426"/>
            <a:ext cx="2372139" cy="993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D047CCA-5BFB-41F4-B76B-C3C21D5C6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972164"/>
              </p:ext>
            </p:extLst>
          </p:nvPr>
        </p:nvGraphicFramePr>
        <p:xfrm>
          <a:off x="254000" y="1043517"/>
          <a:ext cx="11606696" cy="557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7821195" imgH="8820335" progId="Excel.Sheet.12">
                  <p:embed/>
                </p:oleObj>
              </mc:Choice>
              <mc:Fallback>
                <p:oleObj name="Worksheet" r:id="rId2" imgW="17821195" imgH="88203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00" y="1043517"/>
                        <a:ext cx="11606696" cy="557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773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EA5BB11-5BCB-4E8E-8C80-029E87A0A0E3}"/>
              </a:ext>
            </a:extLst>
          </p:cNvPr>
          <p:cNvSpPr/>
          <p:nvPr/>
        </p:nvSpPr>
        <p:spPr>
          <a:xfrm>
            <a:off x="9342783" y="5751443"/>
            <a:ext cx="2504660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-20319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DETALLE DE INGRESOS PROPIOS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4297EBA-ABDD-4222-89E6-1F3920648E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035650"/>
              </p:ext>
            </p:extLst>
          </p:nvPr>
        </p:nvGraphicFramePr>
        <p:xfrm>
          <a:off x="344558" y="812800"/>
          <a:ext cx="11502886" cy="5787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048949" imgH="9725053" progId="Excel.Sheet.12">
                  <p:embed/>
                </p:oleObj>
              </mc:Choice>
              <mc:Fallback>
                <p:oleObj name="Worksheet" r:id="rId2" imgW="12048949" imgH="97250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4558" y="812800"/>
                        <a:ext cx="11502886" cy="5787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1855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 b="15764"/>
          <a:stretch>
            <a:fillRect/>
          </a:stretch>
        </p:blipFill>
        <p:spPr/>
      </p:pic>
      <p:sp>
        <p:nvSpPr>
          <p:cNvPr id="5" name="Shape">
            <a:extLst>
              <a:ext uri="{FF2B5EF4-FFF2-40B4-BE49-F238E27FC236}">
                <a16:creationId xmlns:a16="http://schemas.microsoft.com/office/drawing/2014/main" id="{20C5BCFD-BDA3-444E-AD2A-1C85684756C0}"/>
              </a:ext>
            </a:extLst>
          </p:cNvPr>
          <p:cNvSpPr/>
          <p:nvPr/>
        </p:nvSpPr>
        <p:spPr>
          <a:xfrm>
            <a:off x="2" y="1809609"/>
            <a:ext cx="12191046" cy="2933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6" extrusionOk="0">
                <a:moveTo>
                  <a:pt x="18395" y="17041"/>
                </a:moveTo>
                <a:cubicBezTo>
                  <a:pt x="18491" y="16803"/>
                  <a:pt x="18589" y="16558"/>
                  <a:pt x="18685" y="16321"/>
                </a:cubicBezTo>
                <a:cubicBezTo>
                  <a:pt x="18734" y="16195"/>
                  <a:pt x="18787" y="16083"/>
                  <a:pt x="18834" y="15950"/>
                </a:cubicBezTo>
                <a:cubicBezTo>
                  <a:pt x="18981" y="15530"/>
                  <a:pt x="19128" y="15118"/>
                  <a:pt x="19273" y="14698"/>
                </a:cubicBezTo>
                <a:cubicBezTo>
                  <a:pt x="19534" y="13950"/>
                  <a:pt x="19784" y="13125"/>
                  <a:pt x="20037" y="12321"/>
                </a:cubicBezTo>
                <a:cubicBezTo>
                  <a:pt x="20154" y="11950"/>
                  <a:pt x="20265" y="11538"/>
                  <a:pt x="20378" y="11153"/>
                </a:cubicBezTo>
                <a:cubicBezTo>
                  <a:pt x="20486" y="10783"/>
                  <a:pt x="20596" y="10426"/>
                  <a:pt x="20700" y="10041"/>
                </a:cubicBezTo>
                <a:cubicBezTo>
                  <a:pt x="20854" y="9468"/>
                  <a:pt x="21008" y="8902"/>
                  <a:pt x="21163" y="8328"/>
                </a:cubicBezTo>
                <a:cubicBezTo>
                  <a:pt x="21310" y="7783"/>
                  <a:pt x="21455" y="7223"/>
                  <a:pt x="21600" y="6664"/>
                </a:cubicBezTo>
                <a:lnTo>
                  <a:pt x="21600" y="6482"/>
                </a:lnTo>
                <a:cubicBezTo>
                  <a:pt x="21595" y="6503"/>
                  <a:pt x="21590" y="6517"/>
                  <a:pt x="21586" y="6538"/>
                </a:cubicBezTo>
                <a:cubicBezTo>
                  <a:pt x="21586" y="6538"/>
                  <a:pt x="21586" y="6538"/>
                  <a:pt x="21586" y="6538"/>
                </a:cubicBezTo>
                <a:cubicBezTo>
                  <a:pt x="21298" y="7657"/>
                  <a:pt x="21001" y="8741"/>
                  <a:pt x="20706" y="9839"/>
                </a:cubicBezTo>
                <a:cubicBezTo>
                  <a:pt x="20621" y="10153"/>
                  <a:pt x="20530" y="10447"/>
                  <a:pt x="20442" y="10748"/>
                </a:cubicBezTo>
                <a:cubicBezTo>
                  <a:pt x="20322" y="11160"/>
                  <a:pt x="20203" y="11566"/>
                  <a:pt x="20083" y="11978"/>
                </a:cubicBezTo>
                <a:cubicBezTo>
                  <a:pt x="19882" y="12615"/>
                  <a:pt x="19681" y="13258"/>
                  <a:pt x="19480" y="13894"/>
                </a:cubicBezTo>
                <a:cubicBezTo>
                  <a:pt x="19396" y="14160"/>
                  <a:pt x="19305" y="14398"/>
                  <a:pt x="19219" y="14642"/>
                </a:cubicBezTo>
                <a:cubicBezTo>
                  <a:pt x="19111" y="14950"/>
                  <a:pt x="19003" y="15258"/>
                  <a:pt x="18895" y="15565"/>
                </a:cubicBezTo>
                <a:cubicBezTo>
                  <a:pt x="18746" y="15936"/>
                  <a:pt x="18596" y="16307"/>
                  <a:pt x="18448" y="16677"/>
                </a:cubicBezTo>
                <a:cubicBezTo>
                  <a:pt x="18194" y="17307"/>
                  <a:pt x="17933" y="17866"/>
                  <a:pt x="17663" y="18376"/>
                </a:cubicBezTo>
                <a:cubicBezTo>
                  <a:pt x="17663" y="18376"/>
                  <a:pt x="17664" y="18376"/>
                  <a:pt x="17664" y="18369"/>
                </a:cubicBezTo>
                <a:cubicBezTo>
                  <a:pt x="17172" y="19264"/>
                  <a:pt x="16664" y="19943"/>
                  <a:pt x="16134" y="20334"/>
                </a:cubicBezTo>
                <a:cubicBezTo>
                  <a:pt x="15597" y="20733"/>
                  <a:pt x="15049" y="20845"/>
                  <a:pt x="14505" y="20628"/>
                </a:cubicBezTo>
                <a:cubicBezTo>
                  <a:pt x="14507" y="20628"/>
                  <a:pt x="14507" y="20628"/>
                  <a:pt x="14509" y="20628"/>
                </a:cubicBezTo>
                <a:cubicBezTo>
                  <a:pt x="14505" y="20628"/>
                  <a:pt x="14502" y="20628"/>
                  <a:pt x="14500" y="20621"/>
                </a:cubicBezTo>
                <a:cubicBezTo>
                  <a:pt x="14500" y="20621"/>
                  <a:pt x="14498" y="20621"/>
                  <a:pt x="14498" y="20621"/>
                </a:cubicBezTo>
                <a:cubicBezTo>
                  <a:pt x="14498" y="20621"/>
                  <a:pt x="14500" y="20621"/>
                  <a:pt x="14500" y="20621"/>
                </a:cubicBezTo>
                <a:cubicBezTo>
                  <a:pt x="13994" y="20390"/>
                  <a:pt x="13496" y="19894"/>
                  <a:pt x="13020" y="19132"/>
                </a:cubicBezTo>
                <a:cubicBezTo>
                  <a:pt x="12548" y="18369"/>
                  <a:pt x="12107" y="17307"/>
                  <a:pt x="11687" y="16132"/>
                </a:cubicBezTo>
                <a:cubicBezTo>
                  <a:pt x="11503" y="15614"/>
                  <a:pt x="11329" y="15027"/>
                  <a:pt x="11154" y="14475"/>
                </a:cubicBezTo>
                <a:cubicBezTo>
                  <a:pt x="11015" y="14034"/>
                  <a:pt x="10885" y="13545"/>
                  <a:pt x="10754" y="13076"/>
                </a:cubicBezTo>
                <a:cubicBezTo>
                  <a:pt x="10502" y="12181"/>
                  <a:pt x="10259" y="11258"/>
                  <a:pt x="10013" y="10335"/>
                </a:cubicBezTo>
                <a:cubicBezTo>
                  <a:pt x="9883" y="9853"/>
                  <a:pt x="9755" y="9356"/>
                  <a:pt x="9623" y="8881"/>
                </a:cubicBezTo>
                <a:cubicBezTo>
                  <a:pt x="9481" y="8370"/>
                  <a:pt x="9341" y="7832"/>
                  <a:pt x="9194" y="7349"/>
                </a:cubicBezTo>
                <a:cubicBezTo>
                  <a:pt x="9034" y="6825"/>
                  <a:pt x="8874" y="6300"/>
                  <a:pt x="8713" y="5769"/>
                </a:cubicBezTo>
                <a:cubicBezTo>
                  <a:pt x="8666" y="5615"/>
                  <a:pt x="8614" y="5482"/>
                  <a:pt x="8565" y="5335"/>
                </a:cubicBezTo>
                <a:cubicBezTo>
                  <a:pt x="8463" y="5042"/>
                  <a:pt x="8364" y="4748"/>
                  <a:pt x="8263" y="4454"/>
                </a:cubicBezTo>
                <a:cubicBezTo>
                  <a:pt x="8118" y="4035"/>
                  <a:pt x="7961" y="3678"/>
                  <a:pt x="7810" y="3300"/>
                </a:cubicBezTo>
                <a:cubicBezTo>
                  <a:pt x="7485" y="2482"/>
                  <a:pt x="7134" y="1832"/>
                  <a:pt x="6776" y="1301"/>
                </a:cubicBezTo>
                <a:cubicBezTo>
                  <a:pt x="6312" y="608"/>
                  <a:pt x="5824" y="182"/>
                  <a:pt x="5331" y="42"/>
                </a:cubicBezTo>
                <a:cubicBezTo>
                  <a:pt x="5237" y="14"/>
                  <a:pt x="5141" y="0"/>
                  <a:pt x="5046" y="0"/>
                </a:cubicBezTo>
                <a:cubicBezTo>
                  <a:pt x="4643" y="0"/>
                  <a:pt x="4238" y="231"/>
                  <a:pt x="3846" y="601"/>
                </a:cubicBezTo>
                <a:cubicBezTo>
                  <a:pt x="3370" y="1049"/>
                  <a:pt x="2908" y="1832"/>
                  <a:pt x="2481" y="2790"/>
                </a:cubicBezTo>
                <a:cubicBezTo>
                  <a:pt x="2261" y="3280"/>
                  <a:pt x="2054" y="3874"/>
                  <a:pt x="1853" y="4482"/>
                </a:cubicBezTo>
                <a:cubicBezTo>
                  <a:pt x="1639" y="5133"/>
                  <a:pt x="1434" y="5846"/>
                  <a:pt x="1240" y="6601"/>
                </a:cubicBezTo>
                <a:cubicBezTo>
                  <a:pt x="864" y="8055"/>
                  <a:pt x="511" y="9636"/>
                  <a:pt x="219" y="11391"/>
                </a:cubicBezTo>
                <a:cubicBezTo>
                  <a:pt x="164" y="11720"/>
                  <a:pt x="110" y="12041"/>
                  <a:pt x="56" y="12370"/>
                </a:cubicBezTo>
                <a:cubicBezTo>
                  <a:pt x="37" y="12482"/>
                  <a:pt x="19" y="12601"/>
                  <a:pt x="0" y="12719"/>
                </a:cubicBezTo>
                <a:lnTo>
                  <a:pt x="0" y="15237"/>
                </a:lnTo>
                <a:cubicBezTo>
                  <a:pt x="111" y="14531"/>
                  <a:pt x="228" y="13831"/>
                  <a:pt x="336" y="13118"/>
                </a:cubicBezTo>
                <a:cubicBezTo>
                  <a:pt x="464" y="12265"/>
                  <a:pt x="594" y="11419"/>
                  <a:pt x="726" y="10573"/>
                </a:cubicBezTo>
                <a:cubicBezTo>
                  <a:pt x="837" y="9887"/>
                  <a:pt x="950" y="9202"/>
                  <a:pt x="1073" y="8545"/>
                </a:cubicBezTo>
                <a:cubicBezTo>
                  <a:pt x="1117" y="8328"/>
                  <a:pt x="1163" y="8111"/>
                  <a:pt x="1208" y="7902"/>
                </a:cubicBezTo>
                <a:cubicBezTo>
                  <a:pt x="1247" y="7741"/>
                  <a:pt x="1284" y="7580"/>
                  <a:pt x="1323" y="7426"/>
                </a:cubicBezTo>
                <a:cubicBezTo>
                  <a:pt x="1394" y="7160"/>
                  <a:pt x="1465" y="6902"/>
                  <a:pt x="1537" y="6650"/>
                </a:cubicBezTo>
                <a:cubicBezTo>
                  <a:pt x="1634" y="6335"/>
                  <a:pt x="1732" y="6035"/>
                  <a:pt x="1831" y="5748"/>
                </a:cubicBezTo>
                <a:cubicBezTo>
                  <a:pt x="2025" y="5230"/>
                  <a:pt x="2229" y="4783"/>
                  <a:pt x="2439" y="4377"/>
                </a:cubicBezTo>
                <a:cubicBezTo>
                  <a:pt x="3252" y="2916"/>
                  <a:pt x="4150" y="2224"/>
                  <a:pt x="5034" y="2594"/>
                </a:cubicBezTo>
                <a:cubicBezTo>
                  <a:pt x="5532" y="2846"/>
                  <a:pt x="6021" y="3349"/>
                  <a:pt x="6494" y="4042"/>
                </a:cubicBezTo>
                <a:cubicBezTo>
                  <a:pt x="6813" y="4510"/>
                  <a:pt x="7120" y="5098"/>
                  <a:pt x="7424" y="5727"/>
                </a:cubicBezTo>
                <a:cubicBezTo>
                  <a:pt x="7520" y="5930"/>
                  <a:pt x="7618" y="6125"/>
                  <a:pt x="7714" y="6328"/>
                </a:cubicBezTo>
                <a:cubicBezTo>
                  <a:pt x="7773" y="6447"/>
                  <a:pt x="7827" y="6594"/>
                  <a:pt x="7885" y="6734"/>
                </a:cubicBezTo>
                <a:cubicBezTo>
                  <a:pt x="8035" y="7097"/>
                  <a:pt x="8187" y="7440"/>
                  <a:pt x="8332" y="7839"/>
                </a:cubicBezTo>
                <a:cubicBezTo>
                  <a:pt x="8489" y="8265"/>
                  <a:pt x="8649" y="8678"/>
                  <a:pt x="8803" y="9125"/>
                </a:cubicBezTo>
                <a:cubicBezTo>
                  <a:pt x="8970" y="9615"/>
                  <a:pt x="9135" y="10111"/>
                  <a:pt x="9302" y="10601"/>
                </a:cubicBezTo>
                <a:cubicBezTo>
                  <a:pt x="9461" y="11069"/>
                  <a:pt x="9613" y="11580"/>
                  <a:pt x="9768" y="12069"/>
                </a:cubicBezTo>
                <a:cubicBezTo>
                  <a:pt x="9910" y="12517"/>
                  <a:pt x="10048" y="12971"/>
                  <a:pt x="10188" y="13426"/>
                </a:cubicBezTo>
                <a:cubicBezTo>
                  <a:pt x="11074" y="16286"/>
                  <a:pt x="11999" y="19111"/>
                  <a:pt x="13084" y="20509"/>
                </a:cubicBezTo>
                <a:cubicBezTo>
                  <a:pt x="13569" y="21138"/>
                  <a:pt x="14075" y="21453"/>
                  <a:pt x="14581" y="21523"/>
                </a:cubicBezTo>
                <a:cubicBezTo>
                  <a:pt x="15098" y="21600"/>
                  <a:pt x="15614" y="21327"/>
                  <a:pt x="16119" y="20873"/>
                </a:cubicBezTo>
                <a:cubicBezTo>
                  <a:pt x="16922" y="20153"/>
                  <a:pt x="17690" y="18789"/>
                  <a:pt x="18395" y="17041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A8903-A9CD-4EDF-A76B-D44D0469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F8E07-6EF0-4F1F-83FD-628B1701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F2B98D-F501-42EF-BD75-5A041B55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13</a:t>
            </a:fld>
            <a:endParaRPr lang="fr-FR"/>
          </a:p>
        </p:txBody>
      </p:sp>
      <p:pic>
        <p:nvPicPr>
          <p:cNvPr id="20" name="Google Shape;89;p1"/>
          <p:cNvPicPr preferRelativeResize="0"/>
          <p:nvPr/>
        </p:nvPicPr>
        <p:blipFill rotWithShape="1">
          <a:blip r:embed="rId4">
            <a:alphaModFix/>
          </a:blip>
          <a:srcRect l="49728" t="18006" r="19305" b="13424"/>
          <a:stretch/>
        </p:blipFill>
        <p:spPr>
          <a:xfrm>
            <a:off x="10276584" y="5667467"/>
            <a:ext cx="1714078" cy="11905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2" y="365126"/>
            <a:ext cx="11353798" cy="52018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600" b="1" dirty="0"/>
              <a:t>Aspectos estratégicos para el anteproyecto estratégico 2022</a:t>
            </a:r>
            <a:endParaRPr lang="en-US" sz="3600" b="1" dirty="0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6231984" y="1073578"/>
            <a:ext cx="5628017" cy="288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Recuperación económica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Juventud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Salud mental de la ciudad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Enfoques Poblacional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Consolidación de la presencia e impacto territorial, haciendo realidad la descentralización y el acceso democrático a las artes en la ciudad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800" b="1" dirty="0">
                <a:solidFill>
                  <a:schemeClr val="tx1"/>
                </a:solidFill>
              </a:rPr>
              <a:t>Bogotá 24 horas?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7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5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7617</a:t>
            </a:r>
            <a:r>
              <a:rPr lang="es-CO" sz="185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50" b="1" dirty="0">
                <a:solidFill>
                  <a:srgbClr val="7030A0"/>
                </a:solidFill>
                <a:latin typeface="Arial"/>
                <a:ea typeface="+mn-lt"/>
                <a:cs typeface="Arial"/>
                <a:sym typeface="Arial"/>
              </a:rPr>
              <a:t> </a:t>
            </a:r>
            <a:r>
              <a:rPr lang="es-CO" sz="1850" b="1" dirty="0">
                <a:latin typeface="Arial"/>
                <a:ea typeface="+mn-lt"/>
                <a:cs typeface="+mn-lt"/>
                <a:sym typeface="Arial"/>
              </a:rPr>
              <a:t>Aportes al desarrollo integral a través de las artes para la primera infancia en Bogotá D.C.</a:t>
            </a:r>
            <a:endParaRPr lang="en-US" sz="1850" b="1" dirty="0">
              <a:latin typeface="Arial"/>
              <a:ea typeface="+mn-lt"/>
              <a:cs typeface="+mn-lt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5227092" y="2091292"/>
            <a:ext cx="6544063" cy="4636491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395" indent="-205740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LOGROS O IMPACTOS 2021</a:t>
            </a:r>
            <a:endParaRPr lang="es-MX"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 alcanzaron </a:t>
            </a:r>
            <a:r>
              <a:rPr lang="es-MX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10.815 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beneficiarios niños y niñas de primera infancia, mujeres gestantes y cuidadores que participan en procesos de circulación de experiencias y obras artísticas, a favor de los derechos culturales. Entre ellos, 5462 mujeres, 50 mujeres gestantes y lactantes. </a:t>
            </a:r>
            <a:endParaRPr lang="es-MX" sz="12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Se fortalecieron </a:t>
            </a:r>
            <a:r>
              <a:rPr lang="es-MX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768 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personas como agentes educativos y culturales, artistas comunitarios y cuidadores en torno a las artes y la primera infancia. Entre ellos, 752 mujeres, 70 jóvenes.</a:t>
            </a:r>
            <a:endParaRPr lang="es-MX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Se atendieron </a:t>
            </a:r>
            <a:r>
              <a:rPr lang="es-MX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25334 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beneficiarios a través de experiencias artísticas en encuentros grupales. Entre ellos, 12765 mujeres, 121 personas con discapacidad, 403 población migrante, 127 mujeres gestantes y lactantes.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Se lograron </a:t>
            </a:r>
            <a:r>
              <a:rPr lang="es-MX" sz="1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428 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beneficiarios que accedieron a contenidos artísticos digitales y/o físicos, a favor de los derechos culturales. Entre ellos, 215 mujeres</a:t>
            </a:r>
            <a:endParaRPr lang="es-MX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Se alcanzo la vinculación por contrato de 228 artistas y 46 por convenio.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JUSTIFICACIÓN SOLICITUD PRESUPUESTO 2022</a:t>
            </a:r>
            <a:endParaRPr lang="es-MX"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El programa Nidos ha sido pionero en el país y el continente como programa de atención pública que aporta a la garantía de los derechos culturales de la primera infancia desde diversas formas de encuentro y apropiación del arte y desde una perspectiva de desarrollo integral de los niños de 0 a 5 años.</a:t>
            </a:r>
            <a:endParaRPr lang="es-MX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Es necesario ampliar la cobertura del programa, su impacto en la ciudad, aumentar el número de encuentros con cada niño y cada niña al año, así como potenciar su eficiencia con miras a apoyar la salud socioemocional y fortalecer la garantía de derechos culturales, por lo que es preciso revisar la asignación presupuestal en relación con 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las</a:t>
            </a:r>
            <a:r>
              <a:rPr lang="es-MX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 demás metas.</a:t>
            </a:r>
            <a:endParaRPr lang="es-MX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3655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3187453717"/>
              </p:ext>
            </p:extLst>
          </p:nvPr>
        </p:nvGraphicFramePr>
        <p:xfrm>
          <a:off x="5227092" y="1036324"/>
          <a:ext cx="6547737" cy="81663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47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 </a:t>
                      </a:r>
                      <a:r>
                        <a:rPr lang="es-CO" sz="1300" b="0" i="0" u="none" strike="noStrike" cap="none" noProof="0" dirty="0">
                          <a:solidFill>
                            <a:srgbClr val="7030A0"/>
                          </a:solidFill>
                          <a:latin typeface="Arial"/>
                        </a:rPr>
                        <a:t>Promover la atención 87650 beneficiarios de primera infancia a través la de realización de experiencias artísticas a favor de los derechos culturales.</a:t>
                      </a:r>
                      <a:endParaRPr lang="es-CO" sz="1300" b="0" i="0" u="none" strike="noStrike" cap="none" noProof="0" dirty="0">
                        <a:latin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i="0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</a:t>
                      </a:r>
                      <a:r>
                        <a:rPr lang="en-U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$ 8.793</a:t>
                      </a:r>
                      <a:r>
                        <a:rPr lang="en-U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baseline="0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millones</a:t>
                      </a:r>
                      <a:endParaRPr lang="en-US"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152A06D4-9943-47D2-94B2-A92E51196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125579"/>
            <a:ext cx="4703928" cy="28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9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7619</a:t>
            </a:r>
            <a:r>
              <a:rPr lang="es-CO" sz="1867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67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67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Fortalecimiento de procesos integrales de formación artística a lo largo de la vida en Bogotá D.C.</a:t>
            </a:r>
            <a:endParaRPr sz="1867"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5008728" y="2091292"/>
            <a:ext cx="6762427" cy="4541520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395" indent="-205740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LOGROS O IMPACTOS 2021</a:t>
            </a:r>
            <a:endParaRPr lang="en-US" sz="1300" dirty="0">
              <a:solidFill>
                <a:schemeClr val="dk1"/>
              </a:solidFill>
            </a:endParaRPr>
          </a:p>
          <a:p>
            <a:pPr marL="239395" indent="-205740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Mantener </a:t>
            </a:r>
            <a:r>
              <a:rPr lang="es-MX" sz="1300" b="1" dirty="0">
                <a:ea typeface="+mn-lt"/>
                <a:cs typeface="+mn-lt"/>
              </a:rPr>
              <a:t>18 </a:t>
            </a:r>
            <a:r>
              <a:rPr lang="es-MX" sz="1300" dirty="0">
                <a:ea typeface="+mn-lt"/>
                <a:cs typeface="+mn-lt"/>
              </a:rPr>
              <a:t>CREA dotados, garantizando la atención y cobertura descentralizada de los procesos de formación artística. 2 más en tramite</a:t>
            </a:r>
            <a:endParaRPr lang="es-MX" sz="1300" b="1" dirty="0">
              <a:solidFill>
                <a:schemeClr val="dk1"/>
              </a:solidFill>
              <a:latin typeface="Arial"/>
              <a:ea typeface="+mn-lt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Se alcanzo </a:t>
            </a:r>
            <a:r>
              <a:rPr lang="es-MX" sz="1300" b="1" dirty="0">
                <a:ea typeface="+mn-lt"/>
                <a:cs typeface="+mn-lt"/>
              </a:rPr>
              <a:t>25233 </a:t>
            </a:r>
            <a:r>
              <a:rPr lang="es-MX" sz="1300" dirty="0">
                <a:ea typeface="+mn-lt"/>
                <a:cs typeface="+mn-lt"/>
              </a:rPr>
              <a:t>atenciones de niños, niñas y jóvenes de IED por la línea Arte en la Escuela, entre ellos 12602 mujeres, 186 jóvenes  años, 30 víctimas y 963 con discapacidad.</a:t>
            </a:r>
            <a:endParaRPr lang="es-MX" sz="1300" b="1" dirty="0"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Se lograron </a:t>
            </a:r>
            <a:r>
              <a:rPr lang="es-MX" sz="1300" b="1" dirty="0">
                <a:ea typeface="+mn-lt"/>
                <a:cs typeface="+mn-lt"/>
              </a:rPr>
              <a:t>3</a:t>
            </a:r>
            <a:r>
              <a:rPr lang="es-MX" sz="1300" dirty="0">
                <a:ea typeface="+mn-lt"/>
                <a:cs typeface="+mn-lt"/>
              </a:rPr>
              <a:t> alianzas, 2 con entidades públicas distritales, y 1 internacional, que permiten establecer líneas de cooperación para mantener y fortalecer los procesos de formación.</a:t>
            </a: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Se atendieron </a:t>
            </a:r>
            <a:r>
              <a:rPr lang="es-MX" sz="1300" b="1" dirty="0">
                <a:ea typeface="+mn-lt"/>
                <a:cs typeface="+mn-lt"/>
              </a:rPr>
              <a:t>4591 </a:t>
            </a:r>
            <a:r>
              <a:rPr lang="es-MX" sz="1300" dirty="0">
                <a:ea typeface="+mn-lt"/>
                <a:cs typeface="+mn-lt"/>
              </a:rPr>
              <a:t>personas en procesos de formación que posicionan el quehacer artístico como proyecto de vida por la línea impulso colectivo. Entre ellos 2668 Mujeres, 891 jóvenes.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Se atendieron </a:t>
            </a:r>
            <a:r>
              <a:rPr lang="es-MX" sz="1300" b="1" dirty="0">
                <a:ea typeface="+mn-lt"/>
                <a:cs typeface="+mn-lt"/>
              </a:rPr>
              <a:t>1534 </a:t>
            </a:r>
            <a:r>
              <a:rPr lang="es-MX" sz="1300" dirty="0">
                <a:ea typeface="+mn-lt"/>
                <a:cs typeface="+mn-lt"/>
              </a:rPr>
              <a:t>personas con enfoque diferencial, por la línea converge. Entre ellos 737 mujeres, 306 jóvenes, 220 habitantes de calle, 154 personas con discapacidad.</a:t>
            </a:r>
            <a:endParaRPr lang="es-MX" sz="1300" dirty="0">
              <a:solidFill>
                <a:schemeClr val="dk1"/>
              </a:solidFill>
              <a:latin typeface="Calibri"/>
              <a:ea typeface="Arial"/>
              <a:cs typeface="Calibri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Calibri"/>
                <a:cs typeface="Calibri"/>
              </a:rPr>
              <a:t>Se alcanzo la vinculación por contrato de 295 artistas y 84 por convenio.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300" b="1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3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JUSTIFICACIÓN SOLICITUD PRESUPUESTO 2022</a:t>
            </a:r>
            <a:endParaRPr lang="es-MX" sz="1300" b="1" dirty="0">
              <a:solidFill>
                <a:schemeClr val="dk1"/>
              </a:solidFill>
              <a:latin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espera atender 66300 beneficiarios en todas las líneas del programa CREA, incrementando en más del 60% la atención esperada para 2021.</a:t>
            </a: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espera generar mayor impacto de las prácticas artísticas en la mitigación de las afectaciones emocionales por el confinamiento en la población beneficiaria, especialmente en niños, niñas, jóvenes y personas adultas de la ciudad. </a:t>
            </a: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,Sans-Serif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Calibri" panose="020F0502020204030204"/>
                <a:ea typeface="+mn-lt"/>
                <a:cs typeface="Calibri" panose="020F0502020204030204"/>
              </a:rPr>
              <a:t>Se espera la vinculación por contrato de 569 artistas formadores.</a:t>
            </a:r>
            <a:endParaRPr lang="es-MX" sz="1300" dirty="0">
              <a:solidFill>
                <a:schemeClr val="dk1"/>
              </a:solidFill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s-MX" sz="1200" b="1" dirty="0">
              <a:latin typeface="Calibri" panose="020F0502020204030204"/>
              <a:ea typeface="+mn-lt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3655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n-US" sz="1467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4029487300"/>
              </p:ext>
            </p:extLst>
          </p:nvPr>
        </p:nvGraphicFramePr>
        <p:xfrm>
          <a:off x="5008728" y="1036324"/>
          <a:ext cx="6766101" cy="8757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6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 </a:t>
                      </a:r>
                      <a:r>
                        <a:rPr lang="es-CO" sz="1300" b="0" i="0" u="none" strike="noStrike" cap="none" noProof="0" dirty="0">
                          <a:solidFill>
                            <a:srgbClr val="7030A0"/>
                          </a:solidFill>
                          <a:latin typeface="Arial"/>
                        </a:rPr>
                        <a:t>Lograr la atención de 66300 beneficiarios de procesos integrales de formación a lo largo de la vida con énfasis en el arte, la cultura y el patrimonio.</a:t>
                      </a:r>
                      <a:endParaRPr lang="es-CO" sz="1300" b="0" i="0" u="none" strike="noStrike" cap="none" noProof="0" dirty="0">
                        <a:latin typeface="Calibri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$42.479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BBEB509F-E7A5-423B-97A5-67AF832C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41" y="1806245"/>
            <a:ext cx="4555687" cy="30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3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5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7625</a:t>
            </a:r>
            <a:r>
              <a:rPr lang="es-CO" sz="185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5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50" b="1">
                <a:latin typeface="Arial"/>
                <a:ea typeface="+mn-lt"/>
                <a:cs typeface="+mn-lt"/>
                <a:sym typeface="Arial"/>
              </a:rPr>
              <a:t>Fortalecimiento de Culturas en común: arte, memoria y territorio en Bogotá D.C.</a:t>
            </a:r>
            <a:endParaRPr lang="en-US" sz="1850" b="1">
              <a:latin typeface="Arial"/>
              <a:ea typeface="+mn-lt"/>
              <a:cs typeface="+mn-lt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4176215" y="1924958"/>
            <a:ext cx="7594941" cy="4733832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395" indent="-205740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LOGROS O IMPACTOS 2021</a:t>
            </a:r>
            <a:endParaRPr lang="en-US" sz="1300" dirty="0">
              <a:solidFill>
                <a:schemeClr val="dk1"/>
              </a:solidFill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alcanzaron </a:t>
            </a:r>
            <a:r>
              <a:rPr lang="es-MX" sz="1300" b="1" dirty="0">
                <a:ea typeface="+mn-lt"/>
                <a:cs typeface="+mn-lt"/>
                <a:sym typeface="Arial"/>
              </a:rPr>
              <a:t>45 </a:t>
            </a:r>
            <a:r>
              <a:rPr lang="es-MX" sz="1300" dirty="0">
                <a:ea typeface="+mn-lt"/>
                <a:cs typeface="+mn-lt"/>
                <a:sym typeface="Arial"/>
              </a:rPr>
              <a:t>actividades culturales con las comunidades para establecer diálogos entorno a idearios comunes, con la participación de 269 mujeres, 97 jóvenes, 97 personas de sectores LGBTI.</a:t>
            </a: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realizaron </a:t>
            </a:r>
            <a:r>
              <a:rPr lang="es-MX" sz="1300" b="1" dirty="0">
                <a:ea typeface="+mn-lt"/>
                <a:cs typeface="+mn-lt"/>
                <a:sym typeface="Arial"/>
              </a:rPr>
              <a:t>3 </a:t>
            </a:r>
            <a:r>
              <a:rPr lang="es-MX" sz="1300" dirty="0">
                <a:ea typeface="+mn-lt"/>
                <a:cs typeface="+mn-lt"/>
                <a:sym typeface="Arial"/>
              </a:rPr>
              <a:t>mesas técnicas </a:t>
            </a:r>
            <a:r>
              <a:rPr lang="es-MX" sz="1300" dirty="0" err="1">
                <a:ea typeface="+mn-lt"/>
                <a:cs typeface="+mn-lt"/>
                <a:sym typeface="Arial"/>
              </a:rPr>
              <a:t>intra-institucionales</a:t>
            </a:r>
            <a:r>
              <a:rPr lang="es-MX" sz="1300" dirty="0">
                <a:ea typeface="+mn-lt"/>
                <a:cs typeface="+mn-lt"/>
                <a:sym typeface="Arial"/>
              </a:rPr>
              <a:t> para la articulación de la oferta territorial y con enfoque poblacional - diferencial </a:t>
            </a: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avanzo para el cumplimiento de la estrategia intercultural para fortalecer los diálogos con la ciudadanía en sus múltiples diversidades poblacionales y territoriales. Para ello al corte se alcanzaron 51 actividades (6 de creación y 45 de circulación).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  <a:sym typeface="Arial"/>
              </a:rPr>
              <a:t>Se mantuvo el sistema integrado de información y acciones de la red de equipamientos. Para el presente periodo se logra la reactivación de las actividades de circulación presencial en escenarios como Nodo SDIS , Teatro Villa Mayor y la Casa de la Cultura Ciudad Hunza.</a:t>
            </a:r>
            <a:endParaRPr lang="es-MX" sz="1300" dirty="0">
              <a:ea typeface="+mn-lt"/>
              <a:cs typeface="+mn-lt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Calibri" panose="020F0502020204030204"/>
                <a:ea typeface="Arial"/>
                <a:cs typeface="Calibri" panose="020F0502020204030204"/>
              </a:rPr>
              <a:t>Se alcanzo la vinculación por contrato de 11 artistas y 120 por generación de ingresos.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JUSTIFICACIÓN SOLICITUD PRESUPUESTO 2022</a:t>
            </a: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El componente de gestión comunitaria y territorial garantizará espacios de diálogo, interacción y concertación con la ciudadanía en sus territorios por medio de  acciones en las 20 localidades.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El componente de creación y circulación de contenidos realizará acciones que garanticen el acceso, apreciación y disfrute del arte desde la multiculturalidad, ratificando la responsabilidad institucional para la democratización del arte en la ciudad, aumentando en un 50% en relación con 2021</a:t>
            </a: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El "componente de gestión del conocimiento" desarrollará acciones de documentación, sistematización, investigación y memoria del programa, que se materializan en un repositorio que contribuye a la construcción del centro documental y en el impacto del mismo en una ciudadanía activa de derechos culturales. </a:t>
            </a:r>
            <a:endParaRPr lang="es-MX" sz="1300" dirty="0">
              <a:cs typeface="Calibri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ea typeface="+mn-lt"/>
                <a:cs typeface="+mn-lt"/>
              </a:rPr>
              <a:t>Se espera la vinculación por contrato de 22 artistas y 250 por generación de ingresos.</a:t>
            </a:r>
            <a:endParaRPr lang="es-MX" sz="1300" dirty="0">
              <a:solidFill>
                <a:schemeClr val="dk1"/>
              </a:solidFill>
              <a:latin typeface="Calibri" panose="020F0502020204030204"/>
              <a:ea typeface="Arial"/>
              <a:cs typeface="Calibri" panose="020F0502020204030204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100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100" b="1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19405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3665892899"/>
              </p:ext>
            </p:extLst>
          </p:nvPr>
        </p:nvGraphicFramePr>
        <p:xfrm>
          <a:off x="4176214" y="1036324"/>
          <a:ext cx="7598615" cy="8757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59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 </a:t>
                      </a:r>
                      <a:r>
                        <a:rPr lang="es-CO" sz="1300" b="0" i="0" u="none" strike="noStrike" cap="none" noProof="0" dirty="0">
                          <a:latin typeface="Calibri"/>
                        </a:rPr>
                        <a:t>Desarrollar 1 estrategia intercultural para fortalecer los diálogos con la ciudadanía en sus múltiples diversidades poblacionales y territoriales.</a:t>
                      </a:r>
                      <a:endParaRPr lang="es-CO" sz="1300" u="none" strike="noStrike" kern="1200" cap="none" noProof="0" dirty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 $2.254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D7BD4C-BB1A-4442-9283-DDBAD393C644}"/>
              </a:ext>
            </a:extLst>
          </p:cNvPr>
          <p:cNvSpPr txBox="1"/>
          <p:nvPr/>
        </p:nvSpPr>
        <p:spPr>
          <a:xfrm>
            <a:off x="291792" y="5151862"/>
            <a:ext cx="36453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ea typeface="+mn-lt"/>
                <a:cs typeface="+mn-lt"/>
              </a:rPr>
              <a:t>Evento</a:t>
            </a:r>
            <a:r>
              <a:rPr lang="en-US" sz="900" dirty="0">
                <a:ea typeface="+mn-lt"/>
                <a:cs typeface="+mn-lt"/>
              </a:rPr>
              <a:t>: Bogotá </a:t>
            </a:r>
            <a:r>
              <a:rPr lang="en-US" sz="900" dirty="0" err="1">
                <a:ea typeface="+mn-lt"/>
                <a:cs typeface="+mn-lt"/>
              </a:rPr>
              <a:t>Resuena</a:t>
            </a:r>
            <a:r>
              <a:rPr lang="en-US" sz="900" dirty="0">
                <a:ea typeface="+mn-lt"/>
                <a:cs typeface="+mn-lt"/>
              </a:rPr>
              <a:t> - Batucada La Galera - </a:t>
            </a:r>
            <a:r>
              <a:rPr lang="en-US" sz="900" dirty="0" err="1">
                <a:ea typeface="+mn-lt"/>
                <a:cs typeface="+mn-lt"/>
              </a:rPr>
              <a:t>Fecha</a:t>
            </a:r>
            <a:r>
              <a:rPr lang="en-US" sz="900" dirty="0">
                <a:ea typeface="+mn-lt"/>
                <a:cs typeface="+mn-lt"/>
              </a:rPr>
              <a:t>: 30 de </a:t>
            </a:r>
            <a:r>
              <a:rPr lang="en-US" sz="900" dirty="0" err="1">
                <a:ea typeface="+mn-lt"/>
                <a:cs typeface="+mn-lt"/>
              </a:rPr>
              <a:t>julio</a:t>
            </a:r>
            <a:r>
              <a:rPr lang="en-US" sz="900" dirty="0">
                <a:ea typeface="+mn-lt"/>
                <a:cs typeface="+mn-lt"/>
              </a:rPr>
              <a:t> - Castillo de las Artes </a:t>
            </a:r>
            <a:r>
              <a:rPr lang="en-US" sz="900" dirty="0" err="1">
                <a:ea typeface="+mn-lt"/>
                <a:cs typeface="+mn-lt"/>
              </a:rPr>
              <a:t>localidad</a:t>
            </a:r>
            <a:r>
              <a:rPr lang="en-US" sz="900" dirty="0">
                <a:ea typeface="+mn-lt"/>
                <a:cs typeface="+mn-lt"/>
              </a:rPr>
              <a:t> </a:t>
            </a:r>
            <a:r>
              <a:rPr lang="en-US" sz="900" dirty="0" err="1">
                <a:ea typeface="+mn-lt"/>
                <a:cs typeface="+mn-lt"/>
              </a:rPr>
              <a:t>Mártires</a:t>
            </a:r>
            <a:endParaRPr lang="en-US" sz="900" dirty="0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044467F-E11D-4965-A466-1E9F2B9D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1" y="1789772"/>
            <a:ext cx="3543176" cy="2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7585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Fortalecimiento a las Artes Territorios y Cotidianidades Bogotá D.C</a:t>
            </a:r>
            <a:endParaRPr sz="1867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335800" y="1936440"/>
            <a:ext cx="8735048" cy="4921560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latin typeface="Arial"/>
                <a:ea typeface="Arial"/>
                <a:cs typeface="Arial"/>
                <a:sym typeface="Arial"/>
              </a:rPr>
              <a:t>LOGROS O IMPACTOS 2021*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3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4757 actividades artísticas desarrolladas a la fecha en beneficio de 592.677.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59 actividades dirigidas a enfoque de genero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6003 jóvenes beneficiados a través de la oferta del programa.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1.395 actividades con enfoque población  dirigido a sectores sociales, grupos étnicos y etarios.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Oferta institucional desarrollada en las 20 localidades de la ciudad más de 56 UPZ/UPR y más de 80 barrios.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Generación de ingresos para 4.153 artistas Bogotanos.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Aporte a la empleabilidad con más de 170 empleos directos y 200 empleos indirectos generados a la fecha.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300" b="1" dirty="0"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300" b="1" dirty="0">
              <a:latin typeface="Arial"/>
              <a:ea typeface="Arial"/>
              <a:cs typeface="Arial"/>
              <a:sym typeface="Arial"/>
            </a:endParaRP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latin typeface="Arial"/>
                <a:ea typeface="Arial"/>
                <a:cs typeface="Arial"/>
                <a:sym typeface="Arial"/>
              </a:rPr>
              <a:t>JUSTIFICACIÓN SOLICITUD PRESUPUESTO 2022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s-MX" sz="13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Aporte directo a la reactivación económica y empleabilidad  del sector artístico y cultural con la generación de ingresos para más de 11.880 artistas de la ciudad y la generación de cerca de 400 empleos directos e indirectos.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12.480 actividades artísticas para cerca de 2.952.660 personas pertenecientes a las 20 localidades de la ciudad incluyendo actividades y festivales de impacto distrital para vivir las artes en la ciudad.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latin typeface="Arial"/>
                <a:ea typeface="Arial"/>
                <a:cs typeface="Arial"/>
                <a:sym typeface="Arial"/>
              </a:rPr>
              <a:t>Aporte a la atención de mujeres y jóvenes de la ciudad, y en general de sectores sociales, grupos étnicos y etarios. Con cerca de 3.300 actividades con enfoque diferencial.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300" dirty="0"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3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900" dirty="0">
                <a:latin typeface="Arial"/>
                <a:ea typeface="Arial"/>
                <a:cs typeface="Arial"/>
                <a:sym typeface="Arial"/>
              </a:rPr>
              <a:t>*Datos consolidados a 31/072021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/>
        </p:nvGraphicFramePr>
        <p:xfrm>
          <a:off x="335800" y="814256"/>
          <a:ext cx="3726750" cy="96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2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976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1" i="1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1  2022</a:t>
                      </a:r>
                      <a:r>
                        <a:rPr lang="es-CO" sz="1000" b="1" i="1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ES" sz="1000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12.480 acciones para el fortalecimiento y la participación en practicas artísticas, culturales y patrimoniales en los territorios generando espacios de encuentro y reconocimiento del otro.</a:t>
                      </a:r>
                      <a:endParaRPr sz="13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oogle Shape;102;gad99781c73_0_36"/>
          <p:cNvGraphicFramePr/>
          <p:nvPr/>
        </p:nvGraphicFramePr>
        <p:xfrm>
          <a:off x="4171477" y="844739"/>
          <a:ext cx="3731552" cy="9449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31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51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2  2022</a:t>
                      </a:r>
                      <a:r>
                        <a:rPr lang="es-CO" sz="10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ES" sz="1000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Formular 3 estrategias de transferencia de conocimiento que permitan fomentar, apoyar y fortalecer las manifestaciones artísticas, intercambio de experiencias y encuentros entre pares.</a:t>
                      </a: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oogle Shape;102;gad99781c73_0_36"/>
          <p:cNvGraphicFramePr/>
          <p:nvPr/>
        </p:nvGraphicFramePr>
        <p:xfrm>
          <a:off x="8112034" y="844276"/>
          <a:ext cx="3662794" cy="9449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62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9762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3  2022</a:t>
                      </a:r>
                      <a:r>
                        <a:rPr lang="es-CO" sz="10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ES" sz="1000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Desarrollar 1 estrategia intercultural para fortalecer los diálogos con la ciudadanía en sus múltiples diversidades poblacionales y territoriales.</a:t>
                      </a:r>
                      <a:endParaRPr sz="13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522823" y="2246811"/>
            <a:ext cx="225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Arial"/>
                <a:ea typeface="Arial"/>
                <a:cs typeface="Arial"/>
              </a:rPr>
              <a:t>Presupuesto: $37.618 millones</a:t>
            </a:r>
            <a:endParaRPr lang="es-CO" sz="1600" b="1" dirty="0">
              <a:latin typeface="Arial"/>
              <a:ea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54" y="3402768"/>
            <a:ext cx="2878111" cy="21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40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0" y="517463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7594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de las prácticas literarias como derecho</a:t>
            </a:r>
            <a:endParaRPr sz="1867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496648" y="1324720"/>
            <a:ext cx="7507049" cy="4854011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400" b="1" dirty="0">
                <a:latin typeface="Arial"/>
                <a:ea typeface="Arial"/>
                <a:cs typeface="Arial"/>
                <a:sym typeface="Arial"/>
              </a:rPr>
              <a:t>LOGROS O IMPACTOS 2021*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Generación de ingresos para 120 artistas Bogotanos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Aporte a la empleabilidad mediante 30 empleos entre directos e indirectos.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 332 Actividades para la valoración del libro y la lectura en la ciudad desarrolladas.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1 espacio para la valoración del libro y la lectura ejecutado.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400" b="1" dirty="0">
                <a:latin typeface="Arial"/>
                <a:ea typeface="Arial"/>
                <a:cs typeface="Arial"/>
                <a:sym typeface="Arial"/>
              </a:rPr>
              <a:t>JUSTIFICACIÓN SOLICITUD PRESUPUESTO 2022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Ampliación de la oferta  con más de 100 actividades para la valoración del libro en la ciudad en 19 distintas localidades.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Reactivación del sector tanto en generación de ingresos como empleos desde organizaciones de base: librerías, los creadores literarios y editores, ilustradores, </a:t>
            </a:r>
            <a:r>
              <a:rPr lang="es-ES" sz="1400" dirty="0" err="1">
                <a:latin typeface="Arial"/>
                <a:ea typeface="Arial"/>
                <a:cs typeface="Arial"/>
                <a:sym typeface="Arial"/>
              </a:rPr>
              <a:t>talleristas</a:t>
            </a: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 y promotores, organizaciones literarias, profesionales del sector.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Generar ingresos para más de 195 artistas, agentes y creadores del sector literario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Atención dirigida a victimas, jóvenes y mujeres de 19 distintas localidades de la ciudad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12 espacios para la valoración del libro y la lectura con énfasis en ruralidad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ES" sz="1400" dirty="0">
                <a:latin typeface="Arial"/>
                <a:ea typeface="Arial"/>
                <a:cs typeface="Arial"/>
                <a:sym typeface="Arial"/>
              </a:rPr>
              <a:t>Actividades con enfoque poblacional dirigido a sectores sociales, grupos étnicos y etarios. </a:t>
            </a:r>
            <a:endParaRPr lang="es-MX" sz="1400" dirty="0"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900" dirty="0">
                <a:latin typeface="Arial"/>
                <a:ea typeface="Arial"/>
                <a:cs typeface="Arial"/>
                <a:sym typeface="Arial"/>
              </a:rPr>
              <a:t>*Datos consolidados a 31/072021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/>
        </p:nvGraphicFramePr>
        <p:xfrm>
          <a:off x="8003697" y="338723"/>
          <a:ext cx="4092509" cy="1061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620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400" b="1" i="1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1  2022</a:t>
                      </a:r>
                      <a:r>
                        <a:rPr lang="es-CO" sz="1400" b="1" i="1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ES" sz="1400" u="none" strike="noStrike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12</a:t>
                      </a:r>
                      <a:r>
                        <a:rPr lang="es-ES" sz="1400" u="none" strike="noStrike" cap="none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espacios y/o eventos  de  valoración social del libro, la lectura y la literatura en la ciudad</a:t>
                      </a:r>
                      <a:endParaRPr sz="14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$ 1.461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AutoShape 2" descr="https://lh5.googleusercontent.com/I4sxQ01-M1YzMb7b5ICzQAk1TPaOKx2y4Ol2Q7hpLHOOEl6m4GkF7R2kpPPB4p8k2pr_-UkYcfJLHp0b4v6eT4vjUEuFGTg3Wj_yZJnXdtjjkQjkdJ0EV12GKG03DCwwt7z0AoI=s0">
            <a:extLst>
              <a:ext uri="{FF2B5EF4-FFF2-40B4-BE49-F238E27FC236}">
                <a16:creationId xmlns:a16="http://schemas.microsoft.com/office/drawing/2014/main" id="{E7E5CB0D-6052-4FE9-B166-116B1106E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AutoShape 4" descr="https://lh5.googleusercontent.com/I4sxQ01-M1YzMb7b5ICzQAk1TPaOKx2y4Ol2Q7hpLHOOEl6m4GkF7R2kpPPB4p8k2pr_-UkYcfJLHp0b4v6eT4vjUEuFGTg3Wj_yZJnXdtjjkQjkdJ0EV12GKG03DCwwt7z0AoI=s0">
            <a:extLst>
              <a:ext uri="{FF2B5EF4-FFF2-40B4-BE49-F238E27FC236}">
                <a16:creationId xmlns:a16="http://schemas.microsoft.com/office/drawing/2014/main" id="{653C65C1-0EEA-4690-816E-7AB4297CC1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" name="Imagen 5" descr="Ca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B23BF04-2E2C-4B42-B569-68CF713B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52" y="2424448"/>
            <a:ext cx="4057963" cy="263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0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197903" y="-65359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7598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Innovación, sostenibilidad y reactivación del ecosistema artístico en Bogotá. D.C.</a:t>
            </a:r>
            <a:endParaRPr sz="1867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197903" y="1056384"/>
            <a:ext cx="11661015" cy="2111943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34031" algn="just">
              <a:buClr>
                <a:srgbClr val="000000"/>
              </a:buClr>
              <a:buSzPts val="1000"/>
            </a:pPr>
            <a:r>
              <a:rPr lang="es-MX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Desarrollo del Circuito Bakata 24 horas como un circuito artístico virtual beneficiando a 4 grupos étnicos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Desarrollo de propuestas de reactivación del Creative and Cultural Enterprise Programme fortaleciendo la visibilización de proyectos y emprendimientos del sector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Lanzamiento de las becas de Emprendimiento Festival de Festivales y Beca Corrredores Artísticos para la reactivación 2021, logrando ampliar los mecanismos dirigidos a la reactivación económica y la descentralización, desconcentración y diversificación de la circulación de las prácticas del sector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Articulación con la estrategia Bogotá Productiva 24 Horas con la estrategia Corredores Artísticos para la Reactivación 2021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certificaron 63 participantes del proceso de formación emprendedores con el arte, el cual busca responder a los retos y necesidades actuales del sector, a través del fortalecimiento, la generación de herramientas, capacidades y habilidades digitales para organizaciones, emprendimientos y empresas artísticas y culturales de Bogotá.</a:t>
            </a:r>
            <a:endParaRPr lang="es-MX"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/>
        </p:nvGraphicFramePr>
        <p:xfrm>
          <a:off x="628104" y="372272"/>
          <a:ext cx="10687552" cy="53342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687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46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 Diseñar y promover 1 programa para el fortalecimiento de la cadena de valor de la economía cultural y creativa.</a:t>
                      </a:r>
                      <a:endParaRPr sz="13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$ 1.540 millones</a:t>
                      </a:r>
                      <a:endParaRPr lang="es-ES"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8D14F4F-7B8D-C848-8067-DD33288C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" y="3319013"/>
            <a:ext cx="5635581" cy="3330887"/>
          </a:xfrm>
          <a:prstGeom prst="rect">
            <a:avLst/>
          </a:prstGeom>
        </p:spPr>
      </p:pic>
      <p:sp>
        <p:nvSpPr>
          <p:cNvPr id="8" name="Google Shape;101;gad99781c73_0_36">
            <a:extLst>
              <a:ext uri="{FF2B5EF4-FFF2-40B4-BE49-F238E27FC236}">
                <a16:creationId xmlns:a16="http://schemas.microsoft.com/office/drawing/2014/main" id="{A0E5D020-1E7C-7845-93AB-05BFC77CFAA3}"/>
              </a:ext>
            </a:extLst>
          </p:cNvPr>
          <p:cNvSpPr/>
          <p:nvPr/>
        </p:nvSpPr>
        <p:spPr>
          <a:xfrm>
            <a:off x="6028411" y="3319013"/>
            <a:ext cx="5846914" cy="3330887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r>
              <a:rPr lang="es-MX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JUSTIFICACIÓN SOLICITUD PRESUPUESTO 2022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Revitalización del sector artístico y cultural por la generación de más de 300 empleos directos e indirectos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las cadenas de valor de los campos artísticos, para promover la creación, gestión y circulación, garantizando el acceso, el disfrute y la apropiación de mas de 4.800 personas de la oferta artística y cultural de la ciudad de Bogotá.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Generación de acciones de relacionamiento, innovación, fomento y colaboración para ampliar el impacto de cada uno de los agentes del ecosistema artístico y cultural.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Incentivar y fortalecer redes de trabajo colaborativo de agentes culturales y artísticos de la ciudad, mediante acciones de fomento en red y reactivación económica.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07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1C277-00CC-4317-9E7C-FB82451D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091"/>
            <a:ext cx="10515600" cy="203769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s-CO" sz="4400" b="1" dirty="0">
                <a:solidFill>
                  <a:srgbClr val="7030A0"/>
                </a:solidFill>
                <a:latin typeface="Arial Black" panose="020B0A04020102020204" pitchFamily="34" charset="0"/>
              </a:rPr>
              <a:t>EJECUCIÓN Y </a:t>
            </a:r>
            <a:r>
              <a:rPr lang="en-US" altLang="es-CO" sz="44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SEGUIMIENTO</a:t>
            </a:r>
            <a:r>
              <a:rPr lang="en-US" altLang="es-CO" sz="44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es-CO" sz="44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PRESUPUESTAL</a:t>
            </a:r>
            <a:br>
              <a:rPr lang="en-US" altLang="es-CO" sz="4400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br>
              <a:rPr lang="en-US" altLang="es-CO" sz="4400" b="1" dirty="0"/>
            </a:br>
            <a:r>
              <a:rPr lang="en-US" altLang="es-CO" sz="49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Vigencias</a:t>
            </a:r>
            <a:r>
              <a:rPr lang="en-US" altLang="es-CO" sz="4900" b="1" dirty="0">
                <a:solidFill>
                  <a:srgbClr val="002060"/>
                </a:solidFill>
                <a:latin typeface="Arial Black" panose="020B0A04020102020204" pitchFamily="34" charset="0"/>
              </a:rPr>
              <a:t> 2021 - 2022</a:t>
            </a:r>
            <a:endParaRPr lang="es-CO" sz="49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2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Proyecto 7571</a:t>
            </a:r>
            <a:r>
              <a:rPr lang="es-CO" sz="1867" b="1" i="1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r>
              <a:rPr lang="es-CO" sz="1867" b="1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CO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Reconciliación Arte y Memoria Sin Fronteras Bogotá </a:t>
            </a:r>
            <a:endParaRPr lang="es-CO" sz="1867" b="1" i="1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4537276" y="2091292"/>
            <a:ext cx="7261989" cy="4679898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LOGROS O IMPACTOS 2021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Ejecutamos la primera fase de la estrategia la semilla, que hace parte del circuito rural de Arte y Memoria.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Articulación con IDT para realizar las acciones de laboratorios sobre Cultura Turística y encuentros de circulación de Plazas de Mercado.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 la segunda fase de Semilla impactó 44 veredas de las 7 localidades rurales de Bogotá.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realizaron más de 69 actividades artísticas y culturales en El Castillo de las Artes, en alianza con Idipron, FUGA, Secretaría de Seguridad, Secretaría de la Mujer, Alcaldía Local de Los Mártires.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 ACNUR (Alto Comisionado de las Naciones Unidas para los Refugiados), se logró el apoyo diferentes actividades artísticas y culturales dirigidas especialmente a la comunidad migrante dentro del  Circuito MujerEs Arte y Memoria.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3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3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JUSTIFICACIÓN SOLICITUD PRESUPUESTO 2022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generarán aproximadamente 521 empleos indirectos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beneficiaran cerca de 19.000 personas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Consolidar el modelo de gestión de El Castillo de las Artes, como una apuesta de innovación social, memoria y económica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beneficiaran víctimas, jovenes y mujeres gracias a los Circuitos de Arte y Memoria (Mujeres, Borde y Semilla), a través de las diferentes estrategias de fomento como Artífices, de circulación y diálogos de saberes, laboratorios, procesos de creación, circulación, talleres del circuito de Mujeres Arte y Memoria.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/>
        </p:nvGraphicFramePr>
        <p:xfrm>
          <a:off x="4537276" y="1036324"/>
          <a:ext cx="7237553" cy="10345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237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 </a:t>
                      </a:r>
                      <a:r>
                        <a:rPr lang="es-CO" sz="1400" b="0" i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Diseñar e implementar 1 estrategia Distrital que posicione el arte, la cultura y el patrimonio como medios para aportar a la construcción de la memoria, la reconciliación y reparación simbólica.</a:t>
                      </a:r>
                      <a:endParaRPr sz="13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$ 680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FF6C290-D214-B64B-8A39-21D5A730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2" y="3861708"/>
            <a:ext cx="3828097" cy="25520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2BD24E-E7F0-804F-972D-CCC1146D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0" y="1036325"/>
            <a:ext cx="3826885" cy="25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163137" y="-89787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b="1" u="sng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7600</a:t>
            </a:r>
            <a:r>
              <a:rPr lang="es-CO" b="1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CO" b="1" i="1" dirty="0">
                <a:latin typeface="Arial"/>
                <a:ea typeface="Arial"/>
                <a:cs typeface="Arial"/>
                <a:sym typeface="Arial"/>
              </a:rPr>
              <a:t>Identificación reconocimiento y valoración de las prácticas artísticas a través del fomento en Bogotá D.C</a:t>
            </a:r>
            <a:r>
              <a:rPr lang="es-US" b="0" i="0" u="none" strike="noStrike" cap="all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IDENTIFICACIÓN , RECONOCIMIENTO Y VALORACIÓN DE LAS PRÁCTICAS ARTÍSTICAS A TRAVÉS DEL FOMENTO EN BOGOTÁ D.C. IDENTIFICACIÓN , RECONOCIMIENTO Y VALORACIÓN DE LAS PRÁCTICAS ARTÍSTICAS A TRAVÉS DEL FOMENTO EN BOGOTÁ D.C.</a:t>
            </a:r>
            <a:endParaRPr b="1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226874" y="1705353"/>
            <a:ext cx="6037448" cy="4544834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bg1">
              <a:alpha val="66335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456 estímulos entregados a 30 de julio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Más de 16.000 millones gestionados con los FDL para estímulos en ECL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43 proyectos (33 Modalidad locales-interlocales y 10  Modalidad Metropolitanos)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35 propuestas aprobadas para sala concertadas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Se han generado 2815 empleos directos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JUSTIFICACIÓN SOLICITUD PRESUPUESTO 2022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Ampliar la participación directa de jovenes de 650 a 1200, y pasar de 52 a 80 becas,  con un alcance de  25.000 jovenes a traves de las diferentes actividades de los becarios.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Reactivar diversos Espacios Culturales a través de mecanismos de Fomento y fortalecer el programa Salas Concertadas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Se atiende a las diferentes poblaciones desde la primera infancia hasta le vejez como personas en vulnerabilidad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/>
                <a:ea typeface="Arial"/>
                <a:cs typeface="Arial"/>
                <a:sym typeface="Arial"/>
              </a:rPr>
              <a:t>Fortalecer la oferta del portafolio en todos los campos artísticos para la reactivación del sector.</a:t>
            </a:r>
            <a:endParaRPr lang="es-MX" sz="1600" b="1" dirty="0"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6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6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6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600" b="1" dirty="0"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/>
        </p:nvGraphicFramePr>
        <p:xfrm>
          <a:off x="226873" y="607813"/>
          <a:ext cx="11420484" cy="8757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2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4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2022</a:t>
                      </a:r>
                      <a:r>
                        <a:rPr lang="es-CO" sz="14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US" sz="14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Realizar el 100% de las acciones para el fortalecimiento de los estímulos, apoyos concertados y alianzas estratégicas para dinamizar la estrategia sectorial dirigida a fomentar los procesos culturales, artísticos y patrimoniales.</a:t>
                      </a: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$ 16.220 millones</a:t>
                      </a:r>
                      <a:endParaRPr sz="16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Marcador de posición de 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2817"/>
          <a:stretch>
            <a:fillRect/>
          </a:stretch>
        </p:blipFill>
        <p:spPr>
          <a:xfrm>
            <a:off x="7583495" y="1582523"/>
            <a:ext cx="4063862" cy="5152649"/>
          </a:xfrm>
          <a:custGeom>
            <a:avLst/>
            <a:gdLst>
              <a:gd name="connsiteX0" fmla="*/ 578658 w 5408861"/>
              <a:gd name="connsiteY0" fmla="*/ 0 h 6857999"/>
              <a:gd name="connsiteX1" fmla="*/ 5408861 w 5408861"/>
              <a:gd name="connsiteY1" fmla="*/ 0 h 6857999"/>
              <a:gd name="connsiteX2" fmla="*/ 5408861 w 5408861"/>
              <a:gd name="connsiteY2" fmla="*/ 6857999 h 6857999"/>
              <a:gd name="connsiteX3" fmla="*/ 2050265 w 5408861"/>
              <a:gd name="connsiteY3" fmla="*/ 6857999 h 6857999"/>
              <a:gd name="connsiteX4" fmla="*/ 160358 w 5408861"/>
              <a:gd name="connsiteY4" fmla="*/ 5198744 h 6857999"/>
              <a:gd name="connsiteX5" fmla="*/ 728259 w 5408861"/>
              <a:gd name="connsiteY5" fmla="*/ 2546985 h 6857999"/>
              <a:gd name="connsiteX6" fmla="*/ 1197751 w 5408861"/>
              <a:gd name="connsiteY6" fmla="*/ 1065848 h 6857999"/>
              <a:gd name="connsiteX7" fmla="*/ 578658 w 5408861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8861" h="6857999">
                <a:moveTo>
                  <a:pt x="578658" y="0"/>
                </a:moveTo>
                <a:lnTo>
                  <a:pt x="5408861" y="0"/>
                </a:lnTo>
                <a:lnTo>
                  <a:pt x="5408861" y="6857999"/>
                </a:lnTo>
                <a:lnTo>
                  <a:pt x="2050265" y="6857999"/>
                </a:lnTo>
                <a:cubicBezTo>
                  <a:pt x="2050265" y="6857999"/>
                  <a:pt x="641522" y="6267449"/>
                  <a:pt x="160358" y="5198744"/>
                </a:cubicBezTo>
                <a:cubicBezTo>
                  <a:pt x="-320541" y="4129087"/>
                  <a:pt x="402532" y="3018472"/>
                  <a:pt x="728259" y="2546985"/>
                </a:cubicBezTo>
                <a:cubicBezTo>
                  <a:pt x="1053986" y="2075497"/>
                  <a:pt x="1337803" y="1465897"/>
                  <a:pt x="1197751" y="1065848"/>
                </a:cubicBezTo>
                <a:cubicBezTo>
                  <a:pt x="1057699" y="665798"/>
                  <a:pt x="578658" y="0"/>
                  <a:pt x="578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92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Proyecto 7603</a:t>
            </a:r>
            <a:r>
              <a:rPr lang="es-CO" sz="1867" b="1" i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r>
              <a:rPr lang="es-CO" sz="1867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US" sz="2000" b="0" i="0" u="none" strike="noStrike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IMPLEMENTACIÓN IDARTES INTERNACIONAL, UNA VENTANA AL MUNDO BOGOTÁ D.C.</a:t>
            </a:r>
            <a:endParaRPr sz="1867" b="1" i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226873" y="2911203"/>
            <a:ext cx="6201223" cy="3090276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4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posicionaron 3 acciones en escenarios internacionales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han relaizado 6 alianzas de cooperacion internacional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coproducción con la Embajada de España Valor total: $72.600.348. Aporte IDARTES: $39.690.348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El diseño de una estrategia para posicionar al IDARTES en medios de comunicación y agencias internacionales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JUSTIFICACIÓN SOLICITUD PRESUPUESTO 2022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requiere fortalecer  la visibilización Internacional de la Entidad y en la Ciudad que permita la reactivación económica del sector creando interés en otros países para invertir en los proyectos culturales de la Ciudad.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El proyecto tiene presupuestado que ingresen 400 millones como  apalancamiento para otros proyectos de la entidad en donde se requiere contar con recursos adicionales.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3205911616"/>
              </p:ext>
            </p:extLst>
          </p:nvPr>
        </p:nvGraphicFramePr>
        <p:xfrm>
          <a:off x="226873" y="1249297"/>
          <a:ext cx="6201223" cy="10058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01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523">
                <a:tc>
                  <a:txBody>
                    <a:bodyPr/>
                    <a:lstStyle/>
                    <a:p>
                      <a:pPr marL="0" marR="0" lvl="0" indent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2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Meta plan 2022</a:t>
                      </a:r>
                      <a:r>
                        <a:rPr lang="es-CO" sz="12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US" sz="1200" b="1" i="1" u="none" strike="noStrike" kern="1200" cap="none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Generar 1 estrategia de internacionalización que promueva el posicionamiento de Bogotá como referente en temas culturales y deportivos y que permita la movilización dinámica de recursos técnicos, humanos y financieros</a:t>
                      </a: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2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$ 856  millones</a:t>
                      </a:r>
                      <a:endParaRPr lang="es-ES"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D736AD58-238F-C848-810A-526E9F63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75" y="2255163"/>
            <a:ext cx="4796853" cy="26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1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4" y="338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50" b="1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Proyecto 7607</a:t>
            </a:r>
            <a:r>
              <a:rPr lang="es-CO" sz="1850" b="1" i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r>
              <a:rPr lang="es-CO" sz="1850" b="1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CO" sz="18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Intervención y mejoramiento de la infraestructura cultural para el disfrute de las prácticas artísticas y culturales Bogotá D.C.</a:t>
            </a:r>
            <a:endParaRPr lang="es-CO" sz="1850" b="1" i="1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5587068" y="2144124"/>
            <a:ext cx="6187761" cy="4133850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4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4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Adjudicación del Teatro San Jorge por un valor de trece mil seiscientos setenta y cuatro millones seiscientos setenta y dos mil ochocientos treinta pesos ($13.674´672.830).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Prevista la adjudicación en octubre de la restauración integral al Teatro el Parque.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atendieron 120 requerimientos de los cuales las disciplinas con mayor incidencia fueron: Carpintería madera 5,  Eléctricas 39,  Equipos Especiales 8,  Hidrosanitarias 2, Locativas 55 , Vidrios 4 y 7 mantenimiento a Cámaras.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05481" indent="-1714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JUSTIFICACIÓN SOLICITUD PRESUPUESTO 2022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generaran cerca de 496 empleos directos y 660 empleos indirectos.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 la ejecución de este proyecto se </a:t>
            </a:r>
            <a:r>
              <a:rPr lang="es-MX" sz="14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</a:t>
            </a:r>
            <a:r>
              <a:rPr lang="es-MX" sz="1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impactará en la en la recuperación del centro de la ciudad y la promoción de mas actividades culturales hacia la ciudadanía en general.</a:t>
            </a:r>
            <a:endParaRPr lang="es-MX" sz="1467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322367132"/>
              </p:ext>
            </p:extLst>
          </p:nvPr>
        </p:nvGraphicFramePr>
        <p:xfrm>
          <a:off x="5587068" y="1036324"/>
          <a:ext cx="6187761" cy="10345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7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4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400" u="none" strike="noStrike" cap="none" dirty="0">
                          <a:solidFill>
                            <a:srgbClr val="7030A0"/>
                          </a:solidFill>
                        </a:rPr>
                        <a:t>: </a:t>
                      </a:r>
                      <a:r>
                        <a:rPr lang="es-CO" sz="1400" b="0" i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Mantener, mejorar y dotar 14 equipamientos urbanos y rurales para el goce y disfrute de los habitantes de la ciudad región y de los visitantes.</a:t>
                      </a:r>
                      <a:endParaRPr sz="14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$25.398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oogle Shape;202;p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82" y="1349596"/>
            <a:ext cx="4826578" cy="4552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64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695ECD-B075-1544-BC8D-342998CD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03" y="2986339"/>
            <a:ext cx="4317167" cy="2433671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23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00" name="Google Shape;100;gad99781c73_0_36"/>
          <p:cNvSpPr txBox="1"/>
          <p:nvPr/>
        </p:nvSpPr>
        <p:spPr>
          <a:xfrm>
            <a:off x="226870" y="89488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-CO" sz="1867" b="1" u="sng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Proyecto 7614</a:t>
            </a:r>
            <a:r>
              <a:rPr lang="es-CO" sz="1867" b="1" i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r>
              <a:rPr lang="es-CO" sz="1867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US" sz="2000" b="0" i="0" u="none" strike="noStrike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TRANSFORMACIÓN DE LA RED DE EQUIPAMIENTOS CULTURALES PARA SU CONSOLIDACIÓN Y SUSTENTABILIDAD EN BOGOTÁ D.C.</a:t>
            </a:r>
            <a:endParaRPr sz="1867" b="1" i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132119" y="3128474"/>
            <a:ext cx="5744025" cy="3670018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2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han realizado 1112 activiades impactando a 74973 personas 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han realizado 63 actividades que han beneficiado a 922 personas a través de diferentes encuentros, laboratorios, talleres, cursos y clubes que exploran y desarrollan la articulación entre el arte, la ciencia y tecnología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ahn realizado 61 activiades de "Reconociendo los equipamientos" en torno a la apropiación por parte de la ciudadanía de los escenarios vinculados al proyecto, que han beneficiado a 6405 personas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Ruta Local, se han realizado 30 actividades que han beneficiado a 3280 personas con diferentes actividades en territorios locales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2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JUSTIFICACIÓN SOLICITUD PRESUPUESTO 2022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2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 incorporacion de nuevos escenarios como movil 2, pilonas, El Ensueño requiere equipo humano para el desarrollo de estos escenarios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Igualmente aumenta el recaudo al poner en funcionamiento estos escenarios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 beneficina 1.816.000 persona 9893 artistas </a:t>
            </a:r>
          </a:p>
          <a:p>
            <a:pPr marL="34031" algn="just">
              <a:buClr>
                <a:srgbClr val="000000"/>
              </a:buClr>
              <a:buSzPts val="1000"/>
            </a:pPr>
            <a:r>
              <a:rPr lang="es-MX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4" name="Google Shape;102;gad99781c73_0_36">
            <a:extLst>
              <a:ext uri="{FF2B5EF4-FFF2-40B4-BE49-F238E27FC236}">
                <a16:creationId xmlns:a16="http://schemas.microsoft.com/office/drawing/2014/main" id="{868BA3BE-2BCC-4544-A5A0-E39C677796F3}"/>
              </a:ext>
            </a:extLst>
          </p:cNvPr>
          <p:cNvGraphicFramePr/>
          <p:nvPr/>
        </p:nvGraphicFramePr>
        <p:xfrm>
          <a:off x="226870" y="891443"/>
          <a:ext cx="11435616" cy="9430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3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r>
                        <a:rPr lang="es-CO" sz="16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600" u="none" strike="noStrike" cap="none" dirty="0">
                          <a:solidFill>
                            <a:srgbClr val="7030A0"/>
                          </a:solidFill>
                        </a:rPr>
                        <a:t>: </a:t>
                      </a:r>
                      <a:r>
                        <a:rPr lang="es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Promover 19500 acciones para el fortalecimiento y la participación en practicas </a:t>
                      </a:r>
                      <a:r>
                        <a:rPr lang="es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artisticas</a:t>
                      </a:r>
                      <a:r>
                        <a:rPr lang="es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culturales y patrimoniales en los territorios generando espacios de encuentro y reconocimiento del otro.</a:t>
                      </a: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Google Shape;102;gad99781c73_0_36">
            <a:extLst>
              <a:ext uri="{FF2B5EF4-FFF2-40B4-BE49-F238E27FC236}">
                <a16:creationId xmlns:a16="http://schemas.microsoft.com/office/drawing/2014/main" id="{EA694CDE-A7D0-6C47-9A10-DD09AEF6BD3C}"/>
              </a:ext>
            </a:extLst>
          </p:cNvPr>
          <p:cNvGraphicFramePr/>
          <p:nvPr/>
        </p:nvGraphicFramePr>
        <p:xfrm>
          <a:off x="226870" y="1938891"/>
          <a:ext cx="11435616" cy="9430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43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r>
                        <a:rPr lang="es-CO" sz="16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600" u="none" strike="noStrike" cap="none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s-CO" sz="1600" u="none" strike="noStrike" cap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Mantener, mejorar y dotar 14 equipamientos urbanos y rurales para el goce y disfrute de los habitantes de la ciudad región y de los visitantes.</a:t>
                      </a: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7080494" y="5747692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"/>
                <a:ea typeface="Arial"/>
                <a:cs typeface="Arial"/>
              </a:rPr>
              <a:t>Presupuesto: $24.502 millones</a:t>
            </a:r>
            <a:endParaRPr lang="es-CO" b="1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14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9781c73_0_36"/>
          <p:cNvSpPr txBox="1"/>
          <p:nvPr/>
        </p:nvSpPr>
        <p:spPr>
          <a:xfrm>
            <a:off x="226873" y="84724"/>
            <a:ext cx="11547955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Proyecto 7902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1867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67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Consolidación Integral de la Gestión Administrativa y Modernización Institucional en Bogotá.</a:t>
            </a:r>
            <a:endParaRPr sz="1867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ad99781c73_0_36"/>
          <p:cNvSpPr/>
          <p:nvPr/>
        </p:nvSpPr>
        <p:spPr>
          <a:xfrm>
            <a:off x="5363570" y="1621392"/>
            <a:ext cx="6435695" cy="4902238"/>
          </a:xfrm>
          <a:custGeom>
            <a:avLst/>
            <a:gdLst/>
            <a:ahLst/>
            <a:cxnLst/>
            <a:rect l="l" t="t" r="r" b="b"/>
            <a:pathLst>
              <a:path w="6384290" h="4483735" extrusionOk="0">
                <a:moveTo>
                  <a:pt x="0" y="4483608"/>
                </a:moveTo>
                <a:lnTo>
                  <a:pt x="6384036" y="4483608"/>
                </a:lnTo>
                <a:lnTo>
                  <a:pt x="638403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LOGROS O IMPACTOS 2021</a:t>
            </a:r>
          </a:p>
          <a:p>
            <a:pPr marL="239993" indent="-205962" algn="just">
              <a:buClr>
                <a:srgbClr val="000000"/>
              </a:buClr>
              <a:buSzPts val="1000"/>
              <a:buFont typeface="Roboto"/>
              <a:buChar char="●"/>
            </a:pP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indent="-17780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Modernización y automatización de procesos y procedimientos a través del Sistema de Informacion PANDORA Modulo SIG, que dan cuanta de no menos de 144 procedimientos y 17 procesos</a:t>
            </a:r>
          </a:p>
          <a:p>
            <a:pPr marL="177800" indent="-144463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Integración de sistemas</a:t>
            </a: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información: Contratación, Pandora, PREDIS y OPGET, que permitieron la optimización del proceso y su eficiencia en tiempos de respuesta.</a:t>
            </a:r>
            <a:endParaRPr lang="es-MX"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indent="-144463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 estrategia de comunicación interna y externa divulgando amplia y suficientemente actividades institucionales Se alcanzo, </a:t>
            </a:r>
            <a:r>
              <a:rPr lang="es-MX" sz="1300" dirty="0"/>
              <a:t>en las redes sociales de la entidad incluyendo Facebook, </a:t>
            </a:r>
            <a:r>
              <a:rPr lang="es-MX" sz="1300" dirty="0" err="1"/>
              <a:t>Instagram</a:t>
            </a:r>
            <a:r>
              <a:rPr lang="es-MX" sz="1300" dirty="0"/>
              <a:t>, </a:t>
            </a:r>
            <a:r>
              <a:rPr lang="es-MX" sz="1300" dirty="0" err="1"/>
              <a:t>Twitter</a:t>
            </a:r>
            <a:r>
              <a:rPr lang="es-MX" sz="1300" dirty="0"/>
              <a:t> y </a:t>
            </a:r>
            <a:r>
              <a:rPr lang="es-MX" sz="1300" dirty="0" err="1"/>
              <a:t>Youtube</a:t>
            </a:r>
            <a:r>
              <a:rPr lang="es-MX" sz="1300" dirty="0"/>
              <a:t> un total de 2.194.775 usuarios en todas las redes.</a:t>
            </a:r>
          </a:p>
          <a:p>
            <a:pPr marL="177800" indent="-144463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MX" sz="1300" dirty="0" err="1"/>
              <a:t>Operabilidad</a:t>
            </a:r>
            <a:r>
              <a:rPr lang="es-MX" sz="1300" dirty="0"/>
              <a:t> de 34 sedes y escenarios a cargo de la entidad se logra un 100% en materia de servicio de vigilancia y seguridad privada, aseo y cafetería y servicios públicos</a:t>
            </a:r>
            <a:endParaRPr lang="es-CO" sz="1300" dirty="0"/>
          </a:p>
          <a:p>
            <a:pPr marL="177800" indent="-144463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CO" sz="1300" dirty="0"/>
          </a:p>
          <a:p>
            <a:pPr marL="319781" indent="-285750" algn="just"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MX" sz="1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JUSTIFICACIÓN SOLICITUD PRESUPUESTO 2022.</a:t>
            </a:r>
          </a:p>
          <a:p>
            <a:pPr marL="34031" algn="just">
              <a:buClr>
                <a:srgbClr val="000000"/>
              </a:buClr>
              <a:buSzPts val="1000"/>
            </a:pP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MX" sz="13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 gestión institucional por medio del recurso humano requerido y adquisición de infraestructura tecnológica.</a:t>
            </a:r>
            <a:endParaRPr lang="es-MX"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 comunicación interna y externa por medio del recurso humano requerido, plataformas digitales y nuevos mecanismos de comunicación.</a:t>
            </a: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 gestión institucional por medio la </a:t>
            </a:r>
            <a:r>
              <a:rPr lang="es-CO" sz="13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operabilidad</a:t>
            </a:r>
            <a:r>
              <a:rPr lang="es-CO"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las sedes y escenarios a cargo de la entidad.</a:t>
            </a:r>
            <a:endParaRPr lang="es-MX"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031" algn="just">
              <a:buClr>
                <a:srgbClr val="000000"/>
              </a:buClr>
              <a:buSzPts val="1000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lang="es-MX" sz="14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9781" indent="-285750" algn="just">
              <a:buClr>
                <a:srgbClr val="000000"/>
              </a:buClr>
              <a:buSzPts val="1000"/>
              <a:buFont typeface="Wingdings" panose="05000000000000000000" pitchFamily="2" charset="2"/>
              <a:buChar char="Ø"/>
            </a:pP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2" name="Google Shape;102;gad99781c73_0_36"/>
          <p:cNvGraphicFramePr/>
          <p:nvPr>
            <p:extLst>
              <p:ext uri="{D42A27DB-BD31-4B8C-83A1-F6EECF244321}">
                <p14:modId xmlns:p14="http://schemas.microsoft.com/office/powerpoint/2010/main" val="1240649509"/>
              </p:ext>
            </p:extLst>
          </p:nvPr>
        </p:nvGraphicFramePr>
        <p:xfrm>
          <a:off x="5363570" y="680724"/>
          <a:ext cx="6411259" cy="8757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41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9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plan 2022</a:t>
                      </a:r>
                      <a:r>
                        <a:rPr lang="es-CO" sz="1300" u="none" strike="noStrike" cap="none" dirty="0">
                          <a:solidFill>
                            <a:srgbClr val="7030A0"/>
                          </a:solidFill>
                        </a:rPr>
                        <a:t>: Desarrollar y mantener al 100% la capacidad institucional a través de la mejora en la infraestructura física, tecnológica y de gestión en beneficio de la ciudadanía.</a:t>
                      </a:r>
                      <a:endParaRPr sz="1300" u="none" strike="noStrike" cap="non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33" marR="91433" marT="45733" marB="45733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Presupuesto:</a:t>
                      </a:r>
                      <a:r>
                        <a:rPr lang="es-ES" sz="1600" b="1" i="0" u="none" strike="noStrike" cap="none" baseline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$22.591 millones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21B9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Imagen 5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C744B368-1B9A-42B4-95C4-4D12FB817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" b="17906"/>
          <a:stretch/>
        </p:blipFill>
        <p:spPr>
          <a:xfrm>
            <a:off x="640545" y="782324"/>
            <a:ext cx="4046025" cy="58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3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1C277-00CC-4317-9E7C-FB82451D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153"/>
            <a:ext cx="10515600" cy="2037694"/>
          </a:xfrm>
        </p:spPr>
        <p:txBody>
          <a:bodyPr>
            <a:normAutofit/>
          </a:bodyPr>
          <a:lstStyle/>
          <a:p>
            <a:pPr algn="ctr"/>
            <a:r>
              <a:rPr lang="en-US" altLang="es-CO" b="1" dirty="0">
                <a:solidFill>
                  <a:srgbClr val="7030A0"/>
                </a:solidFill>
                <a:latin typeface="Arial Black" panose="020B0A04020102020204" pitchFamily="34" charset="0"/>
              </a:rPr>
              <a:t>PRINCIPALES VARIACIONES</a:t>
            </a:r>
            <a:br>
              <a:rPr lang="en-US" altLang="es-CO" sz="4400" b="1" dirty="0">
                <a:solidFill>
                  <a:srgbClr val="FFFFFF"/>
                </a:solidFill>
              </a:rPr>
            </a:br>
            <a:r>
              <a:rPr lang="en-US" altLang="es-CO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Vigencias</a:t>
            </a:r>
            <a:r>
              <a:rPr lang="en-US" altLang="es-CO" b="1" dirty="0">
                <a:solidFill>
                  <a:srgbClr val="002060"/>
                </a:solidFill>
                <a:latin typeface="Arial Black" panose="020B0A04020102020204" pitchFamily="34" charset="0"/>
              </a:rPr>
              <a:t> 2021 - 2022</a:t>
            </a:r>
            <a:br>
              <a:rPr lang="en-US" altLang="es-CO" sz="4400" b="1" dirty="0"/>
            </a:br>
            <a:endParaRPr lang="es-CO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3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D7B38C6-5CD5-41A6-A350-00848B588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776317"/>
              </p:ext>
            </p:extLst>
          </p:nvPr>
        </p:nvGraphicFramePr>
        <p:xfrm>
          <a:off x="838199" y="993245"/>
          <a:ext cx="10515600" cy="548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5410271" progId="Excel.Sheet.12">
                  <p:embed/>
                </p:oleObj>
              </mc:Choice>
              <mc:Fallback>
                <p:oleObj name="Worksheet" r:id="rId2" imgW="8658369" imgH="54102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9" y="993245"/>
                        <a:ext cx="10515600" cy="548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986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699F466-1BFF-434C-BD9A-7BEC3DC6C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538275"/>
              </p:ext>
            </p:extLst>
          </p:nvPr>
        </p:nvGraphicFramePr>
        <p:xfrm>
          <a:off x="838200" y="999411"/>
          <a:ext cx="10515600" cy="563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6029410" progId="Excel.Sheet.12">
                  <p:embed/>
                </p:oleObj>
              </mc:Choice>
              <mc:Fallback>
                <p:oleObj name="Worksheet" r:id="rId2" imgW="8658369" imgH="60294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99411"/>
                        <a:ext cx="10515600" cy="563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413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EAD953F-ACEC-4BB1-9277-17D7F6ED4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58037"/>
              </p:ext>
            </p:extLst>
          </p:nvPr>
        </p:nvGraphicFramePr>
        <p:xfrm>
          <a:off x="838200" y="1003650"/>
          <a:ext cx="10515600" cy="4641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3857625" progId="Excel.Sheet.12">
                  <p:embed/>
                </p:oleObj>
              </mc:Choice>
              <mc:Fallback>
                <p:oleObj name="Worksheet" r:id="rId2" imgW="8658369" imgH="38576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003650"/>
                        <a:ext cx="10515600" cy="4641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709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33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EJECUCIÓN PRESUPUESTAL</a:t>
            </a:r>
          </a:p>
          <a:p>
            <a:pPr defTabSz="914400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Fecha de corte 22/08/2021</a:t>
            </a:r>
          </a:p>
          <a:p>
            <a:pPr defTabSz="914400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4527F24-8815-4165-8FA6-D4C2D761D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227590"/>
              </p:ext>
            </p:extLst>
          </p:nvPr>
        </p:nvGraphicFramePr>
        <p:xfrm>
          <a:off x="838198" y="1227146"/>
          <a:ext cx="10668003" cy="1973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420010" imgH="961911" progId="Excel.Sheet.12">
                  <p:embed/>
                </p:oleObj>
              </mc:Choice>
              <mc:Fallback>
                <p:oleObj name="Worksheet" r:id="rId2" imgW="6420010" imgH="961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8" y="1227146"/>
                        <a:ext cx="10668003" cy="1973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stomShape 5">
            <a:extLst>
              <a:ext uri="{FF2B5EF4-FFF2-40B4-BE49-F238E27FC236}">
                <a16:creationId xmlns:a16="http://schemas.microsoft.com/office/drawing/2014/main" id="{2012CA74-9FC7-4C4A-9FD0-046B00F7F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1083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9953" tIns="44978" rIns="89953" bIns="44978" rtlCol="0" anchor="ctr">
            <a:normAutofit/>
          </a:bodyPr>
          <a:lstStyle>
            <a:lvl1pPr algn="l" defTabSz="914400" rtl="0" eaLnBrk="1" latinLnBrk="0" hangingPunct="1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j-cs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EJECUCIÓN PRESUPUESTAL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Fecha de corte 30/08/2021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C5F380F-8FA5-40D0-AEBC-57AE18760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340827"/>
              </p:ext>
            </p:extLst>
          </p:nvPr>
        </p:nvGraphicFramePr>
        <p:xfrm>
          <a:off x="838198" y="4275141"/>
          <a:ext cx="10668002" cy="217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420010" imgH="961911" progId="Excel.Sheet.12">
                  <p:embed/>
                </p:oleObj>
              </mc:Choice>
              <mc:Fallback>
                <p:oleObj name="Worksheet" r:id="rId4" imgW="6420010" imgH="961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198" y="4275141"/>
                        <a:ext cx="10668002" cy="2176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398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F650C3E-E73D-4ACB-925E-180D54575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942503"/>
              </p:ext>
            </p:extLst>
          </p:nvPr>
        </p:nvGraphicFramePr>
        <p:xfrm>
          <a:off x="838200" y="998537"/>
          <a:ext cx="105156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3638450" progId="Excel.Sheet.12">
                  <p:embed/>
                </p:oleObj>
              </mc:Choice>
              <mc:Fallback>
                <p:oleObj name="Worksheet" r:id="rId2" imgW="8658369" imgH="36384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98537"/>
                        <a:ext cx="10515600" cy="418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798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149956D-1C24-49DC-9AAA-E53856E05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462389"/>
              </p:ext>
            </p:extLst>
          </p:nvPr>
        </p:nvGraphicFramePr>
        <p:xfrm>
          <a:off x="838200" y="993121"/>
          <a:ext cx="10515600" cy="5205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4791132" progId="Excel.Sheet.12">
                  <p:embed/>
                </p:oleObj>
              </mc:Choice>
              <mc:Fallback>
                <p:oleObj name="Worksheet" r:id="rId2" imgW="8658369" imgH="47911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93121"/>
                        <a:ext cx="10515600" cy="5205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699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D16493F-1846-4D9C-8C6A-7E6B5CC501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997640"/>
              </p:ext>
            </p:extLst>
          </p:nvPr>
        </p:nvGraphicFramePr>
        <p:xfrm>
          <a:off x="838200" y="969434"/>
          <a:ext cx="10515600" cy="578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6781743" progId="Excel.Sheet.12">
                  <p:embed/>
                </p:oleObj>
              </mc:Choice>
              <mc:Fallback>
                <p:oleObj name="Worksheet" r:id="rId2" imgW="8658369" imgH="67817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69434"/>
                        <a:ext cx="10515600" cy="5789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904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66B7F0C-AA39-485F-9799-10BFF18617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428525"/>
              </p:ext>
            </p:extLst>
          </p:nvPr>
        </p:nvGraphicFramePr>
        <p:xfrm>
          <a:off x="838200" y="981604"/>
          <a:ext cx="10515600" cy="515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4247994" progId="Excel.Sheet.12">
                  <p:embed/>
                </p:oleObj>
              </mc:Choice>
              <mc:Fallback>
                <p:oleObj name="Worksheet" r:id="rId2" imgW="8658369" imgH="42479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81604"/>
                        <a:ext cx="10515600" cy="5159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0204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05386BE-EB9D-42CC-8184-DC231CF38E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448007"/>
              </p:ext>
            </p:extLst>
          </p:nvPr>
        </p:nvGraphicFramePr>
        <p:xfrm>
          <a:off x="838200" y="1007001"/>
          <a:ext cx="10515600" cy="5665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6029410" progId="Excel.Sheet.12">
                  <p:embed/>
                </p:oleObj>
              </mc:Choice>
              <mc:Fallback>
                <p:oleObj name="Worksheet" r:id="rId2" imgW="8658369" imgH="60294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007001"/>
                        <a:ext cx="10515600" cy="5665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422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BB448B2-C947-4ABA-B884-BA19C5A663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921642"/>
              </p:ext>
            </p:extLst>
          </p:nvPr>
        </p:nvGraphicFramePr>
        <p:xfrm>
          <a:off x="838200" y="1000403"/>
          <a:ext cx="10515600" cy="50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4543553" progId="Excel.Sheet.12">
                  <p:embed/>
                </p:oleObj>
              </mc:Choice>
              <mc:Fallback>
                <p:oleObj name="Worksheet" r:id="rId2" imgW="8658369" imgH="45435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000403"/>
                        <a:ext cx="10515600" cy="501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7955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CBEF6B0-3588-4D14-87EA-D2646ECB32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687601"/>
              </p:ext>
            </p:extLst>
          </p:nvPr>
        </p:nvGraphicFramePr>
        <p:xfrm>
          <a:off x="838199" y="991661"/>
          <a:ext cx="10515600" cy="5670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5210289" progId="Excel.Sheet.12">
                  <p:embed/>
                </p:oleObj>
              </mc:Choice>
              <mc:Fallback>
                <p:oleObj name="Worksheet" r:id="rId2" imgW="8658369" imgH="52102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9" y="991661"/>
                        <a:ext cx="10515600" cy="5670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7861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C2B7FF9-C7E2-47A4-9628-768A29C13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341384"/>
              </p:ext>
            </p:extLst>
          </p:nvPr>
        </p:nvGraphicFramePr>
        <p:xfrm>
          <a:off x="838200" y="1001713"/>
          <a:ext cx="10515600" cy="414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3733644" progId="Excel.Sheet.12">
                  <p:embed/>
                </p:oleObj>
              </mc:Choice>
              <mc:Fallback>
                <p:oleObj name="Worksheet" r:id="rId2" imgW="8658369" imgH="37336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001713"/>
                        <a:ext cx="10515600" cy="4144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115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PRINCIPALES VARIACIONES 2021 - 2022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DFA8B-C2AC-436E-AECE-1F24C2CA3D1F}"/>
              </a:ext>
            </a:extLst>
          </p:cNvPr>
          <p:cNvSpPr/>
          <p:nvPr/>
        </p:nvSpPr>
        <p:spPr>
          <a:xfrm>
            <a:off x="9448800" y="5645426"/>
            <a:ext cx="2411896" cy="95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10FC7DE-6A21-41D5-8DB9-29659D73E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572917"/>
              </p:ext>
            </p:extLst>
          </p:nvPr>
        </p:nvGraphicFramePr>
        <p:xfrm>
          <a:off x="838200" y="1001000"/>
          <a:ext cx="10515600" cy="55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9" imgH="5581465" progId="Excel.Sheet.12">
                  <p:embed/>
                </p:oleObj>
              </mc:Choice>
              <mc:Fallback>
                <p:oleObj name="Worksheet" r:id="rId2" imgW="8658369" imgH="55814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001000"/>
                        <a:ext cx="10515600" cy="558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2639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1C277-00CC-4317-9E7C-FB82451D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153"/>
            <a:ext cx="10515600" cy="203769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s-CO" b="1" dirty="0">
                <a:solidFill>
                  <a:srgbClr val="7030A0"/>
                </a:solidFill>
                <a:latin typeface="Arial Black" panose="020B0A04020102020204" pitchFamily="34" charset="0"/>
              </a:rPr>
              <a:t>DETALLE PROYECTOS DE INVERSIÓN</a:t>
            </a:r>
            <a:br>
              <a:rPr lang="en-US" altLang="es-CO" sz="4400" b="1" dirty="0">
                <a:solidFill>
                  <a:srgbClr val="FFFFFF"/>
                </a:solidFill>
              </a:rPr>
            </a:br>
            <a:r>
              <a:rPr lang="en-US" altLang="es-CO" sz="4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C</a:t>
            </a:r>
            <a:r>
              <a:rPr lang="en-US" altLang="es-CO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omponentes</a:t>
            </a:r>
            <a:r>
              <a:rPr lang="en-US" altLang="es-CO" b="1" dirty="0">
                <a:solidFill>
                  <a:srgbClr val="002060"/>
                </a:solidFill>
                <a:latin typeface="Arial Black" panose="020B0A04020102020204" pitchFamily="34" charset="0"/>
              </a:rPr>
              <a:t> 2022</a:t>
            </a:r>
            <a:br>
              <a:rPr lang="en-US" altLang="es-CO" sz="4400" b="1" dirty="0"/>
            </a:br>
            <a:endParaRPr lang="es-CO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7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7954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spcAft>
                <a:spcPct val="0"/>
              </a:spcAft>
              <a:buClrTx/>
              <a:buSzTx/>
              <a:buFontTx/>
              <a:buNone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EJECUCIÓN RESERVAS PRESUPUESTALES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Fecha de corte 30/08/2021</a:t>
            </a:r>
          </a:p>
          <a:p>
            <a:pPr defTabSz="914400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33FBBCC-A929-4D31-A86C-0E17A1B94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693180"/>
              </p:ext>
            </p:extLst>
          </p:nvPr>
        </p:nvGraphicFramePr>
        <p:xfrm>
          <a:off x="838199" y="1168400"/>
          <a:ext cx="10515600" cy="183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915092" imgH="961911" progId="Excel.Sheet.12">
                  <p:embed/>
                </p:oleObj>
              </mc:Choice>
              <mc:Fallback>
                <p:oleObj name="Worksheet" r:id="rId2" imgW="4915092" imgH="961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9" y="1168400"/>
                        <a:ext cx="10515600" cy="1831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990A690-435C-4370-A15D-E0656C684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168458"/>
              </p:ext>
            </p:extLst>
          </p:nvPr>
        </p:nvGraphicFramePr>
        <p:xfrm>
          <a:off x="838199" y="3203574"/>
          <a:ext cx="8915401" cy="3349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1668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0FEA51A-B03E-4EED-92E9-837AF390D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176422"/>
              </p:ext>
            </p:extLst>
          </p:nvPr>
        </p:nvGraphicFramePr>
        <p:xfrm>
          <a:off x="838200" y="960967"/>
          <a:ext cx="10515600" cy="4965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3476469" progId="Excel.Sheet.12">
                  <p:embed/>
                </p:oleObj>
              </mc:Choice>
              <mc:Fallback>
                <p:oleObj name="Worksheet" r:id="rId2" imgW="7362841" imgH="34764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60967"/>
                        <a:ext cx="10515600" cy="4965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820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259BAD-3EEB-4D05-9658-5308C4A655D6}"/>
              </a:ext>
            </a:extLst>
          </p:cNvPr>
          <p:cNvSpPr/>
          <p:nvPr/>
        </p:nvSpPr>
        <p:spPr>
          <a:xfrm>
            <a:off x="9409043" y="5632174"/>
            <a:ext cx="2398644" cy="1033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3E7D638-54B3-4BB5-9577-58CFC5990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425823"/>
              </p:ext>
            </p:extLst>
          </p:nvPr>
        </p:nvGraphicFramePr>
        <p:xfrm>
          <a:off x="838200" y="893233"/>
          <a:ext cx="10515600" cy="540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3781240" progId="Excel.Sheet.12">
                  <p:embed/>
                </p:oleObj>
              </mc:Choice>
              <mc:Fallback>
                <p:oleObj name="Worksheet" r:id="rId2" imgW="7362841" imgH="37812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893233"/>
                        <a:ext cx="10515600" cy="540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870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259BAD-3EEB-4D05-9658-5308C4A655D6}"/>
              </a:ext>
            </a:extLst>
          </p:cNvPr>
          <p:cNvSpPr/>
          <p:nvPr/>
        </p:nvSpPr>
        <p:spPr>
          <a:xfrm>
            <a:off x="9409043" y="5632174"/>
            <a:ext cx="2398644" cy="1033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766D82A-632F-4A17-9FE2-902A8508C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398313"/>
              </p:ext>
            </p:extLst>
          </p:nvPr>
        </p:nvGraphicFramePr>
        <p:xfrm>
          <a:off x="838200" y="945217"/>
          <a:ext cx="10515600" cy="361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2533750" progId="Excel.Sheet.12">
                  <p:embed/>
                </p:oleObj>
              </mc:Choice>
              <mc:Fallback>
                <p:oleObj name="Worksheet" r:id="rId2" imgW="7362841" imgH="2533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45217"/>
                        <a:ext cx="10515600" cy="361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2687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259BAD-3EEB-4D05-9658-5308C4A655D6}"/>
              </a:ext>
            </a:extLst>
          </p:cNvPr>
          <p:cNvSpPr/>
          <p:nvPr/>
        </p:nvSpPr>
        <p:spPr>
          <a:xfrm>
            <a:off x="9409043" y="5632174"/>
            <a:ext cx="2398644" cy="1033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E3D5D97-5F47-49FD-B17F-53FC27CAB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249523"/>
              </p:ext>
            </p:extLst>
          </p:nvPr>
        </p:nvGraphicFramePr>
        <p:xfrm>
          <a:off x="838200" y="836087"/>
          <a:ext cx="10515600" cy="251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1762225" progId="Excel.Sheet.12">
                  <p:embed/>
                </p:oleObj>
              </mc:Choice>
              <mc:Fallback>
                <p:oleObj name="Worksheet" r:id="rId2" imgW="7362841" imgH="17622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836087"/>
                        <a:ext cx="10515600" cy="2516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7F483DC-26D9-4094-BCC1-21BB71D7C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599564"/>
              </p:ext>
            </p:extLst>
          </p:nvPr>
        </p:nvGraphicFramePr>
        <p:xfrm>
          <a:off x="838200" y="3529531"/>
          <a:ext cx="10514781" cy="314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362841" imgH="2200190" progId="Excel.Sheet.12">
                  <p:embed/>
                </p:oleObj>
              </mc:Choice>
              <mc:Fallback>
                <p:oleObj name="Worksheet" r:id="rId4" imgW="7362841" imgH="2200190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1A791F2-5D76-4230-AD6F-B3C8B06126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3529531"/>
                        <a:ext cx="10514781" cy="3142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508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259BAD-3EEB-4D05-9658-5308C4A655D6}"/>
              </a:ext>
            </a:extLst>
          </p:cNvPr>
          <p:cNvSpPr/>
          <p:nvPr/>
        </p:nvSpPr>
        <p:spPr>
          <a:xfrm>
            <a:off x="9409043" y="5632174"/>
            <a:ext cx="2398644" cy="1033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FBB961D-002E-480C-AF3A-2F4EA3F8C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180141"/>
              </p:ext>
            </p:extLst>
          </p:nvPr>
        </p:nvGraphicFramePr>
        <p:xfrm>
          <a:off x="838200" y="918104"/>
          <a:ext cx="10515600" cy="508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3562450" progId="Excel.Sheet.12">
                  <p:embed/>
                </p:oleObj>
              </mc:Choice>
              <mc:Fallback>
                <p:oleObj name="Worksheet" r:id="rId2" imgW="7362841" imgH="35624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18104"/>
                        <a:ext cx="10515600" cy="508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298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259BAD-3EEB-4D05-9658-5308C4A655D6}"/>
              </a:ext>
            </a:extLst>
          </p:cNvPr>
          <p:cNvSpPr/>
          <p:nvPr/>
        </p:nvSpPr>
        <p:spPr>
          <a:xfrm>
            <a:off x="9409043" y="5632174"/>
            <a:ext cx="2398644" cy="1033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FE9EBF3-710E-40D0-84D9-C6DC58161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111473"/>
              </p:ext>
            </p:extLst>
          </p:nvPr>
        </p:nvGraphicFramePr>
        <p:xfrm>
          <a:off x="838200" y="928158"/>
          <a:ext cx="10515600" cy="428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3000503" progId="Excel.Sheet.12">
                  <p:embed/>
                </p:oleObj>
              </mc:Choice>
              <mc:Fallback>
                <p:oleObj name="Worksheet" r:id="rId2" imgW="7362841" imgH="30005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28158"/>
                        <a:ext cx="10515600" cy="4285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741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3C5229DC-07BD-4BA7-B1F6-C7F66E356B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707164"/>
              </p:ext>
            </p:extLst>
          </p:nvPr>
        </p:nvGraphicFramePr>
        <p:xfrm>
          <a:off x="838200" y="896408"/>
          <a:ext cx="10515600" cy="4666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3266890" progId="Excel.Sheet.12">
                  <p:embed/>
                </p:oleObj>
              </mc:Choice>
              <mc:Fallback>
                <p:oleObj name="Worksheet" r:id="rId2" imgW="7362841" imgH="32668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896408"/>
                        <a:ext cx="10515600" cy="4666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3093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53832FE-2A0A-451E-AE43-A48807E255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74504"/>
              </p:ext>
            </p:extLst>
          </p:nvPr>
        </p:nvGraphicFramePr>
        <p:xfrm>
          <a:off x="838200" y="923925"/>
          <a:ext cx="10519866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41" imgH="2162189" progId="Excel.Sheet.12">
                  <p:embed/>
                </p:oleObj>
              </mc:Choice>
              <mc:Fallback>
                <p:oleObj name="Worksheet" r:id="rId2" imgW="7362841" imgH="21621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923925"/>
                        <a:ext cx="10519866" cy="308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62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EJECUCIÓN INGRESOS POR RECAUDO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Fecha de corte 31/07/2021</a:t>
            </a:r>
          </a:p>
          <a:p>
            <a:pPr defTabSz="914400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FCF21D8-53EB-452D-B716-ED7F293DB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607472"/>
              </p:ext>
            </p:extLst>
          </p:nvPr>
        </p:nvGraphicFramePr>
        <p:xfrm>
          <a:off x="5888565" y="1558393"/>
          <a:ext cx="6070600" cy="4934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22A131A-AB93-4647-BB84-46D1C464F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42779"/>
              </p:ext>
            </p:extLst>
          </p:nvPr>
        </p:nvGraphicFramePr>
        <p:xfrm>
          <a:off x="221439" y="1558394"/>
          <a:ext cx="5493561" cy="287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495928" imgH="1723840" progId="Excel.Sheet.12">
                  <p:embed/>
                </p:oleObj>
              </mc:Choice>
              <mc:Fallback>
                <p:oleObj name="Worksheet" r:id="rId3" imgW="4495928" imgH="1723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39" y="1558394"/>
                        <a:ext cx="5493561" cy="2878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72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496786B-0E90-4AB6-90F2-8708D565D56C}"/>
              </a:ext>
            </a:extLst>
          </p:cNvPr>
          <p:cNvSpPr/>
          <p:nvPr/>
        </p:nvSpPr>
        <p:spPr>
          <a:xfrm>
            <a:off x="9130748" y="5738191"/>
            <a:ext cx="2743200" cy="961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-268564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PROYECTOS DE INVERSIÓN 2021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A8301F-1E04-4CE9-AED9-564513284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908151"/>
              </p:ext>
            </p:extLst>
          </p:nvPr>
        </p:nvGraphicFramePr>
        <p:xfrm>
          <a:off x="318051" y="724958"/>
          <a:ext cx="11349015" cy="6042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477410" imgH="6200604" progId="Excel.Sheet.12">
                  <p:embed/>
                </p:oleObj>
              </mc:Choice>
              <mc:Fallback>
                <p:oleObj name="Worksheet" r:id="rId3" imgW="8477410" imgH="62006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51" y="724958"/>
                        <a:ext cx="11349015" cy="6042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39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496786B-0E90-4AB6-90F2-8708D565D56C}"/>
              </a:ext>
            </a:extLst>
          </p:cNvPr>
          <p:cNvSpPr/>
          <p:nvPr/>
        </p:nvSpPr>
        <p:spPr>
          <a:xfrm>
            <a:off x="9130748" y="5738191"/>
            <a:ext cx="2743200" cy="961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"/>
            <a:ext cx="10515600" cy="81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COMPARATIVO PROYECTOS DE INVERSIÓN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6C0F383-D49B-4BA5-A771-4BE48B7C3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152604"/>
              </p:ext>
            </p:extLst>
          </p:nvPr>
        </p:nvGraphicFramePr>
        <p:xfrm>
          <a:off x="276225" y="718606"/>
          <a:ext cx="1163955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639390" imgH="5962622" progId="Excel.Sheet.12">
                  <p:embed/>
                </p:oleObj>
              </mc:Choice>
              <mc:Fallback>
                <p:oleObj name="Worksheet" r:id="rId3" imgW="11639390" imgH="59626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225" y="718606"/>
                        <a:ext cx="11639550" cy="596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1690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>
            <a:extLst>
              <a:ext uri="{FF2B5EF4-FFF2-40B4-BE49-F238E27FC236}">
                <a16:creationId xmlns:a16="http://schemas.microsoft.com/office/drawing/2014/main" id="{AF7B8912-82E0-4198-89BF-879B18EAB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66342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4978" rIns="89953" bIns="44978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ct val="0"/>
              </a:spcAft>
              <a:buClrTx/>
              <a:buSzTx/>
            </a:pPr>
            <a:r>
              <a:rPr lang="es-CO" altLang="es-CO" sz="2400" dirty="0">
                <a:solidFill>
                  <a:srgbClr val="7030A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  <a:t>COMPARATIVO FUNCIONAMIENTO - INVERSIÓN </a:t>
            </a:r>
            <a:br>
              <a:rPr lang="es-CO" altLang="es-CO" sz="2400" dirty="0">
                <a:solidFill>
                  <a:srgbClr val="189ED6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Utsaah" panose="020B0604020202020204" pitchFamily="34" charset="0"/>
              </a:rPr>
            </a:br>
            <a:r>
              <a:rPr lang="es-CO" altLang="es-CO" sz="1800" dirty="0">
                <a:solidFill>
                  <a:srgbClr val="00416B"/>
                </a:solidFill>
                <a:latin typeface="Arial Black" panose="020B0A04020102020204" pitchFamily="34" charset="0"/>
                <a:ea typeface="Microsoft YaHei" panose="020B0503020204020204" pitchFamily="34" charset="-122"/>
              </a:rPr>
              <a:t>Valores en millones de $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EFEEE8F-CEAD-4274-8196-985B35B0F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918097"/>
              </p:ext>
            </p:extLst>
          </p:nvPr>
        </p:nvGraphicFramePr>
        <p:xfrm>
          <a:off x="838199" y="1149880"/>
          <a:ext cx="10337801" cy="301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210390" imgH="1676244" progId="Excel.Sheet.12">
                  <p:embed/>
                </p:oleObj>
              </mc:Choice>
              <mc:Fallback>
                <p:oleObj name="Worksheet" r:id="rId3" imgW="8210390" imgH="16762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199" y="1149880"/>
                        <a:ext cx="10337801" cy="3015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55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1C277-00CC-4317-9E7C-FB82451D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153"/>
            <a:ext cx="10515600" cy="2037694"/>
          </a:xfrm>
        </p:spPr>
        <p:txBody>
          <a:bodyPr>
            <a:normAutofit/>
          </a:bodyPr>
          <a:lstStyle/>
          <a:p>
            <a:pPr algn="ctr"/>
            <a:r>
              <a:rPr lang="en-US" altLang="es-CO" b="1" dirty="0">
                <a:solidFill>
                  <a:srgbClr val="7030A0"/>
                </a:solidFill>
                <a:latin typeface="Arial Black" panose="020B0A04020102020204" pitchFamily="34" charset="0"/>
              </a:rPr>
              <a:t>FUENTES DE FINANCIACIÓN</a:t>
            </a:r>
            <a:br>
              <a:rPr lang="en-US" altLang="es-CO" sz="4400" b="1" dirty="0">
                <a:solidFill>
                  <a:srgbClr val="FFFFFF"/>
                </a:solidFill>
              </a:rPr>
            </a:br>
            <a:r>
              <a:rPr lang="en-US" altLang="es-CO" b="1" dirty="0">
                <a:solidFill>
                  <a:srgbClr val="002060"/>
                </a:solidFill>
                <a:latin typeface="Arial Black" panose="020B0A04020102020204" pitchFamily="34" charset="0"/>
              </a:rPr>
              <a:t>2022</a:t>
            </a:r>
            <a:br>
              <a:rPr lang="en-US" altLang="es-CO" sz="4400" b="1" dirty="0"/>
            </a:br>
            <a:endParaRPr lang="es-CO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80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8812</TotalTime>
  <Words>3632</Words>
  <Application>Microsoft Office PowerPoint</Application>
  <PresentationFormat>Panorámica</PresentationFormat>
  <Paragraphs>295</Paragraphs>
  <Slides>47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Open Sans</vt:lpstr>
      <vt:lpstr>Roboto</vt:lpstr>
      <vt:lpstr>Times New Roman</vt:lpstr>
      <vt:lpstr>Wingdings</vt:lpstr>
      <vt:lpstr>Wingdings,Sans-Serif</vt:lpstr>
      <vt:lpstr>Tema de Office</vt:lpstr>
      <vt:lpstr>Worksheet</vt:lpstr>
      <vt:lpstr>INSTITUTO DISTRITAL  DE LAS ARTES  ANTEPROYECTO DE PRESUPUESTO 2022</vt:lpstr>
      <vt:lpstr>EJECUCIÓN Y SEGUIMIENTO PRESUPUESTAL  Vigencias 2021 - 2022</vt:lpstr>
      <vt:lpstr>EJECUCIÓN PRESUPUESTAL Fecha de corte 22/08/2021 Valores en millones de $</vt:lpstr>
      <vt:lpstr>EJECUCIÓN RESERVAS PRESUPUESTALES Fecha de corte 30/08/2021 Valores en millones de $</vt:lpstr>
      <vt:lpstr>EJECUCIÓN INGRESOS POR RECAUDO Fecha de corte 31/07/2021 Valores en millones de $</vt:lpstr>
      <vt:lpstr>PROYECTOS DE INVERSIÓN 2021 Valores en millones de $</vt:lpstr>
      <vt:lpstr>COMPARATIVO PROYECTOS DE INVERSIÓN Valores en millones de $</vt:lpstr>
      <vt:lpstr>COMPARATIVO FUNCIONAMIENTO - INVERSIÓN  Valores en millones de $</vt:lpstr>
      <vt:lpstr>FUENTES DE FINANCIACIÓN 2022 </vt:lpstr>
      <vt:lpstr>FONDOS DE FINANCIACIÓN INVERSIÓN 2022 </vt:lpstr>
      <vt:lpstr>DETALLE FONDOS DE FINANCIACIÓN POR PROYECTO DE INVERSIÓN 2022 Valores en millones de $</vt:lpstr>
      <vt:lpstr>DETALLE DE INGRESOS PROPIOS 2022 Valores en millones de $</vt:lpstr>
      <vt:lpstr>Aspectos estratégicos para el anteproyecto estratégico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VARIACIONES Vigencias 2021 - 2022 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PRINCIPALES VARIACIONES 2021 - 2022 Valores en millones de $</vt:lpstr>
      <vt:lpstr>DETALLE PROYECTOS DE INVERSIÓN Componentes 2022 </vt:lpstr>
      <vt:lpstr>Valores en millones de $</vt:lpstr>
      <vt:lpstr>Valores en millones de $</vt:lpstr>
      <vt:lpstr>Valores en millones de $</vt:lpstr>
      <vt:lpstr>Valores en millones de $</vt:lpstr>
      <vt:lpstr>Valores en millones de $</vt:lpstr>
      <vt:lpstr>Valores en millones de $</vt:lpstr>
      <vt:lpstr>Valores en millones de $</vt:lpstr>
      <vt:lpstr>Valores en millones de $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john luna</dc:creator>
  <cp:lastModifiedBy>Juan Guillermo Hennessey Bonilla</cp:lastModifiedBy>
  <cp:revision>145</cp:revision>
  <dcterms:created xsi:type="dcterms:W3CDTF">2020-08-19T21:33:32Z</dcterms:created>
  <dcterms:modified xsi:type="dcterms:W3CDTF">2021-08-31T13:09:11Z</dcterms:modified>
</cp:coreProperties>
</file>