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fkmgg1vZeV+l+hAM0g+I/4fb4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B57C75-1561-4FCB-A394-850ACDCED636}">
  <a:tblStyle styleId="{7AB57C75-1561-4FCB-A394-850ACDCED63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E18AA79-9CED-4B36-8478-7C024B3C07A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b01f5813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eb01f5813e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eb01f5813e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O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b64038591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eb64038591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eb64038591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O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a9bafc3f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En 2021 agregar apropiación actual y para el 2022 aumento del 2.8%  en gastos de personal </a:t>
            </a:r>
            <a:endParaRPr/>
          </a:p>
        </p:txBody>
      </p:sp>
      <p:sp>
        <p:nvSpPr>
          <p:cNvPr id="199" name="Google Shape;199;gea9bafc3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ac96dba0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eac96dba0a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Indicar lo de  recursos LEP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Transición ente gestor FUGA - PEMP</a:t>
            </a:r>
            <a:endParaRPr/>
          </a:p>
        </p:txBody>
      </p:sp>
      <p:sp>
        <p:nvSpPr>
          <p:cNvPr id="97" name="Google Shape;97;geac96dba0a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b6403859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eb64038591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eb64038591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b01f5813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eb01f5813e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eb01f5813e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b01f5813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eb01f5813e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eb01f5813e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Pendiente definir qué se hace con los recursos que actualmente hay en la Tesorería $700M</a:t>
            </a: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Slide">
  <p:cSld name="30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>
            <a:spLocks noGrp="1"/>
          </p:cNvSpPr>
          <p:nvPr>
            <p:ph type="pic" idx="2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" name="Google Shape;31;p27"/>
          <p:cNvSpPr>
            <a:spLocks noGrp="1"/>
          </p:cNvSpPr>
          <p:nvPr>
            <p:ph type="pic" idx="3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/>
        </p:nvSpPr>
        <p:spPr>
          <a:xfrm>
            <a:off x="8572500" y="4700588"/>
            <a:ext cx="2886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ANTEPROYECTO DE PRESUPUESTO 2022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r>
              <a:rPr lang="es-CO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agosto de 2021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/>
          <p:nvPr/>
        </p:nvSpPr>
        <p:spPr>
          <a:xfrm>
            <a:off x="581303" y="453255"/>
            <a:ext cx="10577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3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7674 - Desarrollo del Bronx Distrito Creativo en Bogotá</a:t>
            </a:r>
            <a:endParaRPr sz="23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0" name="Google Shape;160;p13"/>
          <p:cNvGraphicFramePr/>
          <p:nvPr/>
        </p:nvGraphicFramePr>
        <p:xfrm>
          <a:off x="1377052" y="2544060"/>
          <a:ext cx="9944225" cy="3383300"/>
        </p:xfrm>
        <a:graphic>
          <a:graphicData uri="http://schemas.openxmlformats.org/drawingml/2006/table">
            <a:tbl>
              <a:tblPr>
                <a:noFill/>
                <a:tableStyleId>{7AB57C75-1561-4FCB-A394-850ACDCED636}</a:tableStyleId>
              </a:tblPr>
              <a:tblGrid>
                <a:gridCol w="464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500" b="1" u="none" strike="noStrike" cap="none">
                          <a:solidFill>
                            <a:srgbClr val="7030A0"/>
                          </a:solidFill>
                        </a:rPr>
                        <a:t>Meta </a:t>
                      </a:r>
                      <a:r>
                        <a:rPr lang="es-CO" sz="1500" b="1">
                          <a:solidFill>
                            <a:srgbClr val="7030A0"/>
                          </a:solidFill>
                        </a:rPr>
                        <a:t>Plan de Desarrollo</a:t>
                      </a:r>
                      <a:endParaRPr sz="15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500" b="1" u="none" strike="noStrike" cap="none">
                          <a:solidFill>
                            <a:srgbClr val="7030A0"/>
                          </a:solidFill>
                        </a:rPr>
                        <a:t>Principales Actividades 2022</a:t>
                      </a:r>
                      <a:endParaRPr sz="1500" b="1" u="none" strike="noStrike" cap="none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200"/>
                        <a:buFont typeface="Calibri"/>
                        <a:buNone/>
                      </a:pPr>
                      <a:endParaRPr sz="1500" b="1" u="none" strike="noStrike" cap="none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/>
                        <a:t>167- Diseñar e implementar dos (2) estrategias para reconocer, crear, fortalecer, consolidar y/o posicionar Distritos Creativos, así como espacios adecuados para el desarrollo de actividades culturales y creativas.</a:t>
                      </a:r>
                      <a:endParaRPr sz="15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Acompañamiento y supervisión sobre estudios y diseños.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Acompañamiento y supervisión sobre obra en el complejo Bronx Distrito Creativo.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Mantenimiento de los bienes de propiedad de la FUGA (vigilancia y seguros)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Actividad de reapertura del Bronx como espacio cultural, evento de navidad de la MILLA, Festival al parque en la Milla, talleres para niños de los pagadiarios de la zona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Definición del modelo público privado de operación del Bronx Distrito</a:t>
                      </a:r>
                      <a:endParaRPr sz="15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1" name="Google Shape;161;p13"/>
          <p:cNvSpPr txBox="1"/>
          <p:nvPr/>
        </p:nvSpPr>
        <p:spPr>
          <a:xfrm>
            <a:off x="747150" y="1168725"/>
            <a:ext cx="11146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Apropiación 2021: 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$1.169.000.000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Cuota indicativa 2022: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$1.100.000.000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 presupuestal 2022: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$1.623.444.336				</a:t>
            </a: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Déficit 2022: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$523.444.336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"/>
          <p:cNvSpPr txBox="1"/>
          <p:nvPr/>
        </p:nvSpPr>
        <p:spPr>
          <a:xfrm>
            <a:off x="586850" y="172850"/>
            <a:ext cx="11462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3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7713 - Fortalecimiento del ecosistema de la economía cultural y creativa del centro de Bogotá</a:t>
            </a:r>
            <a:r>
              <a:rPr lang="es-CO" sz="23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7" name="Google Shape;167;p15"/>
          <p:cNvGraphicFramePr/>
          <p:nvPr/>
        </p:nvGraphicFramePr>
        <p:xfrm>
          <a:off x="586840" y="2324216"/>
          <a:ext cx="11224575" cy="3539625"/>
        </p:xfrm>
        <a:graphic>
          <a:graphicData uri="http://schemas.openxmlformats.org/drawingml/2006/table">
            <a:tbl>
              <a:tblPr>
                <a:noFill/>
                <a:tableStyleId>{7AB57C75-1561-4FCB-A394-850ACDCED636}</a:tableStyleId>
              </a:tblPr>
              <a:tblGrid>
                <a:gridCol w="517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500" b="1" u="none" strike="noStrike" cap="none">
                          <a:solidFill>
                            <a:srgbClr val="7030A0"/>
                          </a:solidFill>
                        </a:rPr>
                        <a:t>Meta </a:t>
                      </a:r>
                      <a:r>
                        <a:rPr lang="es-CO" sz="1500" b="1">
                          <a:solidFill>
                            <a:srgbClr val="7030A0"/>
                          </a:solidFill>
                        </a:rPr>
                        <a:t>Plan de Desarrollo</a:t>
                      </a:r>
                      <a:endParaRPr sz="15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500" b="1" u="none" strike="noStrike" cap="none">
                          <a:solidFill>
                            <a:srgbClr val="7030A0"/>
                          </a:solidFill>
                        </a:rPr>
                        <a:t>Principales Actividades 2022</a:t>
                      </a:r>
                      <a:endParaRPr sz="1500" b="1" u="none" strike="noStrike" cap="none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/>
                        <a:t>168 - Diseñar y promover tres (3) programas para el fortalecimiento de la cadena de valor de la economía cultural y creativa. </a:t>
                      </a:r>
                      <a:endParaRPr sz="15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Servicios de formación en emprendimiento cultural para </a:t>
                      </a: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jóvenes, mujeres y grupos étnicos.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Procesos de co-creación en productos creativos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Estímulos para la reactivación económica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Actualización del mapeo y caracterización de empresas y organizaciones culturales y creativas del centro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Seguimiento al programa Es Cultura Local 2021, apoyo a la financiación de iniciativas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Apoyo a mercados e iniciativas de circulación en el centro de Bogotá. 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Diseño y producción de una plataforma digital para la circulación de contenidos</a:t>
                      </a:r>
                      <a:endParaRPr sz="15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173 - Implementar una (1) estrategia de uso creativo de la tecnología, las comunicaciones y de las nuevas herramientas digitales para empoderar a las comunidades, promover la diversidad, la inclusión, la confianza y el respeto por el otro, así como la sostenibilidad del sector cultural y artístico.</a:t>
                      </a:r>
                      <a:endParaRPr sz="15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8" name="Google Shape;168;p15"/>
          <p:cNvSpPr txBox="1"/>
          <p:nvPr/>
        </p:nvSpPr>
        <p:spPr>
          <a:xfrm>
            <a:off x="747150" y="1168725"/>
            <a:ext cx="11146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Apropiación 2021: 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$2.282.114.685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Cuota indicativa 2022: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$1.950.000.000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 presupuestal 2022: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$2.457.987.800                  	</a:t>
            </a: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Déficit 2022: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$507.987.800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/>
          <p:nvPr/>
        </p:nvSpPr>
        <p:spPr>
          <a:xfrm>
            <a:off x="637328" y="151172"/>
            <a:ext cx="10577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3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7760 - Modernización de la Arquitectura Institucional de la FUGA</a:t>
            </a:r>
            <a:endParaRPr sz="23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4" name="Google Shape;174;p17"/>
          <p:cNvGraphicFramePr/>
          <p:nvPr/>
        </p:nvGraphicFramePr>
        <p:xfrm>
          <a:off x="807460" y="2017450"/>
          <a:ext cx="11086500" cy="3481200"/>
        </p:xfrm>
        <a:graphic>
          <a:graphicData uri="http://schemas.openxmlformats.org/drawingml/2006/table">
            <a:tbl>
              <a:tblPr>
                <a:noFill/>
                <a:tableStyleId>{7AB57C75-1561-4FCB-A394-850ACDCED636}</a:tableStyleId>
              </a:tblPr>
              <a:tblGrid>
                <a:gridCol w="447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500" b="1" u="none" strike="noStrike" cap="none">
                          <a:solidFill>
                            <a:srgbClr val="7030A0"/>
                          </a:solidFill>
                        </a:rPr>
                        <a:t>Meta </a:t>
                      </a:r>
                      <a:r>
                        <a:rPr lang="es-CO" sz="1500" b="1">
                          <a:solidFill>
                            <a:srgbClr val="7030A0"/>
                          </a:solidFill>
                        </a:rPr>
                        <a:t>Plan de Desarrollo</a:t>
                      </a:r>
                      <a:endParaRPr sz="15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500" b="1" u="none" strike="noStrike" cap="none">
                          <a:solidFill>
                            <a:srgbClr val="7030A0"/>
                          </a:solidFill>
                        </a:rPr>
                        <a:t>Principales Actividades 2022</a:t>
                      </a:r>
                      <a:endParaRPr sz="1500" b="1" u="none" strike="noStrike" cap="none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/>
                        <a:t>493 - Desarrollar y mantener al 100% la capacidad institucional a través de la mejora en la infraestructura física, tecnológica y de gestión en beneficio de la ciudadanía.</a:t>
                      </a:r>
                      <a:endParaRPr sz="15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Mantenimiento, dotación y conservación de muebles e inmuebles de sedes administrativas.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Renovación de licencias y servicio de internet. </a:t>
                      </a: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Implementación IPV6.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Contratos de prestación de servicios de apoyo a áreas transversales 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Apoyo a la implementación del MIPG.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Elaboración del rediseño organizacional de la entidad como gestor del PEMP CHB.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Contrato interadministrativo con Canal Capital y otras acciones para generar contenidos del Centro y promocionar las actividades realizadas por la entidad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Fortalecimiento de los procesos de comunicación externos e internos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Cumplimiento de los lineamientos en materia TIC</a:t>
                      </a:r>
                      <a:endParaRPr sz="15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8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/>
                        <a:t>539- Realizar el 100% de las acciones para el fortalecimiento de la comunicación pública.</a:t>
                      </a:r>
                      <a:endParaRPr sz="15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5" name="Google Shape;175;p17"/>
          <p:cNvSpPr txBox="1"/>
          <p:nvPr/>
        </p:nvSpPr>
        <p:spPr>
          <a:xfrm>
            <a:off x="747150" y="776025"/>
            <a:ext cx="11146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Apropiación 2021: 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$2.450.000.000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Cuota indicativa 2022: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$2.450.000.000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 presupuestal 2022: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$3.522.704.000	                  	</a:t>
            </a: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Déficit 2022: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$1.072.704.000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b01f5813e_0_78"/>
          <p:cNvSpPr txBox="1"/>
          <p:nvPr/>
        </p:nvSpPr>
        <p:spPr>
          <a:xfrm>
            <a:off x="663050" y="73375"/>
            <a:ext cx="11059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O" sz="29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Necesidades de Inversión - Anteproyecto de presupuesto 2022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2" name="Google Shape;182;geb01f5813e_0_78"/>
          <p:cNvGraphicFramePr/>
          <p:nvPr/>
        </p:nvGraphicFramePr>
        <p:xfrm>
          <a:off x="789600" y="732400"/>
          <a:ext cx="10951800" cy="5303280"/>
        </p:xfrm>
        <a:graphic>
          <a:graphicData uri="http://schemas.openxmlformats.org/drawingml/2006/table">
            <a:tbl>
              <a:tblPr>
                <a:noFill/>
                <a:tableStyleId>{7E18AA79-9CED-4B36-8478-7C024B3C07A9}</a:tableStyleId>
              </a:tblPr>
              <a:tblGrid>
                <a:gridCol w="31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9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3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/>
                        <a:t>Proyecto de inversión 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/>
                        <a:t>Apropiación 2021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/>
                        <a:t>Cuota Plurianual 2022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/>
                        <a:t>Proyección 2022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/>
                        <a:t>Déficit respecto a la cuota 2022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 dirty="0"/>
                        <a:t>Variación %</a:t>
                      </a:r>
                      <a:endParaRPr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65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7682 - Desarrollo y Fomento a las prácticas artísticas y culturales para dinamizar el centro de Bogotá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$ 2.522.911.000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38761D"/>
                          </a:solidFill>
                        </a:rPr>
                        <a:t>$ 3.167.091.000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$4.162.407.807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C00000"/>
                          </a:solidFill>
                        </a:rPr>
                        <a:t>$995.316.807</a:t>
                      </a: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31,43%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7724 - Mejoramiento y Conservación de la infraestructura cultural pública para el disfrute del centro de Bogotá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$ 1.183.804.159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38761D"/>
                          </a:solidFill>
                        </a:rPr>
                        <a:t>$ 400.000.000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$ 5.399.439.865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C00000"/>
                          </a:solidFill>
                        </a:rPr>
                        <a:t>$ 4.999.439.865</a:t>
                      </a: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1249,86%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45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7713 - Fortalecimiento del ecosistema de la economía cultural y creativa del centro de Bogotá 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$ 2.282.114.685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38761D"/>
                          </a:solidFill>
                        </a:rPr>
                        <a:t>$ 1.950.000.000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$2.457.987.800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C00000"/>
                          </a:solidFill>
                        </a:rPr>
                        <a:t>$507.987.800</a:t>
                      </a: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26,05%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5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7674 - Desarrollo del Bronx Distrito Creativo en Bogotá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$ 1.169.000.000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38761D"/>
                          </a:solidFill>
                        </a:rPr>
                        <a:t>$ 1.100.000.000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$ 1.352.870.280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C00000"/>
                          </a:solidFill>
                        </a:rPr>
                        <a:t>$ 252.870.280</a:t>
                      </a: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22,99%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62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7664 - Transformación Cultural de imaginarios del Centro de Bogotá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$ 683.351.841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38761D"/>
                          </a:solidFill>
                        </a:rPr>
                        <a:t>$ 700.000.000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$ 1.084.627.819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C00000"/>
                          </a:solidFill>
                        </a:rPr>
                        <a:t>$ 384.627.819</a:t>
                      </a: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54,95%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62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7760 - Modernización de la Arquitectura Institucional de la FUGA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$ 2.450.000.000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38761D"/>
                          </a:solidFill>
                        </a:rPr>
                        <a:t>$ 2.450.000.000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$3.418.843.000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C00000"/>
                          </a:solidFill>
                        </a:rPr>
                        <a:t>$968.843.000</a:t>
                      </a: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39,54%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/>
                        <a:t>Total inversión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/>
                        <a:t>$ 10.291.181.685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38761D"/>
                          </a:solidFill>
                        </a:rPr>
                        <a:t>$ 9.767.091.000</a:t>
                      </a:r>
                      <a:endParaRPr b="1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/>
                        <a:t>$18.146.750.627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C00000"/>
                          </a:solidFill>
                        </a:rPr>
                        <a:t>$8.379.659.627</a:t>
                      </a:r>
                      <a:endParaRPr b="1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 dirty="0"/>
                        <a:t>85,79%</a:t>
                      </a:r>
                      <a:endParaRPr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3" name="Google Shape;183;geb01f5813e_0_78"/>
          <p:cNvSpPr txBox="1"/>
          <p:nvPr/>
        </p:nvSpPr>
        <p:spPr>
          <a:xfrm>
            <a:off x="845500" y="6075125"/>
            <a:ext cx="9441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latin typeface="Calibri"/>
                <a:ea typeface="Calibri"/>
                <a:cs typeface="Calibri"/>
                <a:sym typeface="Calibri"/>
              </a:rPr>
              <a:t>Si se descuenta el valor adicional solicitado para concluir las obras del auditorio (a financiar con recursos LEP) el incremento solicitado equivale a $3.380.219.942, que representa un 34,6% adicional a la cuota indicativa 2022.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b64038591_3_0"/>
          <p:cNvSpPr txBox="1"/>
          <p:nvPr/>
        </p:nvSpPr>
        <p:spPr>
          <a:xfrm>
            <a:off x="883650" y="126724"/>
            <a:ext cx="105771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5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Principales Consideraciones Necesidades de Inversión Presentadas FUGA</a:t>
            </a:r>
            <a:r>
              <a:rPr lang="es-CO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5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r>
              <a:rPr lang="es-CO" sz="25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eb64038591_3_0"/>
          <p:cNvSpPr txBox="1">
            <a:spLocks noGrp="1"/>
          </p:cNvSpPr>
          <p:nvPr>
            <p:ph type="body" idx="1"/>
          </p:nvPr>
        </p:nvSpPr>
        <p:spPr>
          <a:xfrm>
            <a:off x="548025" y="595625"/>
            <a:ext cx="111252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/>
          </a:p>
          <a:p>
            <a:pPr marL="457200" lvl="0" indent="-3619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➢"/>
            </a:pPr>
            <a:r>
              <a:rPr lang="es-CO" sz="2100" b="1">
                <a:solidFill>
                  <a:srgbClr val="7030A0"/>
                </a:solidFill>
              </a:rPr>
              <a:t>Cumplimiento de metas PDD</a:t>
            </a:r>
            <a:endParaRPr sz="2100" b="1">
              <a:solidFill>
                <a:srgbClr val="7030A0"/>
              </a:solidFill>
            </a:endParaRPr>
          </a:p>
          <a:p>
            <a:pPr marL="4572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7030A0"/>
              </a:solidFill>
            </a:endParaRPr>
          </a:p>
          <a:p>
            <a:pPr marL="457200" lvl="0" indent="-3619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➢"/>
            </a:pPr>
            <a:r>
              <a:rPr lang="es-CO" sz="2100" b="1">
                <a:solidFill>
                  <a:srgbClr val="7030A0"/>
                </a:solidFill>
              </a:rPr>
              <a:t>Fases III y IV del mejoramiento del equipamiento cultural no podrán ser financiadas con recursos LEP. </a:t>
            </a:r>
            <a:r>
              <a:rPr lang="es-CO" sz="2100"/>
              <a:t>Los procesos de diseños complementarios, adecuación y dotación del auditorio de la FUGA por valor de $4.879M deben ser amparados con transferencias del Distrito, al no poder aplicar a la fuente LEP.</a:t>
            </a:r>
            <a:endParaRPr sz="2100" b="1">
              <a:solidFill>
                <a:srgbClr val="7030A0"/>
              </a:solidFill>
            </a:endParaRPr>
          </a:p>
          <a:p>
            <a:pPr marL="4572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7030A0"/>
              </a:solidFill>
            </a:endParaRPr>
          </a:p>
          <a:p>
            <a:pPr marL="457200" lvl="0" indent="-3619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➢"/>
            </a:pPr>
            <a:r>
              <a:rPr lang="es-CO" sz="2100" b="1">
                <a:solidFill>
                  <a:srgbClr val="7030A0"/>
                </a:solidFill>
              </a:rPr>
              <a:t>Necesidad de fortalecer los procesos de reactivación económica:</a:t>
            </a:r>
            <a:r>
              <a:rPr lang="es-CO" sz="2100" b="1"/>
              <a:t> </a:t>
            </a:r>
            <a:r>
              <a:rPr lang="es-CO" sz="2100"/>
              <a:t>Mayor esfuerzo en los procesos de fomento y fortalecimiento de la economía cultural creativa, para aumentar las oportunidades de los agentes del campo cultural y creativo. </a:t>
            </a:r>
            <a:endParaRPr sz="2100"/>
          </a:p>
          <a:p>
            <a:pPr marL="4572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-3619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➢"/>
            </a:pPr>
            <a:r>
              <a:rPr lang="es-CO" sz="2100" b="1">
                <a:solidFill>
                  <a:srgbClr val="7030A0"/>
                </a:solidFill>
              </a:rPr>
              <a:t>Mayores magnitudes en metas:</a:t>
            </a:r>
            <a:r>
              <a:rPr lang="es-CO" sz="2100" b="1"/>
              <a:t> </a:t>
            </a:r>
            <a:r>
              <a:rPr lang="es-CO" sz="2100"/>
              <a:t>Algunas de las metas  tienen una mayor magnitud programada en 2022, lo que significa un mayor esfuerzo presupuestal, tales como las de actividades artísticas y actividades de intervención en cultura ciudadana. El cumplimiento de compromisos con grupos poblacionales significó aumentar número de actividades como es el caso de formación.</a:t>
            </a:r>
            <a:endParaRPr sz="2100"/>
          </a:p>
          <a:p>
            <a:pPr marL="4572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7030A0"/>
              </a:solidFill>
            </a:endParaRPr>
          </a:p>
          <a:p>
            <a:pPr marL="457200" lvl="0" indent="-3619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➢"/>
            </a:pPr>
            <a:r>
              <a:rPr lang="es-CO" sz="2100" b="1">
                <a:solidFill>
                  <a:srgbClr val="7030A0"/>
                </a:solidFill>
              </a:rPr>
              <a:t>Necesidad de avanzar en el Rediseño Institucional: </a:t>
            </a:r>
            <a:r>
              <a:rPr lang="es-CO" sz="2100"/>
              <a:t>En atención a la hoja de ruta definida la FUGA asumirá el rol de ente gestor del Plan Especial de Protección y Manejo del Centro Histórico de Bogotá. Eso significa surtir un proceso de consultoría que soporte técnicamente el proceso de rediseño institucional y coordinación interinstitucional para la gestión del PEMP - CHB. </a:t>
            </a:r>
            <a:endParaRPr sz="1900"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"/>
          <p:cNvSpPr txBox="1"/>
          <p:nvPr/>
        </p:nvSpPr>
        <p:spPr>
          <a:xfrm>
            <a:off x="1758974" y="453350"/>
            <a:ext cx="8865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25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Solicitudes proyectadas de Vigencias  Futuras 2023 en inversión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6" name="Google Shape;196;p19"/>
          <p:cNvGraphicFramePr/>
          <p:nvPr/>
        </p:nvGraphicFramePr>
        <p:xfrm>
          <a:off x="1293642" y="1396206"/>
          <a:ext cx="10118725" cy="3535755"/>
        </p:xfrm>
        <a:graphic>
          <a:graphicData uri="http://schemas.openxmlformats.org/drawingml/2006/table">
            <a:tbl>
              <a:tblPr>
                <a:noFill/>
                <a:tableStyleId>{7AB57C75-1561-4FCB-A394-850ACDCED636}</a:tableStyleId>
              </a:tblPr>
              <a:tblGrid>
                <a:gridCol w="36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0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Rubro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u="none" strike="noStrike" cap="none"/>
                        <a:t>2022 </a:t>
                      </a:r>
                      <a:endParaRPr sz="16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u="none" strike="noStrike" cap="none"/>
                        <a:t>(15% mínimo)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Vigencia Futura 2023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400" b="1" u="none" strike="noStrike" cap="none"/>
                        <a:t>Observaciones</a:t>
                      </a:r>
                      <a:endParaRPr sz="1400" b="1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7760 - Modernización de la Arquitectura Institucional de la FUGA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$ 199.500.000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$ 199.500.000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6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Contrato Canal Capital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7682 - Desarrollo y Fomento a las prácticas artísticas y culturales para dinamizar el centro de Bogotá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23.100.000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25.000.000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Aseo y Cafetería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7724 - Mejoramiento y Conservación de la infraestructura cultural pública para el disfrute del centro de Bogotá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$754.000.000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$754.000.000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Contrato Obra e interventoría Auditorio FUGA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a9bafc3ff_0_0"/>
          <p:cNvSpPr txBox="1"/>
          <p:nvPr/>
        </p:nvSpPr>
        <p:spPr>
          <a:xfrm>
            <a:off x="698309" y="349679"/>
            <a:ext cx="11996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23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Necesidades de Funcionamiento - Anteproyecto de presupuesto 2022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2" name="Google Shape;202;gea9bafc3ff_0_0"/>
          <p:cNvGraphicFramePr/>
          <p:nvPr/>
        </p:nvGraphicFramePr>
        <p:xfrm>
          <a:off x="1838317" y="1482831"/>
          <a:ext cx="8824100" cy="3079350"/>
        </p:xfrm>
        <a:graphic>
          <a:graphicData uri="http://schemas.openxmlformats.org/drawingml/2006/table">
            <a:tbl>
              <a:tblPr>
                <a:noFill/>
                <a:tableStyleId>{7AB57C75-1561-4FCB-A394-850ACDCED636}</a:tableStyleId>
              </a:tblPr>
              <a:tblGrid>
                <a:gridCol w="27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0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Rubro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u="none" strike="noStrike" cap="none"/>
                        <a:t>2021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Solicitud 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Variación frente apropiación 202</a:t>
                      </a:r>
                      <a:r>
                        <a:rPr lang="es-CO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Variación porcentual  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GASTOS DE FUNCIONAMIENTO</a:t>
                      </a:r>
                      <a:endParaRPr sz="14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5</a:t>
                      </a: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.086.467.</a:t>
                      </a: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$5</a:t>
                      </a: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.162.799.</a:t>
                      </a: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</a:t>
                      </a: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76.332.000</a:t>
                      </a: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</a:t>
                      </a: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Gastos de Personal</a:t>
                      </a:r>
                      <a:endParaRPr sz="14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3</a:t>
                      </a: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946</a:t>
                      </a: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497</a:t>
                      </a: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$4</a:t>
                      </a: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56.999.000</a:t>
                      </a: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 </a:t>
                      </a: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110.502.916</a:t>
                      </a: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Adquisición de Bienes y Servicios</a:t>
                      </a:r>
                      <a:endParaRPr sz="140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    1</a:t>
                      </a: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.140.</a:t>
                      </a: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000</a:t>
                      </a: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$1</a:t>
                      </a: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05.8</a:t>
                      </a: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</a:t>
                      </a: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000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CO" sz="16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   (</a:t>
                      </a:r>
                      <a:r>
                        <a:rPr lang="es-CO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34,200.000</a:t>
                      </a:r>
                      <a:r>
                        <a:rPr lang="es-CO" sz="16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s-CO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s-CO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.0%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3" name="Google Shape;203;gea9bafc3ff_0_0"/>
          <p:cNvSpPr txBox="1"/>
          <p:nvPr/>
        </p:nvSpPr>
        <p:spPr>
          <a:xfrm>
            <a:off x="1838325" y="4742000"/>
            <a:ext cx="9210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ajustó la solicitud de acuerdo a los lineamientos entregados por la SHD el 20 de agosto de 2021  en materia de gastos de funcionamiento.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812" b="7813"/>
          <a:stretch/>
        </p:blipFill>
        <p:spPr>
          <a:xfrm>
            <a:off x="0" y="692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09" name="Google Shape;209;p22"/>
          <p:cNvSpPr/>
          <p:nvPr/>
        </p:nvSpPr>
        <p:spPr>
          <a:xfrm rot="-4317734">
            <a:off x="7293003" y="5171072"/>
            <a:ext cx="4844994" cy="42880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3647751" y="3096489"/>
            <a:ext cx="5589224" cy="67887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O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6318" y="5445202"/>
            <a:ext cx="3234504" cy="1307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ac96dba0a_0_1"/>
          <p:cNvSpPr txBox="1"/>
          <p:nvPr/>
        </p:nvSpPr>
        <p:spPr>
          <a:xfrm>
            <a:off x="586853" y="99795"/>
            <a:ext cx="1199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Contexto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eac96dba0a_0_1"/>
          <p:cNvSpPr txBox="1"/>
          <p:nvPr/>
        </p:nvSpPr>
        <p:spPr>
          <a:xfrm>
            <a:off x="672100" y="599692"/>
            <a:ext cx="10941900" cy="56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O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capital, se reportaron 49.407 personas ocupadas en el área de Artes y patrimonio y 30.642 personas ocupadas en el área de Industrias culturales convencionales para 2019, lo que representa el 1,18% y el 0,73% respectivamente del total de ocupados en la ciudad .</a:t>
            </a:r>
            <a:endParaRPr sz="1500" dirty="0"/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O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raíz de la pandemia por COVID-19, el sector cultural y creativo presentó una pérdida de renovación de matrículas de empresas formales alrededor del 24%, con cifras de la Cámara de Comercio de Bogotá, y una pérdida de puestos de trabajo cercana al 11%, según DANE. 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consecuencia del COVID-19, el decrecimiento estimado en las actividades artísticas y de entretenimiento para 2020 osciló entre el -20,6% y - 33%, siendo el sector más afectado por la pandemia. (Fuente: Fedesarrollo, 2020).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centro concentra el 14,2% del comercio de Bogotá, 58% del total de las instituciones de educación superior, el 60% de los bienes de interés cultural, el 21 % de los equipamientos culturales, el 27% de los eventos culturales de la ciudad. (Fuente Diagnóstico PEMP, SCRD, 2019)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presentó una disminución sustancial en el recaudo proveniente de la fuente Ley del Espectáculo Público en las vigencias 2020 y 2021, lo que implica la imposibilidad de acudir a esa fuente de financiación para amparar obras públicas en el campo cultural.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aprobación del Plan Especial de Manejo y Protección PEMP del Centro Histórico de Bogotá,  define unas responsabilidades al sector, y posibilitan que </a:t>
            </a:r>
            <a:r>
              <a:rPr lang="es-CO" sz="17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l</a:t>
            </a:r>
            <a:r>
              <a:rPr lang="es-CO" sz="170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 FUGA asuma las competencias como ente gestor.</a:t>
            </a:r>
            <a:r>
              <a:rPr lang="es-CO" sz="17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700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/>
          <p:nvPr/>
        </p:nvSpPr>
        <p:spPr>
          <a:xfrm>
            <a:off x="364625" y="-152400"/>
            <a:ext cx="11630700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lang="es-CO" sz="28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Ejecución del presupuesto de Gastos e Inversiones a 23  de agosto de 2021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5450" y="610000"/>
            <a:ext cx="7802776" cy="3690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graphicFrame>
        <p:nvGraphicFramePr>
          <p:cNvPr id="108" name="Google Shape;108;p6"/>
          <p:cNvGraphicFramePr/>
          <p:nvPr/>
        </p:nvGraphicFramePr>
        <p:xfrm>
          <a:off x="900463" y="4517550"/>
          <a:ext cx="10725325" cy="2217275"/>
        </p:xfrm>
        <a:graphic>
          <a:graphicData uri="http://schemas.openxmlformats.org/drawingml/2006/table">
            <a:tbl>
              <a:tblPr>
                <a:noFill/>
                <a:tableStyleId>{7AB57C75-1561-4FCB-A394-850ACDCED636}</a:tableStyleId>
              </a:tblPr>
              <a:tblGrid>
                <a:gridCol w="210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u="none" strike="noStrike" cap="none"/>
                        <a:t>Apropiación disponible  </a:t>
                      </a:r>
                      <a:endParaRPr sz="10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u="none" strike="noStrike" cap="none"/>
                        <a:t>Ejecución a</a:t>
                      </a:r>
                      <a:endParaRPr sz="10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u="none" strike="noStrike" cap="none"/>
                        <a:t>23 de agosto</a:t>
                      </a:r>
                      <a:endParaRPr sz="10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u="none" strike="noStrike" cap="none"/>
                        <a:t>% de ejecución</a:t>
                      </a:r>
                      <a:endParaRPr sz="10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u="none" strike="noStrike" cap="none"/>
                        <a:t>Giros a</a:t>
                      </a:r>
                      <a:endParaRPr sz="10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u="none" strike="noStrike" cap="none"/>
                        <a:t>23 de agosto </a:t>
                      </a:r>
                      <a:endParaRPr sz="10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u="none" strike="noStrike" cap="none"/>
                        <a:t>% Aut. Giros </a:t>
                      </a:r>
                      <a:endParaRPr sz="10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u="none" strike="noStrike" cap="none"/>
                        <a:t>Funcionamiento  </a:t>
                      </a:r>
                      <a:endParaRPr sz="10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u="none" strike="noStrike" cap="none"/>
                        <a:t>$ 5.148.213.000</a:t>
                      </a:r>
                      <a:endParaRPr sz="1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u="none" strike="noStrike" cap="none"/>
                        <a:t>$ 2.996.813.022</a:t>
                      </a:r>
                      <a:endParaRPr sz="1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u="none" strike="noStrike" cap="none"/>
                        <a:t>58,21%</a:t>
                      </a:r>
                      <a:endParaRPr sz="1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u="none" strike="noStrike" cap="none"/>
                        <a:t>$ 2.461.064.210</a:t>
                      </a:r>
                      <a:endParaRPr sz="1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u="none" strike="noStrike" cap="none"/>
                        <a:t>47,80%</a:t>
                      </a:r>
                      <a:endParaRPr sz="1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u="none" strike="noStrike" cap="none"/>
                        <a:t>Inversión  </a:t>
                      </a:r>
                      <a:endParaRPr sz="10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u="none" strike="noStrike" cap="none"/>
                        <a:t>$ 10.291.181.685</a:t>
                      </a:r>
                      <a:endParaRPr sz="1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u="none" strike="noStrike" cap="none"/>
                        <a:t>$ 8.077.313.649</a:t>
                      </a:r>
                      <a:endParaRPr sz="1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u="none" strike="noStrike" cap="none"/>
                        <a:t>78,49%</a:t>
                      </a:r>
                      <a:endParaRPr sz="1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u="none" strike="noStrike" cap="none"/>
                        <a:t>$ 3.446.267.954</a:t>
                      </a:r>
                      <a:endParaRPr sz="1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u="none" strike="noStrike" cap="none"/>
                        <a:t>33,49%</a:t>
                      </a:r>
                      <a:endParaRPr sz="1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u="none" strike="noStrike" cap="none"/>
                        <a:t>Total</a:t>
                      </a:r>
                      <a:endParaRPr sz="10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u="none" strike="noStrike" cap="none"/>
                        <a:t>$ 15.439.394.685</a:t>
                      </a:r>
                      <a:endParaRPr sz="1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u="none" strike="noStrike" cap="none"/>
                        <a:t>$ 11.074.126.671</a:t>
                      </a:r>
                      <a:endParaRPr sz="1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u="none" strike="noStrike" cap="none"/>
                        <a:t>71,73%</a:t>
                      </a:r>
                      <a:endParaRPr sz="1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u="none" strike="noStrike" cap="none"/>
                        <a:t>$ 5.907.332.164</a:t>
                      </a:r>
                      <a:endParaRPr sz="1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u="none" strike="noStrike" cap="none"/>
                        <a:t>38,26%</a:t>
                      </a:r>
                      <a:endParaRPr sz="1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875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chemeClr val="dk1"/>
                          </a:solidFill>
                        </a:rPr>
                        <a:t>Nota:</a:t>
                      </a:r>
                      <a:r>
                        <a:rPr lang="es-CO" sz="900" u="none" strike="noStrike" cap="none">
                          <a:solidFill>
                            <a:schemeClr val="dk1"/>
                          </a:solidFill>
                        </a:rPr>
                        <a:t> La FUGA incorporó a su presupuesto, el 3 de agosto de 2021, $651.114.685 producto del convenio interadministrativo Número 356 del 30 de junio de 2021 suscrito por la SCRD,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solidFill>
                            <a:schemeClr val="dk1"/>
                          </a:solidFill>
                        </a:rPr>
                        <a:t> FUGA y los Fondos de Desarrollo Local de Los Mártires y Santafé</a:t>
                      </a:r>
                      <a:r>
                        <a:rPr lang="es-CO" sz="900" u="none" strike="noStrike" cap="none"/>
                        <a:t>.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chemeClr val="dk1"/>
                          </a:solidFill>
                        </a:rPr>
                        <a:t>Fuente: BogData - SHD 23 de agosto de 2021 4pm</a:t>
                      </a:r>
                      <a:endParaRPr sz="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9" name="Google Shape;109;p6"/>
          <p:cNvSpPr txBox="1"/>
          <p:nvPr/>
        </p:nvSpPr>
        <p:spPr>
          <a:xfrm>
            <a:off x="8986900" y="1628800"/>
            <a:ext cx="2802300" cy="184710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tiene previsto para el mes de agosto una meta de ejecución presupuestal de inversión del 80,37% sin contar los recursos de los FDL.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Aún con la incorporación de recursos se ha logrado el 78,49% de compromisos presupuestales, al corte del </a:t>
            </a:r>
            <a:r>
              <a:rPr lang="es-CO" sz="1200">
                <a:latin typeface="Calibri"/>
                <a:ea typeface="Calibri"/>
                <a:cs typeface="Calibri"/>
                <a:sym typeface="Calibri"/>
              </a:rPr>
              <a:t>23 de agosto</a:t>
            </a:r>
            <a:r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b64038591_1_1"/>
          <p:cNvSpPr txBox="1"/>
          <p:nvPr/>
        </p:nvSpPr>
        <p:spPr>
          <a:xfrm>
            <a:off x="364625" y="270350"/>
            <a:ext cx="11630700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lang="es-CO" sz="2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Ejecución de la Inversión por Fuentes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6" name="Google Shape;116;geb64038591_1_1"/>
          <p:cNvGraphicFramePr/>
          <p:nvPr/>
        </p:nvGraphicFramePr>
        <p:xfrm>
          <a:off x="947438" y="1542625"/>
          <a:ext cx="10725325" cy="3878375"/>
        </p:xfrm>
        <a:graphic>
          <a:graphicData uri="http://schemas.openxmlformats.org/drawingml/2006/table">
            <a:tbl>
              <a:tblPr>
                <a:noFill/>
                <a:tableStyleId>{7AB57C75-1561-4FCB-A394-850ACDCED636}</a:tableStyleId>
              </a:tblPr>
              <a:tblGrid>
                <a:gridCol w="25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500" b="1"/>
                        <a:t>Fuentes de financiación</a:t>
                      </a:r>
                      <a:endParaRPr sz="15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500" b="1" u="none" strike="noStrike" cap="none"/>
                        <a:t>Apropiación disponible  </a:t>
                      </a:r>
                      <a:endParaRPr sz="15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500" b="1" u="none" strike="noStrike" cap="none"/>
                        <a:t>Ejecución a</a:t>
                      </a:r>
                      <a:endParaRPr sz="15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500" b="1" u="none" strike="noStrike" cap="none"/>
                        <a:t>23 de agosto</a:t>
                      </a:r>
                      <a:endParaRPr sz="15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500" b="1" u="none" strike="noStrike" cap="none"/>
                        <a:t>% de ejecución</a:t>
                      </a:r>
                      <a:endParaRPr sz="15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500" b="1" u="none" strike="noStrike" cap="none"/>
                        <a:t>Giros a</a:t>
                      </a:r>
                      <a:endParaRPr sz="15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500" b="1" u="none" strike="noStrike" cap="none"/>
                        <a:t>23 de agosto </a:t>
                      </a:r>
                      <a:endParaRPr sz="15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500" b="1" u="none" strike="noStrike" cap="none"/>
                        <a:t>% Aut. Giros </a:t>
                      </a:r>
                      <a:endParaRPr sz="15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500" b="1"/>
                        <a:t>Transferencias del Distrito</a:t>
                      </a:r>
                      <a:endParaRPr sz="15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$8.599.152.000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$7.785.396.955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90,54%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$3.352.962.581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38,99%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500" b="1"/>
                        <a:t>Recursos Propios</a:t>
                      </a:r>
                      <a:r>
                        <a:rPr lang="es-CO" sz="1500" b="1" u="none" strike="noStrike" cap="none"/>
                        <a:t> </a:t>
                      </a:r>
                      <a:endParaRPr sz="15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$244.266.841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$204.766.495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83,83%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$6.155.174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2,52%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/>
                        <a:t>Administrados de Destinación Específica</a:t>
                      </a:r>
                      <a:endParaRPr sz="15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$ 651.114.685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$ 0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0%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$0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0%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/>
                        <a:t>Pasivos Exigibles</a:t>
                      </a:r>
                      <a:endParaRPr sz="15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$796.648.159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$87.150.199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10,94%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$87.150.199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10,94%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500" b="1" u="none" strike="noStrike" cap="none"/>
                        <a:t>Total</a:t>
                      </a:r>
                      <a:endParaRPr sz="15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$ 10.291.181.685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$8.077.313.649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78,49%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$3.446.267.954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33,49%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3875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1500" u="none" strike="noStrike" cap="none">
                          <a:solidFill>
                            <a:schemeClr val="dk1"/>
                          </a:solidFill>
                        </a:rPr>
                        <a:t>Fuente: BogData - SHD 23 de agosto de 2021 4pm</a:t>
                      </a:r>
                      <a:endParaRPr sz="1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/>
          <p:nvPr/>
        </p:nvSpPr>
        <p:spPr>
          <a:xfrm>
            <a:off x="883650" y="279124"/>
            <a:ext cx="105771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Énfasis de la inversión FUGA</a:t>
            </a:r>
            <a:r>
              <a:rPr lang="es-CO" sz="2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r>
              <a:rPr lang="es-CO" sz="27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"/>
          <p:cNvSpPr txBox="1">
            <a:spLocks noGrp="1"/>
          </p:cNvSpPr>
          <p:nvPr>
            <p:ph type="body" idx="1"/>
          </p:nvPr>
        </p:nvSpPr>
        <p:spPr>
          <a:xfrm>
            <a:off x="694375" y="1170450"/>
            <a:ext cx="110019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➢"/>
            </a:pPr>
            <a:r>
              <a:rPr lang="es-CO" sz="2100" b="1">
                <a:solidFill>
                  <a:srgbClr val="7030A0"/>
                </a:solidFill>
              </a:rPr>
              <a:t>Generación de empleos y oportunidades a agentes del sector:</a:t>
            </a:r>
            <a:r>
              <a:rPr lang="es-CO" sz="2100" b="1"/>
              <a:t> </a:t>
            </a:r>
            <a:r>
              <a:rPr lang="es-CO" sz="2100"/>
              <a:t>Creación de al menos 320 empleos directos y 750 indirectos; entrega de 260 estímulos a artistas y agrupaciones del centro de la ciudad y circulación de sus creaciones, gracias a las convocatorias del PDE FUGA.</a:t>
            </a:r>
            <a:endParaRPr sz="2100"/>
          </a:p>
          <a:p>
            <a:pPr marL="4572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/>
          </a:p>
          <a:p>
            <a:pPr marL="457200" lvl="0" indent="-3619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➢"/>
            </a:pPr>
            <a:r>
              <a:rPr lang="es-CO" sz="2100" b="1">
                <a:solidFill>
                  <a:srgbClr val="7030A0"/>
                </a:solidFill>
              </a:rPr>
              <a:t>Reactivación económica: </a:t>
            </a:r>
            <a:r>
              <a:rPr lang="es-CO" sz="2100"/>
              <a:t>Programación y circulación de al menos 350 artistas, agrupaciones y colectivos del Centro en los espacios propios de la FUGA y en ferias y festivales locales; ejecución de 42 iniciativas culturales producto de la 2da. convocatoria Es Cultura Local; Procesos de formación en emprendimiento en la economía cultural y creativa a más de 400 personas; Plataforma digital de contenidos artísticos y culturales del centro en operación. </a:t>
            </a:r>
            <a:endParaRPr sz="2100"/>
          </a:p>
          <a:p>
            <a:pPr marL="4572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/>
          </a:p>
          <a:p>
            <a:pPr marL="457200" lvl="0" indent="-3619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s-CO" sz="2100" b="1">
                <a:solidFill>
                  <a:srgbClr val="7030A0"/>
                </a:solidFill>
              </a:rPr>
              <a:t>Atención de grupos poblacionales:</a:t>
            </a:r>
            <a:r>
              <a:rPr lang="es-CO" sz="2100" b="1"/>
              <a:t> </a:t>
            </a:r>
            <a:r>
              <a:rPr lang="es-CO" sz="2100"/>
              <a:t>100 acciones de formación a personas vulnerables; actividades con enfoque poblacional producto de ejercicios de concertación; énfasis del proceso de fomento hacia los jóvenes; exposiciones en itinerancia Esquina Redonda; Centro de Escucha.</a:t>
            </a:r>
            <a:endParaRPr sz="2100"/>
          </a:p>
          <a:p>
            <a:pPr marL="4572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-3619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s-CO" sz="2100" b="1">
                <a:solidFill>
                  <a:srgbClr val="7030A0"/>
                </a:solidFill>
              </a:rPr>
              <a:t>Consolidación de los procesos de infraestructura: </a:t>
            </a:r>
            <a:r>
              <a:rPr lang="es-CO" sz="2100"/>
              <a:t>Inicio de obras del complejo Bronx Distrito Creativo; avance de la obra del equipamiento cultural de la FUGA para su puesta en operación en 2023.</a:t>
            </a:r>
            <a:endParaRPr sz="2100"/>
          </a:p>
          <a:p>
            <a:pPr marL="4572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/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b01f5813e_0_51"/>
          <p:cNvSpPr txBox="1"/>
          <p:nvPr/>
        </p:nvSpPr>
        <p:spPr>
          <a:xfrm>
            <a:off x="566100" y="258275"/>
            <a:ext cx="11059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O" sz="32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Necesidades de Inversión </a:t>
            </a:r>
            <a:endParaRPr sz="32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O" sz="32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Anteproyecto de presupuesto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eb01f5813e_0_51"/>
          <p:cNvSpPr txBox="1"/>
          <p:nvPr/>
        </p:nvSpPr>
        <p:spPr>
          <a:xfrm>
            <a:off x="566090" y="5061425"/>
            <a:ext cx="10802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*Incluye la incorporación de $651.114.685 por Convenio interadministrativo FDL Los Mártires y Santafé.</a:t>
            </a:r>
            <a:endParaRPr sz="1800" b="1" i="0" u="none" strike="noStrike" cap="none">
              <a:solidFill>
                <a:srgbClr val="C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1" name="Google Shape;131;geb01f5813e_0_51"/>
          <p:cNvGraphicFramePr/>
          <p:nvPr/>
        </p:nvGraphicFramePr>
        <p:xfrm>
          <a:off x="611425" y="1621613"/>
          <a:ext cx="11201725" cy="3301597"/>
        </p:xfrm>
        <a:graphic>
          <a:graphicData uri="http://schemas.openxmlformats.org/drawingml/2006/table">
            <a:tbl>
              <a:tblPr>
                <a:noFill/>
                <a:tableStyleId>{7AB57C75-1561-4FCB-A394-850ACDCED636}</a:tableStyleId>
              </a:tblPr>
              <a:tblGrid>
                <a:gridCol w="218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1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475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>
                          <a:solidFill>
                            <a:schemeClr val="dk1"/>
                          </a:solidFill>
                        </a:rPr>
                        <a:t>Fuente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600" b="1">
                          <a:solidFill>
                            <a:schemeClr val="dk1"/>
                          </a:solidFill>
                        </a:rPr>
                        <a:t>Apropiación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600" b="1">
                          <a:solidFill>
                            <a:schemeClr val="dk1"/>
                          </a:solidFill>
                        </a:rPr>
                        <a:t>2021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600" b="1"/>
                        <a:t>Cuota Indicativa Plan Plurianual 2022</a:t>
                      </a:r>
                      <a:endParaRPr sz="16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600" b="1"/>
                        <a:t>Necesidades</a:t>
                      </a:r>
                      <a:r>
                        <a:rPr lang="es-CO" sz="1600" b="1" u="none" strike="noStrike" cap="none"/>
                        <a:t> 2022</a:t>
                      </a:r>
                      <a:endParaRPr sz="16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600" b="1"/>
                        <a:t>Déficit respecto a la cuota 2022</a:t>
                      </a:r>
                      <a:endParaRPr sz="16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600" b="1" u="none" strike="noStrike" cap="none"/>
                        <a:t>Variación %</a:t>
                      </a:r>
                      <a:endParaRPr sz="16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6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>
                          <a:solidFill>
                            <a:schemeClr val="dk1"/>
                          </a:solidFill>
                        </a:rPr>
                        <a:t>Otros Distrito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600" b="1">
                          <a:solidFill>
                            <a:schemeClr val="dk1"/>
                          </a:solidFill>
                        </a:rPr>
                        <a:t>$8.599.152.000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600" b="1">
                          <a:solidFill>
                            <a:schemeClr val="accent6"/>
                          </a:solidFill>
                        </a:rPr>
                        <a:t>$9.585.091.000</a:t>
                      </a:r>
                      <a:endParaRPr sz="1600" b="1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600" b="1"/>
                        <a:t>$18.086.190.627</a:t>
                      </a:r>
                      <a:endParaRPr sz="16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>
                          <a:solidFill>
                            <a:srgbClr val="CC0000"/>
                          </a:solidFill>
                        </a:rPr>
                        <a:t>$8.501.099.627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/>
                        <a:t>88,69%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>
                          <a:solidFill>
                            <a:schemeClr val="dk1"/>
                          </a:solidFill>
                        </a:rPr>
                        <a:t>Recursos propios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>
                          <a:solidFill>
                            <a:schemeClr val="dk1"/>
                          </a:solidFill>
                        </a:rPr>
                        <a:t>Administrados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>
                          <a:solidFill>
                            <a:schemeClr val="dk1"/>
                          </a:solidFill>
                        </a:rPr>
                        <a:t>$1.692.029.685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>
                          <a:solidFill>
                            <a:schemeClr val="accent6"/>
                          </a:solidFill>
                        </a:rPr>
                        <a:t>$182.000.000</a:t>
                      </a:r>
                      <a:endParaRPr sz="1600" b="1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/>
                        <a:t>$60.560.000</a:t>
                      </a:r>
                      <a:endParaRPr sz="16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>
                          <a:solidFill>
                            <a:srgbClr val="CC0000"/>
                          </a:solidFill>
                        </a:rPr>
                        <a:t>-$121.440.000</a:t>
                      </a:r>
                      <a:endParaRPr sz="1600" b="1" u="none" strike="noStrike" cap="none">
                        <a:solidFill>
                          <a:srgbClr val="CC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/>
                        <a:t>-66,73%</a:t>
                      </a:r>
                      <a:endParaRPr sz="16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>
                          <a:solidFill>
                            <a:schemeClr val="dk1"/>
                          </a:solidFill>
                        </a:rPr>
                        <a:t>Total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600" b="1">
                          <a:solidFill>
                            <a:schemeClr val="dk1"/>
                          </a:solidFill>
                        </a:rPr>
                        <a:t>$10.291.181.685*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>
                          <a:solidFill>
                            <a:schemeClr val="accent6"/>
                          </a:solidFill>
                        </a:rPr>
                        <a:t>$9.767.091.000</a:t>
                      </a:r>
                      <a:endParaRPr sz="1600" b="1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600" b="1">
                          <a:solidFill>
                            <a:schemeClr val="dk1"/>
                          </a:solidFill>
                        </a:rPr>
                        <a:t>$18.146.750.627</a:t>
                      </a:r>
                      <a:endParaRPr sz="16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>
                          <a:solidFill>
                            <a:srgbClr val="CC0000"/>
                          </a:solidFill>
                        </a:rPr>
                        <a:t>$8.379.659.627</a:t>
                      </a:r>
                      <a:endParaRPr sz="1600" b="1" u="none" strike="noStrike" cap="none">
                        <a:solidFill>
                          <a:srgbClr val="CC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/>
                        <a:t>85,79%</a:t>
                      </a:r>
                      <a:endParaRPr sz="16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geb01f5813e_0_39"/>
          <p:cNvGraphicFramePr/>
          <p:nvPr/>
        </p:nvGraphicFramePr>
        <p:xfrm>
          <a:off x="747142" y="2023492"/>
          <a:ext cx="11146650" cy="3841150"/>
        </p:xfrm>
        <a:graphic>
          <a:graphicData uri="http://schemas.openxmlformats.org/drawingml/2006/table">
            <a:tbl>
              <a:tblPr>
                <a:noFill/>
                <a:tableStyleId>{7AB57C75-1561-4FCB-A394-850ACDCED636}</a:tableStyleId>
              </a:tblPr>
              <a:tblGrid>
                <a:gridCol w="607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500" b="1" u="none" strike="noStrike" cap="none">
                          <a:solidFill>
                            <a:srgbClr val="7030A0"/>
                          </a:solidFill>
                        </a:rPr>
                        <a:t>Met</a:t>
                      </a:r>
                      <a:r>
                        <a:rPr lang="es-CO" sz="1500" b="1">
                          <a:solidFill>
                            <a:srgbClr val="7030A0"/>
                          </a:solidFill>
                        </a:rPr>
                        <a:t>a Plan de Desarrollo</a:t>
                      </a:r>
                      <a:endParaRPr sz="15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500" b="1" u="none" strike="noStrike" cap="none">
                          <a:solidFill>
                            <a:srgbClr val="7030A0"/>
                          </a:solidFill>
                        </a:rPr>
                        <a:t>Principales Actividades 2022</a:t>
                      </a:r>
                      <a:endParaRPr sz="1500" b="1" u="none" strike="noStrike" cap="none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/>
                        <a:t>149 - Diseñar e implementar una (1) estrategia para fortalecer a Bogotá como una ciudad creativa de la música (Red UNESCO 2012).</a:t>
                      </a:r>
                      <a:endParaRPr sz="15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Centro Creativo, franja académica del Festival Centro, conferencias y conversatorios.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Mediaciones y visitas guiadas a las salas de exposición de artes plásticas.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Festival Centro 2022.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Festival Fúgate al Centro, El Muelle, Fúgate al barrio, programación artística grupos poblacionales.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Articulaciones y circuitos artísticos  en equipamientos públicos y privados del centro.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Portafolio Distrital de Estímulos</a:t>
                      </a:r>
                      <a:r>
                        <a:rPr lang="es-CO" sz="1500"/>
                        <a:t>: premios, becas  y pasantías con enfoque poblacional y territorial</a:t>
                      </a:r>
                      <a:endParaRPr sz="1500"/>
                    </a:p>
                    <a:p>
                      <a:pPr marL="45720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/>
                        <a:t>150 - Formular 23 estrategias de transferencia de conocimiento que permitan fomentar, apoyar y fortalecer las manifestaciones artísticas, intercambio de experiencias y encuentros entre pares. </a:t>
                      </a:r>
                      <a:endParaRPr sz="15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/>
                        <a:t>156 - Promover 21.250 acciones para el fortalecimiento y la participación en prácticas artísticas, culturales y patrimoniales en los territorios, generando espacios de encuentro y reconocimiento del otro.</a:t>
                      </a:r>
                      <a:endParaRPr sz="15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158 - Realizar el 100% de las acciones para el fortalecimiento de los estímulos, apoyos concertados y alianzas estratégicas para dinamizar la estrategia sectorial dirigida a fomentar los procesos culturales, artísticos, patrimoniales.</a:t>
                      </a:r>
                      <a:endParaRPr sz="15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8" name="Google Shape;138;geb01f5813e_0_39"/>
          <p:cNvSpPr txBox="1"/>
          <p:nvPr/>
        </p:nvSpPr>
        <p:spPr>
          <a:xfrm>
            <a:off x="747150" y="139725"/>
            <a:ext cx="11364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3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7682 - Desarrollo y Fomento a las prácticas artísticas y culturales para dinamizar el centro de Bogotá 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eb01f5813e_0_39"/>
          <p:cNvSpPr txBox="1"/>
          <p:nvPr/>
        </p:nvSpPr>
        <p:spPr>
          <a:xfrm>
            <a:off x="747150" y="940125"/>
            <a:ext cx="11146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Apropiación 2021: 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$2.522.911.000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Cuota indicativa 2022: 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$3.167.091.000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 presupuestal 2022: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$4.162.407.807				</a:t>
            </a: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Déficit 2022: 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$995.316.807  </a:t>
            </a:r>
            <a:endParaRPr sz="18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/>
          <p:nvPr/>
        </p:nvSpPr>
        <p:spPr>
          <a:xfrm>
            <a:off x="586850" y="327375"/>
            <a:ext cx="11448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3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7724 - Mejoramiento y Conservación de la infraestructura cultural pública para el disfrute del centro de Bogotá</a:t>
            </a:r>
            <a:endParaRPr sz="23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5" name="Google Shape;145;p9"/>
          <p:cNvGraphicFramePr/>
          <p:nvPr/>
        </p:nvGraphicFramePr>
        <p:xfrm>
          <a:off x="1138002" y="2292620"/>
          <a:ext cx="10276450" cy="2727975"/>
        </p:xfrm>
        <a:graphic>
          <a:graphicData uri="http://schemas.openxmlformats.org/drawingml/2006/table">
            <a:tbl>
              <a:tblPr>
                <a:noFill/>
                <a:tableStyleId>{7AB57C75-1561-4FCB-A394-850ACDCED636}</a:tableStyleId>
              </a:tblPr>
              <a:tblGrid>
                <a:gridCol w="57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500" b="1" u="none" strike="noStrike" cap="none">
                          <a:solidFill>
                            <a:srgbClr val="7030A0"/>
                          </a:solidFill>
                        </a:rPr>
                        <a:t>Meta </a:t>
                      </a:r>
                      <a:r>
                        <a:rPr lang="es-CO" sz="1500" b="1">
                          <a:solidFill>
                            <a:srgbClr val="7030A0"/>
                          </a:solidFill>
                        </a:rPr>
                        <a:t>Plan de Desarrollo</a:t>
                      </a:r>
                      <a:endParaRPr sz="15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500" b="1" u="none" strike="noStrike" cap="none">
                          <a:solidFill>
                            <a:srgbClr val="7030A0"/>
                          </a:solidFill>
                        </a:rPr>
                        <a:t>Principales Actividades 2022</a:t>
                      </a:r>
                      <a:endParaRPr sz="1500" b="1" u="none" strike="noStrike" cap="none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/>
                        <a:t>155 - Mantener, mejorar y dotar 17 equipamientos urbanos y rurales para el goce y disfrute de los habitantes de la ciudad región y de los visitantes</a:t>
                      </a:r>
                      <a:endParaRPr sz="15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Conclusión de la obra de mejoramiento del auditorio de la FUGA: diseños complementarios, adecuación, ventilación y red contra incendios.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Pago de pasivo exigible por $709.487.960.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Operación y manejo de El Muelle, Biblioteca, salas de exhibición.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Conservación de piezas de la colección de arte de la FUGA.</a:t>
                      </a:r>
                      <a:endParaRPr sz="15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6" name="Google Shape;146;p9"/>
          <p:cNvSpPr txBox="1"/>
          <p:nvPr/>
        </p:nvSpPr>
        <p:spPr>
          <a:xfrm>
            <a:off x="890925" y="5206400"/>
            <a:ext cx="10664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50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s-CO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este  recurso se debe adicionar $754M de vigencias futuras 2023.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Para lograr el cumplimiento de la meta PDD se requiere adicionalmente $ 1.747M a apropiar en 2023 para silletería, sonido, luces y mecánica teatral.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747150" y="1168725"/>
            <a:ext cx="11146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Apropiación 2021: 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$1.183.804.159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Cuota indicativa 2022: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$400.000.000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 presupuestal 2022: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$5.399.439.865*				</a:t>
            </a: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Déficit 2022: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$4.999.439.865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/>
        </p:nvSpPr>
        <p:spPr>
          <a:xfrm>
            <a:off x="723828" y="400330"/>
            <a:ext cx="10577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3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7664 - Transformación Cultural de imaginarios del Centro de Bogotá </a:t>
            </a:r>
            <a:endParaRPr sz="23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11"/>
          <p:cNvGraphicFramePr/>
          <p:nvPr/>
        </p:nvGraphicFramePr>
        <p:xfrm>
          <a:off x="1236198" y="2631473"/>
          <a:ext cx="9891850" cy="2926100"/>
        </p:xfrm>
        <a:graphic>
          <a:graphicData uri="http://schemas.openxmlformats.org/drawingml/2006/table">
            <a:tbl>
              <a:tblPr>
                <a:noFill/>
                <a:tableStyleId>{7AB57C75-1561-4FCB-A394-850ACDCED636}</a:tableStyleId>
              </a:tblPr>
              <a:tblGrid>
                <a:gridCol w="412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500" b="1" u="none" strike="noStrike" cap="none">
                          <a:solidFill>
                            <a:srgbClr val="7030A0"/>
                          </a:solidFill>
                        </a:rPr>
                        <a:t>Meta </a:t>
                      </a:r>
                      <a:r>
                        <a:rPr lang="es-CO" sz="1500" b="1">
                          <a:solidFill>
                            <a:srgbClr val="7030A0"/>
                          </a:solidFill>
                        </a:rPr>
                        <a:t>Plan de Desarrollo</a:t>
                      </a:r>
                      <a:endParaRPr sz="15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500" b="1" u="none" strike="noStrike" cap="none">
                          <a:solidFill>
                            <a:srgbClr val="7030A0"/>
                          </a:solidFill>
                        </a:rPr>
                        <a:t>Principales Actividades 2022</a:t>
                      </a:r>
                      <a:endParaRPr sz="1500" b="1" u="none" strike="noStrike" cap="none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/>
                        <a:t>334 - Implementar una (1) estrategia de integración en el centro de Bogotá, partiendo del Bronx, como piloto de cultura ciudadana para la confianza y la resignificación de los espacios públicos en convivencia con el entorno</a:t>
                      </a:r>
                      <a:endParaRPr sz="15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Redes de trabajo  con organizaciones de las localidades del centro: CorpoUniversidades, AsoSanDiego, Asociaciones de Restaurantes y entidades del Distrito (Movilidad, Desarrollo económico, FDL, Transmilenio, IDARTES, entre otras)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Urbanismos tácticos y acciones de apropiación del espacio público del centro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Talleres de cocreación con  ex habitantes del Bronx, artistas y creadores del centro.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Char char="★"/>
                      </a:pPr>
                      <a:r>
                        <a:rPr lang="es-CO" sz="1500">
                          <a:solidFill>
                            <a:schemeClr val="dk1"/>
                          </a:solidFill>
                        </a:rPr>
                        <a:t> Centro de escucha.</a:t>
                      </a:r>
                      <a:endParaRPr sz="1500"/>
                    </a:p>
                    <a:p>
                      <a:pPr marL="457200" lvl="0" indent="-3238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★"/>
                      </a:pPr>
                      <a:r>
                        <a:rPr lang="es-CO" sz="1500"/>
                        <a:t>Festival de Arte callejero, reactivación del Bronx Distrito Creativo, miércoles de hip hop.</a:t>
                      </a:r>
                      <a:endParaRPr sz="150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4" name="Google Shape;154;p11"/>
          <p:cNvSpPr txBox="1"/>
          <p:nvPr/>
        </p:nvSpPr>
        <p:spPr>
          <a:xfrm>
            <a:off x="747150" y="1168725"/>
            <a:ext cx="11146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Apropiación 2021: 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$683.351.841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Cuota indicativa 2022: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$700.000.000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 presupuestal 2022: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$1.084.627.819				</a:t>
            </a: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Déficit 2022: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$384.627.819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2646</Words>
  <Application>Microsoft Office PowerPoint</Application>
  <PresentationFormat>Panorámica</PresentationFormat>
  <Paragraphs>322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Juan Guillermo Hennessey Bonilla</cp:lastModifiedBy>
  <cp:revision>1</cp:revision>
  <dcterms:created xsi:type="dcterms:W3CDTF">2020-06-12T15:22:12Z</dcterms:created>
  <dcterms:modified xsi:type="dcterms:W3CDTF">2021-08-31T13:08:32Z</dcterms:modified>
</cp:coreProperties>
</file>